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78"/>
  </p:notesMasterIdLst>
  <p:sldIdLst>
    <p:sldId id="256" r:id="rId2"/>
    <p:sldId id="2886" r:id="rId3"/>
    <p:sldId id="258" r:id="rId4"/>
    <p:sldId id="259" r:id="rId5"/>
    <p:sldId id="2838" r:id="rId6"/>
    <p:sldId id="2837" r:id="rId7"/>
    <p:sldId id="2839" r:id="rId8"/>
    <p:sldId id="571" r:id="rId9"/>
    <p:sldId id="2884" r:id="rId10"/>
    <p:sldId id="619" r:id="rId11"/>
    <p:sldId id="2875" r:id="rId12"/>
    <p:sldId id="530" r:id="rId13"/>
    <p:sldId id="539" r:id="rId14"/>
    <p:sldId id="536" r:id="rId15"/>
    <p:sldId id="2887" r:id="rId16"/>
    <p:sldId id="549" r:id="rId17"/>
    <p:sldId id="2878" r:id="rId18"/>
    <p:sldId id="566" r:id="rId19"/>
    <p:sldId id="2888" r:id="rId20"/>
    <p:sldId id="2876" r:id="rId21"/>
    <p:sldId id="2889" r:id="rId22"/>
    <p:sldId id="527" r:id="rId23"/>
    <p:sldId id="526" r:id="rId24"/>
    <p:sldId id="2751" r:id="rId25"/>
    <p:sldId id="599" r:id="rId26"/>
    <p:sldId id="2890" r:id="rId27"/>
    <p:sldId id="330" r:id="rId28"/>
    <p:sldId id="568" r:id="rId29"/>
    <p:sldId id="302" r:id="rId30"/>
    <p:sldId id="2891" r:id="rId31"/>
    <p:sldId id="525" r:id="rId32"/>
    <p:sldId id="2506" r:id="rId33"/>
    <p:sldId id="340" r:id="rId34"/>
    <p:sldId id="2877" r:id="rId35"/>
    <p:sldId id="2892" r:id="rId36"/>
    <p:sldId id="569" r:id="rId37"/>
    <p:sldId id="2893" r:id="rId38"/>
    <p:sldId id="371" r:id="rId39"/>
    <p:sldId id="2894" r:id="rId40"/>
    <p:sldId id="2895" r:id="rId41"/>
    <p:sldId id="2556" r:id="rId42"/>
    <p:sldId id="2880" r:id="rId43"/>
    <p:sldId id="2745" r:id="rId44"/>
    <p:sldId id="2472" r:id="rId45"/>
    <p:sldId id="387" r:id="rId46"/>
    <p:sldId id="2729" r:id="rId47"/>
    <p:sldId id="2885" r:id="rId48"/>
    <p:sldId id="2896" r:id="rId49"/>
    <p:sldId id="398" r:id="rId50"/>
    <p:sldId id="2883" r:id="rId51"/>
    <p:sldId id="2897" r:id="rId52"/>
    <p:sldId id="2599" r:id="rId53"/>
    <p:sldId id="2597" r:id="rId54"/>
    <p:sldId id="693" r:id="rId55"/>
    <p:sldId id="2596" r:id="rId56"/>
    <p:sldId id="2898" r:id="rId57"/>
    <p:sldId id="605" r:id="rId58"/>
    <p:sldId id="622" r:id="rId59"/>
    <p:sldId id="2881" r:id="rId60"/>
    <p:sldId id="2882" r:id="rId61"/>
    <p:sldId id="279" r:id="rId62"/>
    <p:sldId id="433" r:id="rId63"/>
    <p:sldId id="627" r:id="rId64"/>
    <p:sldId id="628" r:id="rId65"/>
    <p:sldId id="626" r:id="rId66"/>
    <p:sldId id="629" r:id="rId67"/>
    <p:sldId id="630" r:id="rId68"/>
    <p:sldId id="631" r:id="rId69"/>
    <p:sldId id="632" r:id="rId70"/>
    <p:sldId id="678" r:id="rId71"/>
    <p:sldId id="257" r:id="rId72"/>
    <p:sldId id="2733" r:id="rId73"/>
    <p:sldId id="643" r:id="rId74"/>
    <p:sldId id="680" r:id="rId75"/>
    <p:sldId id="666" r:id="rId76"/>
    <p:sldId id="2755" r:id="rId77"/>
  </p:sldIdLst>
  <p:sldSz cx="12192000" cy="6858000"/>
  <p:notesSz cx="6858000" cy="9144000"/>
  <p:embeddedFontLst>
    <p:embeddedFont>
      <p:font typeface="B Lotus" panose="00000400000000000000" pitchFamily="2" charset="-78"/>
      <p:regular r:id="rId79"/>
      <p:bold r:id="rId80"/>
    </p:embeddedFont>
    <p:embeddedFont>
      <p:font typeface="Bodoni MT" panose="02070603080606020203" pitchFamily="18" charset="0"/>
      <p:regular r:id="rId81"/>
      <p:bold r:id="rId82"/>
      <p:italic r:id="rId83"/>
      <p:boldItalic r:id="rId84"/>
    </p:embeddedFont>
    <p:embeddedFont>
      <p:font typeface="Britannic Bold" panose="020B0903060703020204" pitchFamily="34" charset="0"/>
      <p:regular r:id="rId85"/>
    </p:embeddedFont>
    <p:embeddedFont>
      <p:font typeface="Calibri" panose="020F0502020204030204" pitchFamily="34" charset="0"/>
      <p:regular r:id="rId86"/>
      <p:bold r:id="rId87"/>
      <p:italic r:id="rId88"/>
      <p:boldItalic r:id="rId89"/>
    </p:embeddedFont>
    <p:embeddedFont>
      <p:font typeface="Cambria" panose="02040503050406030204" pitchFamily="18" charset="0"/>
      <p:regular r:id="rId90"/>
      <p:bold r:id="rId91"/>
      <p:italic r:id="rId92"/>
      <p:boldItalic r:id="rId93"/>
    </p:embeddedFont>
    <p:embeddedFont>
      <p:font typeface="Fira Sans Extra Condensed Medium" panose="020B0604020202020204" charset="0"/>
      <p:regular r:id="rId94"/>
      <p:bold r:id="rId95"/>
      <p:italic r:id="rId96"/>
      <p:boldItalic r:id="rId97"/>
    </p:embeddedFont>
    <p:embeddedFont>
      <p:font typeface="Georgia" panose="02040502050405020303" pitchFamily="18" charset="0"/>
      <p:regular r:id="rId98"/>
      <p:bold r:id="rId99"/>
      <p:italic r:id="rId100"/>
      <p:boldItalic r:id="rId101"/>
    </p:embeddedFont>
    <p:embeddedFont>
      <p:font typeface="IRANSans Medium" panose="02040503050201020203" pitchFamily="18" charset="-78"/>
      <p:regular r:id="rId102"/>
    </p:embeddedFont>
    <p:embeddedFont>
      <p:font typeface="Lucida Sans Unicode" panose="020B0602030504020204" pitchFamily="34" charset="0"/>
      <p:regular r:id="rId103"/>
    </p:embeddedFont>
    <p:embeddedFont>
      <p:font typeface="Open Sans" panose="020B0606030504020204" pitchFamily="34" charset="0"/>
      <p:regular r:id="rId104"/>
      <p:bold r:id="rId105"/>
      <p:italic r:id="rId106"/>
      <p:boldItalic r:id="rId107"/>
    </p:embeddedFont>
    <p:embeddedFont>
      <p:font typeface="Sakkal Majalla" panose="02000000000000000000" pitchFamily="2" charset="-78"/>
      <p:regular r:id="rId108"/>
      <p:bold r:id="rId109"/>
    </p:embeddedFont>
    <p:embeddedFont>
      <p:font typeface="Segoe UI Symbol" panose="020B0502040204020203" pitchFamily="34" charset="0"/>
      <p:regular r:id="rId110"/>
    </p:embeddedFont>
    <p:embeddedFont>
      <p:font typeface="Stencil" panose="040409050D0802020404" pitchFamily="82" charset="0"/>
      <p:regular r:id="rId111"/>
    </p:embeddedFont>
    <p:embeddedFont>
      <p:font typeface="Wingdings 2" panose="05020102010507070707" pitchFamily="18" charset="2"/>
      <p:regular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57257D"/>
    <a:srgbClr val="FFF6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9" autoAdjust="0"/>
    <p:restoredTop sz="94660"/>
  </p:normalViewPr>
  <p:slideViewPr>
    <p:cSldViewPr snapToGrid="0">
      <p:cViewPr>
        <p:scale>
          <a:sx n="88" d="100"/>
          <a:sy n="88" d="100"/>
        </p:scale>
        <p:origin x="60" y="2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6.fntdata"/><Relationship Id="rId89" Type="http://schemas.openxmlformats.org/officeDocument/2006/relationships/font" Target="fonts/font11.fntdata"/><Relationship Id="rId112" Type="http://schemas.openxmlformats.org/officeDocument/2006/relationships/font" Target="fonts/font34.fntdata"/><Relationship Id="rId16" Type="http://schemas.openxmlformats.org/officeDocument/2006/relationships/slide" Target="slides/slide15.xml"/><Relationship Id="rId107" Type="http://schemas.openxmlformats.org/officeDocument/2006/relationships/font" Target="fonts/font29.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1.fntdata"/><Relationship Id="rId102" Type="http://schemas.openxmlformats.org/officeDocument/2006/relationships/font" Target="fonts/font24.fntdata"/><Relationship Id="rId5" Type="http://schemas.openxmlformats.org/officeDocument/2006/relationships/slide" Target="slides/slide4.xml"/><Relationship Id="rId90" Type="http://schemas.openxmlformats.org/officeDocument/2006/relationships/font" Target="fonts/font12.fntdata"/><Relationship Id="rId95" Type="http://schemas.openxmlformats.org/officeDocument/2006/relationships/font" Target="fonts/font17.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5.fntdata"/><Relationship Id="rId108" Type="http://schemas.openxmlformats.org/officeDocument/2006/relationships/font" Target="fonts/font30.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13.fntdata"/><Relationship Id="rId96"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28.fntdata"/><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font" Target="fonts/font21.fntdata"/><Relationship Id="rId101" Type="http://schemas.openxmlformats.org/officeDocument/2006/relationships/font" Target="fonts/font2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31.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9.fntdata"/><Relationship Id="rId104" Type="http://schemas.openxmlformats.org/officeDocument/2006/relationships/font" Target="fonts/font2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9.fntdata"/><Relationship Id="rId110" Type="http://schemas.openxmlformats.org/officeDocument/2006/relationships/font" Target="fonts/font32.fntdata"/><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22.fntdata"/><Relationship Id="rId105" Type="http://schemas.openxmlformats.org/officeDocument/2006/relationships/font" Target="fonts/font2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5.fntdata"/><Relationship Id="rId98" Type="http://schemas.openxmlformats.org/officeDocument/2006/relationships/font" Target="fonts/font2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5.fntdata"/><Relationship Id="rId88" Type="http://schemas.openxmlformats.org/officeDocument/2006/relationships/font" Target="fonts/font10.fntdata"/><Relationship Id="rId111" Type="http://schemas.openxmlformats.org/officeDocument/2006/relationships/font" Target="fonts/font33.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24T11:34:47.404"/>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24T11:35:30.711"/>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24T11:35:32.2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24T11:35:32.603"/>
    </inkml:context>
    <inkml:brush xml:id="br0">
      <inkml:brushProperty name="width" value="0.05" units="cm"/>
      <inkml:brushProperty name="height" value="0.05" units="cm"/>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6B030-B537-463A-88D9-A0E868A634C6}" type="datetimeFigureOut">
              <a:rPr lang="en-US" smtClean="0"/>
              <a:t>4/30/2024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642264-3231-42C2-93BE-9A2DDB777DB0}" type="slidenum">
              <a:rPr lang="en-US" smtClean="0"/>
              <a:t>‹#›</a:t>
            </a:fld>
            <a:endParaRPr lang="en-US"/>
          </a:p>
        </p:txBody>
      </p:sp>
    </p:spTree>
    <p:extLst>
      <p:ext uri="{BB962C8B-B14F-4D97-AF65-F5344CB8AC3E}">
        <p14:creationId xmlns:p14="http://schemas.microsoft.com/office/powerpoint/2010/main" val="2744563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0BACB-EAED-4906-AE78-7C98E9413D05}" type="slidenum">
              <a:rPr lang="en-GB" smtClean="0"/>
              <a:t>31</a:t>
            </a:fld>
            <a:endParaRPr lang="en-GB"/>
          </a:p>
        </p:txBody>
      </p:sp>
    </p:spTree>
    <p:extLst>
      <p:ext uri="{BB962C8B-B14F-4D97-AF65-F5344CB8AC3E}">
        <p14:creationId xmlns:p14="http://schemas.microsoft.com/office/powerpoint/2010/main" val="179468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CF4E3-AA6A-43EC-911F-A8A38364D6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609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CF4E3-AA6A-43EC-911F-A8A38364D6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865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4.png"/><Relationship Id="rId7" Type="http://schemas.openxmlformats.org/officeDocument/2006/relationships/customXml" Target="../ink/ink3.xml"/><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customXml" Target="../ink/ink2.xml"/><Relationship Id="rId5" Type="http://schemas.openxmlformats.org/officeDocument/2006/relationships/image" Target="../../theme/media/image30.png"/><Relationship Id="rId4" Type="http://schemas.openxmlformats.org/officeDocument/2006/relationships/customXml" Target="../ink/ink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782A-52EA-44D3-8FB3-27C581548050}"/>
              </a:ext>
            </a:extLst>
          </p:cNvPr>
          <p:cNvSpPr>
            <a:spLocks noGrp="1"/>
          </p:cNvSpPr>
          <p:nvPr>
            <p:ph type="ctrTitle"/>
          </p:nvPr>
        </p:nvSpPr>
        <p:spPr>
          <a:xfrm>
            <a:off x="1055649" y="3172660"/>
            <a:ext cx="10080702" cy="1262992"/>
          </a:xfrm>
        </p:spPr>
        <p:txBody>
          <a:bodyPr anchor="ctr"/>
          <a:lstStyle>
            <a:lvl1pPr algn="ctr" rtl="1">
              <a:defRPr sz="6000" b="1" baseline="0">
                <a:solidFill>
                  <a:schemeClr val="accent6">
                    <a:lumMod val="75000"/>
                  </a:schemeClr>
                </a:solidFill>
                <a:latin typeface="Times New Roman" panose="02020603050405020304" pitchFamily="18" charset="0"/>
                <a:cs typeface="+mj-cs"/>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10A21B5-39D7-44A0-A8D1-B47BB8626AF1}"/>
              </a:ext>
            </a:extLst>
          </p:cNvPr>
          <p:cNvSpPr>
            <a:spLocks noGrp="1"/>
          </p:cNvSpPr>
          <p:nvPr>
            <p:ph type="subTitle" idx="1"/>
          </p:nvPr>
        </p:nvSpPr>
        <p:spPr>
          <a:xfrm>
            <a:off x="1524000" y="4482567"/>
            <a:ext cx="9144000" cy="1655762"/>
          </a:xfrm>
        </p:spPr>
        <p:txBody>
          <a:bodyPr>
            <a:normAutofit/>
          </a:bodyPr>
          <a:lstStyle>
            <a:lvl1pPr marL="0" indent="0" algn="ctr" rtl="1">
              <a:buNone/>
              <a:defRPr sz="2800" baseline="0">
                <a:solidFill>
                  <a:schemeClr val="accent5">
                    <a:lumMod val="50000"/>
                  </a:schemeClr>
                </a:solidFill>
                <a:latin typeface="Times New Roman" panose="02020603050405020304" pitchFamily="18" charset="0"/>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0" name="Text Placeholder 9">
            <a:extLst>
              <a:ext uri="{FF2B5EF4-FFF2-40B4-BE49-F238E27FC236}">
                <a16:creationId xmlns:a16="http://schemas.microsoft.com/office/drawing/2014/main" id="{9D12E49C-B411-4852-BC24-4132ED2E8E4B}"/>
              </a:ext>
            </a:extLst>
          </p:cNvPr>
          <p:cNvSpPr>
            <a:spLocks noGrp="1"/>
          </p:cNvSpPr>
          <p:nvPr>
            <p:ph type="body" sz="quarter" idx="10"/>
          </p:nvPr>
        </p:nvSpPr>
        <p:spPr>
          <a:xfrm>
            <a:off x="501649" y="6302020"/>
            <a:ext cx="3077891" cy="439738"/>
          </a:xfrm>
        </p:spPr>
        <p:txBody>
          <a:bodyPr>
            <a:noAutofit/>
          </a:bodyPr>
          <a:lstStyle>
            <a:lvl1pPr marL="0" indent="0" algn="r" rtl="1">
              <a:buFontTx/>
              <a:buNone/>
              <a:defRPr sz="1600"/>
            </a:lvl1pPr>
            <a:lvl2pPr>
              <a:defRPr sz="1600"/>
            </a:lvl2pPr>
            <a:lvl3pPr>
              <a:defRPr sz="1400"/>
            </a:lvl3pPr>
            <a:lvl4pPr>
              <a:defRPr sz="1200"/>
            </a:lvl4pPr>
            <a:lvl5pPr>
              <a:defRPr sz="1200"/>
            </a:lvl5pPr>
          </a:lstStyle>
          <a:p>
            <a:pPr lvl="0"/>
            <a:r>
              <a:rPr lang="en-US"/>
              <a:t>Click to edit Master text styles</a:t>
            </a:r>
          </a:p>
        </p:txBody>
      </p:sp>
      <p:sp>
        <p:nvSpPr>
          <p:cNvPr id="12" name="Picture Placeholder 11">
            <a:extLst>
              <a:ext uri="{FF2B5EF4-FFF2-40B4-BE49-F238E27FC236}">
                <a16:creationId xmlns:a16="http://schemas.microsoft.com/office/drawing/2014/main" id="{75643A02-3753-49C4-AC16-CAF05A140FD0}"/>
              </a:ext>
            </a:extLst>
          </p:cNvPr>
          <p:cNvSpPr>
            <a:spLocks noGrp="1"/>
          </p:cNvSpPr>
          <p:nvPr>
            <p:ph type="pic" sz="quarter" idx="11"/>
          </p:nvPr>
        </p:nvSpPr>
        <p:spPr>
          <a:xfrm>
            <a:off x="4075288" y="124178"/>
            <a:ext cx="4148667" cy="3001567"/>
          </a:xfrm>
        </p:spPr>
        <p:txBody>
          <a:bodyPr/>
          <a:lstStyle>
            <a:lvl1pPr marL="0" indent="0">
              <a:buFontTx/>
              <a:buNone/>
              <a:defRPr/>
            </a:lvl1pPr>
          </a:lstStyle>
          <a:p>
            <a:r>
              <a:rPr lang="en-US"/>
              <a:t>Click icon to add picture</a:t>
            </a:r>
            <a:endParaRPr lang="en-GB"/>
          </a:p>
        </p:txBody>
      </p:sp>
    </p:spTree>
    <p:extLst>
      <p:ext uri="{BB962C8B-B14F-4D97-AF65-F5344CB8AC3E}">
        <p14:creationId xmlns:p14="http://schemas.microsoft.com/office/powerpoint/2010/main" val="421772342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43D8-8BB1-4C53-BA70-FBF5C6E55D3C}"/>
              </a:ext>
            </a:extLst>
          </p:cNvPr>
          <p:cNvSpPr>
            <a:spLocks noGrp="1"/>
          </p:cNvSpPr>
          <p:nvPr>
            <p:ph type="title"/>
          </p:nvPr>
        </p:nvSpPr>
        <p:spPr>
          <a:xfrm>
            <a:off x="353961" y="181676"/>
            <a:ext cx="11350359" cy="1325563"/>
          </a:xfrm>
        </p:spPr>
        <p:txBody>
          <a:bodyPr/>
          <a:lstStyle>
            <a:lvl1pPr>
              <a:defRPr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DA91F2-7485-4F9B-9289-16D060E0D96A}"/>
              </a:ext>
            </a:extLst>
          </p:cNvPr>
          <p:cNvSpPr>
            <a:spLocks noGrp="1"/>
          </p:cNvSpPr>
          <p:nvPr>
            <p:ph idx="1"/>
          </p:nvPr>
        </p:nvSpPr>
        <p:spPr>
          <a:xfrm>
            <a:off x="353961" y="1634121"/>
            <a:ext cx="11350359" cy="4896466"/>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882346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bg>
      <p:bgPr>
        <a:solidFill>
          <a:srgbClr val="F7F5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43D8-8BB1-4C53-BA70-FBF5C6E55D3C}"/>
              </a:ext>
            </a:extLst>
          </p:cNvPr>
          <p:cNvSpPr>
            <a:spLocks noGrp="1"/>
          </p:cNvSpPr>
          <p:nvPr>
            <p:ph type="title"/>
          </p:nvPr>
        </p:nvSpPr>
        <p:spPr>
          <a:xfrm>
            <a:off x="1011277" y="202696"/>
            <a:ext cx="10693043" cy="1325563"/>
          </a:xfrm>
        </p:spPr>
        <p:txBody>
          <a:bodyPr/>
          <a:lstStyle>
            <a:lvl1pPr>
              <a:defRPr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DA91F2-7485-4F9B-9289-16D060E0D96A}"/>
              </a:ext>
            </a:extLst>
          </p:cNvPr>
          <p:cNvSpPr>
            <a:spLocks noGrp="1"/>
          </p:cNvSpPr>
          <p:nvPr>
            <p:ph idx="1"/>
          </p:nvPr>
        </p:nvSpPr>
        <p:spPr>
          <a:xfrm>
            <a:off x="1325786" y="1779858"/>
            <a:ext cx="10378534" cy="4896466"/>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22" name="Group 21">
            <a:extLst>
              <a:ext uri="{FF2B5EF4-FFF2-40B4-BE49-F238E27FC236}">
                <a16:creationId xmlns:a16="http://schemas.microsoft.com/office/drawing/2014/main" id="{1DAD46E0-414D-4F54-A907-FD36F9444898}"/>
              </a:ext>
            </a:extLst>
          </p:cNvPr>
          <p:cNvGrpSpPr/>
          <p:nvPr/>
        </p:nvGrpSpPr>
        <p:grpSpPr>
          <a:xfrm>
            <a:off x="47499" y="75981"/>
            <a:ext cx="1240187" cy="6733610"/>
            <a:chOff x="47499" y="75981"/>
            <a:chExt cx="1240187" cy="6733610"/>
          </a:xfrm>
        </p:grpSpPr>
        <p:grpSp>
          <p:nvGrpSpPr>
            <p:cNvPr id="6" name="Group 5">
              <a:extLst>
                <a:ext uri="{FF2B5EF4-FFF2-40B4-BE49-F238E27FC236}">
                  <a16:creationId xmlns:a16="http://schemas.microsoft.com/office/drawing/2014/main" id="{BD39A5F3-6289-45E2-AAE1-109A3791A1CF}"/>
                </a:ext>
              </a:extLst>
            </p:cNvPr>
            <p:cNvGrpSpPr/>
            <p:nvPr/>
          </p:nvGrpSpPr>
          <p:grpSpPr>
            <a:xfrm rot="5400000">
              <a:off x="-672984" y="2808906"/>
              <a:ext cx="2681153" cy="1240187"/>
              <a:chOff x="6418398" y="4798663"/>
              <a:chExt cx="2200003" cy="1240187"/>
            </a:xfrm>
          </p:grpSpPr>
          <p:sp>
            <p:nvSpPr>
              <p:cNvPr id="9" name="Freeform: Shape 8">
                <a:extLst>
                  <a:ext uri="{FF2B5EF4-FFF2-40B4-BE49-F238E27FC236}">
                    <a16:creationId xmlns:a16="http://schemas.microsoft.com/office/drawing/2014/main" id="{2BA23AD2-6B68-4121-B02F-CF59864DF244}"/>
                  </a:ext>
                </a:extLst>
              </p:cNvPr>
              <p:cNvSpPr/>
              <p:nvPr/>
            </p:nvSpPr>
            <p:spPr>
              <a:xfrm flipV="1">
                <a:off x="7435850" y="4798663"/>
                <a:ext cx="165100" cy="122586"/>
              </a:xfrm>
              <a:custGeom>
                <a:avLst/>
                <a:gdLst>
                  <a:gd name="connsiteX0" fmla="*/ 61859 w 165100"/>
                  <a:gd name="connsiteY0" fmla="*/ 97180 h 122586"/>
                  <a:gd name="connsiteX1" fmla="*/ 12329 w 165100"/>
                  <a:gd name="connsiteY1" fmla="*/ 78130 h 122586"/>
                  <a:gd name="connsiteX2" fmla="*/ -2912 w 165100"/>
                  <a:gd name="connsiteY2" fmla="*/ 61620 h 122586"/>
                  <a:gd name="connsiteX3" fmla="*/ 44079 w 165100"/>
                  <a:gd name="connsiteY3" fmla="*/ -610 h 122586"/>
                  <a:gd name="connsiteX4" fmla="*/ 60589 w 165100"/>
                  <a:gd name="connsiteY4" fmla="*/ 15900 h 122586"/>
                  <a:gd name="connsiteX5" fmla="*/ 79639 w 165100"/>
                  <a:gd name="connsiteY5" fmla="*/ 33680 h 122586"/>
                  <a:gd name="connsiteX6" fmla="*/ 98689 w 165100"/>
                  <a:gd name="connsiteY6" fmla="*/ 15900 h 122586"/>
                  <a:gd name="connsiteX7" fmla="*/ 117739 w 165100"/>
                  <a:gd name="connsiteY7" fmla="*/ -610 h 122586"/>
                  <a:gd name="connsiteX8" fmla="*/ 162189 w 165100"/>
                  <a:gd name="connsiteY8" fmla="*/ 69240 h 122586"/>
                  <a:gd name="connsiteX9" fmla="*/ 130439 w 165100"/>
                  <a:gd name="connsiteY9" fmla="*/ 67970 h 122586"/>
                  <a:gd name="connsiteX10" fmla="*/ 98689 w 165100"/>
                  <a:gd name="connsiteY10" fmla="*/ 70510 h 122586"/>
                  <a:gd name="connsiteX11" fmla="*/ 85989 w 165100"/>
                  <a:gd name="connsiteY11" fmla="*/ 113690 h 122586"/>
                  <a:gd name="connsiteX12" fmla="*/ 61859 w 165100"/>
                  <a:gd name="connsiteY12" fmla="*/ 97180 h 12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100" h="122586">
                    <a:moveTo>
                      <a:pt x="61859" y="97180"/>
                    </a:moveTo>
                    <a:cubicBezTo>
                      <a:pt x="46619" y="59080"/>
                      <a:pt x="35189" y="55270"/>
                      <a:pt x="12329" y="78130"/>
                    </a:cubicBezTo>
                    <a:cubicBezTo>
                      <a:pt x="899" y="89560"/>
                      <a:pt x="-2912" y="85750"/>
                      <a:pt x="-2912" y="61620"/>
                    </a:cubicBezTo>
                    <a:cubicBezTo>
                      <a:pt x="-2912" y="27330"/>
                      <a:pt x="17409" y="-610"/>
                      <a:pt x="44079" y="-610"/>
                    </a:cubicBezTo>
                    <a:cubicBezTo>
                      <a:pt x="52969" y="-610"/>
                      <a:pt x="60589" y="7010"/>
                      <a:pt x="60589" y="15900"/>
                    </a:cubicBezTo>
                    <a:cubicBezTo>
                      <a:pt x="60589" y="26060"/>
                      <a:pt x="69479" y="33680"/>
                      <a:pt x="79639" y="33680"/>
                    </a:cubicBezTo>
                    <a:cubicBezTo>
                      <a:pt x="89799" y="33680"/>
                      <a:pt x="98689" y="26060"/>
                      <a:pt x="98689" y="15900"/>
                    </a:cubicBezTo>
                    <a:cubicBezTo>
                      <a:pt x="98689" y="7010"/>
                      <a:pt x="107579" y="-610"/>
                      <a:pt x="117739" y="-610"/>
                    </a:cubicBezTo>
                    <a:cubicBezTo>
                      <a:pt x="138059" y="-610"/>
                      <a:pt x="162189" y="37490"/>
                      <a:pt x="162189" y="69240"/>
                    </a:cubicBezTo>
                    <a:cubicBezTo>
                      <a:pt x="162189" y="87020"/>
                      <a:pt x="159649" y="87020"/>
                      <a:pt x="130439" y="67970"/>
                    </a:cubicBezTo>
                    <a:cubicBezTo>
                      <a:pt x="99959" y="48920"/>
                      <a:pt x="98689" y="48920"/>
                      <a:pt x="98689" y="70510"/>
                    </a:cubicBezTo>
                    <a:cubicBezTo>
                      <a:pt x="98689" y="84480"/>
                      <a:pt x="93609" y="103530"/>
                      <a:pt x="85989" y="113690"/>
                    </a:cubicBezTo>
                    <a:cubicBezTo>
                      <a:pt x="77099" y="127660"/>
                      <a:pt x="72019" y="125120"/>
                      <a:pt x="61859" y="97180"/>
                    </a:cubicBezTo>
                    <a:close/>
                  </a:path>
                </a:pathLst>
              </a:custGeom>
              <a:solidFill>
                <a:srgbClr val="855EA2"/>
              </a:solidFill>
              <a:ln w="127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88FFD94-23F8-4EFC-AFA5-8DFE44FBC8E0}"/>
                  </a:ext>
                </a:extLst>
              </p:cNvPr>
              <p:cNvSpPr/>
              <p:nvPr/>
            </p:nvSpPr>
            <p:spPr>
              <a:xfrm flipV="1">
                <a:off x="7477903" y="4916648"/>
                <a:ext cx="71774" cy="42701"/>
              </a:xfrm>
              <a:custGeom>
                <a:avLst/>
                <a:gdLst>
                  <a:gd name="connsiteX0" fmla="*/ 12188 w 71774"/>
                  <a:gd name="connsiteY0" fmla="*/ 24858 h 42701"/>
                  <a:gd name="connsiteX1" fmla="*/ 28698 w 71774"/>
                  <a:gd name="connsiteY1" fmla="*/ -542 h 42701"/>
                  <a:gd name="connsiteX2" fmla="*/ 52828 w 71774"/>
                  <a:gd name="connsiteY2" fmla="*/ 36288 h 42701"/>
                  <a:gd name="connsiteX3" fmla="*/ 12188 w 71774"/>
                  <a:gd name="connsiteY3" fmla="*/ 24858 h 42701"/>
                </a:gdLst>
                <a:ahLst/>
                <a:cxnLst>
                  <a:cxn ang="0">
                    <a:pos x="connsiteX0" y="connsiteY0"/>
                  </a:cxn>
                  <a:cxn ang="0">
                    <a:pos x="connsiteX1" y="connsiteY1"/>
                  </a:cxn>
                  <a:cxn ang="0">
                    <a:pos x="connsiteX2" y="connsiteY2"/>
                  </a:cxn>
                  <a:cxn ang="0">
                    <a:pos x="connsiteX3" y="connsiteY3"/>
                  </a:cxn>
                </a:cxnLst>
                <a:rect l="l" t="t" r="r" b="b"/>
                <a:pathLst>
                  <a:path w="71774" h="42701">
                    <a:moveTo>
                      <a:pt x="12188" y="24858"/>
                    </a:moveTo>
                    <a:cubicBezTo>
                      <a:pt x="-10672" y="-542"/>
                      <a:pt x="-9402" y="-542"/>
                      <a:pt x="28698" y="-542"/>
                    </a:cubicBezTo>
                    <a:cubicBezTo>
                      <a:pt x="71878" y="-542"/>
                      <a:pt x="80768" y="12158"/>
                      <a:pt x="52828" y="36288"/>
                    </a:cubicBezTo>
                    <a:cubicBezTo>
                      <a:pt x="38858" y="46448"/>
                      <a:pt x="29968" y="43908"/>
                      <a:pt x="12188" y="24858"/>
                    </a:cubicBezTo>
                    <a:close/>
                  </a:path>
                </a:pathLst>
              </a:custGeom>
              <a:solidFill>
                <a:srgbClr val="855EA2"/>
              </a:solidFill>
              <a:ln w="127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1D11C05-6707-49E2-881E-492DEB0106D9}"/>
                  </a:ext>
                </a:extLst>
              </p:cNvPr>
              <p:cNvSpPr/>
              <p:nvPr/>
            </p:nvSpPr>
            <p:spPr>
              <a:xfrm flipV="1">
                <a:off x="7393271" y="4946650"/>
                <a:ext cx="67776" cy="139700"/>
              </a:xfrm>
              <a:custGeom>
                <a:avLst/>
                <a:gdLst>
                  <a:gd name="connsiteX0" fmla="*/ -2179 w 67776"/>
                  <a:gd name="connsiteY0" fmla="*/ 122716 h 139700"/>
                  <a:gd name="connsiteX1" fmla="*/ 46081 w 67776"/>
                  <a:gd name="connsiteY1" fmla="*/ -475 h 139700"/>
                  <a:gd name="connsiteX2" fmla="*/ 44811 w 67776"/>
                  <a:gd name="connsiteY2" fmla="*/ 49056 h 139700"/>
                  <a:gd name="connsiteX3" fmla="*/ 51161 w 67776"/>
                  <a:gd name="connsiteY3" fmla="*/ 106206 h 139700"/>
                  <a:gd name="connsiteX4" fmla="*/ 34651 w 67776"/>
                  <a:gd name="connsiteY4" fmla="*/ 139226 h 139700"/>
                  <a:gd name="connsiteX5" fmla="*/ -2179 w 67776"/>
                  <a:gd name="connsiteY5" fmla="*/ 122716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76" h="139700">
                    <a:moveTo>
                      <a:pt x="-2179" y="122716"/>
                    </a:moveTo>
                    <a:cubicBezTo>
                      <a:pt x="-8529" y="104936"/>
                      <a:pt x="32111" y="-475"/>
                      <a:pt x="46081" y="-475"/>
                    </a:cubicBezTo>
                    <a:cubicBezTo>
                      <a:pt x="49891" y="-475"/>
                      <a:pt x="48621" y="21116"/>
                      <a:pt x="44811" y="49056"/>
                    </a:cubicBezTo>
                    <a:cubicBezTo>
                      <a:pt x="39731" y="79536"/>
                      <a:pt x="42271" y="101126"/>
                      <a:pt x="51161" y="106206"/>
                    </a:cubicBezTo>
                    <a:cubicBezTo>
                      <a:pt x="75291" y="121446"/>
                      <a:pt x="66401" y="139226"/>
                      <a:pt x="34651" y="139226"/>
                    </a:cubicBezTo>
                    <a:cubicBezTo>
                      <a:pt x="18141" y="139226"/>
                      <a:pt x="1631" y="131606"/>
                      <a:pt x="-2179" y="122716"/>
                    </a:cubicBezTo>
                    <a:close/>
                  </a:path>
                </a:pathLst>
              </a:custGeom>
              <a:solidFill>
                <a:srgbClr val="855EA2"/>
              </a:solidFill>
              <a:ln w="127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DB504D4-F1A5-4A25-AAE9-550A0EC982CD}"/>
                  </a:ext>
                </a:extLst>
              </p:cNvPr>
              <p:cNvSpPr/>
              <p:nvPr/>
            </p:nvSpPr>
            <p:spPr>
              <a:xfrm flipV="1">
                <a:off x="7567449" y="4947048"/>
                <a:ext cx="68409" cy="128024"/>
              </a:xfrm>
              <a:custGeom>
                <a:avLst/>
                <a:gdLst>
                  <a:gd name="connsiteX0" fmla="*/ -1220 w 68409"/>
                  <a:gd name="connsiteY0" fmla="*/ 115243 h 128024"/>
                  <a:gd name="connsiteX1" fmla="*/ 5130 w 68409"/>
                  <a:gd name="connsiteY1" fmla="*/ 102543 h 128024"/>
                  <a:gd name="connsiteX2" fmla="*/ 16560 w 68409"/>
                  <a:gd name="connsiteY2" fmla="*/ 46663 h 128024"/>
                  <a:gd name="connsiteX3" fmla="*/ 25450 w 68409"/>
                  <a:gd name="connsiteY3" fmla="*/ 2213 h 128024"/>
                  <a:gd name="connsiteX4" fmla="*/ 63550 w 68409"/>
                  <a:gd name="connsiteY4" fmla="*/ 108893 h 128024"/>
                  <a:gd name="connsiteX5" fmla="*/ -1220 w 68409"/>
                  <a:gd name="connsiteY5" fmla="*/ 115243 h 12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09" h="128024">
                    <a:moveTo>
                      <a:pt x="-1220" y="115243"/>
                    </a:moveTo>
                    <a:cubicBezTo>
                      <a:pt x="-5030" y="108893"/>
                      <a:pt x="-2490" y="102543"/>
                      <a:pt x="5130" y="102543"/>
                    </a:cubicBezTo>
                    <a:cubicBezTo>
                      <a:pt x="15290" y="102543"/>
                      <a:pt x="19100" y="83493"/>
                      <a:pt x="16560" y="46663"/>
                    </a:cubicBezTo>
                    <a:cubicBezTo>
                      <a:pt x="12750" y="6023"/>
                      <a:pt x="15290" y="-6677"/>
                      <a:pt x="25450" y="2213"/>
                    </a:cubicBezTo>
                    <a:cubicBezTo>
                      <a:pt x="48310" y="21263"/>
                      <a:pt x="72440" y="87303"/>
                      <a:pt x="63550" y="108893"/>
                    </a:cubicBezTo>
                    <a:cubicBezTo>
                      <a:pt x="55930" y="130483"/>
                      <a:pt x="11480" y="134293"/>
                      <a:pt x="-1220" y="115243"/>
                    </a:cubicBezTo>
                    <a:close/>
                  </a:path>
                </a:pathLst>
              </a:custGeom>
              <a:solidFill>
                <a:srgbClr val="855EA2"/>
              </a:solidFill>
              <a:ln w="127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331A53F-E4DE-4597-9BA8-60608E2674BC}"/>
                  </a:ext>
                </a:extLst>
              </p:cNvPr>
              <p:cNvSpPr/>
              <p:nvPr/>
            </p:nvSpPr>
            <p:spPr>
              <a:xfrm flipV="1">
                <a:off x="6956161" y="5010149"/>
                <a:ext cx="1188531" cy="1002090"/>
              </a:xfrm>
              <a:custGeom>
                <a:avLst/>
                <a:gdLst>
                  <a:gd name="connsiteX0" fmla="*/ 50035 w 1188531"/>
                  <a:gd name="connsiteY0" fmla="*/ 958864 h 1002090"/>
                  <a:gd name="connsiteX1" fmla="*/ 291335 w 1188531"/>
                  <a:gd name="connsiteY1" fmla="*/ 549924 h 1002090"/>
                  <a:gd name="connsiteX2" fmla="*/ 409445 w 1188531"/>
                  <a:gd name="connsiteY2" fmla="*/ 471184 h 1002090"/>
                  <a:gd name="connsiteX3" fmla="*/ 406905 w 1188531"/>
                  <a:gd name="connsiteY3" fmla="*/ 420384 h 1002090"/>
                  <a:gd name="connsiteX4" fmla="*/ 386585 w 1188531"/>
                  <a:gd name="connsiteY4" fmla="*/ 415304 h 1002090"/>
                  <a:gd name="connsiteX5" fmla="*/ 254505 w 1188531"/>
                  <a:gd name="connsiteY5" fmla="*/ 473724 h 1002090"/>
                  <a:gd name="connsiteX6" fmla="*/ 159255 w 1188531"/>
                  <a:gd name="connsiteY6" fmla="*/ 504204 h 1002090"/>
                  <a:gd name="connsiteX7" fmla="*/ 145285 w 1188531"/>
                  <a:gd name="connsiteY7" fmla="*/ 504204 h 1002090"/>
                  <a:gd name="connsiteX8" fmla="*/ 263395 w 1188531"/>
                  <a:gd name="connsiteY8" fmla="*/ 391174 h 1002090"/>
                  <a:gd name="connsiteX9" fmla="*/ 224025 w 1188531"/>
                  <a:gd name="connsiteY9" fmla="*/ 379744 h 1002090"/>
                  <a:gd name="connsiteX10" fmla="*/ 89405 w 1188531"/>
                  <a:gd name="connsiteY10" fmla="*/ 280684 h 1002090"/>
                  <a:gd name="connsiteX11" fmla="*/ 72895 w 1188531"/>
                  <a:gd name="connsiteY11" fmla="*/ 256554 h 1002090"/>
                  <a:gd name="connsiteX12" fmla="*/ 61465 w 1188531"/>
                  <a:gd name="connsiteY12" fmla="*/ 299734 h 1002090"/>
                  <a:gd name="connsiteX13" fmla="*/ 18285 w 1188531"/>
                  <a:gd name="connsiteY13" fmla="*/ 306084 h 1002090"/>
                  <a:gd name="connsiteX14" fmla="*/ 38605 w 1188531"/>
                  <a:gd name="connsiteY14" fmla="*/ 227344 h 1002090"/>
                  <a:gd name="connsiteX15" fmla="*/ 116075 w 1188531"/>
                  <a:gd name="connsiteY15" fmla="*/ 224804 h 1002090"/>
                  <a:gd name="connsiteX16" fmla="*/ 137665 w 1188531"/>
                  <a:gd name="connsiteY16" fmla="*/ 234964 h 1002090"/>
                  <a:gd name="connsiteX17" fmla="*/ 168145 w 1188531"/>
                  <a:gd name="connsiteY17" fmla="*/ 265444 h 1002090"/>
                  <a:gd name="connsiteX18" fmla="*/ 164335 w 1188531"/>
                  <a:gd name="connsiteY18" fmla="*/ 274334 h 1002090"/>
                  <a:gd name="connsiteX19" fmla="*/ 110995 w 1188531"/>
                  <a:gd name="connsiteY19" fmla="*/ 285764 h 1002090"/>
                  <a:gd name="connsiteX20" fmla="*/ 226565 w 1188531"/>
                  <a:gd name="connsiteY20" fmla="*/ 359424 h 1002090"/>
                  <a:gd name="connsiteX21" fmla="*/ 286255 w 1188531"/>
                  <a:gd name="connsiteY21" fmla="*/ 335294 h 1002090"/>
                  <a:gd name="connsiteX22" fmla="*/ 231645 w 1188531"/>
                  <a:gd name="connsiteY22" fmla="*/ 307354 h 1002090"/>
                  <a:gd name="connsiteX23" fmla="*/ 287525 w 1188531"/>
                  <a:gd name="connsiteY23" fmla="*/ 285764 h 1002090"/>
                  <a:gd name="connsiteX24" fmla="*/ 366265 w 1188531"/>
                  <a:gd name="connsiteY24" fmla="*/ 242584 h 1002090"/>
                  <a:gd name="connsiteX25" fmla="*/ 418335 w 1188531"/>
                  <a:gd name="connsiteY25" fmla="*/ 256554 h 1002090"/>
                  <a:gd name="connsiteX26" fmla="*/ 467865 w 1188531"/>
                  <a:gd name="connsiteY26" fmla="*/ 290844 h 1002090"/>
                  <a:gd name="connsiteX27" fmla="*/ 470405 w 1188531"/>
                  <a:gd name="connsiteY27" fmla="*/ 252744 h 1002090"/>
                  <a:gd name="connsiteX28" fmla="*/ 462785 w 1188531"/>
                  <a:gd name="connsiteY28" fmla="*/ 223534 h 1002090"/>
                  <a:gd name="connsiteX29" fmla="*/ 502155 w 1188531"/>
                  <a:gd name="connsiteY29" fmla="*/ 233694 h 1002090"/>
                  <a:gd name="connsiteX30" fmla="*/ 527555 w 1188531"/>
                  <a:gd name="connsiteY30" fmla="*/ 224804 h 1002090"/>
                  <a:gd name="connsiteX31" fmla="*/ 495805 w 1188531"/>
                  <a:gd name="connsiteY31" fmla="*/ 171464 h 1002090"/>
                  <a:gd name="connsiteX32" fmla="*/ 462785 w 1188531"/>
                  <a:gd name="connsiteY32" fmla="*/ 149874 h 1002090"/>
                  <a:gd name="connsiteX33" fmla="*/ 488185 w 1188531"/>
                  <a:gd name="connsiteY33" fmla="*/ 118124 h 1002090"/>
                  <a:gd name="connsiteX34" fmla="*/ 527555 w 1188531"/>
                  <a:gd name="connsiteY34" fmla="*/ 41924 h 1002090"/>
                  <a:gd name="connsiteX35" fmla="*/ 550415 w 1188531"/>
                  <a:gd name="connsiteY35" fmla="*/ 14 h 1002090"/>
                  <a:gd name="connsiteX36" fmla="*/ 596135 w 1188531"/>
                  <a:gd name="connsiteY36" fmla="*/ 77484 h 1002090"/>
                  <a:gd name="connsiteX37" fmla="*/ 631695 w 1188531"/>
                  <a:gd name="connsiteY37" fmla="*/ 153684 h 1002090"/>
                  <a:gd name="connsiteX38" fmla="*/ 597405 w 1188531"/>
                  <a:gd name="connsiteY38" fmla="*/ 182894 h 1002090"/>
                  <a:gd name="connsiteX39" fmla="*/ 570735 w 1188531"/>
                  <a:gd name="connsiteY39" fmla="*/ 233694 h 1002090"/>
                  <a:gd name="connsiteX40" fmla="*/ 603755 w 1188531"/>
                  <a:gd name="connsiteY40" fmla="*/ 233694 h 1002090"/>
                  <a:gd name="connsiteX41" fmla="*/ 630425 w 1188531"/>
                  <a:gd name="connsiteY41" fmla="*/ 254014 h 1002090"/>
                  <a:gd name="connsiteX42" fmla="*/ 621535 w 1188531"/>
                  <a:gd name="connsiteY42" fmla="*/ 287034 h 1002090"/>
                  <a:gd name="connsiteX43" fmla="*/ 686305 w 1188531"/>
                  <a:gd name="connsiteY43" fmla="*/ 251474 h 1002090"/>
                  <a:gd name="connsiteX44" fmla="*/ 738375 w 1188531"/>
                  <a:gd name="connsiteY44" fmla="*/ 241314 h 1002090"/>
                  <a:gd name="connsiteX45" fmla="*/ 810765 w 1188531"/>
                  <a:gd name="connsiteY45" fmla="*/ 283224 h 1002090"/>
                  <a:gd name="connsiteX46" fmla="*/ 874265 w 1188531"/>
                  <a:gd name="connsiteY46" fmla="*/ 312434 h 1002090"/>
                  <a:gd name="connsiteX47" fmla="*/ 822195 w 1188531"/>
                  <a:gd name="connsiteY47" fmla="*/ 332754 h 1002090"/>
                  <a:gd name="connsiteX48" fmla="*/ 768855 w 1188531"/>
                  <a:gd name="connsiteY48" fmla="*/ 361964 h 1002090"/>
                  <a:gd name="connsiteX49" fmla="*/ 969515 w 1188531"/>
                  <a:gd name="connsiteY49" fmla="*/ 334024 h 1002090"/>
                  <a:gd name="connsiteX50" fmla="*/ 994915 w 1188531"/>
                  <a:gd name="connsiteY50" fmla="*/ 287034 h 1002090"/>
                  <a:gd name="connsiteX51" fmla="*/ 942845 w 1188531"/>
                  <a:gd name="connsiteY51" fmla="*/ 274334 h 1002090"/>
                  <a:gd name="connsiteX52" fmla="*/ 935225 w 1188531"/>
                  <a:gd name="connsiteY52" fmla="*/ 267984 h 1002090"/>
                  <a:gd name="connsiteX53" fmla="*/ 1045715 w 1188531"/>
                  <a:gd name="connsiteY53" fmla="*/ 219724 h 1002090"/>
                  <a:gd name="connsiteX54" fmla="*/ 1111755 w 1188531"/>
                  <a:gd name="connsiteY54" fmla="*/ 284494 h 1002090"/>
                  <a:gd name="connsiteX55" fmla="*/ 1133345 w 1188531"/>
                  <a:gd name="connsiteY55" fmla="*/ 302274 h 1002090"/>
                  <a:gd name="connsiteX56" fmla="*/ 1180335 w 1188531"/>
                  <a:gd name="connsiteY56" fmla="*/ 303544 h 1002090"/>
                  <a:gd name="connsiteX57" fmla="*/ 1173985 w 1188531"/>
                  <a:gd name="connsiteY57" fmla="*/ 316244 h 1002090"/>
                  <a:gd name="connsiteX58" fmla="*/ 1132075 w 1188531"/>
                  <a:gd name="connsiteY58" fmla="*/ 340374 h 1002090"/>
                  <a:gd name="connsiteX59" fmla="*/ 1086355 w 1188531"/>
                  <a:gd name="connsiteY59" fmla="*/ 370854 h 1002090"/>
                  <a:gd name="connsiteX60" fmla="*/ 1041905 w 1188531"/>
                  <a:gd name="connsiteY60" fmla="*/ 345454 h 1002090"/>
                  <a:gd name="connsiteX61" fmla="*/ 1049525 w 1188531"/>
                  <a:gd name="connsiteY61" fmla="*/ 271794 h 1002090"/>
                  <a:gd name="connsiteX62" fmla="*/ 1022855 w 1188531"/>
                  <a:gd name="connsiteY62" fmla="*/ 242584 h 1002090"/>
                  <a:gd name="connsiteX63" fmla="*/ 1015235 w 1188531"/>
                  <a:gd name="connsiteY63" fmla="*/ 255284 h 1002090"/>
                  <a:gd name="connsiteX64" fmla="*/ 986025 w 1188531"/>
                  <a:gd name="connsiteY64" fmla="*/ 353074 h 1002090"/>
                  <a:gd name="connsiteX65" fmla="*/ 893315 w 1188531"/>
                  <a:gd name="connsiteY65" fmla="*/ 378474 h 1002090"/>
                  <a:gd name="connsiteX66" fmla="*/ 855215 w 1188531"/>
                  <a:gd name="connsiteY66" fmla="*/ 391174 h 1002090"/>
                  <a:gd name="connsiteX67" fmla="*/ 973325 w 1188531"/>
                  <a:gd name="connsiteY67" fmla="*/ 504204 h 1002090"/>
                  <a:gd name="connsiteX68" fmla="*/ 959355 w 1188531"/>
                  <a:gd name="connsiteY68" fmla="*/ 504204 h 1002090"/>
                  <a:gd name="connsiteX69" fmla="*/ 848865 w 1188531"/>
                  <a:gd name="connsiteY69" fmla="*/ 472454 h 1002090"/>
                  <a:gd name="connsiteX70" fmla="*/ 730755 w 1188531"/>
                  <a:gd name="connsiteY70" fmla="*/ 411494 h 1002090"/>
                  <a:gd name="connsiteX71" fmla="*/ 711705 w 1188531"/>
                  <a:gd name="connsiteY71" fmla="*/ 420384 h 1002090"/>
                  <a:gd name="connsiteX72" fmla="*/ 781555 w 1188531"/>
                  <a:gd name="connsiteY72" fmla="*/ 528334 h 1002090"/>
                  <a:gd name="connsiteX73" fmla="*/ 1060955 w 1188531"/>
                  <a:gd name="connsiteY73" fmla="*/ 751854 h 1002090"/>
                  <a:gd name="connsiteX74" fmla="*/ 955545 w 1188531"/>
                  <a:gd name="connsiteY74" fmla="*/ 1002044 h 1002090"/>
                  <a:gd name="connsiteX75" fmla="*/ 867915 w 1188531"/>
                  <a:gd name="connsiteY75" fmla="*/ 872504 h 1002090"/>
                  <a:gd name="connsiteX76" fmla="*/ 899665 w 1188531"/>
                  <a:gd name="connsiteY76" fmla="*/ 861074 h 1002090"/>
                  <a:gd name="connsiteX77" fmla="*/ 870455 w 1188531"/>
                  <a:gd name="connsiteY77" fmla="*/ 904254 h 1002090"/>
                  <a:gd name="connsiteX78" fmla="*/ 1016505 w 1188531"/>
                  <a:gd name="connsiteY78" fmla="*/ 919494 h 1002090"/>
                  <a:gd name="connsiteX79" fmla="*/ 941575 w 1188531"/>
                  <a:gd name="connsiteY79" fmla="*/ 674384 h 1002090"/>
                  <a:gd name="connsiteX80" fmla="*/ 718055 w 1188531"/>
                  <a:gd name="connsiteY80" fmla="*/ 510554 h 1002090"/>
                  <a:gd name="connsiteX81" fmla="*/ 737105 w 1188531"/>
                  <a:gd name="connsiteY81" fmla="*/ 570244 h 1002090"/>
                  <a:gd name="connsiteX82" fmla="*/ 745995 w 1188531"/>
                  <a:gd name="connsiteY82" fmla="*/ 720104 h 1002090"/>
                  <a:gd name="connsiteX83" fmla="*/ 719325 w 1188531"/>
                  <a:gd name="connsiteY83" fmla="*/ 682004 h 1002090"/>
                  <a:gd name="connsiteX84" fmla="*/ 665985 w 1188531"/>
                  <a:gd name="connsiteY84" fmla="*/ 574054 h 1002090"/>
                  <a:gd name="connsiteX85" fmla="*/ 629155 w 1188531"/>
                  <a:gd name="connsiteY85" fmla="*/ 505474 h 1002090"/>
                  <a:gd name="connsiteX86" fmla="*/ 611375 w 1188531"/>
                  <a:gd name="connsiteY86" fmla="*/ 505474 h 1002090"/>
                  <a:gd name="connsiteX87" fmla="*/ 603755 w 1188531"/>
                  <a:gd name="connsiteY87" fmla="*/ 589294 h 1002090"/>
                  <a:gd name="connsiteX88" fmla="*/ 635505 w 1188531"/>
                  <a:gd name="connsiteY88" fmla="*/ 656604 h 1002090"/>
                  <a:gd name="connsiteX89" fmla="*/ 758695 w 1188531"/>
                  <a:gd name="connsiteY89" fmla="*/ 825514 h 1002090"/>
                  <a:gd name="connsiteX90" fmla="*/ 836165 w 1188531"/>
                  <a:gd name="connsiteY90" fmla="*/ 875044 h 1002090"/>
                  <a:gd name="connsiteX91" fmla="*/ 782825 w 1188531"/>
                  <a:gd name="connsiteY91" fmla="*/ 875044 h 1002090"/>
                  <a:gd name="connsiteX92" fmla="*/ 677415 w 1188531"/>
                  <a:gd name="connsiteY92" fmla="*/ 849644 h 1002090"/>
                  <a:gd name="connsiteX93" fmla="*/ 615185 w 1188531"/>
                  <a:gd name="connsiteY93" fmla="*/ 833134 h 1002090"/>
                  <a:gd name="connsiteX94" fmla="*/ 580895 w 1188531"/>
                  <a:gd name="connsiteY94" fmla="*/ 913144 h 1002090"/>
                  <a:gd name="connsiteX95" fmla="*/ 549145 w 1188531"/>
                  <a:gd name="connsiteY95" fmla="*/ 963944 h 1002090"/>
                  <a:gd name="connsiteX96" fmla="*/ 495805 w 1188531"/>
                  <a:gd name="connsiteY96" fmla="*/ 824244 h 1002090"/>
                  <a:gd name="connsiteX97" fmla="*/ 437385 w 1188531"/>
                  <a:gd name="connsiteY97" fmla="*/ 849644 h 1002090"/>
                  <a:gd name="connsiteX98" fmla="*/ 324355 w 1188531"/>
                  <a:gd name="connsiteY98" fmla="*/ 875044 h 1002090"/>
                  <a:gd name="connsiteX99" fmla="*/ 267205 w 1188531"/>
                  <a:gd name="connsiteY99" fmla="*/ 875044 h 1002090"/>
                  <a:gd name="connsiteX100" fmla="*/ 331975 w 1188531"/>
                  <a:gd name="connsiteY100" fmla="*/ 836944 h 1002090"/>
                  <a:gd name="connsiteX101" fmla="*/ 472945 w 1188531"/>
                  <a:gd name="connsiteY101" fmla="*/ 669304 h 1002090"/>
                  <a:gd name="connsiteX102" fmla="*/ 503425 w 1188531"/>
                  <a:gd name="connsiteY102" fmla="*/ 594374 h 1002090"/>
                  <a:gd name="connsiteX103" fmla="*/ 512315 w 1188531"/>
                  <a:gd name="connsiteY103" fmla="*/ 538494 h 1002090"/>
                  <a:gd name="connsiteX104" fmla="*/ 498345 w 1188531"/>
                  <a:gd name="connsiteY104" fmla="*/ 506744 h 1002090"/>
                  <a:gd name="connsiteX105" fmla="*/ 456435 w 1188531"/>
                  <a:gd name="connsiteY105" fmla="*/ 567704 h 1002090"/>
                  <a:gd name="connsiteX106" fmla="*/ 398015 w 1188531"/>
                  <a:gd name="connsiteY106" fmla="*/ 683274 h 1002090"/>
                  <a:gd name="connsiteX107" fmla="*/ 370075 w 1188531"/>
                  <a:gd name="connsiteY107" fmla="*/ 716294 h 1002090"/>
                  <a:gd name="connsiteX108" fmla="*/ 381505 w 1188531"/>
                  <a:gd name="connsiteY108" fmla="*/ 570244 h 1002090"/>
                  <a:gd name="connsiteX109" fmla="*/ 395475 w 1188531"/>
                  <a:gd name="connsiteY109" fmla="*/ 509284 h 1002090"/>
                  <a:gd name="connsiteX110" fmla="*/ 302765 w 1188531"/>
                  <a:gd name="connsiteY110" fmla="*/ 565164 h 1002090"/>
                  <a:gd name="connsiteX111" fmla="*/ 70355 w 1188531"/>
                  <a:gd name="connsiteY111" fmla="*/ 887744 h 1002090"/>
                  <a:gd name="connsiteX112" fmla="*/ 168145 w 1188531"/>
                  <a:gd name="connsiteY112" fmla="*/ 951244 h 1002090"/>
                  <a:gd name="connsiteX113" fmla="*/ 227835 w 1188531"/>
                  <a:gd name="connsiteY113" fmla="*/ 889014 h 1002090"/>
                  <a:gd name="connsiteX114" fmla="*/ 231645 w 1188531"/>
                  <a:gd name="connsiteY114" fmla="*/ 858534 h 1002090"/>
                  <a:gd name="connsiteX115" fmla="*/ 265935 w 1188531"/>
                  <a:gd name="connsiteY115" fmla="*/ 944894 h 1002090"/>
                  <a:gd name="connsiteX116" fmla="*/ 138935 w 1188531"/>
                  <a:gd name="connsiteY116" fmla="*/ 1002044 h 1002090"/>
                  <a:gd name="connsiteX117" fmla="*/ 50035 w 1188531"/>
                  <a:gd name="connsiteY117" fmla="*/ 958864 h 1002090"/>
                  <a:gd name="connsiteX118" fmla="*/ 527555 w 1188531"/>
                  <a:gd name="connsiteY118" fmla="*/ 394984 h 1002090"/>
                  <a:gd name="connsiteX119" fmla="*/ 527555 w 1188531"/>
                  <a:gd name="connsiteY119" fmla="*/ 361964 h 1002090"/>
                  <a:gd name="connsiteX120" fmla="*/ 500885 w 1188531"/>
                  <a:gd name="connsiteY120" fmla="*/ 388634 h 1002090"/>
                  <a:gd name="connsiteX121" fmla="*/ 508505 w 1188531"/>
                  <a:gd name="connsiteY121" fmla="*/ 434354 h 1002090"/>
                  <a:gd name="connsiteX122" fmla="*/ 527555 w 1188531"/>
                  <a:gd name="connsiteY122" fmla="*/ 394984 h 1002090"/>
                  <a:gd name="connsiteX123" fmla="*/ 653285 w 1188531"/>
                  <a:gd name="connsiteY123" fmla="*/ 403874 h 1002090"/>
                  <a:gd name="connsiteX124" fmla="*/ 641855 w 1188531"/>
                  <a:gd name="connsiteY124" fmla="*/ 328944 h 1002090"/>
                  <a:gd name="connsiteX125" fmla="*/ 631695 w 1188531"/>
                  <a:gd name="connsiteY125" fmla="*/ 367044 h 1002090"/>
                  <a:gd name="connsiteX126" fmla="*/ 603755 w 1188531"/>
                  <a:gd name="connsiteY126" fmla="*/ 386094 h 1002090"/>
                  <a:gd name="connsiteX127" fmla="*/ 570735 w 1188531"/>
                  <a:gd name="connsiteY127" fmla="*/ 384824 h 1002090"/>
                  <a:gd name="connsiteX128" fmla="*/ 608835 w 1188531"/>
                  <a:gd name="connsiteY128" fmla="*/ 443244 h 1002090"/>
                  <a:gd name="connsiteX129" fmla="*/ 653285 w 1188531"/>
                  <a:gd name="connsiteY129" fmla="*/ 403874 h 1002090"/>
                  <a:gd name="connsiteX130" fmla="*/ 474215 w 1188531"/>
                  <a:gd name="connsiteY130" fmla="*/ 364504 h 1002090"/>
                  <a:gd name="connsiteX131" fmla="*/ 465325 w 1188531"/>
                  <a:gd name="connsiteY131" fmla="*/ 328944 h 1002090"/>
                  <a:gd name="connsiteX132" fmla="*/ 432305 w 1188531"/>
                  <a:gd name="connsiteY132" fmla="*/ 367044 h 1002090"/>
                  <a:gd name="connsiteX133" fmla="*/ 474215 w 1188531"/>
                  <a:gd name="connsiteY133" fmla="*/ 364504 h 1002090"/>
                  <a:gd name="connsiteX134" fmla="*/ 578355 w 1188531"/>
                  <a:gd name="connsiteY134" fmla="*/ 308624 h 1002090"/>
                  <a:gd name="connsiteX135" fmla="*/ 550415 w 1188531"/>
                  <a:gd name="connsiteY135" fmla="*/ 281954 h 1002090"/>
                  <a:gd name="connsiteX136" fmla="*/ 521205 w 1188531"/>
                  <a:gd name="connsiteY136" fmla="*/ 309894 h 1002090"/>
                  <a:gd name="connsiteX137" fmla="*/ 549145 w 1188531"/>
                  <a:gd name="connsiteY137" fmla="*/ 336564 h 1002090"/>
                  <a:gd name="connsiteX138" fmla="*/ 578355 w 1188531"/>
                  <a:gd name="connsiteY138" fmla="*/ 308624 h 10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188531" h="1002090">
                    <a:moveTo>
                      <a:pt x="50035" y="958864"/>
                    </a:moveTo>
                    <a:cubicBezTo>
                      <a:pt x="-56645" y="852184"/>
                      <a:pt x="39875" y="689624"/>
                      <a:pt x="291335" y="549924"/>
                    </a:cubicBezTo>
                    <a:cubicBezTo>
                      <a:pt x="353565" y="515634"/>
                      <a:pt x="406905" y="480074"/>
                      <a:pt x="409445" y="471184"/>
                    </a:cubicBezTo>
                    <a:cubicBezTo>
                      <a:pt x="413255" y="463564"/>
                      <a:pt x="411985" y="440704"/>
                      <a:pt x="406905" y="420384"/>
                    </a:cubicBezTo>
                    <a:cubicBezTo>
                      <a:pt x="398015" y="386094"/>
                      <a:pt x="398015" y="386094"/>
                      <a:pt x="386585" y="415304"/>
                    </a:cubicBezTo>
                    <a:cubicBezTo>
                      <a:pt x="372615" y="450864"/>
                      <a:pt x="297685" y="485154"/>
                      <a:pt x="254505" y="473724"/>
                    </a:cubicBezTo>
                    <a:cubicBezTo>
                      <a:pt x="208785" y="462294"/>
                      <a:pt x="159255" y="477534"/>
                      <a:pt x="159255" y="504204"/>
                    </a:cubicBezTo>
                    <a:cubicBezTo>
                      <a:pt x="157985" y="524524"/>
                      <a:pt x="157985" y="524524"/>
                      <a:pt x="145285" y="504204"/>
                    </a:cubicBezTo>
                    <a:cubicBezTo>
                      <a:pt x="119885" y="461024"/>
                      <a:pt x="188465" y="394984"/>
                      <a:pt x="263395" y="391174"/>
                    </a:cubicBezTo>
                    <a:cubicBezTo>
                      <a:pt x="279905" y="389904"/>
                      <a:pt x="262125" y="384824"/>
                      <a:pt x="224025" y="379744"/>
                    </a:cubicBezTo>
                    <a:cubicBezTo>
                      <a:pt x="136395" y="367044"/>
                      <a:pt x="89405" y="332754"/>
                      <a:pt x="89405" y="280684"/>
                    </a:cubicBezTo>
                    <a:cubicBezTo>
                      <a:pt x="89405" y="250204"/>
                      <a:pt x="85595" y="245124"/>
                      <a:pt x="72895" y="256554"/>
                    </a:cubicBezTo>
                    <a:cubicBezTo>
                      <a:pt x="62735" y="264174"/>
                      <a:pt x="57655" y="283224"/>
                      <a:pt x="61465" y="299734"/>
                    </a:cubicBezTo>
                    <a:cubicBezTo>
                      <a:pt x="67815" y="335294"/>
                      <a:pt x="57655" y="336564"/>
                      <a:pt x="18285" y="306084"/>
                    </a:cubicBezTo>
                    <a:cubicBezTo>
                      <a:pt x="-16005" y="276874"/>
                      <a:pt x="-8385" y="245124"/>
                      <a:pt x="38605" y="227344"/>
                    </a:cubicBezTo>
                    <a:cubicBezTo>
                      <a:pt x="79245" y="212104"/>
                      <a:pt x="124965" y="210834"/>
                      <a:pt x="116075" y="224804"/>
                    </a:cubicBezTo>
                    <a:cubicBezTo>
                      <a:pt x="112265" y="231154"/>
                      <a:pt x="122425" y="234964"/>
                      <a:pt x="137665" y="234964"/>
                    </a:cubicBezTo>
                    <a:cubicBezTo>
                      <a:pt x="159255" y="233694"/>
                      <a:pt x="165605" y="241314"/>
                      <a:pt x="168145" y="265444"/>
                    </a:cubicBezTo>
                    <a:cubicBezTo>
                      <a:pt x="169415" y="285764"/>
                      <a:pt x="168145" y="288304"/>
                      <a:pt x="164335" y="274334"/>
                    </a:cubicBezTo>
                    <a:cubicBezTo>
                      <a:pt x="155445" y="243854"/>
                      <a:pt x="116075" y="252744"/>
                      <a:pt x="110995" y="285764"/>
                    </a:cubicBezTo>
                    <a:cubicBezTo>
                      <a:pt x="105915" y="323864"/>
                      <a:pt x="135125" y="342914"/>
                      <a:pt x="226565" y="359424"/>
                    </a:cubicBezTo>
                    <a:cubicBezTo>
                      <a:pt x="331975" y="379744"/>
                      <a:pt x="354835" y="370854"/>
                      <a:pt x="286255" y="335294"/>
                    </a:cubicBezTo>
                    <a:lnTo>
                      <a:pt x="231645" y="307354"/>
                    </a:lnTo>
                    <a:lnTo>
                      <a:pt x="287525" y="285764"/>
                    </a:lnTo>
                    <a:cubicBezTo>
                      <a:pt x="318005" y="273064"/>
                      <a:pt x="353565" y="254014"/>
                      <a:pt x="366265" y="242584"/>
                    </a:cubicBezTo>
                    <a:cubicBezTo>
                      <a:pt x="389125" y="222264"/>
                      <a:pt x="391665" y="223534"/>
                      <a:pt x="418335" y="256554"/>
                    </a:cubicBezTo>
                    <a:cubicBezTo>
                      <a:pt x="433575" y="275604"/>
                      <a:pt x="455165" y="290844"/>
                      <a:pt x="467865" y="290844"/>
                    </a:cubicBezTo>
                    <a:cubicBezTo>
                      <a:pt x="494535" y="290844"/>
                      <a:pt x="495805" y="274334"/>
                      <a:pt x="470405" y="252744"/>
                    </a:cubicBezTo>
                    <a:cubicBezTo>
                      <a:pt x="456435" y="241314"/>
                      <a:pt x="453895" y="232424"/>
                      <a:pt x="462785" y="223534"/>
                    </a:cubicBezTo>
                    <a:cubicBezTo>
                      <a:pt x="471675" y="214644"/>
                      <a:pt x="484375" y="217184"/>
                      <a:pt x="502155" y="233694"/>
                    </a:cubicBezTo>
                    <a:cubicBezTo>
                      <a:pt x="527555" y="256554"/>
                      <a:pt x="527555" y="256554"/>
                      <a:pt x="527555" y="224804"/>
                    </a:cubicBezTo>
                    <a:cubicBezTo>
                      <a:pt x="527555" y="204484"/>
                      <a:pt x="516125" y="184164"/>
                      <a:pt x="495805" y="171464"/>
                    </a:cubicBezTo>
                    <a:lnTo>
                      <a:pt x="462785" y="149874"/>
                    </a:lnTo>
                    <a:lnTo>
                      <a:pt x="488185" y="118124"/>
                    </a:lnTo>
                    <a:cubicBezTo>
                      <a:pt x="502155" y="100344"/>
                      <a:pt x="519935" y="66054"/>
                      <a:pt x="527555" y="41924"/>
                    </a:cubicBezTo>
                    <a:cubicBezTo>
                      <a:pt x="535175" y="17794"/>
                      <a:pt x="546605" y="-1256"/>
                      <a:pt x="550415" y="14"/>
                    </a:cubicBezTo>
                    <a:cubicBezTo>
                      <a:pt x="555495" y="14"/>
                      <a:pt x="575815" y="34304"/>
                      <a:pt x="596135" y="77484"/>
                    </a:cubicBezTo>
                    <a:lnTo>
                      <a:pt x="631695" y="153684"/>
                    </a:lnTo>
                    <a:lnTo>
                      <a:pt x="597405" y="182894"/>
                    </a:lnTo>
                    <a:cubicBezTo>
                      <a:pt x="572005" y="201944"/>
                      <a:pt x="564385" y="217184"/>
                      <a:pt x="570735" y="233694"/>
                    </a:cubicBezTo>
                    <a:cubicBezTo>
                      <a:pt x="578355" y="255284"/>
                      <a:pt x="579625" y="255284"/>
                      <a:pt x="603755" y="233694"/>
                    </a:cubicBezTo>
                    <a:cubicBezTo>
                      <a:pt x="635505" y="205754"/>
                      <a:pt x="653285" y="219724"/>
                      <a:pt x="630425" y="254014"/>
                    </a:cubicBezTo>
                    <a:cubicBezTo>
                      <a:pt x="621535" y="269254"/>
                      <a:pt x="617725" y="283224"/>
                      <a:pt x="621535" y="287034"/>
                    </a:cubicBezTo>
                    <a:cubicBezTo>
                      <a:pt x="634235" y="299734"/>
                      <a:pt x="678685" y="275604"/>
                      <a:pt x="686305" y="251474"/>
                    </a:cubicBezTo>
                    <a:cubicBezTo>
                      <a:pt x="695195" y="224804"/>
                      <a:pt x="724405" y="218454"/>
                      <a:pt x="738375" y="241314"/>
                    </a:cubicBezTo>
                    <a:cubicBezTo>
                      <a:pt x="742185" y="248934"/>
                      <a:pt x="775205" y="267984"/>
                      <a:pt x="810765" y="283224"/>
                    </a:cubicBezTo>
                    <a:lnTo>
                      <a:pt x="874265" y="312434"/>
                    </a:lnTo>
                    <a:lnTo>
                      <a:pt x="822195" y="332754"/>
                    </a:lnTo>
                    <a:cubicBezTo>
                      <a:pt x="792985" y="344184"/>
                      <a:pt x="768855" y="358154"/>
                      <a:pt x="768855" y="361964"/>
                    </a:cubicBezTo>
                    <a:cubicBezTo>
                      <a:pt x="768855" y="377204"/>
                      <a:pt x="940305" y="353074"/>
                      <a:pt x="969515" y="334024"/>
                    </a:cubicBezTo>
                    <a:cubicBezTo>
                      <a:pt x="988565" y="321324"/>
                      <a:pt x="997455" y="304814"/>
                      <a:pt x="994915" y="287034"/>
                    </a:cubicBezTo>
                    <a:cubicBezTo>
                      <a:pt x="989835" y="252744"/>
                      <a:pt x="950465" y="242584"/>
                      <a:pt x="942845" y="274334"/>
                    </a:cubicBezTo>
                    <a:cubicBezTo>
                      <a:pt x="937765" y="292114"/>
                      <a:pt x="936495" y="290844"/>
                      <a:pt x="935225" y="267984"/>
                    </a:cubicBezTo>
                    <a:cubicBezTo>
                      <a:pt x="933955" y="232424"/>
                      <a:pt x="984755" y="209564"/>
                      <a:pt x="1045715" y="219724"/>
                    </a:cubicBezTo>
                    <a:cubicBezTo>
                      <a:pt x="1106675" y="228614"/>
                      <a:pt x="1125725" y="247664"/>
                      <a:pt x="1111755" y="284494"/>
                    </a:cubicBezTo>
                    <a:cubicBezTo>
                      <a:pt x="1100325" y="313704"/>
                      <a:pt x="1101595" y="314974"/>
                      <a:pt x="1133345" y="302274"/>
                    </a:cubicBezTo>
                    <a:cubicBezTo>
                      <a:pt x="1156205" y="293384"/>
                      <a:pt x="1171445" y="294654"/>
                      <a:pt x="1180335" y="303544"/>
                    </a:cubicBezTo>
                    <a:cubicBezTo>
                      <a:pt x="1189225" y="312434"/>
                      <a:pt x="1186685" y="316244"/>
                      <a:pt x="1173985" y="316244"/>
                    </a:cubicBezTo>
                    <a:cubicBezTo>
                      <a:pt x="1162555" y="316244"/>
                      <a:pt x="1143505" y="327674"/>
                      <a:pt x="1132075" y="340374"/>
                    </a:cubicBezTo>
                    <a:cubicBezTo>
                      <a:pt x="1119375" y="353074"/>
                      <a:pt x="1099055" y="367044"/>
                      <a:pt x="1086355" y="370854"/>
                    </a:cubicBezTo>
                    <a:cubicBezTo>
                      <a:pt x="1058415" y="378474"/>
                      <a:pt x="1024125" y="358154"/>
                      <a:pt x="1041905" y="345454"/>
                    </a:cubicBezTo>
                    <a:cubicBezTo>
                      <a:pt x="1053335" y="336564"/>
                      <a:pt x="1055875" y="311164"/>
                      <a:pt x="1049525" y="271794"/>
                    </a:cubicBezTo>
                    <a:cubicBezTo>
                      <a:pt x="1049525" y="264174"/>
                      <a:pt x="1036825" y="251474"/>
                      <a:pt x="1022855" y="242584"/>
                    </a:cubicBezTo>
                    <a:cubicBezTo>
                      <a:pt x="997455" y="227344"/>
                      <a:pt x="997455" y="227344"/>
                      <a:pt x="1015235" y="255284"/>
                    </a:cubicBezTo>
                    <a:cubicBezTo>
                      <a:pt x="1036825" y="289574"/>
                      <a:pt x="1024125" y="332754"/>
                      <a:pt x="986025" y="353074"/>
                    </a:cubicBezTo>
                    <a:cubicBezTo>
                      <a:pt x="972055" y="360694"/>
                      <a:pt x="930145" y="372124"/>
                      <a:pt x="893315" y="378474"/>
                    </a:cubicBezTo>
                    <a:cubicBezTo>
                      <a:pt x="856485" y="384824"/>
                      <a:pt x="838705" y="389904"/>
                      <a:pt x="855215" y="391174"/>
                    </a:cubicBezTo>
                    <a:cubicBezTo>
                      <a:pt x="928875" y="394984"/>
                      <a:pt x="998725" y="461024"/>
                      <a:pt x="973325" y="504204"/>
                    </a:cubicBezTo>
                    <a:cubicBezTo>
                      <a:pt x="960625" y="524524"/>
                      <a:pt x="960625" y="524524"/>
                      <a:pt x="959355" y="504204"/>
                    </a:cubicBezTo>
                    <a:cubicBezTo>
                      <a:pt x="959355" y="477534"/>
                      <a:pt x="932685" y="469914"/>
                      <a:pt x="848865" y="472454"/>
                    </a:cubicBezTo>
                    <a:cubicBezTo>
                      <a:pt x="780285" y="473724"/>
                      <a:pt x="748535" y="457214"/>
                      <a:pt x="730755" y="411494"/>
                    </a:cubicBezTo>
                    <a:cubicBezTo>
                      <a:pt x="721865" y="388634"/>
                      <a:pt x="720595" y="388634"/>
                      <a:pt x="711705" y="420384"/>
                    </a:cubicBezTo>
                    <a:cubicBezTo>
                      <a:pt x="699005" y="472454"/>
                      <a:pt x="709165" y="488964"/>
                      <a:pt x="781555" y="528334"/>
                    </a:cubicBezTo>
                    <a:cubicBezTo>
                      <a:pt x="925065" y="605804"/>
                      <a:pt x="1021585" y="683274"/>
                      <a:pt x="1060955" y="751854"/>
                    </a:cubicBezTo>
                    <a:cubicBezTo>
                      <a:pt x="1138425" y="886474"/>
                      <a:pt x="1088895" y="1002044"/>
                      <a:pt x="955545" y="1002044"/>
                    </a:cubicBezTo>
                    <a:cubicBezTo>
                      <a:pt x="870455" y="1002044"/>
                      <a:pt x="813305" y="918224"/>
                      <a:pt x="867915" y="872504"/>
                    </a:cubicBezTo>
                    <a:cubicBezTo>
                      <a:pt x="904745" y="840754"/>
                      <a:pt x="928875" y="831864"/>
                      <a:pt x="899665" y="861074"/>
                    </a:cubicBezTo>
                    <a:cubicBezTo>
                      <a:pt x="883155" y="876314"/>
                      <a:pt x="870455" y="895364"/>
                      <a:pt x="870455" y="904254"/>
                    </a:cubicBezTo>
                    <a:cubicBezTo>
                      <a:pt x="870455" y="958864"/>
                      <a:pt x="968245" y="969024"/>
                      <a:pt x="1016505" y="919494"/>
                    </a:cubicBezTo>
                    <a:cubicBezTo>
                      <a:pt x="1076195" y="861074"/>
                      <a:pt x="1048255" y="772174"/>
                      <a:pt x="941575" y="674384"/>
                    </a:cubicBezTo>
                    <a:cubicBezTo>
                      <a:pt x="876805" y="615964"/>
                      <a:pt x="718055" y="499124"/>
                      <a:pt x="718055" y="510554"/>
                    </a:cubicBezTo>
                    <a:cubicBezTo>
                      <a:pt x="718055" y="514364"/>
                      <a:pt x="726945" y="541034"/>
                      <a:pt x="737105" y="570244"/>
                    </a:cubicBezTo>
                    <a:cubicBezTo>
                      <a:pt x="757425" y="629934"/>
                      <a:pt x="761235" y="694704"/>
                      <a:pt x="745995" y="720104"/>
                    </a:cubicBezTo>
                    <a:cubicBezTo>
                      <a:pt x="738375" y="731534"/>
                      <a:pt x="729485" y="718834"/>
                      <a:pt x="719325" y="682004"/>
                    </a:cubicBezTo>
                    <a:cubicBezTo>
                      <a:pt x="710435" y="652794"/>
                      <a:pt x="686305" y="604534"/>
                      <a:pt x="665985" y="574054"/>
                    </a:cubicBezTo>
                    <a:cubicBezTo>
                      <a:pt x="645665" y="544844"/>
                      <a:pt x="629155" y="514364"/>
                      <a:pt x="629155" y="505474"/>
                    </a:cubicBezTo>
                    <a:cubicBezTo>
                      <a:pt x="629155" y="494044"/>
                      <a:pt x="625345" y="494044"/>
                      <a:pt x="611375" y="505474"/>
                    </a:cubicBezTo>
                    <a:cubicBezTo>
                      <a:pt x="582165" y="529604"/>
                      <a:pt x="579625" y="567704"/>
                      <a:pt x="603755" y="589294"/>
                    </a:cubicBezTo>
                    <a:cubicBezTo>
                      <a:pt x="616455" y="600724"/>
                      <a:pt x="630425" y="631204"/>
                      <a:pt x="635505" y="656604"/>
                    </a:cubicBezTo>
                    <a:cubicBezTo>
                      <a:pt x="649475" y="734074"/>
                      <a:pt x="678685" y="772174"/>
                      <a:pt x="758695" y="825514"/>
                    </a:cubicBezTo>
                    <a:lnTo>
                      <a:pt x="836165" y="875044"/>
                    </a:lnTo>
                    <a:lnTo>
                      <a:pt x="782825" y="875044"/>
                    </a:lnTo>
                    <a:cubicBezTo>
                      <a:pt x="753615" y="875044"/>
                      <a:pt x="705355" y="863614"/>
                      <a:pt x="677415" y="849644"/>
                    </a:cubicBezTo>
                    <a:cubicBezTo>
                      <a:pt x="648205" y="835674"/>
                      <a:pt x="620265" y="828054"/>
                      <a:pt x="615185" y="833134"/>
                    </a:cubicBezTo>
                    <a:cubicBezTo>
                      <a:pt x="611375" y="839484"/>
                      <a:pt x="594865" y="875044"/>
                      <a:pt x="580895" y="913144"/>
                    </a:cubicBezTo>
                    <a:cubicBezTo>
                      <a:pt x="565655" y="953784"/>
                      <a:pt x="552955" y="975374"/>
                      <a:pt x="549145" y="963944"/>
                    </a:cubicBezTo>
                    <a:cubicBezTo>
                      <a:pt x="528825" y="902984"/>
                      <a:pt x="498345" y="824244"/>
                      <a:pt x="495805" y="824244"/>
                    </a:cubicBezTo>
                    <a:cubicBezTo>
                      <a:pt x="493265" y="824244"/>
                      <a:pt x="467865" y="835674"/>
                      <a:pt x="437385" y="849644"/>
                    </a:cubicBezTo>
                    <a:cubicBezTo>
                      <a:pt x="406905" y="863614"/>
                      <a:pt x="356105" y="875044"/>
                      <a:pt x="324355" y="875044"/>
                    </a:cubicBezTo>
                    <a:lnTo>
                      <a:pt x="267205" y="875044"/>
                    </a:lnTo>
                    <a:lnTo>
                      <a:pt x="331975" y="836944"/>
                    </a:lnTo>
                    <a:cubicBezTo>
                      <a:pt x="415795" y="789954"/>
                      <a:pt x="461515" y="734074"/>
                      <a:pt x="472945" y="669304"/>
                    </a:cubicBezTo>
                    <a:cubicBezTo>
                      <a:pt x="476755" y="640094"/>
                      <a:pt x="490725" y="607074"/>
                      <a:pt x="503425" y="594374"/>
                    </a:cubicBezTo>
                    <a:cubicBezTo>
                      <a:pt x="523745" y="574054"/>
                      <a:pt x="525015" y="565164"/>
                      <a:pt x="512315" y="538494"/>
                    </a:cubicBezTo>
                    <a:lnTo>
                      <a:pt x="498345" y="506744"/>
                    </a:lnTo>
                    <a:lnTo>
                      <a:pt x="456435" y="567704"/>
                    </a:lnTo>
                    <a:cubicBezTo>
                      <a:pt x="434845" y="601994"/>
                      <a:pt x="408175" y="654064"/>
                      <a:pt x="398015" y="683274"/>
                    </a:cubicBezTo>
                    <a:cubicBezTo>
                      <a:pt x="384045" y="723914"/>
                      <a:pt x="376425" y="732804"/>
                      <a:pt x="370075" y="716294"/>
                    </a:cubicBezTo>
                    <a:cubicBezTo>
                      <a:pt x="357375" y="682004"/>
                      <a:pt x="361185" y="627394"/>
                      <a:pt x="381505" y="570244"/>
                    </a:cubicBezTo>
                    <a:cubicBezTo>
                      <a:pt x="391665" y="539764"/>
                      <a:pt x="398015" y="513094"/>
                      <a:pt x="395475" y="509284"/>
                    </a:cubicBezTo>
                    <a:cubicBezTo>
                      <a:pt x="391665" y="506744"/>
                      <a:pt x="349755" y="530874"/>
                      <a:pt x="302765" y="565164"/>
                    </a:cubicBezTo>
                    <a:cubicBezTo>
                      <a:pt x="109725" y="702324"/>
                      <a:pt x="36065" y="805194"/>
                      <a:pt x="70355" y="887744"/>
                    </a:cubicBezTo>
                    <a:cubicBezTo>
                      <a:pt x="89405" y="933464"/>
                      <a:pt x="117345" y="951244"/>
                      <a:pt x="168145" y="951244"/>
                    </a:cubicBezTo>
                    <a:cubicBezTo>
                      <a:pt x="226565" y="951244"/>
                      <a:pt x="244345" y="933464"/>
                      <a:pt x="227835" y="889014"/>
                    </a:cubicBezTo>
                    <a:cubicBezTo>
                      <a:pt x="215135" y="857264"/>
                      <a:pt x="216405" y="852184"/>
                      <a:pt x="231645" y="858534"/>
                    </a:cubicBezTo>
                    <a:cubicBezTo>
                      <a:pt x="254505" y="867424"/>
                      <a:pt x="274825" y="919494"/>
                      <a:pt x="265935" y="944894"/>
                    </a:cubicBezTo>
                    <a:cubicBezTo>
                      <a:pt x="254505" y="974104"/>
                      <a:pt x="192275" y="1002044"/>
                      <a:pt x="138935" y="1002044"/>
                    </a:cubicBezTo>
                    <a:cubicBezTo>
                      <a:pt x="103375" y="1002044"/>
                      <a:pt x="83055" y="991884"/>
                      <a:pt x="50035" y="958864"/>
                    </a:cubicBezTo>
                    <a:close/>
                    <a:moveTo>
                      <a:pt x="527555" y="394984"/>
                    </a:moveTo>
                    <a:lnTo>
                      <a:pt x="527555" y="361964"/>
                    </a:lnTo>
                    <a:lnTo>
                      <a:pt x="500885" y="388634"/>
                    </a:lnTo>
                    <a:cubicBezTo>
                      <a:pt x="471675" y="416574"/>
                      <a:pt x="478025" y="447054"/>
                      <a:pt x="508505" y="434354"/>
                    </a:cubicBezTo>
                    <a:cubicBezTo>
                      <a:pt x="518665" y="430544"/>
                      <a:pt x="527555" y="412764"/>
                      <a:pt x="527555" y="394984"/>
                    </a:cubicBezTo>
                    <a:close/>
                    <a:moveTo>
                      <a:pt x="653285" y="403874"/>
                    </a:moveTo>
                    <a:cubicBezTo>
                      <a:pt x="685035" y="360694"/>
                      <a:pt x="681225" y="328944"/>
                      <a:pt x="641855" y="328944"/>
                    </a:cubicBezTo>
                    <a:cubicBezTo>
                      <a:pt x="612645" y="328944"/>
                      <a:pt x="611375" y="332754"/>
                      <a:pt x="631695" y="367044"/>
                    </a:cubicBezTo>
                    <a:cubicBezTo>
                      <a:pt x="653285" y="401334"/>
                      <a:pt x="634235" y="414034"/>
                      <a:pt x="603755" y="386094"/>
                    </a:cubicBezTo>
                    <a:cubicBezTo>
                      <a:pt x="580895" y="365774"/>
                      <a:pt x="578355" y="365774"/>
                      <a:pt x="570735" y="384824"/>
                    </a:cubicBezTo>
                    <a:cubicBezTo>
                      <a:pt x="561845" y="407684"/>
                      <a:pt x="585975" y="443244"/>
                      <a:pt x="608835" y="443244"/>
                    </a:cubicBezTo>
                    <a:cubicBezTo>
                      <a:pt x="617725" y="443244"/>
                      <a:pt x="636775" y="425464"/>
                      <a:pt x="653285" y="403874"/>
                    </a:cubicBezTo>
                    <a:close/>
                    <a:moveTo>
                      <a:pt x="474215" y="364504"/>
                    </a:moveTo>
                    <a:cubicBezTo>
                      <a:pt x="495805" y="342914"/>
                      <a:pt x="493265" y="328944"/>
                      <a:pt x="465325" y="328944"/>
                    </a:cubicBezTo>
                    <a:cubicBezTo>
                      <a:pt x="437385" y="328944"/>
                      <a:pt x="420875" y="347994"/>
                      <a:pt x="432305" y="367044"/>
                    </a:cubicBezTo>
                    <a:cubicBezTo>
                      <a:pt x="442465" y="383554"/>
                      <a:pt x="455165" y="383554"/>
                      <a:pt x="474215" y="364504"/>
                    </a:cubicBezTo>
                    <a:close/>
                    <a:moveTo>
                      <a:pt x="578355" y="308624"/>
                    </a:moveTo>
                    <a:cubicBezTo>
                      <a:pt x="578355" y="288304"/>
                      <a:pt x="570735" y="281954"/>
                      <a:pt x="550415" y="281954"/>
                    </a:cubicBezTo>
                    <a:cubicBezTo>
                      <a:pt x="528825" y="281954"/>
                      <a:pt x="521205" y="288304"/>
                      <a:pt x="521205" y="309894"/>
                    </a:cubicBezTo>
                    <a:cubicBezTo>
                      <a:pt x="521205" y="331484"/>
                      <a:pt x="527555" y="337834"/>
                      <a:pt x="549145" y="336564"/>
                    </a:cubicBezTo>
                    <a:cubicBezTo>
                      <a:pt x="569465" y="335294"/>
                      <a:pt x="578355" y="327674"/>
                      <a:pt x="578355" y="308624"/>
                    </a:cubicBezTo>
                    <a:close/>
                  </a:path>
                </a:pathLst>
              </a:custGeom>
              <a:solidFill>
                <a:srgbClr val="855EA2"/>
              </a:solidFill>
              <a:ln w="127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89D28EF-BF7D-4DC1-BCC3-31E6E05AD637}"/>
                  </a:ext>
                </a:extLst>
              </p:cNvPr>
              <p:cNvSpPr/>
              <p:nvPr/>
            </p:nvSpPr>
            <p:spPr>
              <a:xfrm flipV="1">
                <a:off x="6889807" y="5574609"/>
                <a:ext cx="163437" cy="146740"/>
              </a:xfrm>
              <a:custGeom>
                <a:avLst/>
                <a:gdLst>
                  <a:gd name="connsiteX0" fmla="*/ 54569 w 163437"/>
                  <a:gd name="connsiteY0" fmla="*/ 141042 h 146740"/>
                  <a:gd name="connsiteX1" fmla="*/ 82509 w 163437"/>
                  <a:gd name="connsiteY1" fmla="*/ 104212 h 146740"/>
                  <a:gd name="connsiteX2" fmla="*/ 147279 w 163437"/>
                  <a:gd name="connsiteY2" fmla="*/ 76272 h 146740"/>
                  <a:gd name="connsiteX3" fmla="*/ 133309 w 163437"/>
                  <a:gd name="connsiteY3" fmla="*/ 73732 h 146740"/>
                  <a:gd name="connsiteX4" fmla="*/ 55839 w 163437"/>
                  <a:gd name="connsiteY4" fmla="*/ 54682 h 146740"/>
                  <a:gd name="connsiteX5" fmla="*/ 8849 w 163437"/>
                  <a:gd name="connsiteY5" fmla="*/ 72 h 146740"/>
                  <a:gd name="connsiteX6" fmla="*/ 91399 w 163437"/>
                  <a:gd name="connsiteY6" fmla="*/ 33092 h 146740"/>
                  <a:gd name="connsiteX7" fmla="*/ 159979 w 163437"/>
                  <a:gd name="connsiteY7" fmla="*/ 105482 h 146740"/>
                  <a:gd name="connsiteX8" fmla="*/ 54569 w 163437"/>
                  <a:gd name="connsiteY8" fmla="*/ 141042 h 1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437" h="146740">
                    <a:moveTo>
                      <a:pt x="54569" y="141042"/>
                    </a:moveTo>
                    <a:cubicBezTo>
                      <a:pt x="-19091" y="132152"/>
                      <a:pt x="-7661" y="116912"/>
                      <a:pt x="82509" y="104212"/>
                    </a:cubicBezTo>
                    <a:cubicBezTo>
                      <a:pt x="118069" y="99132"/>
                      <a:pt x="143469" y="87702"/>
                      <a:pt x="147279" y="76272"/>
                    </a:cubicBezTo>
                    <a:cubicBezTo>
                      <a:pt x="153629" y="59762"/>
                      <a:pt x="151089" y="59762"/>
                      <a:pt x="133309" y="73732"/>
                    </a:cubicBezTo>
                    <a:cubicBezTo>
                      <a:pt x="115529" y="88972"/>
                      <a:pt x="104099" y="86432"/>
                      <a:pt x="55839" y="54682"/>
                    </a:cubicBezTo>
                    <a:cubicBezTo>
                      <a:pt x="1229" y="21662"/>
                      <a:pt x="-16551" y="72"/>
                      <a:pt x="8849" y="72"/>
                    </a:cubicBezTo>
                    <a:cubicBezTo>
                      <a:pt x="15199" y="72"/>
                      <a:pt x="52029" y="15312"/>
                      <a:pt x="91399" y="33092"/>
                    </a:cubicBezTo>
                    <a:cubicBezTo>
                      <a:pt x="158709" y="63572"/>
                      <a:pt x="163789" y="68652"/>
                      <a:pt x="159979" y="105482"/>
                    </a:cubicBezTo>
                    <a:cubicBezTo>
                      <a:pt x="156169" y="149932"/>
                      <a:pt x="149819" y="152472"/>
                      <a:pt x="54569" y="141042"/>
                    </a:cubicBezTo>
                    <a:close/>
                  </a:path>
                </a:pathLst>
              </a:custGeom>
              <a:solidFill>
                <a:srgbClr val="855EA2"/>
              </a:solidFill>
              <a:ln w="127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546B536-F10A-4B72-9D42-8CDCF18B2AA3}"/>
                  </a:ext>
                </a:extLst>
              </p:cNvPr>
              <p:cNvSpPr/>
              <p:nvPr/>
            </p:nvSpPr>
            <p:spPr>
              <a:xfrm flipV="1">
                <a:off x="7969250" y="5572734"/>
                <a:ext cx="162133" cy="81825"/>
              </a:xfrm>
              <a:custGeom>
                <a:avLst/>
                <a:gdLst>
                  <a:gd name="connsiteX0" fmla="*/ 13222 w 162133"/>
                  <a:gd name="connsiteY0" fmla="*/ 71682 h 81825"/>
                  <a:gd name="connsiteX1" fmla="*/ -3288 w 162133"/>
                  <a:gd name="connsiteY1" fmla="*/ 23422 h 81825"/>
                  <a:gd name="connsiteX2" fmla="*/ 19572 w 162133"/>
                  <a:gd name="connsiteY2" fmla="*/ 13262 h 81825"/>
                  <a:gd name="connsiteX3" fmla="*/ 80532 w 162133"/>
                  <a:gd name="connsiteY3" fmla="*/ 34852 h 81825"/>
                  <a:gd name="connsiteX4" fmla="*/ 144032 w 162133"/>
                  <a:gd name="connsiteY4" fmla="*/ 53902 h 81825"/>
                  <a:gd name="connsiteX5" fmla="*/ 123712 w 162133"/>
                  <a:gd name="connsiteY5" fmla="*/ 72952 h 81825"/>
                  <a:gd name="connsiteX6" fmla="*/ 53862 w 162133"/>
                  <a:gd name="connsiteY6" fmla="*/ 80572 h 81825"/>
                  <a:gd name="connsiteX7" fmla="*/ 13222 w 162133"/>
                  <a:gd name="connsiteY7" fmla="*/ 71682 h 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133" h="81825">
                    <a:moveTo>
                      <a:pt x="13222" y="71682"/>
                    </a:moveTo>
                    <a:cubicBezTo>
                      <a:pt x="4332" y="62792"/>
                      <a:pt x="-3288" y="41202"/>
                      <a:pt x="-3288" y="23422"/>
                    </a:cubicBezTo>
                    <a:cubicBezTo>
                      <a:pt x="-3288" y="-5788"/>
                      <a:pt x="-2018" y="-5788"/>
                      <a:pt x="19572" y="13262"/>
                    </a:cubicBezTo>
                    <a:cubicBezTo>
                      <a:pt x="32272" y="25962"/>
                      <a:pt x="60212" y="34852"/>
                      <a:pt x="80532" y="34852"/>
                    </a:cubicBezTo>
                    <a:cubicBezTo>
                      <a:pt x="102122" y="34852"/>
                      <a:pt x="130062" y="43742"/>
                      <a:pt x="144032" y="53902"/>
                    </a:cubicBezTo>
                    <a:cubicBezTo>
                      <a:pt x="166892" y="71682"/>
                      <a:pt x="165622" y="71682"/>
                      <a:pt x="123712" y="72952"/>
                    </a:cubicBezTo>
                    <a:cubicBezTo>
                      <a:pt x="99582" y="72952"/>
                      <a:pt x="67832" y="76762"/>
                      <a:pt x="53862" y="80572"/>
                    </a:cubicBezTo>
                    <a:cubicBezTo>
                      <a:pt x="39892" y="84382"/>
                      <a:pt x="20842" y="79302"/>
                      <a:pt x="13222" y="71682"/>
                    </a:cubicBezTo>
                    <a:close/>
                  </a:path>
                </a:pathLst>
              </a:custGeom>
              <a:solidFill>
                <a:srgbClr val="855EA2"/>
              </a:solidFill>
              <a:ln w="127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B54EE6E-69DD-4478-A7A9-6DF7EBB163D7}"/>
                  </a:ext>
                </a:extLst>
              </p:cNvPr>
              <p:cNvSpPr/>
              <p:nvPr/>
            </p:nvSpPr>
            <p:spPr>
              <a:xfrm flipV="1">
                <a:off x="6418398" y="5759728"/>
                <a:ext cx="638991" cy="196983"/>
              </a:xfrm>
              <a:custGeom>
                <a:avLst/>
                <a:gdLst>
                  <a:gd name="connsiteX0" fmla="*/ 433434 w 638991"/>
                  <a:gd name="connsiteY0" fmla="*/ 186087 h 196983"/>
                  <a:gd name="connsiteX1" fmla="*/ 437244 w 638991"/>
                  <a:gd name="connsiteY1" fmla="*/ 159417 h 196983"/>
                  <a:gd name="connsiteX2" fmla="*/ 419464 w 638991"/>
                  <a:gd name="connsiteY2" fmla="*/ 121317 h 196983"/>
                  <a:gd name="connsiteX3" fmla="*/ 344534 w 638991"/>
                  <a:gd name="connsiteY3" fmla="*/ 153067 h 196983"/>
                  <a:gd name="connsiteX4" fmla="*/ 274684 w 638991"/>
                  <a:gd name="connsiteY4" fmla="*/ 184817 h 196983"/>
                  <a:gd name="connsiteX5" fmla="*/ -907 w 638991"/>
                  <a:gd name="connsiteY5" fmla="*/ 92107 h 196983"/>
                  <a:gd name="connsiteX6" fmla="*/ 273414 w 638991"/>
                  <a:gd name="connsiteY6" fmla="*/ 7017 h 196983"/>
                  <a:gd name="connsiteX7" fmla="*/ 343264 w 638991"/>
                  <a:gd name="connsiteY7" fmla="*/ 45117 h 196983"/>
                  <a:gd name="connsiteX8" fmla="*/ 462644 w 638991"/>
                  <a:gd name="connsiteY8" fmla="*/ 70517 h 196983"/>
                  <a:gd name="connsiteX9" fmla="*/ 443594 w 638991"/>
                  <a:gd name="connsiteY9" fmla="*/ 42577 h 196983"/>
                  <a:gd name="connsiteX10" fmla="*/ 457564 w 638991"/>
                  <a:gd name="connsiteY10" fmla="*/ 1937 h 196983"/>
                  <a:gd name="connsiteX11" fmla="*/ 606154 w 638991"/>
                  <a:gd name="connsiteY11" fmla="*/ 74327 h 196983"/>
                  <a:gd name="connsiteX12" fmla="*/ 636634 w 638991"/>
                  <a:gd name="connsiteY12" fmla="*/ 106077 h 196983"/>
                  <a:gd name="connsiteX13" fmla="*/ 575674 w 638991"/>
                  <a:gd name="connsiteY13" fmla="*/ 151797 h 196983"/>
                  <a:gd name="connsiteX14" fmla="*/ 433434 w 638991"/>
                  <a:gd name="connsiteY14" fmla="*/ 186087 h 19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8991" h="196983">
                    <a:moveTo>
                      <a:pt x="433434" y="186087"/>
                    </a:moveTo>
                    <a:cubicBezTo>
                      <a:pt x="420734" y="178467"/>
                      <a:pt x="420734" y="173387"/>
                      <a:pt x="437244" y="159417"/>
                    </a:cubicBezTo>
                    <a:cubicBezTo>
                      <a:pt x="466454" y="135287"/>
                      <a:pt x="460104" y="121317"/>
                      <a:pt x="419464" y="121317"/>
                    </a:cubicBezTo>
                    <a:cubicBezTo>
                      <a:pt x="397874" y="121317"/>
                      <a:pt x="366124" y="135287"/>
                      <a:pt x="344534" y="153067"/>
                    </a:cubicBezTo>
                    <a:cubicBezTo>
                      <a:pt x="322944" y="170847"/>
                      <a:pt x="292464" y="184817"/>
                      <a:pt x="274684" y="184817"/>
                    </a:cubicBezTo>
                    <a:cubicBezTo>
                      <a:pt x="230234" y="184817"/>
                      <a:pt x="-23767" y="99727"/>
                      <a:pt x="-907" y="92107"/>
                    </a:cubicBezTo>
                    <a:cubicBezTo>
                      <a:pt x="118473" y="51467"/>
                      <a:pt x="261984" y="7017"/>
                      <a:pt x="273414" y="7017"/>
                    </a:cubicBezTo>
                    <a:cubicBezTo>
                      <a:pt x="281034" y="7017"/>
                      <a:pt x="312784" y="23527"/>
                      <a:pt x="343264" y="45117"/>
                    </a:cubicBezTo>
                    <a:cubicBezTo>
                      <a:pt x="399144" y="83217"/>
                      <a:pt x="448674" y="93377"/>
                      <a:pt x="462644" y="70517"/>
                    </a:cubicBezTo>
                    <a:cubicBezTo>
                      <a:pt x="466454" y="64167"/>
                      <a:pt x="458834" y="51467"/>
                      <a:pt x="443594" y="42577"/>
                    </a:cubicBezTo>
                    <a:cubicBezTo>
                      <a:pt x="408034" y="19717"/>
                      <a:pt x="411844" y="12097"/>
                      <a:pt x="457564" y="1937"/>
                    </a:cubicBezTo>
                    <a:cubicBezTo>
                      <a:pt x="502014" y="-6953"/>
                      <a:pt x="555354" y="19717"/>
                      <a:pt x="606154" y="74327"/>
                    </a:cubicBezTo>
                    <a:lnTo>
                      <a:pt x="636634" y="106077"/>
                    </a:lnTo>
                    <a:lnTo>
                      <a:pt x="575674" y="151797"/>
                    </a:lnTo>
                    <a:cubicBezTo>
                      <a:pt x="517254" y="196247"/>
                      <a:pt x="467724" y="208947"/>
                      <a:pt x="433434" y="186087"/>
                    </a:cubicBezTo>
                    <a:close/>
                  </a:path>
                </a:pathLst>
              </a:custGeom>
              <a:solidFill>
                <a:srgbClr val="855EA2"/>
              </a:solidFill>
              <a:ln w="127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76AECBE2-CC93-4855-BE28-5B910421933E}"/>
                  </a:ext>
                </a:extLst>
              </p:cNvPr>
              <p:cNvSpPr/>
              <p:nvPr/>
            </p:nvSpPr>
            <p:spPr>
              <a:xfrm flipV="1">
                <a:off x="6936740" y="5759450"/>
                <a:ext cx="445685" cy="241300"/>
              </a:xfrm>
              <a:custGeom>
                <a:avLst/>
                <a:gdLst>
                  <a:gd name="connsiteX0" fmla="*/ 196733 w 445685"/>
                  <a:gd name="connsiteY0" fmla="*/ 207284 h 241300"/>
                  <a:gd name="connsiteX1" fmla="*/ 124343 w 445685"/>
                  <a:gd name="connsiteY1" fmla="*/ 114574 h 241300"/>
                  <a:gd name="connsiteX2" fmla="*/ 40523 w 445685"/>
                  <a:gd name="connsiteY2" fmla="*/ 29484 h 241300"/>
                  <a:gd name="connsiteX3" fmla="*/ -2657 w 445685"/>
                  <a:gd name="connsiteY3" fmla="*/ 274 h 241300"/>
                  <a:gd name="connsiteX4" fmla="*/ 37983 w 445685"/>
                  <a:gd name="connsiteY4" fmla="*/ 274 h 241300"/>
                  <a:gd name="connsiteX5" fmla="*/ 206893 w 445685"/>
                  <a:gd name="connsiteY5" fmla="*/ 90444 h 241300"/>
                  <a:gd name="connsiteX6" fmla="*/ 410093 w 445685"/>
                  <a:gd name="connsiteY6" fmla="*/ 159024 h 241300"/>
                  <a:gd name="connsiteX7" fmla="*/ 432953 w 445685"/>
                  <a:gd name="connsiteY7" fmla="*/ 170454 h 241300"/>
                  <a:gd name="connsiteX8" fmla="*/ 272933 w 445685"/>
                  <a:gd name="connsiteY8" fmla="*/ 241574 h 241300"/>
                  <a:gd name="connsiteX9" fmla="*/ 196733 w 445685"/>
                  <a:gd name="connsiteY9" fmla="*/ 207284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685" h="241300">
                    <a:moveTo>
                      <a:pt x="196733" y="207284"/>
                    </a:moveTo>
                    <a:cubicBezTo>
                      <a:pt x="180223" y="186964"/>
                      <a:pt x="147203" y="146324"/>
                      <a:pt x="124343" y="114574"/>
                    </a:cubicBezTo>
                    <a:cubicBezTo>
                      <a:pt x="101483" y="82824"/>
                      <a:pt x="63383" y="44724"/>
                      <a:pt x="40523" y="29484"/>
                    </a:cubicBezTo>
                    <a:lnTo>
                      <a:pt x="-2657" y="274"/>
                    </a:lnTo>
                    <a:lnTo>
                      <a:pt x="37983" y="274"/>
                    </a:lnTo>
                    <a:cubicBezTo>
                      <a:pt x="88783" y="274"/>
                      <a:pt x="115453" y="14244"/>
                      <a:pt x="206893" y="90444"/>
                    </a:cubicBezTo>
                    <a:cubicBezTo>
                      <a:pt x="285633" y="155214"/>
                      <a:pt x="340243" y="174264"/>
                      <a:pt x="410093" y="159024"/>
                    </a:cubicBezTo>
                    <a:cubicBezTo>
                      <a:pt x="448193" y="150134"/>
                      <a:pt x="449463" y="151404"/>
                      <a:pt x="432953" y="170454"/>
                    </a:cubicBezTo>
                    <a:cubicBezTo>
                      <a:pt x="405013" y="206014"/>
                      <a:pt x="323733" y="241574"/>
                      <a:pt x="272933" y="241574"/>
                    </a:cubicBezTo>
                    <a:cubicBezTo>
                      <a:pt x="238643" y="241574"/>
                      <a:pt x="219593" y="232684"/>
                      <a:pt x="196733" y="207284"/>
                    </a:cubicBezTo>
                    <a:close/>
                  </a:path>
                </a:pathLst>
              </a:custGeom>
              <a:solidFill>
                <a:srgbClr val="855EA2"/>
              </a:solidFill>
              <a:ln w="127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68059CD-0C6C-4560-8857-D27AAF5C365E}"/>
                  </a:ext>
                </a:extLst>
              </p:cNvPr>
              <p:cNvSpPr/>
              <p:nvPr/>
            </p:nvSpPr>
            <p:spPr>
              <a:xfrm flipV="1">
                <a:off x="7655287" y="5759450"/>
                <a:ext cx="444772" cy="241300"/>
              </a:xfrm>
              <a:custGeom>
                <a:avLst/>
                <a:gdLst>
                  <a:gd name="connsiteX0" fmla="*/ 68226 w 444772"/>
                  <a:gd name="connsiteY0" fmla="*/ 216174 h 241300"/>
                  <a:gd name="connsiteX1" fmla="*/ 5996 w 444772"/>
                  <a:gd name="connsiteY1" fmla="*/ 171724 h 241300"/>
                  <a:gd name="connsiteX2" fmla="*/ 33936 w 444772"/>
                  <a:gd name="connsiteY2" fmla="*/ 159024 h 241300"/>
                  <a:gd name="connsiteX3" fmla="*/ 232056 w 444772"/>
                  <a:gd name="connsiteY3" fmla="*/ 90444 h 241300"/>
                  <a:gd name="connsiteX4" fmla="*/ 400966 w 444772"/>
                  <a:gd name="connsiteY4" fmla="*/ 274 h 241300"/>
                  <a:gd name="connsiteX5" fmla="*/ 441606 w 444772"/>
                  <a:gd name="connsiteY5" fmla="*/ 274 h 241300"/>
                  <a:gd name="connsiteX6" fmla="*/ 398426 w 444772"/>
                  <a:gd name="connsiteY6" fmla="*/ 29484 h 241300"/>
                  <a:gd name="connsiteX7" fmla="*/ 314606 w 444772"/>
                  <a:gd name="connsiteY7" fmla="*/ 114574 h 241300"/>
                  <a:gd name="connsiteX8" fmla="*/ 163476 w 444772"/>
                  <a:gd name="connsiteY8" fmla="*/ 241574 h 241300"/>
                  <a:gd name="connsiteX9" fmla="*/ 68226 w 444772"/>
                  <a:gd name="connsiteY9" fmla="*/ 216174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72" h="241300">
                    <a:moveTo>
                      <a:pt x="68226" y="216174"/>
                    </a:moveTo>
                    <a:cubicBezTo>
                      <a:pt x="44096" y="203474"/>
                      <a:pt x="14886" y="183154"/>
                      <a:pt x="5996" y="171724"/>
                    </a:cubicBezTo>
                    <a:cubicBezTo>
                      <a:pt x="-10514" y="152674"/>
                      <a:pt x="-6704" y="151404"/>
                      <a:pt x="33936" y="159024"/>
                    </a:cubicBezTo>
                    <a:cubicBezTo>
                      <a:pt x="105056" y="172994"/>
                      <a:pt x="153316" y="155214"/>
                      <a:pt x="232056" y="90444"/>
                    </a:cubicBezTo>
                    <a:cubicBezTo>
                      <a:pt x="323496" y="14244"/>
                      <a:pt x="350166" y="274"/>
                      <a:pt x="400966" y="274"/>
                    </a:cubicBezTo>
                    <a:lnTo>
                      <a:pt x="441606" y="274"/>
                    </a:lnTo>
                    <a:lnTo>
                      <a:pt x="398426" y="29484"/>
                    </a:lnTo>
                    <a:cubicBezTo>
                      <a:pt x="375566" y="44724"/>
                      <a:pt x="337466" y="82824"/>
                      <a:pt x="314606" y="114574"/>
                    </a:cubicBezTo>
                    <a:cubicBezTo>
                      <a:pt x="229516" y="230144"/>
                      <a:pt x="215546" y="241574"/>
                      <a:pt x="163476" y="241574"/>
                    </a:cubicBezTo>
                    <a:cubicBezTo>
                      <a:pt x="135536" y="240304"/>
                      <a:pt x="93626" y="230144"/>
                      <a:pt x="68226" y="216174"/>
                    </a:cubicBezTo>
                    <a:close/>
                  </a:path>
                </a:pathLst>
              </a:custGeom>
              <a:solidFill>
                <a:srgbClr val="855EA2"/>
              </a:solidFill>
              <a:ln w="127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F87C379-6613-487D-B92E-FFFD8E10071A}"/>
                  </a:ext>
                </a:extLst>
              </p:cNvPr>
              <p:cNvSpPr/>
              <p:nvPr/>
            </p:nvSpPr>
            <p:spPr>
              <a:xfrm flipV="1">
                <a:off x="7981950" y="5760879"/>
                <a:ext cx="636451" cy="196095"/>
              </a:xfrm>
              <a:custGeom>
                <a:avLst/>
                <a:gdLst>
                  <a:gd name="connsiteX0" fmla="*/ 85434 w 636451"/>
                  <a:gd name="connsiteY0" fmla="*/ 176190 h 196095"/>
                  <a:gd name="connsiteX1" fmla="*/ 24474 w 636451"/>
                  <a:gd name="connsiteY1" fmla="*/ 130470 h 196095"/>
                  <a:gd name="connsiteX2" fmla="*/ -3466 w 636451"/>
                  <a:gd name="connsiteY2" fmla="*/ 103800 h 196095"/>
                  <a:gd name="connsiteX3" fmla="*/ 30824 w 636451"/>
                  <a:gd name="connsiteY3" fmla="*/ 66970 h 196095"/>
                  <a:gd name="connsiteX4" fmla="*/ 173064 w 636451"/>
                  <a:gd name="connsiteY4" fmla="*/ 2200 h 196095"/>
                  <a:gd name="connsiteX5" fmla="*/ 187034 w 636451"/>
                  <a:gd name="connsiteY5" fmla="*/ 42840 h 196095"/>
                  <a:gd name="connsiteX6" fmla="*/ 167984 w 636451"/>
                  <a:gd name="connsiteY6" fmla="*/ 70780 h 196095"/>
                  <a:gd name="connsiteX7" fmla="*/ 287365 w 636451"/>
                  <a:gd name="connsiteY7" fmla="*/ 45380 h 196095"/>
                  <a:gd name="connsiteX8" fmla="*/ 357215 w 636451"/>
                  <a:gd name="connsiteY8" fmla="*/ 7280 h 196095"/>
                  <a:gd name="connsiteX9" fmla="*/ 631535 w 636451"/>
                  <a:gd name="connsiteY9" fmla="*/ 92370 h 196095"/>
                  <a:gd name="connsiteX10" fmla="*/ 355945 w 636451"/>
                  <a:gd name="connsiteY10" fmla="*/ 185080 h 196095"/>
                  <a:gd name="connsiteX11" fmla="*/ 286095 w 636451"/>
                  <a:gd name="connsiteY11" fmla="*/ 153330 h 196095"/>
                  <a:gd name="connsiteX12" fmla="*/ 211164 w 636451"/>
                  <a:gd name="connsiteY12" fmla="*/ 121580 h 196095"/>
                  <a:gd name="connsiteX13" fmla="*/ 193384 w 636451"/>
                  <a:gd name="connsiteY13" fmla="*/ 159680 h 196095"/>
                  <a:gd name="connsiteX14" fmla="*/ 85434 w 636451"/>
                  <a:gd name="connsiteY14" fmla="*/ 176190 h 19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6451" h="196095">
                    <a:moveTo>
                      <a:pt x="85434" y="176190"/>
                    </a:moveTo>
                    <a:cubicBezTo>
                      <a:pt x="67654" y="164760"/>
                      <a:pt x="40984" y="144440"/>
                      <a:pt x="24474" y="130470"/>
                    </a:cubicBezTo>
                    <a:lnTo>
                      <a:pt x="-3466" y="103800"/>
                    </a:lnTo>
                    <a:lnTo>
                      <a:pt x="30824" y="66970"/>
                    </a:lnTo>
                    <a:cubicBezTo>
                      <a:pt x="81624" y="14900"/>
                      <a:pt x="127344" y="-6690"/>
                      <a:pt x="173064" y="2200"/>
                    </a:cubicBezTo>
                    <a:cubicBezTo>
                      <a:pt x="218784" y="12360"/>
                      <a:pt x="222594" y="19980"/>
                      <a:pt x="187034" y="42840"/>
                    </a:cubicBezTo>
                    <a:cubicBezTo>
                      <a:pt x="171794" y="51730"/>
                      <a:pt x="164174" y="64430"/>
                      <a:pt x="167984" y="70780"/>
                    </a:cubicBezTo>
                    <a:cubicBezTo>
                      <a:pt x="181954" y="93640"/>
                      <a:pt x="231484" y="83480"/>
                      <a:pt x="287365" y="45380"/>
                    </a:cubicBezTo>
                    <a:cubicBezTo>
                      <a:pt x="317845" y="23790"/>
                      <a:pt x="349595" y="7280"/>
                      <a:pt x="357215" y="7280"/>
                    </a:cubicBezTo>
                    <a:cubicBezTo>
                      <a:pt x="368645" y="7280"/>
                      <a:pt x="512155" y="51730"/>
                      <a:pt x="631535" y="92370"/>
                    </a:cubicBezTo>
                    <a:cubicBezTo>
                      <a:pt x="654395" y="99990"/>
                      <a:pt x="400395" y="185080"/>
                      <a:pt x="355945" y="185080"/>
                    </a:cubicBezTo>
                    <a:cubicBezTo>
                      <a:pt x="338165" y="185080"/>
                      <a:pt x="307685" y="171110"/>
                      <a:pt x="286095" y="153330"/>
                    </a:cubicBezTo>
                    <a:cubicBezTo>
                      <a:pt x="264505" y="135550"/>
                      <a:pt x="232754" y="121580"/>
                      <a:pt x="211164" y="121580"/>
                    </a:cubicBezTo>
                    <a:cubicBezTo>
                      <a:pt x="170524" y="121580"/>
                      <a:pt x="164174" y="135550"/>
                      <a:pt x="193384" y="159680"/>
                    </a:cubicBezTo>
                    <a:cubicBezTo>
                      <a:pt x="239104" y="196510"/>
                      <a:pt x="138774" y="211750"/>
                      <a:pt x="85434" y="176190"/>
                    </a:cubicBezTo>
                    <a:close/>
                  </a:path>
                </a:pathLst>
              </a:custGeom>
              <a:solidFill>
                <a:srgbClr val="855EA2"/>
              </a:solidFill>
              <a:ln w="127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7994FC8-0833-4D87-A688-EDBBEFFD7585}"/>
                  </a:ext>
                </a:extLst>
              </p:cNvPr>
              <p:cNvSpPr/>
              <p:nvPr/>
            </p:nvSpPr>
            <p:spPr>
              <a:xfrm flipV="1">
                <a:off x="7174137" y="5873750"/>
                <a:ext cx="208295" cy="163871"/>
              </a:xfrm>
              <a:custGeom>
                <a:avLst/>
                <a:gdLst>
                  <a:gd name="connsiteX0" fmla="*/ 81171 w 208295"/>
                  <a:gd name="connsiteY0" fmla="*/ 147700 h 163871"/>
                  <a:gd name="connsiteX1" fmla="*/ 43071 w 208295"/>
                  <a:gd name="connsiteY1" fmla="*/ 76580 h 163871"/>
                  <a:gd name="connsiteX2" fmla="*/ 11321 w 208295"/>
                  <a:gd name="connsiteY2" fmla="*/ 10540 h 163871"/>
                  <a:gd name="connsiteX3" fmla="*/ 24021 w 208295"/>
                  <a:gd name="connsiteY3" fmla="*/ 380 h 163871"/>
                  <a:gd name="connsiteX4" fmla="*/ 139591 w 208295"/>
                  <a:gd name="connsiteY4" fmla="*/ 79120 h 163871"/>
                  <a:gd name="connsiteX5" fmla="*/ 187851 w 208295"/>
                  <a:gd name="connsiteY5" fmla="*/ 141350 h 163871"/>
                  <a:gd name="connsiteX6" fmla="*/ 163721 w 208295"/>
                  <a:gd name="connsiteY6" fmla="*/ 164210 h 163871"/>
                  <a:gd name="connsiteX7" fmla="*/ 81171 w 208295"/>
                  <a:gd name="connsiteY7" fmla="*/ 147700 h 16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95" h="163871">
                    <a:moveTo>
                      <a:pt x="81171" y="147700"/>
                    </a:moveTo>
                    <a:cubicBezTo>
                      <a:pt x="57041" y="135000"/>
                      <a:pt x="48151" y="119760"/>
                      <a:pt x="43071" y="76580"/>
                    </a:cubicBezTo>
                    <a:cubicBezTo>
                      <a:pt x="37991" y="35940"/>
                      <a:pt x="29101" y="18160"/>
                      <a:pt x="11321" y="10540"/>
                    </a:cubicBezTo>
                    <a:cubicBezTo>
                      <a:pt x="-10269" y="2920"/>
                      <a:pt x="-7729" y="380"/>
                      <a:pt x="24021" y="380"/>
                    </a:cubicBezTo>
                    <a:cubicBezTo>
                      <a:pt x="72281" y="-890"/>
                      <a:pt x="112921" y="27050"/>
                      <a:pt x="139591" y="79120"/>
                    </a:cubicBezTo>
                    <a:cubicBezTo>
                      <a:pt x="151021" y="100710"/>
                      <a:pt x="172611" y="128650"/>
                      <a:pt x="187851" y="141350"/>
                    </a:cubicBezTo>
                    <a:cubicBezTo>
                      <a:pt x="214521" y="162940"/>
                      <a:pt x="214521" y="162940"/>
                      <a:pt x="163721" y="164210"/>
                    </a:cubicBezTo>
                    <a:cubicBezTo>
                      <a:pt x="135781" y="164210"/>
                      <a:pt x="98951" y="156590"/>
                      <a:pt x="81171" y="147700"/>
                    </a:cubicBezTo>
                    <a:close/>
                  </a:path>
                </a:pathLst>
              </a:custGeom>
              <a:solidFill>
                <a:srgbClr val="855EA2"/>
              </a:solidFill>
              <a:ln w="127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BD37AA4-7D56-4EFF-9DF7-2A62175FB60F}"/>
                  </a:ext>
                </a:extLst>
              </p:cNvPr>
              <p:cNvSpPr/>
              <p:nvPr/>
            </p:nvSpPr>
            <p:spPr>
              <a:xfrm flipV="1">
                <a:off x="7644093" y="5873750"/>
                <a:ext cx="215936" cy="165100"/>
              </a:xfrm>
              <a:custGeom>
                <a:avLst/>
                <a:gdLst>
                  <a:gd name="connsiteX0" fmla="*/ 19820 w 215936"/>
                  <a:gd name="connsiteY0" fmla="*/ 145120 h 165100"/>
                  <a:gd name="connsiteX1" fmla="*/ 63000 w 215936"/>
                  <a:gd name="connsiteY1" fmla="*/ 95590 h 165100"/>
                  <a:gd name="connsiteX2" fmla="*/ 179840 w 215936"/>
                  <a:gd name="connsiteY2" fmla="*/ 340 h 165100"/>
                  <a:gd name="connsiteX3" fmla="*/ 212860 w 215936"/>
                  <a:gd name="connsiteY3" fmla="*/ 340 h 165100"/>
                  <a:gd name="connsiteX4" fmla="*/ 184920 w 215936"/>
                  <a:gd name="connsiteY4" fmla="*/ 20660 h 165100"/>
                  <a:gd name="connsiteX5" fmla="*/ 164600 w 215936"/>
                  <a:gd name="connsiteY5" fmla="*/ 82890 h 165100"/>
                  <a:gd name="connsiteX6" fmla="*/ 49030 w 215936"/>
                  <a:gd name="connsiteY6" fmla="*/ 165440 h 165100"/>
                  <a:gd name="connsiteX7" fmla="*/ 19820 w 215936"/>
                  <a:gd name="connsiteY7" fmla="*/ 14512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936" h="165100">
                    <a:moveTo>
                      <a:pt x="19820" y="145120"/>
                    </a:moveTo>
                    <a:cubicBezTo>
                      <a:pt x="38870" y="134960"/>
                      <a:pt x="59190" y="112100"/>
                      <a:pt x="63000" y="95590"/>
                    </a:cubicBezTo>
                    <a:cubicBezTo>
                      <a:pt x="73160" y="52410"/>
                      <a:pt x="137930" y="340"/>
                      <a:pt x="179840" y="340"/>
                    </a:cubicBezTo>
                    <a:lnTo>
                      <a:pt x="212860" y="340"/>
                    </a:lnTo>
                    <a:lnTo>
                      <a:pt x="184920" y="20660"/>
                    </a:lnTo>
                    <a:cubicBezTo>
                      <a:pt x="160790" y="37170"/>
                      <a:pt x="158250" y="48600"/>
                      <a:pt x="164600" y="82890"/>
                    </a:cubicBezTo>
                    <a:cubicBezTo>
                      <a:pt x="174760" y="138770"/>
                      <a:pt x="136660" y="165440"/>
                      <a:pt x="49030" y="165440"/>
                    </a:cubicBezTo>
                    <a:cubicBezTo>
                      <a:pt x="-14470" y="164170"/>
                      <a:pt x="-14470" y="164170"/>
                      <a:pt x="19820" y="145120"/>
                    </a:cubicBezTo>
                    <a:close/>
                  </a:path>
                </a:pathLst>
              </a:custGeom>
              <a:solidFill>
                <a:srgbClr val="855EA2"/>
              </a:solidFill>
              <a:ln w="1270" cap="flat">
                <a:noFill/>
                <a:prstDash val="solid"/>
                <a:miter/>
              </a:ln>
            </p:spPr>
            <p:txBody>
              <a:bodyPr rtlCol="0" anchor="ctr"/>
              <a:lstStyle/>
              <a:p>
                <a:endParaRPr lang="en-US"/>
              </a:p>
            </p:txBody>
          </p:sp>
        </p:grpSp>
        <p:sp>
          <p:nvSpPr>
            <p:cNvPr id="7" name="Right Bracket 9">
              <a:extLst>
                <a:ext uri="{FF2B5EF4-FFF2-40B4-BE49-F238E27FC236}">
                  <a16:creationId xmlns:a16="http://schemas.microsoft.com/office/drawing/2014/main" id="{2306E247-DE89-456A-9215-FD573AA81941}"/>
                </a:ext>
              </a:extLst>
            </p:cNvPr>
            <p:cNvSpPr/>
            <p:nvPr/>
          </p:nvSpPr>
          <p:spPr>
            <a:xfrm>
              <a:off x="74111" y="4457913"/>
              <a:ext cx="158008" cy="2351678"/>
            </a:xfrm>
            <a:custGeom>
              <a:avLst/>
              <a:gdLst>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4" fmla="*/ 0 w 138489"/>
                <a:gd name="connsiteY4" fmla="*/ 0 h 2351678"/>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0" fmla="*/ 0 w 138500"/>
                <a:gd name="connsiteY0" fmla="*/ 0 h 2351678"/>
                <a:gd name="connsiteX1" fmla="*/ 138489 w 138500"/>
                <a:gd name="connsiteY1" fmla="*/ 374127 h 2351678"/>
                <a:gd name="connsiteX2" fmla="*/ 138489 w 138500"/>
                <a:gd name="connsiteY2" fmla="*/ 1977551 h 2351678"/>
                <a:gd name="connsiteX3" fmla="*/ 0 w 138500"/>
                <a:gd name="connsiteY3" fmla="*/ 2351678 h 2351678"/>
                <a:gd name="connsiteX4" fmla="*/ 0 w 138500"/>
                <a:gd name="connsiteY4" fmla="*/ 0 h 2351678"/>
                <a:gd name="connsiteX0" fmla="*/ 64684 w 138500"/>
                <a:gd name="connsiteY0" fmla="*/ 123488 h 2351678"/>
                <a:gd name="connsiteX1" fmla="*/ 138489 w 138500"/>
                <a:gd name="connsiteY1" fmla="*/ 374127 h 2351678"/>
                <a:gd name="connsiteX2" fmla="*/ 138489 w 138500"/>
                <a:gd name="connsiteY2" fmla="*/ 1977551 h 2351678"/>
                <a:gd name="connsiteX3" fmla="*/ 0 w 138500"/>
                <a:gd name="connsiteY3" fmla="*/ 2351678 h 2351678"/>
                <a:gd name="connsiteX0" fmla="*/ 0 w 158008"/>
                <a:gd name="connsiteY0" fmla="*/ 0 h 2351678"/>
                <a:gd name="connsiteX1" fmla="*/ 138489 w 158008"/>
                <a:gd name="connsiteY1" fmla="*/ 374127 h 2351678"/>
                <a:gd name="connsiteX2" fmla="*/ 138489 w 158008"/>
                <a:gd name="connsiteY2" fmla="*/ 1977551 h 2351678"/>
                <a:gd name="connsiteX3" fmla="*/ 0 w 158008"/>
                <a:gd name="connsiteY3" fmla="*/ 2351678 h 2351678"/>
                <a:gd name="connsiteX4" fmla="*/ 0 w 158008"/>
                <a:gd name="connsiteY4" fmla="*/ 0 h 2351678"/>
                <a:gd name="connsiteX0" fmla="*/ 117607 w 158008"/>
                <a:gd name="connsiteY0" fmla="*/ 17641 h 2351678"/>
                <a:gd name="connsiteX1" fmla="*/ 138489 w 158008"/>
                <a:gd name="connsiteY1" fmla="*/ 374127 h 2351678"/>
                <a:gd name="connsiteX2" fmla="*/ 138489 w 158008"/>
                <a:gd name="connsiteY2" fmla="*/ 1977551 h 2351678"/>
                <a:gd name="connsiteX3" fmla="*/ 0 w 158008"/>
                <a:gd name="connsiteY3" fmla="*/ 2351678 h 2351678"/>
              </a:gdLst>
              <a:ahLst/>
              <a:cxnLst>
                <a:cxn ang="0">
                  <a:pos x="connsiteX0" y="connsiteY0"/>
                </a:cxn>
                <a:cxn ang="0">
                  <a:pos x="connsiteX1" y="connsiteY1"/>
                </a:cxn>
                <a:cxn ang="0">
                  <a:pos x="connsiteX2" y="connsiteY2"/>
                </a:cxn>
                <a:cxn ang="0">
                  <a:pos x="connsiteX3" y="connsiteY3"/>
                </a:cxn>
              </a:cxnLst>
              <a:rect l="l" t="t" r="r" b="b"/>
              <a:pathLst>
                <a:path w="158008" h="2351678" stroke="0" extrusionOk="0">
                  <a:moveTo>
                    <a:pt x="0" y="0"/>
                  </a:moveTo>
                  <a:cubicBezTo>
                    <a:pt x="76485" y="0"/>
                    <a:pt x="138489" y="167502"/>
                    <a:pt x="138489" y="374127"/>
                  </a:cubicBezTo>
                  <a:lnTo>
                    <a:pt x="138489" y="1977551"/>
                  </a:lnTo>
                  <a:cubicBezTo>
                    <a:pt x="138489" y="2184176"/>
                    <a:pt x="76485" y="2351678"/>
                    <a:pt x="0" y="2351678"/>
                  </a:cubicBezTo>
                  <a:lnTo>
                    <a:pt x="0" y="0"/>
                  </a:lnTo>
                  <a:close/>
                </a:path>
                <a:path w="158008" h="2351678" fill="none">
                  <a:moveTo>
                    <a:pt x="117607" y="17641"/>
                  </a:moveTo>
                  <a:cubicBezTo>
                    <a:pt x="194092" y="17641"/>
                    <a:pt x="138489" y="167502"/>
                    <a:pt x="138489" y="374127"/>
                  </a:cubicBezTo>
                  <a:lnTo>
                    <a:pt x="138489" y="1977551"/>
                  </a:lnTo>
                  <a:cubicBezTo>
                    <a:pt x="138489" y="2184176"/>
                    <a:pt x="76485" y="2351678"/>
                    <a:pt x="0" y="2351678"/>
                  </a:cubicBezTo>
                </a:path>
              </a:pathLst>
            </a:custGeom>
            <a:ln w="38100">
              <a:solidFill>
                <a:srgbClr val="855EA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ket 11">
              <a:extLst>
                <a:ext uri="{FF2B5EF4-FFF2-40B4-BE49-F238E27FC236}">
                  <a16:creationId xmlns:a16="http://schemas.microsoft.com/office/drawing/2014/main" id="{2A1C74AB-A25C-4BA4-9F47-080C0566186B}"/>
                </a:ext>
              </a:extLst>
            </p:cNvPr>
            <p:cNvSpPr/>
            <p:nvPr/>
          </p:nvSpPr>
          <p:spPr>
            <a:xfrm>
              <a:off x="81283" y="75981"/>
              <a:ext cx="154376" cy="2351678"/>
            </a:xfrm>
            <a:custGeom>
              <a:avLst/>
              <a:gdLst>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4" fmla="*/ 0 w 138489"/>
                <a:gd name="connsiteY4" fmla="*/ 0 h 2351678"/>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0" fmla="*/ 0 w 154376"/>
                <a:gd name="connsiteY0" fmla="*/ 0 h 2351678"/>
                <a:gd name="connsiteX1" fmla="*/ 138489 w 154376"/>
                <a:gd name="connsiteY1" fmla="*/ 374127 h 2351678"/>
                <a:gd name="connsiteX2" fmla="*/ 138489 w 154376"/>
                <a:gd name="connsiteY2" fmla="*/ 1977551 h 2351678"/>
                <a:gd name="connsiteX3" fmla="*/ 0 w 154376"/>
                <a:gd name="connsiteY3" fmla="*/ 2351678 h 2351678"/>
                <a:gd name="connsiteX4" fmla="*/ 0 w 154376"/>
                <a:gd name="connsiteY4" fmla="*/ 0 h 2351678"/>
                <a:gd name="connsiteX0" fmla="*/ 0 w 154376"/>
                <a:gd name="connsiteY0" fmla="*/ 0 h 2351678"/>
                <a:gd name="connsiteX1" fmla="*/ 138489 w 154376"/>
                <a:gd name="connsiteY1" fmla="*/ 374127 h 2351678"/>
                <a:gd name="connsiteX2" fmla="*/ 138489 w 154376"/>
                <a:gd name="connsiteY2" fmla="*/ 1977551 h 2351678"/>
                <a:gd name="connsiteX3" fmla="*/ 111727 w 154376"/>
                <a:gd name="connsiteY3" fmla="*/ 2348737 h 2351678"/>
              </a:gdLst>
              <a:ahLst/>
              <a:cxnLst>
                <a:cxn ang="0">
                  <a:pos x="connsiteX0" y="connsiteY0"/>
                </a:cxn>
                <a:cxn ang="0">
                  <a:pos x="connsiteX1" y="connsiteY1"/>
                </a:cxn>
                <a:cxn ang="0">
                  <a:pos x="connsiteX2" y="connsiteY2"/>
                </a:cxn>
                <a:cxn ang="0">
                  <a:pos x="connsiteX3" y="connsiteY3"/>
                </a:cxn>
              </a:cxnLst>
              <a:rect l="l" t="t" r="r" b="b"/>
              <a:pathLst>
                <a:path w="154376" h="2351678" stroke="0" extrusionOk="0">
                  <a:moveTo>
                    <a:pt x="0" y="0"/>
                  </a:moveTo>
                  <a:cubicBezTo>
                    <a:pt x="76485" y="0"/>
                    <a:pt x="138489" y="167502"/>
                    <a:pt x="138489" y="374127"/>
                  </a:cubicBezTo>
                  <a:lnTo>
                    <a:pt x="138489" y="1977551"/>
                  </a:lnTo>
                  <a:cubicBezTo>
                    <a:pt x="138489" y="2184176"/>
                    <a:pt x="76485" y="2351678"/>
                    <a:pt x="0" y="2351678"/>
                  </a:cubicBezTo>
                  <a:lnTo>
                    <a:pt x="0" y="0"/>
                  </a:lnTo>
                  <a:close/>
                </a:path>
                <a:path w="154376" h="2351678" fill="none">
                  <a:moveTo>
                    <a:pt x="0" y="0"/>
                  </a:moveTo>
                  <a:cubicBezTo>
                    <a:pt x="76485" y="0"/>
                    <a:pt x="138489" y="167502"/>
                    <a:pt x="138489" y="374127"/>
                  </a:cubicBezTo>
                  <a:lnTo>
                    <a:pt x="138489" y="1977551"/>
                  </a:lnTo>
                  <a:cubicBezTo>
                    <a:pt x="138489" y="2184176"/>
                    <a:pt x="188212" y="2348737"/>
                    <a:pt x="111727" y="2348737"/>
                  </a:cubicBezTo>
                </a:path>
              </a:pathLst>
            </a:custGeom>
            <a:ln w="38100">
              <a:solidFill>
                <a:srgbClr val="855EA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806981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With Sub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43D8-8BB1-4C53-BA70-FBF5C6E55D3C}"/>
              </a:ext>
            </a:extLst>
          </p:cNvPr>
          <p:cNvSpPr>
            <a:spLocks noGrp="1"/>
          </p:cNvSpPr>
          <p:nvPr>
            <p:ph type="title"/>
          </p:nvPr>
        </p:nvSpPr>
        <p:spPr>
          <a:xfrm>
            <a:off x="353961" y="181676"/>
            <a:ext cx="11521440" cy="1068987"/>
          </a:xfrm>
        </p:spPr>
        <p:txBody>
          <a:bodyPr>
            <a:normAutofit/>
          </a:bodyPr>
          <a:lstStyle>
            <a:lvl1pPr>
              <a:defRPr sz="4000"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DA91F2-7485-4F9B-9289-16D060E0D96A}"/>
              </a:ext>
            </a:extLst>
          </p:cNvPr>
          <p:cNvSpPr>
            <a:spLocks noGrp="1"/>
          </p:cNvSpPr>
          <p:nvPr>
            <p:ph idx="1"/>
          </p:nvPr>
        </p:nvSpPr>
        <p:spPr>
          <a:xfrm>
            <a:off x="353961" y="2141467"/>
            <a:ext cx="11521440" cy="4389120"/>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7353BB0A-E3A5-C5E4-801D-AE0269DC9153}"/>
              </a:ext>
            </a:extLst>
          </p:cNvPr>
          <p:cNvSpPr>
            <a:spLocks noGrp="1"/>
          </p:cNvSpPr>
          <p:nvPr>
            <p:ph type="body" sz="quarter" idx="10"/>
          </p:nvPr>
        </p:nvSpPr>
        <p:spPr>
          <a:xfrm>
            <a:off x="353961" y="1250663"/>
            <a:ext cx="11522075" cy="742950"/>
          </a:xfrm>
          <a:solidFill>
            <a:srgbClr val="FFFAEB"/>
          </a:solidFill>
        </p:spPr>
        <p:txBody>
          <a:bodyPr/>
          <a:lstStyle>
            <a:lvl1pPr marL="0" indent="0" algn="r" rtl="1">
              <a:buNone/>
              <a:defRPr b="1">
                <a:solidFill>
                  <a:srgbClr val="7B0051"/>
                </a:solidFill>
                <a:cs typeface="+mj-cs"/>
              </a:defRPr>
            </a:lvl1pPr>
          </a:lstStyle>
          <a:p>
            <a:pPr lvl="0"/>
            <a:r>
              <a:rPr lang="en-US"/>
              <a:t>Click to edit Master text styles</a:t>
            </a:r>
          </a:p>
        </p:txBody>
      </p:sp>
      <p:cxnSp>
        <p:nvCxnSpPr>
          <p:cNvPr id="7" name="Straight Connector 6">
            <a:extLst>
              <a:ext uri="{FF2B5EF4-FFF2-40B4-BE49-F238E27FC236}">
                <a16:creationId xmlns:a16="http://schemas.microsoft.com/office/drawing/2014/main" id="{A7158570-0016-9875-E213-75485DF67520}"/>
              </a:ext>
            </a:extLst>
          </p:cNvPr>
          <p:cNvCxnSpPr>
            <a:cxnSpLocks/>
          </p:cNvCxnSpPr>
          <p:nvPr/>
        </p:nvCxnSpPr>
        <p:spPr>
          <a:xfrm>
            <a:off x="353961" y="1209368"/>
            <a:ext cx="11438849"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758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With Sub Title">
    <p:bg>
      <p:bgPr>
        <a:solidFill>
          <a:srgbClr val="F7F5F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43D8-8BB1-4C53-BA70-FBF5C6E55D3C}"/>
              </a:ext>
            </a:extLst>
          </p:cNvPr>
          <p:cNvSpPr>
            <a:spLocks noGrp="1"/>
          </p:cNvSpPr>
          <p:nvPr>
            <p:ph type="title"/>
          </p:nvPr>
        </p:nvSpPr>
        <p:spPr>
          <a:xfrm>
            <a:off x="1375951" y="181676"/>
            <a:ext cx="10499450" cy="1068987"/>
          </a:xfrm>
        </p:spPr>
        <p:txBody>
          <a:bodyPr>
            <a:normAutofit/>
          </a:bodyPr>
          <a:lstStyle>
            <a:lvl1pPr>
              <a:defRPr sz="4000"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DA91F2-7485-4F9B-9289-16D060E0D96A}"/>
              </a:ext>
            </a:extLst>
          </p:cNvPr>
          <p:cNvSpPr>
            <a:spLocks noGrp="1"/>
          </p:cNvSpPr>
          <p:nvPr>
            <p:ph idx="1"/>
          </p:nvPr>
        </p:nvSpPr>
        <p:spPr>
          <a:xfrm>
            <a:off x="1376586" y="2141467"/>
            <a:ext cx="10498815" cy="4389120"/>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7353BB0A-E3A5-C5E4-801D-AE0269DC9153}"/>
              </a:ext>
            </a:extLst>
          </p:cNvPr>
          <p:cNvSpPr>
            <a:spLocks noGrp="1"/>
          </p:cNvSpPr>
          <p:nvPr>
            <p:ph type="body" sz="quarter" idx="10"/>
          </p:nvPr>
        </p:nvSpPr>
        <p:spPr>
          <a:xfrm>
            <a:off x="1376587" y="1250663"/>
            <a:ext cx="10499450" cy="742950"/>
          </a:xfrm>
          <a:solidFill>
            <a:srgbClr val="FFFAEB"/>
          </a:solidFill>
        </p:spPr>
        <p:txBody>
          <a:bodyPr/>
          <a:lstStyle>
            <a:lvl1pPr marL="0" indent="0" algn="r" rtl="1">
              <a:buNone/>
              <a:defRPr b="1">
                <a:solidFill>
                  <a:srgbClr val="7B0051"/>
                </a:solidFill>
                <a:cs typeface="+mj-cs"/>
              </a:defRPr>
            </a:lvl1pPr>
          </a:lstStyle>
          <a:p>
            <a:pPr lvl="0"/>
            <a:r>
              <a:rPr lang="en-US"/>
              <a:t>Click to edit Master text styles</a:t>
            </a:r>
          </a:p>
        </p:txBody>
      </p:sp>
      <p:cxnSp>
        <p:nvCxnSpPr>
          <p:cNvPr id="7" name="Straight Connector 6">
            <a:extLst>
              <a:ext uri="{FF2B5EF4-FFF2-40B4-BE49-F238E27FC236}">
                <a16:creationId xmlns:a16="http://schemas.microsoft.com/office/drawing/2014/main" id="{A7158570-0016-9875-E213-75485DF67520}"/>
              </a:ext>
            </a:extLst>
          </p:cNvPr>
          <p:cNvCxnSpPr>
            <a:cxnSpLocks/>
          </p:cNvCxnSpPr>
          <p:nvPr/>
        </p:nvCxnSpPr>
        <p:spPr>
          <a:xfrm>
            <a:off x="1593669" y="1209368"/>
            <a:ext cx="10199141"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800DB272-0579-418F-AE42-4795BED78705}"/>
              </a:ext>
            </a:extLst>
          </p:cNvPr>
          <p:cNvGrpSpPr/>
          <p:nvPr/>
        </p:nvGrpSpPr>
        <p:grpSpPr>
          <a:xfrm>
            <a:off x="47499" y="75981"/>
            <a:ext cx="1240187" cy="6733610"/>
            <a:chOff x="47499" y="75981"/>
            <a:chExt cx="1240187" cy="6733610"/>
          </a:xfrm>
        </p:grpSpPr>
        <p:grpSp>
          <p:nvGrpSpPr>
            <p:cNvPr id="9" name="Group 8">
              <a:extLst>
                <a:ext uri="{FF2B5EF4-FFF2-40B4-BE49-F238E27FC236}">
                  <a16:creationId xmlns:a16="http://schemas.microsoft.com/office/drawing/2014/main" id="{8C62F646-7DA5-4A95-ABF5-00BD9F84035A}"/>
                </a:ext>
              </a:extLst>
            </p:cNvPr>
            <p:cNvGrpSpPr/>
            <p:nvPr/>
          </p:nvGrpSpPr>
          <p:grpSpPr>
            <a:xfrm rot="5400000">
              <a:off x="-672984" y="2808906"/>
              <a:ext cx="2681153" cy="1240187"/>
              <a:chOff x="6418398" y="4798663"/>
              <a:chExt cx="2200003" cy="1240187"/>
            </a:xfrm>
          </p:grpSpPr>
          <p:sp>
            <p:nvSpPr>
              <p:cNvPr id="12" name="Freeform: Shape 11">
                <a:extLst>
                  <a:ext uri="{FF2B5EF4-FFF2-40B4-BE49-F238E27FC236}">
                    <a16:creationId xmlns:a16="http://schemas.microsoft.com/office/drawing/2014/main" id="{7FC686A8-3940-419B-A6C2-1B443A1C3609}"/>
                  </a:ext>
                </a:extLst>
              </p:cNvPr>
              <p:cNvSpPr/>
              <p:nvPr/>
            </p:nvSpPr>
            <p:spPr>
              <a:xfrm flipV="1">
                <a:off x="7435850" y="4798663"/>
                <a:ext cx="165100" cy="122586"/>
              </a:xfrm>
              <a:custGeom>
                <a:avLst/>
                <a:gdLst>
                  <a:gd name="connsiteX0" fmla="*/ 61859 w 165100"/>
                  <a:gd name="connsiteY0" fmla="*/ 97180 h 122586"/>
                  <a:gd name="connsiteX1" fmla="*/ 12329 w 165100"/>
                  <a:gd name="connsiteY1" fmla="*/ 78130 h 122586"/>
                  <a:gd name="connsiteX2" fmla="*/ -2912 w 165100"/>
                  <a:gd name="connsiteY2" fmla="*/ 61620 h 122586"/>
                  <a:gd name="connsiteX3" fmla="*/ 44079 w 165100"/>
                  <a:gd name="connsiteY3" fmla="*/ -610 h 122586"/>
                  <a:gd name="connsiteX4" fmla="*/ 60589 w 165100"/>
                  <a:gd name="connsiteY4" fmla="*/ 15900 h 122586"/>
                  <a:gd name="connsiteX5" fmla="*/ 79639 w 165100"/>
                  <a:gd name="connsiteY5" fmla="*/ 33680 h 122586"/>
                  <a:gd name="connsiteX6" fmla="*/ 98689 w 165100"/>
                  <a:gd name="connsiteY6" fmla="*/ 15900 h 122586"/>
                  <a:gd name="connsiteX7" fmla="*/ 117739 w 165100"/>
                  <a:gd name="connsiteY7" fmla="*/ -610 h 122586"/>
                  <a:gd name="connsiteX8" fmla="*/ 162189 w 165100"/>
                  <a:gd name="connsiteY8" fmla="*/ 69240 h 122586"/>
                  <a:gd name="connsiteX9" fmla="*/ 130439 w 165100"/>
                  <a:gd name="connsiteY9" fmla="*/ 67970 h 122586"/>
                  <a:gd name="connsiteX10" fmla="*/ 98689 w 165100"/>
                  <a:gd name="connsiteY10" fmla="*/ 70510 h 122586"/>
                  <a:gd name="connsiteX11" fmla="*/ 85989 w 165100"/>
                  <a:gd name="connsiteY11" fmla="*/ 113690 h 122586"/>
                  <a:gd name="connsiteX12" fmla="*/ 61859 w 165100"/>
                  <a:gd name="connsiteY12" fmla="*/ 97180 h 12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100" h="122586">
                    <a:moveTo>
                      <a:pt x="61859" y="97180"/>
                    </a:moveTo>
                    <a:cubicBezTo>
                      <a:pt x="46619" y="59080"/>
                      <a:pt x="35189" y="55270"/>
                      <a:pt x="12329" y="78130"/>
                    </a:cubicBezTo>
                    <a:cubicBezTo>
                      <a:pt x="899" y="89560"/>
                      <a:pt x="-2912" y="85750"/>
                      <a:pt x="-2912" y="61620"/>
                    </a:cubicBezTo>
                    <a:cubicBezTo>
                      <a:pt x="-2912" y="27330"/>
                      <a:pt x="17409" y="-610"/>
                      <a:pt x="44079" y="-610"/>
                    </a:cubicBezTo>
                    <a:cubicBezTo>
                      <a:pt x="52969" y="-610"/>
                      <a:pt x="60589" y="7010"/>
                      <a:pt x="60589" y="15900"/>
                    </a:cubicBezTo>
                    <a:cubicBezTo>
                      <a:pt x="60589" y="26060"/>
                      <a:pt x="69479" y="33680"/>
                      <a:pt x="79639" y="33680"/>
                    </a:cubicBezTo>
                    <a:cubicBezTo>
                      <a:pt x="89799" y="33680"/>
                      <a:pt x="98689" y="26060"/>
                      <a:pt x="98689" y="15900"/>
                    </a:cubicBezTo>
                    <a:cubicBezTo>
                      <a:pt x="98689" y="7010"/>
                      <a:pt x="107579" y="-610"/>
                      <a:pt x="117739" y="-610"/>
                    </a:cubicBezTo>
                    <a:cubicBezTo>
                      <a:pt x="138059" y="-610"/>
                      <a:pt x="162189" y="37490"/>
                      <a:pt x="162189" y="69240"/>
                    </a:cubicBezTo>
                    <a:cubicBezTo>
                      <a:pt x="162189" y="87020"/>
                      <a:pt x="159649" y="87020"/>
                      <a:pt x="130439" y="67970"/>
                    </a:cubicBezTo>
                    <a:cubicBezTo>
                      <a:pt x="99959" y="48920"/>
                      <a:pt x="98689" y="48920"/>
                      <a:pt x="98689" y="70510"/>
                    </a:cubicBezTo>
                    <a:cubicBezTo>
                      <a:pt x="98689" y="84480"/>
                      <a:pt x="93609" y="103530"/>
                      <a:pt x="85989" y="113690"/>
                    </a:cubicBezTo>
                    <a:cubicBezTo>
                      <a:pt x="77099" y="127660"/>
                      <a:pt x="72019" y="125120"/>
                      <a:pt x="61859" y="97180"/>
                    </a:cubicBezTo>
                    <a:close/>
                  </a:path>
                </a:pathLst>
              </a:custGeom>
              <a:solidFill>
                <a:srgbClr val="855EA2"/>
              </a:solidFill>
              <a:ln w="127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87E1910-1572-46CD-A443-C6CC9CFE48D0}"/>
                  </a:ext>
                </a:extLst>
              </p:cNvPr>
              <p:cNvSpPr/>
              <p:nvPr/>
            </p:nvSpPr>
            <p:spPr>
              <a:xfrm flipV="1">
                <a:off x="7477903" y="4916648"/>
                <a:ext cx="71774" cy="42701"/>
              </a:xfrm>
              <a:custGeom>
                <a:avLst/>
                <a:gdLst>
                  <a:gd name="connsiteX0" fmla="*/ 12188 w 71774"/>
                  <a:gd name="connsiteY0" fmla="*/ 24858 h 42701"/>
                  <a:gd name="connsiteX1" fmla="*/ 28698 w 71774"/>
                  <a:gd name="connsiteY1" fmla="*/ -542 h 42701"/>
                  <a:gd name="connsiteX2" fmla="*/ 52828 w 71774"/>
                  <a:gd name="connsiteY2" fmla="*/ 36288 h 42701"/>
                  <a:gd name="connsiteX3" fmla="*/ 12188 w 71774"/>
                  <a:gd name="connsiteY3" fmla="*/ 24858 h 42701"/>
                </a:gdLst>
                <a:ahLst/>
                <a:cxnLst>
                  <a:cxn ang="0">
                    <a:pos x="connsiteX0" y="connsiteY0"/>
                  </a:cxn>
                  <a:cxn ang="0">
                    <a:pos x="connsiteX1" y="connsiteY1"/>
                  </a:cxn>
                  <a:cxn ang="0">
                    <a:pos x="connsiteX2" y="connsiteY2"/>
                  </a:cxn>
                  <a:cxn ang="0">
                    <a:pos x="connsiteX3" y="connsiteY3"/>
                  </a:cxn>
                </a:cxnLst>
                <a:rect l="l" t="t" r="r" b="b"/>
                <a:pathLst>
                  <a:path w="71774" h="42701">
                    <a:moveTo>
                      <a:pt x="12188" y="24858"/>
                    </a:moveTo>
                    <a:cubicBezTo>
                      <a:pt x="-10672" y="-542"/>
                      <a:pt x="-9402" y="-542"/>
                      <a:pt x="28698" y="-542"/>
                    </a:cubicBezTo>
                    <a:cubicBezTo>
                      <a:pt x="71878" y="-542"/>
                      <a:pt x="80768" y="12158"/>
                      <a:pt x="52828" y="36288"/>
                    </a:cubicBezTo>
                    <a:cubicBezTo>
                      <a:pt x="38858" y="46448"/>
                      <a:pt x="29968" y="43908"/>
                      <a:pt x="12188" y="24858"/>
                    </a:cubicBezTo>
                    <a:close/>
                  </a:path>
                </a:pathLst>
              </a:custGeom>
              <a:solidFill>
                <a:srgbClr val="855EA2"/>
              </a:solidFill>
              <a:ln w="127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7E100A1-B9B6-4078-8810-AAB6472B8F9E}"/>
                  </a:ext>
                </a:extLst>
              </p:cNvPr>
              <p:cNvSpPr/>
              <p:nvPr/>
            </p:nvSpPr>
            <p:spPr>
              <a:xfrm flipV="1">
                <a:off x="7393271" y="4946650"/>
                <a:ext cx="67776" cy="139700"/>
              </a:xfrm>
              <a:custGeom>
                <a:avLst/>
                <a:gdLst>
                  <a:gd name="connsiteX0" fmla="*/ -2179 w 67776"/>
                  <a:gd name="connsiteY0" fmla="*/ 122716 h 139700"/>
                  <a:gd name="connsiteX1" fmla="*/ 46081 w 67776"/>
                  <a:gd name="connsiteY1" fmla="*/ -475 h 139700"/>
                  <a:gd name="connsiteX2" fmla="*/ 44811 w 67776"/>
                  <a:gd name="connsiteY2" fmla="*/ 49056 h 139700"/>
                  <a:gd name="connsiteX3" fmla="*/ 51161 w 67776"/>
                  <a:gd name="connsiteY3" fmla="*/ 106206 h 139700"/>
                  <a:gd name="connsiteX4" fmla="*/ 34651 w 67776"/>
                  <a:gd name="connsiteY4" fmla="*/ 139226 h 139700"/>
                  <a:gd name="connsiteX5" fmla="*/ -2179 w 67776"/>
                  <a:gd name="connsiteY5" fmla="*/ 122716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76" h="139700">
                    <a:moveTo>
                      <a:pt x="-2179" y="122716"/>
                    </a:moveTo>
                    <a:cubicBezTo>
                      <a:pt x="-8529" y="104936"/>
                      <a:pt x="32111" y="-475"/>
                      <a:pt x="46081" y="-475"/>
                    </a:cubicBezTo>
                    <a:cubicBezTo>
                      <a:pt x="49891" y="-475"/>
                      <a:pt x="48621" y="21116"/>
                      <a:pt x="44811" y="49056"/>
                    </a:cubicBezTo>
                    <a:cubicBezTo>
                      <a:pt x="39731" y="79536"/>
                      <a:pt x="42271" y="101126"/>
                      <a:pt x="51161" y="106206"/>
                    </a:cubicBezTo>
                    <a:cubicBezTo>
                      <a:pt x="75291" y="121446"/>
                      <a:pt x="66401" y="139226"/>
                      <a:pt x="34651" y="139226"/>
                    </a:cubicBezTo>
                    <a:cubicBezTo>
                      <a:pt x="18141" y="139226"/>
                      <a:pt x="1631" y="131606"/>
                      <a:pt x="-2179" y="122716"/>
                    </a:cubicBezTo>
                    <a:close/>
                  </a:path>
                </a:pathLst>
              </a:custGeom>
              <a:solidFill>
                <a:srgbClr val="855EA2"/>
              </a:solidFill>
              <a:ln w="127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9FDBD31-C969-44DB-9BCD-4BC29AE0590F}"/>
                  </a:ext>
                </a:extLst>
              </p:cNvPr>
              <p:cNvSpPr/>
              <p:nvPr/>
            </p:nvSpPr>
            <p:spPr>
              <a:xfrm flipV="1">
                <a:off x="7567449" y="4947048"/>
                <a:ext cx="68409" cy="128024"/>
              </a:xfrm>
              <a:custGeom>
                <a:avLst/>
                <a:gdLst>
                  <a:gd name="connsiteX0" fmla="*/ -1220 w 68409"/>
                  <a:gd name="connsiteY0" fmla="*/ 115243 h 128024"/>
                  <a:gd name="connsiteX1" fmla="*/ 5130 w 68409"/>
                  <a:gd name="connsiteY1" fmla="*/ 102543 h 128024"/>
                  <a:gd name="connsiteX2" fmla="*/ 16560 w 68409"/>
                  <a:gd name="connsiteY2" fmla="*/ 46663 h 128024"/>
                  <a:gd name="connsiteX3" fmla="*/ 25450 w 68409"/>
                  <a:gd name="connsiteY3" fmla="*/ 2213 h 128024"/>
                  <a:gd name="connsiteX4" fmla="*/ 63550 w 68409"/>
                  <a:gd name="connsiteY4" fmla="*/ 108893 h 128024"/>
                  <a:gd name="connsiteX5" fmla="*/ -1220 w 68409"/>
                  <a:gd name="connsiteY5" fmla="*/ 115243 h 12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409" h="128024">
                    <a:moveTo>
                      <a:pt x="-1220" y="115243"/>
                    </a:moveTo>
                    <a:cubicBezTo>
                      <a:pt x="-5030" y="108893"/>
                      <a:pt x="-2490" y="102543"/>
                      <a:pt x="5130" y="102543"/>
                    </a:cubicBezTo>
                    <a:cubicBezTo>
                      <a:pt x="15290" y="102543"/>
                      <a:pt x="19100" y="83493"/>
                      <a:pt x="16560" y="46663"/>
                    </a:cubicBezTo>
                    <a:cubicBezTo>
                      <a:pt x="12750" y="6023"/>
                      <a:pt x="15290" y="-6677"/>
                      <a:pt x="25450" y="2213"/>
                    </a:cubicBezTo>
                    <a:cubicBezTo>
                      <a:pt x="48310" y="21263"/>
                      <a:pt x="72440" y="87303"/>
                      <a:pt x="63550" y="108893"/>
                    </a:cubicBezTo>
                    <a:cubicBezTo>
                      <a:pt x="55930" y="130483"/>
                      <a:pt x="11480" y="134293"/>
                      <a:pt x="-1220" y="115243"/>
                    </a:cubicBezTo>
                    <a:close/>
                  </a:path>
                </a:pathLst>
              </a:custGeom>
              <a:solidFill>
                <a:srgbClr val="855EA2"/>
              </a:solidFill>
              <a:ln w="127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BAF3F11-32DD-4031-A514-D4DDAE94FD61}"/>
                  </a:ext>
                </a:extLst>
              </p:cNvPr>
              <p:cNvSpPr/>
              <p:nvPr/>
            </p:nvSpPr>
            <p:spPr>
              <a:xfrm flipV="1">
                <a:off x="6956161" y="5010149"/>
                <a:ext cx="1188531" cy="1002090"/>
              </a:xfrm>
              <a:custGeom>
                <a:avLst/>
                <a:gdLst>
                  <a:gd name="connsiteX0" fmla="*/ 50035 w 1188531"/>
                  <a:gd name="connsiteY0" fmla="*/ 958864 h 1002090"/>
                  <a:gd name="connsiteX1" fmla="*/ 291335 w 1188531"/>
                  <a:gd name="connsiteY1" fmla="*/ 549924 h 1002090"/>
                  <a:gd name="connsiteX2" fmla="*/ 409445 w 1188531"/>
                  <a:gd name="connsiteY2" fmla="*/ 471184 h 1002090"/>
                  <a:gd name="connsiteX3" fmla="*/ 406905 w 1188531"/>
                  <a:gd name="connsiteY3" fmla="*/ 420384 h 1002090"/>
                  <a:gd name="connsiteX4" fmla="*/ 386585 w 1188531"/>
                  <a:gd name="connsiteY4" fmla="*/ 415304 h 1002090"/>
                  <a:gd name="connsiteX5" fmla="*/ 254505 w 1188531"/>
                  <a:gd name="connsiteY5" fmla="*/ 473724 h 1002090"/>
                  <a:gd name="connsiteX6" fmla="*/ 159255 w 1188531"/>
                  <a:gd name="connsiteY6" fmla="*/ 504204 h 1002090"/>
                  <a:gd name="connsiteX7" fmla="*/ 145285 w 1188531"/>
                  <a:gd name="connsiteY7" fmla="*/ 504204 h 1002090"/>
                  <a:gd name="connsiteX8" fmla="*/ 263395 w 1188531"/>
                  <a:gd name="connsiteY8" fmla="*/ 391174 h 1002090"/>
                  <a:gd name="connsiteX9" fmla="*/ 224025 w 1188531"/>
                  <a:gd name="connsiteY9" fmla="*/ 379744 h 1002090"/>
                  <a:gd name="connsiteX10" fmla="*/ 89405 w 1188531"/>
                  <a:gd name="connsiteY10" fmla="*/ 280684 h 1002090"/>
                  <a:gd name="connsiteX11" fmla="*/ 72895 w 1188531"/>
                  <a:gd name="connsiteY11" fmla="*/ 256554 h 1002090"/>
                  <a:gd name="connsiteX12" fmla="*/ 61465 w 1188531"/>
                  <a:gd name="connsiteY12" fmla="*/ 299734 h 1002090"/>
                  <a:gd name="connsiteX13" fmla="*/ 18285 w 1188531"/>
                  <a:gd name="connsiteY13" fmla="*/ 306084 h 1002090"/>
                  <a:gd name="connsiteX14" fmla="*/ 38605 w 1188531"/>
                  <a:gd name="connsiteY14" fmla="*/ 227344 h 1002090"/>
                  <a:gd name="connsiteX15" fmla="*/ 116075 w 1188531"/>
                  <a:gd name="connsiteY15" fmla="*/ 224804 h 1002090"/>
                  <a:gd name="connsiteX16" fmla="*/ 137665 w 1188531"/>
                  <a:gd name="connsiteY16" fmla="*/ 234964 h 1002090"/>
                  <a:gd name="connsiteX17" fmla="*/ 168145 w 1188531"/>
                  <a:gd name="connsiteY17" fmla="*/ 265444 h 1002090"/>
                  <a:gd name="connsiteX18" fmla="*/ 164335 w 1188531"/>
                  <a:gd name="connsiteY18" fmla="*/ 274334 h 1002090"/>
                  <a:gd name="connsiteX19" fmla="*/ 110995 w 1188531"/>
                  <a:gd name="connsiteY19" fmla="*/ 285764 h 1002090"/>
                  <a:gd name="connsiteX20" fmla="*/ 226565 w 1188531"/>
                  <a:gd name="connsiteY20" fmla="*/ 359424 h 1002090"/>
                  <a:gd name="connsiteX21" fmla="*/ 286255 w 1188531"/>
                  <a:gd name="connsiteY21" fmla="*/ 335294 h 1002090"/>
                  <a:gd name="connsiteX22" fmla="*/ 231645 w 1188531"/>
                  <a:gd name="connsiteY22" fmla="*/ 307354 h 1002090"/>
                  <a:gd name="connsiteX23" fmla="*/ 287525 w 1188531"/>
                  <a:gd name="connsiteY23" fmla="*/ 285764 h 1002090"/>
                  <a:gd name="connsiteX24" fmla="*/ 366265 w 1188531"/>
                  <a:gd name="connsiteY24" fmla="*/ 242584 h 1002090"/>
                  <a:gd name="connsiteX25" fmla="*/ 418335 w 1188531"/>
                  <a:gd name="connsiteY25" fmla="*/ 256554 h 1002090"/>
                  <a:gd name="connsiteX26" fmla="*/ 467865 w 1188531"/>
                  <a:gd name="connsiteY26" fmla="*/ 290844 h 1002090"/>
                  <a:gd name="connsiteX27" fmla="*/ 470405 w 1188531"/>
                  <a:gd name="connsiteY27" fmla="*/ 252744 h 1002090"/>
                  <a:gd name="connsiteX28" fmla="*/ 462785 w 1188531"/>
                  <a:gd name="connsiteY28" fmla="*/ 223534 h 1002090"/>
                  <a:gd name="connsiteX29" fmla="*/ 502155 w 1188531"/>
                  <a:gd name="connsiteY29" fmla="*/ 233694 h 1002090"/>
                  <a:gd name="connsiteX30" fmla="*/ 527555 w 1188531"/>
                  <a:gd name="connsiteY30" fmla="*/ 224804 h 1002090"/>
                  <a:gd name="connsiteX31" fmla="*/ 495805 w 1188531"/>
                  <a:gd name="connsiteY31" fmla="*/ 171464 h 1002090"/>
                  <a:gd name="connsiteX32" fmla="*/ 462785 w 1188531"/>
                  <a:gd name="connsiteY32" fmla="*/ 149874 h 1002090"/>
                  <a:gd name="connsiteX33" fmla="*/ 488185 w 1188531"/>
                  <a:gd name="connsiteY33" fmla="*/ 118124 h 1002090"/>
                  <a:gd name="connsiteX34" fmla="*/ 527555 w 1188531"/>
                  <a:gd name="connsiteY34" fmla="*/ 41924 h 1002090"/>
                  <a:gd name="connsiteX35" fmla="*/ 550415 w 1188531"/>
                  <a:gd name="connsiteY35" fmla="*/ 14 h 1002090"/>
                  <a:gd name="connsiteX36" fmla="*/ 596135 w 1188531"/>
                  <a:gd name="connsiteY36" fmla="*/ 77484 h 1002090"/>
                  <a:gd name="connsiteX37" fmla="*/ 631695 w 1188531"/>
                  <a:gd name="connsiteY37" fmla="*/ 153684 h 1002090"/>
                  <a:gd name="connsiteX38" fmla="*/ 597405 w 1188531"/>
                  <a:gd name="connsiteY38" fmla="*/ 182894 h 1002090"/>
                  <a:gd name="connsiteX39" fmla="*/ 570735 w 1188531"/>
                  <a:gd name="connsiteY39" fmla="*/ 233694 h 1002090"/>
                  <a:gd name="connsiteX40" fmla="*/ 603755 w 1188531"/>
                  <a:gd name="connsiteY40" fmla="*/ 233694 h 1002090"/>
                  <a:gd name="connsiteX41" fmla="*/ 630425 w 1188531"/>
                  <a:gd name="connsiteY41" fmla="*/ 254014 h 1002090"/>
                  <a:gd name="connsiteX42" fmla="*/ 621535 w 1188531"/>
                  <a:gd name="connsiteY42" fmla="*/ 287034 h 1002090"/>
                  <a:gd name="connsiteX43" fmla="*/ 686305 w 1188531"/>
                  <a:gd name="connsiteY43" fmla="*/ 251474 h 1002090"/>
                  <a:gd name="connsiteX44" fmla="*/ 738375 w 1188531"/>
                  <a:gd name="connsiteY44" fmla="*/ 241314 h 1002090"/>
                  <a:gd name="connsiteX45" fmla="*/ 810765 w 1188531"/>
                  <a:gd name="connsiteY45" fmla="*/ 283224 h 1002090"/>
                  <a:gd name="connsiteX46" fmla="*/ 874265 w 1188531"/>
                  <a:gd name="connsiteY46" fmla="*/ 312434 h 1002090"/>
                  <a:gd name="connsiteX47" fmla="*/ 822195 w 1188531"/>
                  <a:gd name="connsiteY47" fmla="*/ 332754 h 1002090"/>
                  <a:gd name="connsiteX48" fmla="*/ 768855 w 1188531"/>
                  <a:gd name="connsiteY48" fmla="*/ 361964 h 1002090"/>
                  <a:gd name="connsiteX49" fmla="*/ 969515 w 1188531"/>
                  <a:gd name="connsiteY49" fmla="*/ 334024 h 1002090"/>
                  <a:gd name="connsiteX50" fmla="*/ 994915 w 1188531"/>
                  <a:gd name="connsiteY50" fmla="*/ 287034 h 1002090"/>
                  <a:gd name="connsiteX51" fmla="*/ 942845 w 1188531"/>
                  <a:gd name="connsiteY51" fmla="*/ 274334 h 1002090"/>
                  <a:gd name="connsiteX52" fmla="*/ 935225 w 1188531"/>
                  <a:gd name="connsiteY52" fmla="*/ 267984 h 1002090"/>
                  <a:gd name="connsiteX53" fmla="*/ 1045715 w 1188531"/>
                  <a:gd name="connsiteY53" fmla="*/ 219724 h 1002090"/>
                  <a:gd name="connsiteX54" fmla="*/ 1111755 w 1188531"/>
                  <a:gd name="connsiteY54" fmla="*/ 284494 h 1002090"/>
                  <a:gd name="connsiteX55" fmla="*/ 1133345 w 1188531"/>
                  <a:gd name="connsiteY55" fmla="*/ 302274 h 1002090"/>
                  <a:gd name="connsiteX56" fmla="*/ 1180335 w 1188531"/>
                  <a:gd name="connsiteY56" fmla="*/ 303544 h 1002090"/>
                  <a:gd name="connsiteX57" fmla="*/ 1173985 w 1188531"/>
                  <a:gd name="connsiteY57" fmla="*/ 316244 h 1002090"/>
                  <a:gd name="connsiteX58" fmla="*/ 1132075 w 1188531"/>
                  <a:gd name="connsiteY58" fmla="*/ 340374 h 1002090"/>
                  <a:gd name="connsiteX59" fmla="*/ 1086355 w 1188531"/>
                  <a:gd name="connsiteY59" fmla="*/ 370854 h 1002090"/>
                  <a:gd name="connsiteX60" fmla="*/ 1041905 w 1188531"/>
                  <a:gd name="connsiteY60" fmla="*/ 345454 h 1002090"/>
                  <a:gd name="connsiteX61" fmla="*/ 1049525 w 1188531"/>
                  <a:gd name="connsiteY61" fmla="*/ 271794 h 1002090"/>
                  <a:gd name="connsiteX62" fmla="*/ 1022855 w 1188531"/>
                  <a:gd name="connsiteY62" fmla="*/ 242584 h 1002090"/>
                  <a:gd name="connsiteX63" fmla="*/ 1015235 w 1188531"/>
                  <a:gd name="connsiteY63" fmla="*/ 255284 h 1002090"/>
                  <a:gd name="connsiteX64" fmla="*/ 986025 w 1188531"/>
                  <a:gd name="connsiteY64" fmla="*/ 353074 h 1002090"/>
                  <a:gd name="connsiteX65" fmla="*/ 893315 w 1188531"/>
                  <a:gd name="connsiteY65" fmla="*/ 378474 h 1002090"/>
                  <a:gd name="connsiteX66" fmla="*/ 855215 w 1188531"/>
                  <a:gd name="connsiteY66" fmla="*/ 391174 h 1002090"/>
                  <a:gd name="connsiteX67" fmla="*/ 973325 w 1188531"/>
                  <a:gd name="connsiteY67" fmla="*/ 504204 h 1002090"/>
                  <a:gd name="connsiteX68" fmla="*/ 959355 w 1188531"/>
                  <a:gd name="connsiteY68" fmla="*/ 504204 h 1002090"/>
                  <a:gd name="connsiteX69" fmla="*/ 848865 w 1188531"/>
                  <a:gd name="connsiteY69" fmla="*/ 472454 h 1002090"/>
                  <a:gd name="connsiteX70" fmla="*/ 730755 w 1188531"/>
                  <a:gd name="connsiteY70" fmla="*/ 411494 h 1002090"/>
                  <a:gd name="connsiteX71" fmla="*/ 711705 w 1188531"/>
                  <a:gd name="connsiteY71" fmla="*/ 420384 h 1002090"/>
                  <a:gd name="connsiteX72" fmla="*/ 781555 w 1188531"/>
                  <a:gd name="connsiteY72" fmla="*/ 528334 h 1002090"/>
                  <a:gd name="connsiteX73" fmla="*/ 1060955 w 1188531"/>
                  <a:gd name="connsiteY73" fmla="*/ 751854 h 1002090"/>
                  <a:gd name="connsiteX74" fmla="*/ 955545 w 1188531"/>
                  <a:gd name="connsiteY74" fmla="*/ 1002044 h 1002090"/>
                  <a:gd name="connsiteX75" fmla="*/ 867915 w 1188531"/>
                  <a:gd name="connsiteY75" fmla="*/ 872504 h 1002090"/>
                  <a:gd name="connsiteX76" fmla="*/ 899665 w 1188531"/>
                  <a:gd name="connsiteY76" fmla="*/ 861074 h 1002090"/>
                  <a:gd name="connsiteX77" fmla="*/ 870455 w 1188531"/>
                  <a:gd name="connsiteY77" fmla="*/ 904254 h 1002090"/>
                  <a:gd name="connsiteX78" fmla="*/ 1016505 w 1188531"/>
                  <a:gd name="connsiteY78" fmla="*/ 919494 h 1002090"/>
                  <a:gd name="connsiteX79" fmla="*/ 941575 w 1188531"/>
                  <a:gd name="connsiteY79" fmla="*/ 674384 h 1002090"/>
                  <a:gd name="connsiteX80" fmla="*/ 718055 w 1188531"/>
                  <a:gd name="connsiteY80" fmla="*/ 510554 h 1002090"/>
                  <a:gd name="connsiteX81" fmla="*/ 737105 w 1188531"/>
                  <a:gd name="connsiteY81" fmla="*/ 570244 h 1002090"/>
                  <a:gd name="connsiteX82" fmla="*/ 745995 w 1188531"/>
                  <a:gd name="connsiteY82" fmla="*/ 720104 h 1002090"/>
                  <a:gd name="connsiteX83" fmla="*/ 719325 w 1188531"/>
                  <a:gd name="connsiteY83" fmla="*/ 682004 h 1002090"/>
                  <a:gd name="connsiteX84" fmla="*/ 665985 w 1188531"/>
                  <a:gd name="connsiteY84" fmla="*/ 574054 h 1002090"/>
                  <a:gd name="connsiteX85" fmla="*/ 629155 w 1188531"/>
                  <a:gd name="connsiteY85" fmla="*/ 505474 h 1002090"/>
                  <a:gd name="connsiteX86" fmla="*/ 611375 w 1188531"/>
                  <a:gd name="connsiteY86" fmla="*/ 505474 h 1002090"/>
                  <a:gd name="connsiteX87" fmla="*/ 603755 w 1188531"/>
                  <a:gd name="connsiteY87" fmla="*/ 589294 h 1002090"/>
                  <a:gd name="connsiteX88" fmla="*/ 635505 w 1188531"/>
                  <a:gd name="connsiteY88" fmla="*/ 656604 h 1002090"/>
                  <a:gd name="connsiteX89" fmla="*/ 758695 w 1188531"/>
                  <a:gd name="connsiteY89" fmla="*/ 825514 h 1002090"/>
                  <a:gd name="connsiteX90" fmla="*/ 836165 w 1188531"/>
                  <a:gd name="connsiteY90" fmla="*/ 875044 h 1002090"/>
                  <a:gd name="connsiteX91" fmla="*/ 782825 w 1188531"/>
                  <a:gd name="connsiteY91" fmla="*/ 875044 h 1002090"/>
                  <a:gd name="connsiteX92" fmla="*/ 677415 w 1188531"/>
                  <a:gd name="connsiteY92" fmla="*/ 849644 h 1002090"/>
                  <a:gd name="connsiteX93" fmla="*/ 615185 w 1188531"/>
                  <a:gd name="connsiteY93" fmla="*/ 833134 h 1002090"/>
                  <a:gd name="connsiteX94" fmla="*/ 580895 w 1188531"/>
                  <a:gd name="connsiteY94" fmla="*/ 913144 h 1002090"/>
                  <a:gd name="connsiteX95" fmla="*/ 549145 w 1188531"/>
                  <a:gd name="connsiteY95" fmla="*/ 963944 h 1002090"/>
                  <a:gd name="connsiteX96" fmla="*/ 495805 w 1188531"/>
                  <a:gd name="connsiteY96" fmla="*/ 824244 h 1002090"/>
                  <a:gd name="connsiteX97" fmla="*/ 437385 w 1188531"/>
                  <a:gd name="connsiteY97" fmla="*/ 849644 h 1002090"/>
                  <a:gd name="connsiteX98" fmla="*/ 324355 w 1188531"/>
                  <a:gd name="connsiteY98" fmla="*/ 875044 h 1002090"/>
                  <a:gd name="connsiteX99" fmla="*/ 267205 w 1188531"/>
                  <a:gd name="connsiteY99" fmla="*/ 875044 h 1002090"/>
                  <a:gd name="connsiteX100" fmla="*/ 331975 w 1188531"/>
                  <a:gd name="connsiteY100" fmla="*/ 836944 h 1002090"/>
                  <a:gd name="connsiteX101" fmla="*/ 472945 w 1188531"/>
                  <a:gd name="connsiteY101" fmla="*/ 669304 h 1002090"/>
                  <a:gd name="connsiteX102" fmla="*/ 503425 w 1188531"/>
                  <a:gd name="connsiteY102" fmla="*/ 594374 h 1002090"/>
                  <a:gd name="connsiteX103" fmla="*/ 512315 w 1188531"/>
                  <a:gd name="connsiteY103" fmla="*/ 538494 h 1002090"/>
                  <a:gd name="connsiteX104" fmla="*/ 498345 w 1188531"/>
                  <a:gd name="connsiteY104" fmla="*/ 506744 h 1002090"/>
                  <a:gd name="connsiteX105" fmla="*/ 456435 w 1188531"/>
                  <a:gd name="connsiteY105" fmla="*/ 567704 h 1002090"/>
                  <a:gd name="connsiteX106" fmla="*/ 398015 w 1188531"/>
                  <a:gd name="connsiteY106" fmla="*/ 683274 h 1002090"/>
                  <a:gd name="connsiteX107" fmla="*/ 370075 w 1188531"/>
                  <a:gd name="connsiteY107" fmla="*/ 716294 h 1002090"/>
                  <a:gd name="connsiteX108" fmla="*/ 381505 w 1188531"/>
                  <a:gd name="connsiteY108" fmla="*/ 570244 h 1002090"/>
                  <a:gd name="connsiteX109" fmla="*/ 395475 w 1188531"/>
                  <a:gd name="connsiteY109" fmla="*/ 509284 h 1002090"/>
                  <a:gd name="connsiteX110" fmla="*/ 302765 w 1188531"/>
                  <a:gd name="connsiteY110" fmla="*/ 565164 h 1002090"/>
                  <a:gd name="connsiteX111" fmla="*/ 70355 w 1188531"/>
                  <a:gd name="connsiteY111" fmla="*/ 887744 h 1002090"/>
                  <a:gd name="connsiteX112" fmla="*/ 168145 w 1188531"/>
                  <a:gd name="connsiteY112" fmla="*/ 951244 h 1002090"/>
                  <a:gd name="connsiteX113" fmla="*/ 227835 w 1188531"/>
                  <a:gd name="connsiteY113" fmla="*/ 889014 h 1002090"/>
                  <a:gd name="connsiteX114" fmla="*/ 231645 w 1188531"/>
                  <a:gd name="connsiteY114" fmla="*/ 858534 h 1002090"/>
                  <a:gd name="connsiteX115" fmla="*/ 265935 w 1188531"/>
                  <a:gd name="connsiteY115" fmla="*/ 944894 h 1002090"/>
                  <a:gd name="connsiteX116" fmla="*/ 138935 w 1188531"/>
                  <a:gd name="connsiteY116" fmla="*/ 1002044 h 1002090"/>
                  <a:gd name="connsiteX117" fmla="*/ 50035 w 1188531"/>
                  <a:gd name="connsiteY117" fmla="*/ 958864 h 1002090"/>
                  <a:gd name="connsiteX118" fmla="*/ 527555 w 1188531"/>
                  <a:gd name="connsiteY118" fmla="*/ 394984 h 1002090"/>
                  <a:gd name="connsiteX119" fmla="*/ 527555 w 1188531"/>
                  <a:gd name="connsiteY119" fmla="*/ 361964 h 1002090"/>
                  <a:gd name="connsiteX120" fmla="*/ 500885 w 1188531"/>
                  <a:gd name="connsiteY120" fmla="*/ 388634 h 1002090"/>
                  <a:gd name="connsiteX121" fmla="*/ 508505 w 1188531"/>
                  <a:gd name="connsiteY121" fmla="*/ 434354 h 1002090"/>
                  <a:gd name="connsiteX122" fmla="*/ 527555 w 1188531"/>
                  <a:gd name="connsiteY122" fmla="*/ 394984 h 1002090"/>
                  <a:gd name="connsiteX123" fmla="*/ 653285 w 1188531"/>
                  <a:gd name="connsiteY123" fmla="*/ 403874 h 1002090"/>
                  <a:gd name="connsiteX124" fmla="*/ 641855 w 1188531"/>
                  <a:gd name="connsiteY124" fmla="*/ 328944 h 1002090"/>
                  <a:gd name="connsiteX125" fmla="*/ 631695 w 1188531"/>
                  <a:gd name="connsiteY125" fmla="*/ 367044 h 1002090"/>
                  <a:gd name="connsiteX126" fmla="*/ 603755 w 1188531"/>
                  <a:gd name="connsiteY126" fmla="*/ 386094 h 1002090"/>
                  <a:gd name="connsiteX127" fmla="*/ 570735 w 1188531"/>
                  <a:gd name="connsiteY127" fmla="*/ 384824 h 1002090"/>
                  <a:gd name="connsiteX128" fmla="*/ 608835 w 1188531"/>
                  <a:gd name="connsiteY128" fmla="*/ 443244 h 1002090"/>
                  <a:gd name="connsiteX129" fmla="*/ 653285 w 1188531"/>
                  <a:gd name="connsiteY129" fmla="*/ 403874 h 1002090"/>
                  <a:gd name="connsiteX130" fmla="*/ 474215 w 1188531"/>
                  <a:gd name="connsiteY130" fmla="*/ 364504 h 1002090"/>
                  <a:gd name="connsiteX131" fmla="*/ 465325 w 1188531"/>
                  <a:gd name="connsiteY131" fmla="*/ 328944 h 1002090"/>
                  <a:gd name="connsiteX132" fmla="*/ 432305 w 1188531"/>
                  <a:gd name="connsiteY132" fmla="*/ 367044 h 1002090"/>
                  <a:gd name="connsiteX133" fmla="*/ 474215 w 1188531"/>
                  <a:gd name="connsiteY133" fmla="*/ 364504 h 1002090"/>
                  <a:gd name="connsiteX134" fmla="*/ 578355 w 1188531"/>
                  <a:gd name="connsiteY134" fmla="*/ 308624 h 1002090"/>
                  <a:gd name="connsiteX135" fmla="*/ 550415 w 1188531"/>
                  <a:gd name="connsiteY135" fmla="*/ 281954 h 1002090"/>
                  <a:gd name="connsiteX136" fmla="*/ 521205 w 1188531"/>
                  <a:gd name="connsiteY136" fmla="*/ 309894 h 1002090"/>
                  <a:gd name="connsiteX137" fmla="*/ 549145 w 1188531"/>
                  <a:gd name="connsiteY137" fmla="*/ 336564 h 1002090"/>
                  <a:gd name="connsiteX138" fmla="*/ 578355 w 1188531"/>
                  <a:gd name="connsiteY138" fmla="*/ 308624 h 100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188531" h="1002090">
                    <a:moveTo>
                      <a:pt x="50035" y="958864"/>
                    </a:moveTo>
                    <a:cubicBezTo>
                      <a:pt x="-56645" y="852184"/>
                      <a:pt x="39875" y="689624"/>
                      <a:pt x="291335" y="549924"/>
                    </a:cubicBezTo>
                    <a:cubicBezTo>
                      <a:pt x="353565" y="515634"/>
                      <a:pt x="406905" y="480074"/>
                      <a:pt x="409445" y="471184"/>
                    </a:cubicBezTo>
                    <a:cubicBezTo>
                      <a:pt x="413255" y="463564"/>
                      <a:pt x="411985" y="440704"/>
                      <a:pt x="406905" y="420384"/>
                    </a:cubicBezTo>
                    <a:cubicBezTo>
                      <a:pt x="398015" y="386094"/>
                      <a:pt x="398015" y="386094"/>
                      <a:pt x="386585" y="415304"/>
                    </a:cubicBezTo>
                    <a:cubicBezTo>
                      <a:pt x="372615" y="450864"/>
                      <a:pt x="297685" y="485154"/>
                      <a:pt x="254505" y="473724"/>
                    </a:cubicBezTo>
                    <a:cubicBezTo>
                      <a:pt x="208785" y="462294"/>
                      <a:pt x="159255" y="477534"/>
                      <a:pt x="159255" y="504204"/>
                    </a:cubicBezTo>
                    <a:cubicBezTo>
                      <a:pt x="157985" y="524524"/>
                      <a:pt x="157985" y="524524"/>
                      <a:pt x="145285" y="504204"/>
                    </a:cubicBezTo>
                    <a:cubicBezTo>
                      <a:pt x="119885" y="461024"/>
                      <a:pt x="188465" y="394984"/>
                      <a:pt x="263395" y="391174"/>
                    </a:cubicBezTo>
                    <a:cubicBezTo>
                      <a:pt x="279905" y="389904"/>
                      <a:pt x="262125" y="384824"/>
                      <a:pt x="224025" y="379744"/>
                    </a:cubicBezTo>
                    <a:cubicBezTo>
                      <a:pt x="136395" y="367044"/>
                      <a:pt x="89405" y="332754"/>
                      <a:pt x="89405" y="280684"/>
                    </a:cubicBezTo>
                    <a:cubicBezTo>
                      <a:pt x="89405" y="250204"/>
                      <a:pt x="85595" y="245124"/>
                      <a:pt x="72895" y="256554"/>
                    </a:cubicBezTo>
                    <a:cubicBezTo>
                      <a:pt x="62735" y="264174"/>
                      <a:pt x="57655" y="283224"/>
                      <a:pt x="61465" y="299734"/>
                    </a:cubicBezTo>
                    <a:cubicBezTo>
                      <a:pt x="67815" y="335294"/>
                      <a:pt x="57655" y="336564"/>
                      <a:pt x="18285" y="306084"/>
                    </a:cubicBezTo>
                    <a:cubicBezTo>
                      <a:pt x="-16005" y="276874"/>
                      <a:pt x="-8385" y="245124"/>
                      <a:pt x="38605" y="227344"/>
                    </a:cubicBezTo>
                    <a:cubicBezTo>
                      <a:pt x="79245" y="212104"/>
                      <a:pt x="124965" y="210834"/>
                      <a:pt x="116075" y="224804"/>
                    </a:cubicBezTo>
                    <a:cubicBezTo>
                      <a:pt x="112265" y="231154"/>
                      <a:pt x="122425" y="234964"/>
                      <a:pt x="137665" y="234964"/>
                    </a:cubicBezTo>
                    <a:cubicBezTo>
                      <a:pt x="159255" y="233694"/>
                      <a:pt x="165605" y="241314"/>
                      <a:pt x="168145" y="265444"/>
                    </a:cubicBezTo>
                    <a:cubicBezTo>
                      <a:pt x="169415" y="285764"/>
                      <a:pt x="168145" y="288304"/>
                      <a:pt x="164335" y="274334"/>
                    </a:cubicBezTo>
                    <a:cubicBezTo>
                      <a:pt x="155445" y="243854"/>
                      <a:pt x="116075" y="252744"/>
                      <a:pt x="110995" y="285764"/>
                    </a:cubicBezTo>
                    <a:cubicBezTo>
                      <a:pt x="105915" y="323864"/>
                      <a:pt x="135125" y="342914"/>
                      <a:pt x="226565" y="359424"/>
                    </a:cubicBezTo>
                    <a:cubicBezTo>
                      <a:pt x="331975" y="379744"/>
                      <a:pt x="354835" y="370854"/>
                      <a:pt x="286255" y="335294"/>
                    </a:cubicBezTo>
                    <a:lnTo>
                      <a:pt x="231645" y="307354"/>
                    </a:lnTo>
                    <a:lnTo>
                      <a:pt x="287525" y="285764"/>
                    </a:lnTo>
                    <a:cubicBezTo>
                      <a:pt x="318005" y="273064"/>
                      <a:pt x="353565" y="254014"/>
                      <a:pt x="366265" y="242584"/>
                    </a:cubicBezTo>
                    <a:cubicBezTo>
                      <a:pt x="389125" y="222264"/>
                      <a:pt x="391665" y="223534"/>
                      <a:pt x="418335" y="256554"/>
                    </a:cubicBezTo>
                    <a:cubicBezTo>
                      <a:pt x="433575" y="275604"/>
                      <a:pt x="455165" y="290844"/>
                      <a:pt x="467865" y="290844"/>
                    </a:cubicBezTo>
                    <a:cubicBezTo>
                      <a:pt x="494535" y="290844"/>
                      <a:pt x="495805" y="274334"/>
                      <a:pt x="470405" y="252744"/>
                    </a:cubicBezTo>
                    <a:cubicBezTo>
                      <a:pt x="456435" y="241314"/>
                      <a:pt x="453895" y="232424"/>
                      <a:pt x="462785" y="223534"/>
                    </a:cubicBezTo>
                    <a:cubicBezTo>
                      <a:pt x="471675" y="214644"/>
                      <a:pt x="484375" y="217184"/>
                      <a:pt x="502155" y="233694"/>
                    </a:cubicBezTo>
                    <a:cubicBezTo>
                      <a:pt x="527555" y="256554"/>
                      <a:pt x="527555" y="256554"/>
                      <a:pt x="527555" y="224804"/>
                    </a:cubicBezTo>
                    <a:cubicBezTo>
                      <a:pt x="527555" y="204484"/>
                      <a:pt x="516125" y="184164"/>
                      <a:pt x="495805" y="171464"/>
                    </a:cubicBezTo>
                    <a:lnTo>
                      <a:pt x="462785" y="149874"/>
                    </a:lnTo>
                    <a:lnTo>
                      <a:pt x="488185" y="118124"/>
                    </a:lnTo>
                    <a:cubicBezTo>
                      <a:pt x="502155" y="100344"/>
                      <a:pt x="519935" y="66054"/>
                      <a:pt x="527555" y="41924"/>
                    </a:cubicBezTo>
                    <a:cubicBezTo>
                      <a:pt x="535175" y="17794"/>
                      <a:pt x="546605" y="-1256"/>
                      <a:pt x="550415" y="14"/>
                    </a:cubicBezTo>
                    <a:cubicBezTo>
                      <a:pt x="555495" y="14"/>
                      <a:pt x="575815" y="34304"/>
                      <a:pt x="596135" y="77484"/>
                    </a:cubicBezTo>
                    <a:lnTo>
                      <a:pt x="631695" y="153684"/>
                    </a:lnTo>
                    <a:lnTo>
                      <a:pt x="597405" y="182894"/>
                    </a:lnTo>
                    <a:cubicBezTo>
                      <a:pt x="572005" y="201944"/>
                      <a:pt x="564385" y="217184"/>
                      <a:pt x="570735" y="233694"/>
                    </a:cubicBezTo>
                    <a:cubicBezTo>
                      <a:pt x="578355" y="255284"/>
                      <a:pt x="579625" y="255284"/>
                      <a:pt x="603755" y="233694"/>
                    </a:cubicBezTo>
                    <a:cubicBezTo>
                      <a:pt x="635505" y="205754"/>
                      <a:pt x="653285" y="219724"/>
                      <a:pt x="630425" y="254014"/>
                    </a:cubicBezTo>
                    <a:cubicBezTo>
                      <a:pt x="621535" y="269254"/>
                      <a:pt x="617725" y="283224"/>
                      <a:pt x="621535" y="287034"/>
                    </a:cubicBezTo>
                    <a:cubicBezTo>
                      <a:pt x="634235" y="299734"/>
                      <a:pt x="678685" y="275604"/>
                      <a:pt x="686305" y="251474"/>
                    </a:cubicBezTo>
                    <a:cubicBezTo>
                      <a:pt x="695195" y="224804"/>
                      <a:pt x="724405" y="218454"/>
                      <a:pt x="738375" y="241314"/>
                    </a:cubicBezTo>
                    <a:cubicBezTo>
                      <a:pt x="742185" y="248934"/>
                      <a:pt x="775205" y="267984"/>
                      <a:pt x="810765" y="283224"/>
                    </a:cubicBezTo>
                    <a:lnTo>
                      <a:pt x="874265" y="312434"/>
                    </a:lnTo>
                    <a:lnTo>
                      <a:pt x="822195" y="332754"/>
                    </a:lnTo>
                    <a:cubicBezTo>
                      <a:pt x="792985" y="344184"/>
                      <a:pt x="768855" y="358154"/>
                      <a:pt x="768855" y="361964"/>
                    </a:cubicBezTo>
                    <a:cubicBezTo>
                      <a:pt x="768855" y="377204"/>
                      <a:pt x="940305" y="353074"/>
                      <a:pt x="969515" y="334024"/>
                    </a:cubicBezTo>
                    <a:cubicBezTo>
                      <a:pt x="988565" y="321324"/>
                      <a:pt x="997455" y="304814"/>
                      <a:pt x="994915" y="287034"/>
                    </a:cubicBezTo>
                    <a:cubicBezTo>
                      <a:pt x="989835" y="252744"/>
                      <a:pt x="950465" y="242584"/>
                      <a:pt x="942845" y="274334"/>
                    </a:cubicBezTo>
                    <a:cubicBezTo>
                      <a:pt x="937765" y="292114"/>
                      <a:pt x="936495" y="290844"/>
                      <a:pt x="935225" y="267984"/>
                    </a:cubicBezTo>
                    <a:cubicBezTo>
                      <a:pt x="933955" y="232424"/>
                      <a:pt x="984755" y="209564"/>
                      <a:pt x="1045715" y="219724"/>
                    </a:cubicBezTo>
                    <a:cubicBezTo>
                      <a:pt x="1106675" y="228614"/>
                      <a:pt x="1125725" y="247664"/>
                      <a:pt x="1111755" y="284494"/>
                    </a:cubicBezTo>
                    <a:cubicBezTo>
                      <a:pt x="1100325" y="313704"/>
                      <a:pt x="1101595" y="314974"/>
                      <a:pt x="1133345" y="302274"/>
                    </a:cubicBezTo>
                    <a:cubicBezTo>
                      <a:pt x="1156205" y="293384"/>
                      <a:pt x="1171445" y="294654"/>
                      <a:pt x="1180335" y="303544"/>
                    </a:cubicBezTo>
                    <a:cubicBezTo>
                      <a:pt x="1189225" y="312434"/>
                      <a:pt x="1186685" y="316244"/>
                      <a:pt x="1173985" y="316244"/>
                    </a:cubicBezTo>
                    <a:cubicBezTo>
                      <a:pt x="1162555" y="316244"/>
                      <a:pt x="1143505" y="327674"/>
                      <a:pt x="1132075" y="340374"/>
                    </a:cubicBezTo>
                    <a:cubicBezTo>
                      <a:pt x="1119375" y="353074"/>
                      <a:pt x="1099055" y="367044"/>
                      <a:pt x="1086355" y="370854"/>
                    </a:cubicBezTo>
                    <a:cubicBezTo>
                      <a:pt x="1058415" y="378474"/>
                      <a:pt x="1024125" y="358154"/>
                      <a:pt x="1041905" y="345454"/>
                    </a:cubicBezTo>
                    <a:cubicBezTo>
                      <a:pt x="1053335" y="336564"/>
                      <a:pt x="1055875" y="311164"/>
                      <a:pt x="1049525" y="271794"/>
                    </a:cubicBezTo>
                    <a:cubicBezTo>
                      <a:pt x="1049525" y="264174"/>
                      <a:pt x="1036825" y="251474"/>
                      <a:pt x="1022855" y="242584"/>
                    </a:cubicBezTo>
                    <a:cubicBezTo>
                      <a:pt x="997455" y="227344"/>
                      <a:pt x="997455" y="227344"/>
                      <a:pt x="1015235" y="255284"/>
                    </a:cubicBezTo>
                    <a:cubicBezTo>
                      <a:pt x="1036825" y="289574"/>
                      <a:pt x="1024125" y="332754"/>
                      <a:pt x="986025" y="353074"/>
                    </a:cubicBezTo>
                    <a:cubicBezTo>
                      <a:pt x="972055" y="360694"/>
                      <a:pt x="930145" y="372124"/>
                      <a:pt x="893315" y="378474"/>
                    </a:cubicBezTo>
                    <a:cubicBezTo>
                      <a:pt x="856485" y="384824"/>
                      <a:pt x="838705" y="389904"/>
                      <a:pt x="855215" y="391174"/>
                    </a:cubicBezTo>
                    <a:cubicBezTo>
                      <a:pt x="928875" y="394984"/>
                      <a:pt x="998725" y="461024"/>
                      <a:pt x="973325" y="504204"/>
                    </a:cubicBezTo>
                    <a:cubicBezTo>
                      <a:pt x="960625" y="524524"/>
                      <a:pt x="960625" y="524524"/>
                      <a:pt x="959355" y="504204"/>
                    </a:cubicBezTo>
                    <a:cubicBezTo>
                      <a:pt x="959355" y="477534"/>
                      <a:pt x="932685" y="469914"/>
                      <a:pt x="848865" y="472454"/>
                    </a:cubicBezTo>
                    <a:cubicBezTo>
                      <a:pt x="780285" y="473724"/>
                      <a:pt x="748535" y="457214"/>
                      <a:pt x="730755" y="411494"/>
                    </a:cubicBezTo>
                    <a:cubicBezTo>
                      <a:pt x="721865" y="388634"/>
                      <a:pt x="720595" y="388634"/>
                      <a:pt x="711705" y="420384"/>
                    </a:cubicBezTo>
                    <a:cubicBezTo>
                      <a:pt x="699005" y="472454"/>
                      <a:pt x="709165" y="488964"/>
                      <a:pt x="781555" y="528334"/>
                    </a:cubicBezTo>
                    <a:cubicBezTo>
                      <a:pt x="925065" y="605804"/>
                      <a:pt x="1021585" y="683274"/>
                      <a:pt x="1060955" y="751854"/>
                    </a:cubicBezTo>
                    <a:cubicBezTo>
                      <a:pt x="1138425" y="886474"/>
                      <a:pt x="1088895" y="1002044"/>
                      <a:pt x="955545" y="1002044"/>
                    </a:cubicBezTo>
                    <a:cubicBezTo>
                      <a:pt x="870455" y="1002044"/>
                      <a:pt x="813305" y="918224"/>
                      <a:pt x="867915" y="872504"/>
                    </a:cubicBezTo>
                    <a:cubicBezTo>
                      <a:pt x="904745" y="840754"/>
                      <a:pt x="928875" y="831864"/>
                      <a:pt x="899665" y="861074"/>
                    </a:cubicBezTo>
                    <a:cubicBezTo>
                      <a:pt x="883155" y="876314"/>
                      <a:pt x="870455" y="895364"/>
                      <a:pt x="870455" y="904254"/>
                    </a:cubicBezTo>
                    <a:cubicBezTo>
                      <a:pt x="870455" y="958864"/>
                      <a:pt x="968245" y="969024"/>
                      <a:pt x="1016505" y="919494"/>
                    </a:cubicBezTo>
                    <a:cubicBezTo>
                      <a:pt x="1076195" y="861074"/>
                      <a:pt x="1048255" y="772174"/>
                      <a:pt x="941575" y="674384"/>
                    </a:cubicBezTo>
                    <a:cubicBezTo>
                      <a:pt x="876805" y="615964"/>
                      <a:pt x="718055" y="499124"/>
                      <a:pt x="718055" y="510554"/>
                    </a:cubicBezTo>
                    <a:cubicBezTo>
                      <a:pt x="718055" y="514364"/>
                      <a:pt x="726945" y="541034"/>
                      <a:pt x="737105" y="570244"/>
                    </a:cubicBezTo>
                    <a:cubicBezTo>
                      <a:pt x="757425" y="629934"/>
                      <a:pt x="761235" y="694704"/>
                      <a:pt x="745995" y="720104"/>
                    </a:cubicBezTo>
                    <a:cubicBezTo>
                      <a:pt x="738375" y="731534"/>
                      <a:pt x="729485" y="718834"/>
                      <a:pt x="719325" y="682004"/>
                    </a:cubicBezTo>
                    <a:cubicBezTo>
                      <a:pt x="710435" y="652794"/>
                      <a:pt x="686305" y="604534"/>
                      <a:pt x="665985" y="574054"/>
                    </a:cubicBezTo>
                    <a:cubicBezTo>
                      <a:pt x="645665" y="544844"/>
                      <a:pt x="629155" y="514364"/>
                      <a:pt x="629155" y="505474"/>
                    </a:cubicBezTo>
                    <a:cubicBezTo>
                      <a:pt x="629155" y="494044"/>
                      <a:pt x="625345" y="494044"/>
                      <a:pt x="611375" y="505474"/>
                    </a:cubicBezTo>
                    <a:cubicBezTo>
                      <a:pt x="582165" y="529604"/>
                      <a:pt x="579625" y="567704"/>
                      <a:pt x="603755" y="589294"/>
                    </a:cubicBezTo>
                    <a:cubicBezTo>
                      <a:pt x="616455" y="600724"/>
                      <a:pt x="630425" y="631204"/>
                      <a:pt x="635505" y="656604"/>
                    </a:cubicBezTo>
                    <a:cubicBezTo>
                      <a:pt x="649475" y="734074"/>
                      <a:pt x="678685" y="772174"/>
                      <a:pt x="758695" y="825514"/>
                    </a:cubicBezTo>
                    <a:lnTo>
                      <a:pt x="836165" y="875044"/>
                    </a:lnTo>
                    <a:lnTo>
                      <a:pt x="782825" y="875044"/>
                    </a:lnTo>
                    <a:cubicBezTo>
                      <a:pt x="753615" y="875044"/>
                      <a:pt x="705355" y="863614"/>
                      <a:pt x="677415" y="849644"/>
                    </a:cubicBezTo>
                    <a:cubicBezTo>
                      <a:pt x="648205" y="835674"/>
                      <a:pt x="620265" y="828054"/>
                      <a:pt x="615185" y="833134"/>
                    </a:cubicBezTo>
                    <a:cubicBezTo>
                      <a:pt x="611375" y="839484"/>
                      <a:pt x="594865" y="875044"/>
                      <a:pt x="580895" y="913144"/>
                    </a:cubicBezTo>
                    <a:cubicBezTo>
                      <a:pt x="565655" y="953784"/>
                      <a:pt x="552955" y="975374"/>
                      <a:pt x="549145" y="963944"/>
                    </a:cubicBezTo>
                    <a:cubicBezTo>
                      <a:pt x="528825" y="902984"/>
                      <a:pt x="498345" y="824244"/>
                      <a:pt x="495805" y="824244"/>
                    </a:cubicBezTo>
                    <a:cubicBezTo>
                      <a:pt x="493265" y="824244"/>
                      <a:pt x="467865" y="835674"/>
                      <a:pt x="437385" y="849644"/>
                    </a:cubicBezTo>
                    <a:cubicBezTo>
                      <a:pt x="406905" y="863614"/>
                      <a:pt x="356105" y="875044"/>
                      <a:pt x="324355" y="875044"/>
                    </a:cubicBezTo>
                    <a:lnTo>
                      <a:pt x="267205" y="875044"/>
                    </a:lnTo>
                    <a:lnTo>
                      <a:pt x="331975" y="836944"/>
                    </a:lnTo>
                    <a:cubicBezTo>
                      <a:pt x="415795" y="789954"/>
                      <a:pt x="461515" y="734074"/>
                      <a:pt x="472945" y="669304"/>
                    </a:cubicBezTo>
                    <a:cubicBezTo>
                      <a:pt x="476755" y="640094"/>
                      <a:pt x="490725" y="607074"/>
                      <a:pt x="503425" y="594374"/>
                    </a:cubicBezTo>
                    <a:cubicBezTo>
                      <a:pt x="523745" y="574054"/>
                      <a:pt x="525015" y="565164"/>
                      <a:pt x="512315" y="538494"/>
                    </a:cubicBezTo>
                    <a:lnTo>
                      <a:pt x="498345" y="506744"/>
                    </a:lnTo>
                    <a:lnTo>
                      <a:pt x="456435" y="567704"/>
                    </a:lnTo>
                    <a:cubicBezTo>
                      <a:pt x="434845" y="601994"/>
                      <a:pt x="408175" y="654064"/>
                      <a:pt x="398015" y="683274"/>
                    </a:cubicBezTo>
                    <a:cubicBezTo>
                      <a:pt x="384045" y="723914"/>
                      <a:pt x="376425" y="732804"/>
                      <a:pt x="370075" y="716294"/>
                    </a:cubicBezTo>
                    <a:cubicBezTo>
                      <a:pt x="357375" y="682004"/>
                      <a:pt x="361185" y="627394"/>
                      <a:pt x="381505" y="570244"/>
                    </a:cubicBezTo>
                    <a:cubicBezTo>
                      <a:pt x="391665" y="539764"/>
                      <a:pt x="398015" y="513094"/>
                      <a:pt x="395475" y="509284"/>
                    </a:cubicBezTo>
                    <a:cubicBezTo>
                      <a:pt x="391665" y="506744"/>
                      <a:pt x="349755" y="530874"/>
                      <a:pt x="302765" y="565164"/>
                    </a:cubicBezTo>
                    <a:cubicBezTo>
                      <a:pt x="109725" y="702324"/>
                      <a:pt x="36065" y="805194"/>
                      <a:pt x="70355" y="887744"/>
                    </a:cubicBezTo>
                    <a:cubicBezTo>
                      <a:pt x="89405" y="933464"/>
                      <a:pt x="117345" y="951244"/>
                      <a:pt x="168145" y="951244"/>
                    </a:cubicBezTo>
                    <a:cubicBezTo>
                      <a:pt x="226565" y="951244"/>
                      <a:pt x="244345" y="933464"/>
                      <a:pt x="227835" y="889014"/>
                    </a:cubicBezTo>
                    <a:cubicBezTo>
                      <a:pt x="215135" y="857264"/>
                      <a:pt x="216405" y="852184"/>
                      <a:pt x="231645" y="858534"/>
                    </a:cubicBezTo>
                    <a:cubicBezTo>
                      <a:pt x="254505" y="867424"/>
                      <a:pt x="274825" y="919494"/>
                      <a:pt x="265935" y="944894"/>
                    </a:cubicBezTo>
                    <a:cubicBezTo>
                      <a:pt x="254505" y="974104"/>
                      <a:pt x="192275" y="1002044"/>
                      <a:pt x="138935" y="1002044"/>
                    </a:cubicBezTo>
                    <a:cubicBezTo>
                      <a:pt x="103375" y="1002044"/>
                      <a:pt x="83055" y="991884"/>
                      <a:pt x="50035" y="958864"/>
                    </a:cubicBezTo>
                    <a:close/>
                    <a:moveTo>
                      <a:pt x="527555" y="394984"/>
                    </a:moveTo>
                    <a:lnTo>
                      <a:pt x="527555" y="361964"/>
                    </a:lnTo>
                    <a:lnTo>
                      <a:pt x="500885" y="388634"/>
                    </a:lnTo>
                    <a:cubicBezTo>
                      <a:pt x="471675" y="416574"/>
                      <a:pt x="478025" y="447054"/>
                      <a:pt x="508505" y="434354"/>
                    </a:cubicBezTo>
                    <a:cubicBezTo>
                      <a:pt x="518665" y="430544"/>
                      <a:pt x="527555" y="412764"/>
                      <a:pt x="527555" y="394984"/>
                    </a:cubicBezTo>
                    <a:close/>
                    <a:moveTo>
                      <a:pt x="653285" y="403874"/>
                    </a:moveTo>
                    <a:cubicBezTo>
                      <a:pt x="685035" y="360694"/>
                      <a:pt x="681225" y="328944"/>
                      <a:pt x="641855" y="328944"/>
                    </a:cubicBezTo>
                    <a:cubicBezTo>
                      <a:pt x="612645" y="328944"/>
                      <a:pt x="611375" y="332754"/>
                      <a:pt x="631695" y="367044"/>
                    </a:cubicBezTo>
                    <a:cubicBezTo>
                      <a:pt x="653285" y="401334"/>
                      <a:pt x="634235" y="414034"/>
                      <a:pt x="603755" y="386094"/>
                    </a:cubicBezTo>
                    <a:cubicBezTo>
                      <a:pt x="580895" y="365774"/>
                      <a:pt x="578355" y="365774"/>
                      <a:pt x="570735" y="384824"/>
                    </a:cubicBezTo>
                    <a:cubicBezTo>
                      <a:pt x="561845" y="407684"/>
                      <a:pt x="585975" y="443244"/>
                      <a:pt x="608835" y="443244"/>
                    </a:cubicBezTo>
                    <a:cubicBezTo>
                      <a:pt x="617725" y="443244"/>
                      <a:pt x="636775" y="425464"/>
                      <a:pt x="653285" y="403874"/>
                    </a:cubicBezTo>
                    <a:close/>
                    <a:moveTo>
                      <a:pt x="474215" y="364504"/>
                    </a:moveTo>
                    <a:cubicBezTo>
                      <a:pt x="495805" y="342914"/>
                      <a:pt x="493265" y="328944"/>
                      <a:pt x="465325" y="328944"/>
                    </a:cubicBezTo>
                    <a:cubicBezTo>
                      <a:pt x="437385" y="328944"/>
                      <a:pt x="420875" y="347994"/>
                      <a:pt x="432305" y="367044"/>
                    </a:cubicBezTo>
                    <a:cubicBezTo>
                      <a:pt x="442465" y="383554"/>
                      <a:pt x="455165" y="383554"/>
                      <a:pt x="474215" y="364504"/>
                    </a:cubicBezTo>
                    <a:close/>
                    <a:moveTo>
                      <a:pt x="578355" y="308624"/>
                    </a:moveTo>
                    <a:cubicBezTo>
                      <a:pt x="578355" y="288304"/>
                      <a:pt x="570735" y="281954"/>
                      <a:pt x="550415" y="281954"/>
                    </a:cubicBezTo>
                    <a:cubicBezTo>
                      <a:pt x="528825" y="281954"/>
                      <a:pt x="521205" y="288304"/>
                      <a:pt x="521205" y="309894"/>
                    </a:cubicBezTo>
                    <a:cubicBezTo>
                      <a:pt x="521205" y="331484"/>
                      <a:pt x="527555" y="337834"/>
                      <a:pt x="549145" y="336564"/>
                    </a:cubicBezTo>
                    <a:cubicBezTo>
                      <a:pt x="569465" y="335294"/>
                      <a:pt x="578355" y="327674"/>
                      <a:pt x="578355" y="308624"/>
                    </a:cubicBezTo>
                    <a:close/>
                  </a:path>
                </a:pathLst>
              </a:custGeom>
              <a:solidFill>
                <a:srgbClr val="855EA2"/>
              </a:solidFill>
              <a:ln w="127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5B365A4-B22B-4933-8F9A-D580632D9CD9}"/>
                  </a:ext>
                </a:extLst>
              </p:cNvPr>
              <p:cNvSpPr/>
              <p:nvPr/>
            </p:nvSpPr>
            <p:spPr>
              <a:xfrm flipV="1">
                <a:off x="6889807" y="5574609"/>
                <a:ext cx="163437" cy="146740"/>
              </a:xfrm>
              <a:custGeom>
                <a:avLst/>
                <a:gdLst>
                  <a:gd name="connsiteX0" fmla="*/ 54569 w 163437"/>
                  <a:gd name="connsiteY0" fmla="*/ 141042 h 146740"/>
                  <a:gd name="connsiteX1" fmla="*/ 82509 w 163437"/>
                  <a:gd name="connsiteY1" fmla="*/ 104212 h 146740"/>
                  <a:gd name="connsiteX2" fmla="*/ 147279 w 163437"/>
                  <a:gd name="connsiteY2" fmla="*/ 76272 h 146740"/>
                  <a:gd name="connsiteX3" fmla="*/ 133309 w 163437"/>
                  <a:gd name="connsiteY3" fmla="*/ 73732 h 146740"/>
                  <a:gd name="connsiteX4" fmla="*/ 55839 w 163437"/>
                  <a:gd name="connsiteY4" fmla="*/ 54682 h 146740"/>
                  <a:gd name="connsiteX5" fmla="*/ 8849 w 163437"/>
                  <a:gd name="connsiteY5" fmla="*/ 72 h 146740"/>
                  <a:gd name="connsiteX6" fmla="*/ 91399 w 163437"/>
                  <a:gd name="connsiteY6" fmla="*/ 33092 h 146740"/>
                  <a:gd name="connsiteX7" fmla="*/ 159979 w 163437"/>
                  <a:gd name="connsiteY7" fmla="*/ 105482 h 146740"/>
                  <a:gd name="connsiteX8" fmla="*/ 54569 w 163437"/>
                  <a:gd name="connsiteY8" fmla="*/ 141042 h 1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437" h="146740">
                    <a:moveTo>
                      <a:pt x="54569" y="141042"/>
                    </a:moveTo>
                    <a:cubicBezTo>
                      <a:pt x="-19091" y="132152"/>
                      <a:pt x="-7661" y="116912"/>
                      <a:pt x="82509" y="104212"/>
                    </a:cubicBezTo>
                    <a:cubicBezTo>
                      <a:pt x="118069" y="99132"/>
                      <a:pt x="143469" y="87702"/>
                      <a:pt x="147279" y="76272"/>
                    </a:cubicBezTo>
                    <a:cubicBezTo>
                      <a:pt x="153629" y="59762"/>
                      <a:pt x="151089" y="59762"/>
                      <a:pt x="133309" y="73732"/>
                    </a:cubicBezTo>
                    <a:cubicBezTo>
                      <a:pt x="115529" y="88972"/>
                      <a:pt x="104099" y="86432"/>
                      <a:pt x="55839" y="54682"/>
                    </a:cubicBezTo>
                    <a:cubicBezTo>
                      <a:pt x="1229" y="21662"/>
                      <a:pt x="-16551" y="72"/>
                      <a:pt x="8849" y="72"/>
                    </a:cubicBezTo>
                    <a:cubicBezTo>
                      <a:pt x="15199" y="72"/>
                      <a:pt x="52029" y="15312"/>
                      <a:pt x="91399" y="33092"/>
                    </a:cubicBezTo>
                    <a:cubicBezTo>
                      <a:pt x="158709" y="63572"/>
                      <a:pt x="163789" y="68652"/>
                      <a:pt x="159979" y="105482"/>
                    </a:cubicBezTo>
                    <a:cubicBezTo>
                      <a:pt x="156169" y="149932"/>
                      <a:pt x="149819" y="152472"/>
                      <a:pt x="54569" y="141042"/>
                    </a:cubicBezTo>
                    <a:close/>
                  </a:path>
                </a:pathLst>
              </a:custGeom>
              <a:solidFill>
                <a:srgbClr val="855EA2"/>
              </a:solidFill>
              <a:ln w="127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32F2C56-F03B-4BA2-867C-54B1C30745C1}"/>
                  </a:ext>
                </a:extLst>
              </p:cNvPr>
              <p:cNvSpPr/>
              <p:nvPr/>
            </p:nvSpPr>
            <p:spPr>
              <a:xfrm flipV="1">
                <a:off x="7969250" y="5572734"/>
                <a:ext cx="162133" cy="81825"/>
              </a:xfrm>
              <a:custGeom>
                <a:avLst/>
                <a:gdLst>
                  <a:gd name="connsiteX0" fmla="*/ 13222 w 162133"/>
                  <a:gd name="connsiteY0" fmla="*/ 71682 h 81825"/>
                  <a:gd name="connsiteX1" fmla="*/ -3288 w 162133"/>
                  <a:gd name="connsiteY1" fmla="*/ 23422 h 81825"/>
                  <a:gd name="connsiteX2" fmla="*/ 19572 w 162133"/>
                  <a:gd name="connsiteY2" fmla="*/ 13262 h 81825"/>
                  <a:gd name="connsiteX3" fmla="*/ 80532 w 162133"/>
                  <a:gd name="connsiteY3" fmla="*/ 34852 h 81825"/>
                  <a:gd name="connsiteX4" fmla="*/ 144032 w 162133"/>
                  <a:gd name="connsiteY4" fmla="*/ 53902 h 81825"/>
                  <a:gd name="connsiteX5" fmla="*/ 123712 w 162133"/>
                  <a:gd name="connsiteY5" fmla="*/ 72952 h 81825"/>
                  <a:gd name="connsiteX6" fmla="*/ 53862 w 162133"/>
                  <a:gd name="connsiteY6" fmla="*/ 80572 h 81825"/>
                  <a:gd name="connsiteX7" fmla="*/ 13222 w 162133"/>
                  <a:gd name="connsiteY7" fmla="*/ 71682 h 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133" h="81825">
                    <a:moveTo>
                      <a:pt x="13222" y="71682"/>
                    </a:moveTo>
                    <a:cubicBezTo>
                      <a:pt x="4332" y="62792"/>
                      <a:pt x="-3288" y="41202"/>
                      <a:pt x="-3288" y="23422"/>
                    </a:cubicBezTo>
                    <a:cubicBezTo>
                      <a:pt x="-3288" y="-5788"/>
                      <a:pt x="-2018" y="-5788"/>
                      <a:pt x="19572" y="13262"/>
                    </a:cubicBezTo>
                    <a:cubicBezTo>
                      <a:pt x="32272" y="25962"/>
                      <a:pt x="60212" y="34852"/>
                      <a:pt x="80532" y="34852"/>
                    </a:cubicBezTo>
                    <a:cubicBezTo>
                      <a:pt x="102122" y="34852"/>
                      <a:pt x="130062" y="43742"/>
                      <a:pt x="144032" y="53902"/>
                    </a:cubicBezTo>
                    <a:cubicBezTo>
                      <a:pt x="166892" y="71682"/>
                      <a:pt x="165622" y="71682"/>
                      <a:pt x="123712" y="72952"/>
                    </a:cubicBezTo>
                    <a:cubicBezTo>
                      <a:pt x="99582" y="72952"/>
                      <a:pt x="67832" y="76762"/>
                      <a:pt x="53862" y="80572"/>
                    </a:cubicBezTo>
                    <a:cubicBezTo>
                      <a:pt x="39892" y="84382"/>
                      <a:pt x="20842" y="79302"/>
                      <a:pt x="13222" y="71682"/>
                    </a:cubicBezTo>
                    <a:close/>
                  </a:path>
                </a:pathLst>
              </a:custGeom>
              <a:solidFill>
                <a:srgbClr val="855EA2"/>
              </a:solidFill>
              <a:ln w="127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B7D02FEC-0554-4A88-B320-8F6D2363580B}"/>
                  </a:ext>
                </a:extLst>
              </p:cNvPr>
              <p:cNvSpPr/>
              <p:nvPr/>
            </p:nvSpPr>
            <p:spPr>
              <a:xfrm flipV="1">
                <a:off x="6418398" y="5759728"/>
                <a:ext cx="638991" cy="196983"/>
              </a:xfrm>
              <a:custGeom>
                <a:avLst/>
                <a:gdLst>
                  <a:gd name="connsiteX0" fmla="*/ 433434 w 638991"/>
                  <a:gd name="connsiteY0" fmla="*/ 186087 h 196983"/>
                  <a:gd name="connsiteX1" fmla="*/ 437244 w 638991"/>
                  <a:gd name="connsiteY1" fmla="*/ 159417 h 196983"/>
                  <a:gd name="connsiteX2" fmla="*/ 419464 w 638991"/>
                  <a:gd name="connsiteY2" fmla="*/ 121317 h 196983"/>
                  <a:gd name="connsiteX3" fmla="*/ 344534 w 638991"/>
                  <a:gd name="connsiteY3" fmla="*/ 153067 h 196983"/>
                  <a:gd name="connsiteX4" fmla="*/ 274684 w 638991"/>
                  <a:gd name="connsiteY4" fmla="*/ 184817 h 196983"/>
                  <a:gd name="connsiteX5" fmla="*/ -907 w 638991"/>
                  <a:gd name="connsiteY5" fmla="*/ 92107 h 196983"/>
                  <a:gd name="connsiteX6" fmla="*/ 273414 w 638991"/>
                  <a:gd name="connsiteY6" fmla="*/ 7017 h 196983"/>
                  <a:gd name="connsiteX7" fmla="*/ 343264 w 638991"/>
                  <a:gd name="connsiteY7" fmla="*/ 45117 h 196983"/>
                  <a:gd name="connsiteX8" fmla="*/ 462644 w 638991"/>
                  <a:gd name="connsiteY8" fmla="*/ 70517 h 196983"/>
                  <a:gd name="connsiteX9" fmla="*/ 443594 w 638991"/>
                  <a:gd name="connsiteY9" fmla="*/ 42577 h 196983"/>
                  <a:gd name="connsiteX10" fmla="*/ 457564 w 638991"/>
                  <a:gd name="connsiteY10" fmla="*/ 1937 h 196983"/>
                  <a:gd name="connsiteX11" fmla="*/ 606154 w 638991"/>
                  <a:gd name="connsiteY11" fmla="*/ 74327 h 196983"/>
                  <a:gd name="connsiteX12" fmla="*/ 636634 w 638991"/>
                  <a:gd name="connsiteY12" fmla="*/ 106077 h 196983"/>
                  <a:gd name="connsiteX13" fmla="*/ 575674 w 638991"/>
                  <a:gd name="connsiteY13" fmla="*/ 151797 h 196983"/>
                  <a:gd name="connsiteX14" fmla="*/ 433434 w 638991"/>
                  <a:gd name="connsiteY14" fmla="*/ 186087 h 19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8991" h="196983">
                    <a:moveTo>
                      <a:pt x="433434" y="186087"/>
                    </a:moveTo>
                    <a:cubicBezTo>
                      <a:pt x="420734" y="178467"/>
                      <a:pt x="420734" y="173387"/>
                      <a:pt x="437244" y="159417"/>
                    </a:cubicBezTo>
                    <a:cubicBezTo>
                      <a:pt x="466454" y="135287"/>
                      <a:pt x="460104" y="121317"/>
                      <a:pt x="419464" y="121317"/>
                    </a:cubicBezTo>
                    <a:cubicBezTo>
                      <a:pt x="397874" y="121317"/>
                      <a:pt x="366124" y="135287"/>
                      <a:pt x="344534" y="153067"/>
                    </a:cubicBezTo>
                    <a:cubicBezTo>
                      <a:pt x="322944" y="170847"/>
                      <a:pt x="292464" y="184817"/>
                      <a:pt x="274684" y="184817"/>
                    </a:cubicBezTo>
                    <a:cubicBezTo>
                      <a:pt x="230234" y="184817"/>
                      <a:pt x="-23767" y="99727"/>
                      <a:pt x="-907" y="92107"/>
                    </a:cubicBezTo>
                    <a:cubicBezTo>
                      <a:pt x="118473" y="51467"/>
                      <a:pt x="261984" y="7017"/>
                      <a:pt x="273414" y="7017"/>
                    </a:cubicBezTo>
                    <a:cubicBezTo>
                      <a:pt x="281034" y="7017"/>
                      <a:pt x="312784" y="23527"/>
                      <a:pt x="343264" y="45117"/>
                    </a:cubicBezTo>
                    <a:cubicBezTo>
                      <a:pt x="399144" y="83217"/>
                      <a:pt x="448674" y="93377"/>
                      <a:pt x="462644" y="70517"/>
                    </a:cubicBezTo>
                    <a:cubicBezTo>
                      <a:pt x="466454" y="64167"/>
                      <a:pt x="458834" y="51467"/>
                      <a:pt x="443594" y="42577"/>
                    </a:cubicBezTo>
                    <a:cubicBezTo>
                      <a:pt x="408034" y="19717"/>
                      <a:pt x="411844" y="12097"/>
                      <a:pt x="457564" y="1937"/>
                    </a:cubicBezTo>
                    <a:cubicBezTo>
                      <a:pt x="502014" y="-6953"/>
                      <a:pt x="555354" y="19717"/>
                      <a:pt x="606154" y="74327"/>
                    </a:cubicBezTo>
                    <a:lnTo>
                      <a:pt x="636634" y="106077"/>
                    </a:lnTo>
                    <a:lnTo>
                      <a:pt x="575674" y="151797"/>
                    </a:lnTo>
                    <a:cubicBezTo>
                      <a:pt x="517254" y="196247"/>
                      <a:pt x="467724" y="208947"/>
                      <a:pt x="433434" y="186087"/>
                    </a:cubicBezTo>
                    <a:close/>
                  </a:path>
                </a:pathLst>
              </a:custGeom>
              <a:solidFill>
                <a:srgbClr val="855EA2"/>
              </a:solidFill>
              <a:ln w="127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3C9DAE0C-C88A-4A1F-B872-E5725524D869}"/>
                  </a:ext>
                </a:extLst>
              </p:cNvPr>
              <p:cNvSpPr/>
              <p:nvPr/>
            </p:nvSpPr>
            <p:spPr>
              <a:xfrm flipV="1">
                <a:off x="6936740" y="5759450"/>
                <a:ext cx="445685" cy="241300"/>
              </a:xfrm>
              <a:custGeom>
                <a:avLst/>
                <a:gdLst>
                  <a:gd name="connsiteX0" fmla="*/ 196733 w 445685"/>
                  <a:gd name="connsiteY0" fmla="*/ 207284 h 241300"/>
                  <a:gd name="connsiteX1" fmla="*/ 124343 w 445685"/>
                  <a:gd name="connsiteY1" fmla="*/ 114574 h 241300"/>
                  <a:gd name="connsiteX2" fmla="*/ 40523 w 445685"/>
                  <a:gd name="connsiteY2" fmla="*/ 29484 h 241300"/>
                  <a:gd name="connsiteX3" fmla="*/ -2657 w 445685"/>
                  <a:gd name="connsiteY3" fmla="*/ 274 h 241300"/>
                  <a:gd name="connsiteX4" fmla="*/ 37983 w 445685"/>
                  <a:gd name="connsiteY4" fmla="*/ 274 h 241300"/>
                  <a:gd name="connsiteX5" fmla="*/ 206893 w 445685"/>
                  <a:gd name="connsiteY5" fmla="*/ 90444 h 241300"/>
                  <a:gd name="connsiteX6" fmla="*/ 410093 w 445685"/>
                  <a:gd name="connsiteY6" fmla="*/ 159024 h 241300"/>
                  <a:gd name="connsiteX7" fmla="*/ 432953 w 445685"/>
                  <a:gd name="connsiteY7" fmla="*/ 170454 h 241300"/>
                  <a:gd name="connsiteX8" fmla="*/ 272933 w 445685"/>
                  <a:gd name="connsiteY8" fmla="*/ 241574 h 241300"/>
                  <a:gd name="connsiteX9" fmla="*/ 196733 w 445685"/>
                  <a:gd name="connsiteY9" fmla="*/ 207284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685" h="241300">
                    <a:moveTo>
                      <a:pt x="196733" y="207284"/>
                    </a:moveTo>
                    <a:cubicBezTo>
                      <a:pt x="180223" y="186964"/>
                      <a:pt x="147203" y="146324"/>
                      <a:pt x="124343" y="114574"/>
                    </a:cubicBezTo>
                    <a:cubicBezTo>
                      <a:pt x="101483" y="82824"/>
                      <a:pt x="63383" y="44724"/>
                      <a:pt x="40523" y="29484"/>
                    </a:cubicBezTo>
                    <a:lnTo>
                      <a:pt x="-2657" y="274"/>
                    </a:lnTo>
                    <a:lnTo>
                      <a:pt x="37983" y="274"/>
                    </a:lnTo>
                    <a:cubicBezTo>
                      <a:pt x="88783" y="274"/>
                      <a:pt x="115453" y="14244"/>
                      <a:pt x="206893" y="90444"/>
                    </a:cubicBezTo>
                    <a:cubicBezTo>
                      <a:pt x="285633" y="155214"/>
                      <a:pt x="340243" y="174264"/>
                      <a:pt x="410093" y="159024"/>
                    </a:cubicBezTo>
                    <a:cubicBezTo>
                      <a:pt x="448193" y="150134"/>
                      <a:pt x="449463" y="151404"/>
                      <a:pt x="432953" y="170454"/>
                    </a:cubicBezTo>
                    <a:cubicBezTo>
                      <a:pt x="405013" y="206014"/>
                      <a:pt x="323733" y="241574"/>
                      <a:pt x="272933" y="241574"/>
                    </a:cubicBezTo>
                    <a:cubicBezTo>
                      <a:pt x="238643" y="241574"/>
                      <a:pt x="219593" y="232684"/>
                      <a:pt x="196733" y="207284"/>
                    </a:cubicBezTo>
                    <a:close/>
                  </a:path>
                </a:pathLst>
              </a:custGeom>
              <a:solidFill>
                <a:srgbClr val="855EA2"/>
              </a:solidFill>
              <a:ln w="127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3C5FB9E3-F3E6-4753-8C45-FBE561F40ABF}"/>
                  </a:ext>
                </a:extLst>
              </p:cNvPr>
              <p:cNvSpPr/>
              <p:nvPr/>
            </p:nvSpPr>
            <p:spPr>
              <a:xfrm flipV="1">
                <a:off x="7655287" y="5759450"/>
                <a:ext cx="444772" cy="241300"/>
              </a:xfrm>
              <a:custGeom>
                <a:avLst/>
                <a:gdLst>
                  <a:gd name="connsiteX0" fmla="*/ 68226 w 444772"/>
                  <a:gd name="connsiteY0" fmla="*/ 216174 h 241300"/>
                  <a:gd name="connsiteX1" fmla="*/ 5996 w 444772"/>
                  <a:gd name="connsiteY1" fmla="*/ 171724 h 241300"/>
                  <a:gd name="connsiteX2" fmla="*/ 33936 w 444772"/>
                  <a:gd name="connsiteY2" fmla="*/ 159024 h 241300"/>
                  <a:gd name="connsiteX3" fmla="*/ 232056 w 444772"/>
                  <a:gd name="connsiteY3" fmla="*/ 90444 h 241300"/>
                  <a:gd name="connsiteX4" fmla="*/ 400966 w 444772"/>
                  <a:gd name="connsiteY4" fmla="*/ 274 h 241300"/>
                  <a:gd name="connsiteX5" fmla="*/ 441606 w 444772"/>
                  <a:gd name="connsiteY5" fmla="*/ 274 h 241300"/>
                  <a:gd name="connsiteX6" fmla="*/ 398426 w 444772"/>
                  <a:gd name="connsiteY6" fmla="*/ 29484 h 241300"/>
                  <a:gd name="connsiteX7" fmla="*/ 314606 w 444772"/>
                  <a:gd name="connsiteY7" fmla="*/ 114574 h 241300"/>
                  <a:gd name="connsiteX8" fmla="*/ 163476 w 444772"/>
                  <a:gd name="connsiteY8" fmla="*/ 241574 h 241300"/>
                  <a:gd name="connsiteX9" fmla="*/ 68226 w 444772"/>
                  <a:gd name="connsiteY9" fmla="*/ 216174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772" h="241300">
                    <a:moveTo>
                      <a:pt x="68226" y="216174"/>
                    </a:moveTo>
                    <a:cubicBezTo>
                      <a:pt x="44096" y="203474"/>
                      <a:pt x="14886" y="183154"/>
                      <a:pt x="5996" y="171724"/>
                    </a:cubicBezTo>
                    <a:cubicBezTo>
                      <a:pt x="-10514" y="152674"/>
                      <a:pt x="-6704" y="151404"/>
                      <a:pt x="33936" y="159024"/>
                    </a:cubicBezTo>
                    <a:cubicBezTo>
                      <a:pt x="105056" y="172994"/>
                      <a:pt x="153316" y="155214"/>
                      <a:pt x="232056" y="90444"/>
                    </a:cubicBezTo>
                    <a:cubicBezTo>
                      <a:pt x="323496" y="14244"/>
                      <a:pt x="350166" y="274"/>
                      <a:pt x="400966" y="274"/>
                    </a:cubicBezTo>
                    <a:lnTo>
                      <a:pt x="441606" y="274"/>
                    </a:lnTo>
                    <a:lnTo>
                      <a:pt x="398426" y="29484"/>
                    </a:lnTo>
                    <a:cubicBezTo>
                      <a:pt x="375566" y="44724"/>
                      <a:pt x="337466" y="82824"/>
                      <a:pt x="314606" y="114574"/>
                    </a:cubicBezTo>
                    <a:cubicBezTo>
                      <a:pt x="229516" y="230144"/>
                      <a:pt x="215546" y="241574"/>
                      <a:pt x="163476" y="241574"/>
                    </a:cubicBezTo>
                    <a:cubicBezTo>
                      <a:pt x="135536" y="240304"/>
                      <a:pt x="93626" y="230144"/>
                      <a:pt x="68226" y="216174"/>
                    </a:cubicBezTo>
                    <a:close/>
                  </a:path>
                </a:pathLst>
              </a:custGeom>
              <a:solidFill>
                <a:srgbClr val="855EA2"/>
              </a:solidFill>
              <a:ln w="127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AC84072F-4A57-4A1F-8B93-5CC91BD284A5}"/>
                  </a:ext>
                </a:extLst>
              </p:cNvPr>
              <p:cNvSpPr/>
              <p:nvPr/>
            </p:nvSpPr>
            <p:spPr>
              <a:xfrm flipV="1">
                <a:off x="7981950" y="5760879"/>
                <a:ext cx="636451" cy="196095"/>
              </a:xfrm>
              <a:custGeom>
                <a:avLst/>
                <a:gdLst>
                  <a:gd name="connsiteX0" fmla="*/ 85434 w 636451"/>
                  <a:gd name="connsiteY0" fmla="*/ 176190 h 196095"/>
                  <a:gd name="connsiteX1" fmla="*/ 24474 w 636451"/>
                  <a:gd name="connsiteY1" fmla="*/ 130470 h 196095"/>
                  <a:gd name="connsiteX2" fmla="*/ -3466 w 636451"/>
                  <a:gd name="connsiteY2" fmla="*/ 103800 h 196095"/>
                  <a:gd name="connsiteX3" fmla="*/ 30824 w 636451"/>
                  <a:gd name="connsiteY3" fmla="*/ 66970 h 196095"/>
                  <a:gd name="connsiteX4" fmla="*/ 173064 w 636451"/>
                  <a:gd name="connsiteY4" fmla="*/ 2200 h 196095"/>
                  <a:gd name="connsiteX5" fmla="*/ 187034 w 636451"/>
                  <a:gd name="connsiteY5" fmla="*/ 42840 h 196095"/>
                  <a:gd name="connsiteX6" fmla="*/ 167984 w 636451"/>
                  <a:gd name="connsiteY6" fmla="*/ 70780 h 196095"/>
                  <a:gd name="connsiteX7" fmla="*/ 287365 w 636451"/>
                  <a:gd name="connsiteY7" fmla="*/ 45380 h 196095"/>
                  <a:gd name="connsiteX8" fmla="*/ 357215 w 636451"/>
                  <a:gd name="connsiteY8" fmla="*/ 7280 h 196095"/>
                  <a:gd name="connsiteX9" fmla="*/ 631535 w 636451"/>
                  <a:gd name="connsiteY9" fmla="*/ 92370 h 196095"/>
                  <a:gd name="connsiteX10" fmla="*/ 355945 w 636451"/>
                  <a:gd name="connsiteY10" fmla="*/ 185080 h 196095"/>
                  <a:gd name="connsiteX11" fmla="*/ 286095 w 636451"/>
                  <a:gd name="connsiteY11" fmla="*/ 153330 h 196095"/>
                  <a:gd name="connsiteX12" fmla="*/ 211164 w 636451"/>
                  <a:gd name="connsiteY12" fmla="*/ 121580 h 196095"/>
                  <a:gd name="connsiteX13" fmla="*/ 193384 w 636451"/>
                  <a:gd name="connsiteY13" fmla="*/ 159680 h 196095"/>
                  <a:gd name="connsiteX14" fmla="*/ 85434 w 636451"/>
                  <a:gd name="connsiteY14" fmla="*/ 176190 h 19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6451" h="196095">
                    <a:moveTo>
                      <a:pt x="85434" y="176190"/>
                    </a:moveTo>
                    <a:cubicBezTo>
                      <a:pt x="67654" y="164760"/>
                      <a:pt x="40984" y="144440"/>
                      <a:pt x="24474" y="130470"/>
                    </a:cubicBezTo>
                    <a:lnTo>
                      <a:pt x="-3466" y="103800"/>
                    </a:lnTo>
                    <a:lnTo>
                      <a:pt x="30824" y="66970"/>
                    </a:lnTo>
                    <a:cubicBezTo>
                      <a:pt x="81624" y="14900"/>
                      <a:pt x="127344" y="-6690"/>
                      <a:pt x="173064" y="2200"/>
                    </a:cubicBezTo>
                    <a:cubicBezTo>
                      <a:pt x="218784" y="12360"/>
                      <a:pt x="222594" y="19980"/>
                      <a:pt x="187034" y="42840"/>
                    </a:cubicBezTo>
                    <a:cubicBezTo>
                      <a:pt x="171794" y="51730"/>
                      <a:pt x="164174" y="64430"/>
                      <a:pt x="167984" y="70780"/>
                    </a:cubicBezTo>
                    <a:cubicBezTo>
                      <a:pt x="181954" y="93640"/>
                      <a:pt x="231484" y="83480"/>
                      <a:pt x="287365" y="45380"/>
                    </a:cubicBezTo>
                    <a:cubicBezTo>
                      <a:pt x="317845" y="23790"/>
                      <a:pt x="349595" y="7280"/>
                      <a:pt x="357215" y="7280"/>
                    </a:cubicBezTo>
                    <a:cubicBezTo>
                      <a:pt x="368645" y="7280"/>
                      <a:pt x="512155" y="51730"/>
                      <a:pt x="631535" y="92370"/>
                    </a:cubicBezTo>
                    <a:cubicBezTo>
                      <a:pt x="654395" y="99990"/>
                      <a:pt x="400395" y="185080"/>
                      <a:pt x="355945" y="185080"/>
                    </a:cubicBezTo>
                    <a:cubicBezTo>
                      <a:pt x="338165" y="185080"/>
                      <a:pt x="307685" y="171110"/>
                      <a:pt x="286095" y="153330"/>
                    </a:cubicBezTo>
                    <a:cubicBezTo>
                      <a:pt x="264505" y="135550"/>
                      <a:pt x="232754" y="121580"/>
                      <a:pt x="211164" y="121580"/>
                    </a:cubicBezTo>
                    <a:cubicBezTo>
                      <a:pt x="170524" y="121580"/>
                      <a:pt x="164174" y="135550"/>
                      <a:pt x="193384" y="159680"/>
                    </a:cubicBezTo>
                    <a:cubicBezTo>
                      <a:pt x="239104" y="196510"/>
                      <a:pt x="138774" y="211750"/>
                      <a:pt x="85434" y="176190"/>
                    </a:cubicBezTo>
                    <a:close/>
                  </a:path>
                </a:pathLst>
              </a:custGeom>
              <a:solidFill>
                <a:srgbClr val="855EA2"/>
              </a:solidFill>
              <a:ln w="127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D36C9CE-B137-4E1E-AAA4-D3535A6962FE}"/>
                  </a:ext>
                </a:extLst>
              </p:cNvPr>
              <p:cNvSpPr/>
              <p:nvPr/>
            </p:nvSpPr>
            <p:spPr>
              <a:xfrm flipV="1">
                <a:off x="7174137" y="5873750"/>
                <a:ext cx="208295" cy="163871"/>
              </a:xfrm>
              <a:custGeom>
                <a:avLst/>
                <a:gdLst>
                  <a:gd name="connsiteX0" fmla="*/ 81171 w 208295"/>
                  <a:gd name="connsiteY0" fmla="*/ 147700 h 163871"/>
                  <a:gd name="connsiteX1" fmla="*/ 43071 w 208295"/>
                  <a:gd name="connsiteY1" fmla="*/ 76580 h 163871"/>
                  <a:gd name="connsiteX2" fmla="*/ 11321 w 208295"/>
                  <a:gd name="connsiteY2" fmla="*/ 10540 h 163871"/>
                  <a:gd name="connsiteX3" fmla="*/ 24021 w 208295"/>
                  <a:gd name="connsiteY3" fmla="*/ 380 h 163871"/>
                  <a:gd name="connsiteX4" fmla="*/ 139591 w 208295"/>
                  <a:gd name="connsiteY4" fmla="*/ 79120 h 163871"/>
                  <a:gd name="connsiteX5" fmla="*/ 187851 w 208295"/>
                  <a:gd name="connsiteY5" fmla="*/ 141350 h 163871"/>
                  <a:gd name="connsiteX6" fmla="*/ 163721 w 208295"/>
                  <a:gd name="connsiteY6" fmla="*/ 164210 h 163871"/>
                  <a:gd name="connsiteX7" fmla="*/ 81171 w 208295"/>
                  <a:gd name="connsiteY7" fmla="*/ 147700 h 16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295" h="163871">
                    <a:moveTo>
                      <a:pt x="81171" y="147700"/>
                    </a:moveTo>
                    <a:cubicBezTo>
                      <a:pt x="57041" y="135000"/>
                      <a:pt x="48151" y="119760"/>
                      <a:pt x="43071" y="76580"/>
                    </a:cubicBezTo>
                    <a:cubicBezTo>
                      <a:pt x="37991" y="35940"/>
                      <a:pt x="29101" y="18160"/>
                      <a:pt x="11321" y="10540"/>
                    </a:cubicBezTo>
                    <a:cubicBezTo>
                      <a:pt x="-10269" y="2920"/>
                      <a:pt x="-7729" y="380"/>
                      <a:pt x="24021" y="380"/>
                    </a:cubicBezTo>
                    <a:cubicBezTo>
                      <a:pt x="72281" y="-890"/>
                      <a:pt x="112921" y="27050"/>
                      <a:pt x="139591" y="79120"/>
                    </a:cubicBezTo>
                    <a:cubicBezTo>
                      <a:pt x="151021" y="100710"/>
                      <a:pt x="172611" y="128650"/>
                      <a:pt x="187851" y="141350"/>
                    </a:cubicBezTo>
                    <a:cubicBezTo>
                      <a:pt x="214521" y="162940"/>
                      <a:pt x="214521" y="162940"/>
                      <a:pt x="163721" y="164210"/>
                    </a:cubicBezTo>
                    <a:cubicBezTo>
                      <a:pt x="135781" y="164210"/>
                      <a:pt x="98951" y="156590"/>
                      <a:pt x="81171" y="147700"/>
                    </a:cubicBezTo>
                    <a:close/>
                  </a:path>
                </a:pathLst>
              </a:custGeom>
              <a:solidFill>
                <a:srgbClr val="855EA2"/>
              </a:solidFill>
              <a:ln w="127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0140310-0986-423D-83EC-C79007CB7DDA}"/>
                  </a:ext>
                </a:extLst>
              </p:cNvPr>
              <p:cNvSpPr/>
              <p:nvPr/>
            </p:nvSpPr>
            <p:spPr>
              <a:xfrm flipV="1">
                <a:off x="7644093" y="5873750"/>
                <a:ext cx="215936" cy="165100"/>
              </a:xfrm>
              <a:custGeom>
                <a:avLst/>
                <a:gdLst>
                  <a:gd name="connsiteX0" fmla="*/ 19820 w 215936"/>
                  <a:gd name="connsiteY0" fmla="*/ 145120 h 165100"/>
                  <a:gd name="connsiteX1" fmla="*/ 63000 w 215936"/>
                  <a:gd name="connsiteY1" fmla="*/ 95590 h 165100"/>
                  <a:gd name="connsiteX2" fmla="*/ 179840 w 215936"/>
                  <a:gd name="connsiteY2" fmla="*/ 340 h 165100"/>
                  <a:gd name="connsiteX3" fmla="*/ 212860 w 215936"/>
                  <a:gd name="connsiteY3" fmla="*/ 340 h 165100"/>
                  <a:gd name="connsiteX4" fmla="*/ 184920 w 215936"/>
                  <a:gd name="connsiteY4" fmla="*/ 20660 h 165100"/>
                  <a:gd name="connsiteX5" fmla="*/ 164600 w 215936"/>
                  <a:gd name="connsiteY5" fmla="*/ 82890 h 165100"/>
                  <a:gd name="connsiteX6" fmla="*/ 49030 w 215936"/>
                  <a:gd name="connsiteY6" fmla="*/ 165440 h 165100"/>
                  <a:gd name="connsiteX7" fmla="*/ 19820 w 215936"/>
                  <a:gd name="connsiteY7" fmla="*/ 14512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936" h="165100">
                    <a:moveTo>
                      <a:pt x="19820" y="145120"/>
                    </a:moveTo>
                    <a:cubicBezTo>
                      <a:pt x="38870" y="134960"/>
                      <a:pt x="59190" y="112100"/>
                      <a:pt x="63000" y="95590"/>
                    </a:cubicBezTo>
                    <a:cubicBezTo>
                      <a:pt x="73160" y="52410"/>
                      <a:pt x="137930" y="340"/>
                      <a:pt x="179840" y="340"/>
                    </a:cubicBezTo>
                    <a:lnTo>
                      <a:pt x="212860" y="340"/>
                    </a:lnTo>
                    <a:lnTo>
                      <a:pt x="184920" y="20660"/>
                    </a:lnTo>
                    <a:cubicBezTo>
                      <a:pt x="160790" y="37170"/>
                      <a:pt x="158250" y="48600"/>
                      <a:pt x="164600" y="82890"/>
                    </a:cubicBezTo>
                    <a:cubicBezTo>
                      <a:pt x="174760" y="138770"/>
                      <a:pt x="136660" y="165440"/>
                      <a:pt x="49030" y="165440"/>
                    </a:cubicBezTo>
                    <a:cubicBezTo>
                      <a:pt x="-14470" y="164170"/>
                      <a:pt x="-14470" y="164170"/>
                      <a:pt x="19820" y="145120"/>
                    </a:cubicBezTo>
                    <a:close/>
                  </a:path>
                </a:pathLst>
              </a:custGeom>
              <a:solidFill>
                <a:srgbClr val="855EA2"/>
              </a:solidFill>
              <a:ln w="1270" cap="flat">
                <a:noFill/>
                <a:prstDash val="solid"/>
                <a:miter/>
              </a:ln>
            </p:spPr>
            <p:txBody>
              <a:bodyPr rtlCol="0" anchor="ctr"/>
              <a:lstStyle/>
              <a:p>
                <a:endParaRPr lang="en-US"/>
              </a:p>
            </p:txBody>
          </p:sp>
        </p:grpSp>
        <p:sp>
          <p:nvSpPr>
            <p:cNvPr id="10" name="Right Bracket 9">
              <a:extLst>
                <a:ext uri="{FF2B5EF4-FFF2-40B4-BE49-F238E27FC236}">
                  <a16:creationId xmlns:a16="http://schemas.microsoft.com/office/drawing/2014/main" id="{FCD35288-AFDD-45FE-BB9D-C67093B8E192}"/>
                </a:ext>
              </a:extLst>
            </p:cNvPr>
            <p:cNvSpPr/>
            <p:nvPr/>
          </p:nvSpPr>
          <p:spPr>
            <a:xfrm>
              <a:off x="74111" y="4457913"/>
              <a:ext cx="158008" cy="2351678"/>
            </a:xfrm>
            <a:custGeom>
              <a:avLst/>
              <a:gdLst>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4" fmla="*/ 0 w 138489"/>
                <a:gd name="connsiteY4" fmla="*/ 0 h 2351678"/>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0" fmla="*/ 0 w 138500"/>
                <a:gd name="connsiteY0" fmla="*/ 0 h 2351678"/>
                <a:gd name="connsiteX1" fmla="*/ 138489 w 138500"/>
                <a:gd name="connsiteY1" fmla="*/ 374127 h 2351678"/>
                <a:gd name="connsiteX2" fmla="*/ 138489 w 138500"/>
                <a:gd name="connsiteY2" fmla="*/ 1977551 h 2351678"/>
                <a:gd name="connsiteX3" fmla="*/ 0 w 138500"/>
                <a:gd name="connsiteY3" fmla="*/ 2351678 h 2351678"/>
                <a:gd name="connsiteX4" fmla="*/ 0 w 138500"/>
                <a:gd name="connsiteY4" fmla="*/ 0 h 2351678"/>
                <a:gd name="connsiteX0" fmla="*/ 64684 w 138500"/>
                <a:gd name="connsiteY0" fmla="*/ 123488 h 2351678"/>
                <a:gd name="connsiteX1" fmla="*/ 138489 w 138500"/>
                <a:gd name="connsiteY1" fmla="*/ 374127 h 2351678"/>
                <a:gd name="connsiteX2" fmla="*/ 138489 w 138500"/>
                <a:gd name="connsiteY2" fmla="*/ 1977551 h 2351678"/>
                <a:gd name="connsiteX3" fmla="*/ 0 w 138500"/>
                <a:gd name="connsiteY3" fmla="*/ 2351678 h 2351678"/>
                <a:gd name="connsiteX0" fmla="*/ 0 w 158008"/>
                <a:gd name="connsiteY0" fmla="*/ 0 h 2351678"/>
                <a:gd name="connsiteX1" fmla="*/ 138489 w 158008"/>
                <a:gd name="connsiteY1" fmla="*/ 374127 h 2351678"/>
                <a:gd name="connsiteX2" fmla="*/ 138489 w 158008"/>
                <a:gd name="connsiteY2" fmla="*/ 1977551 h 2351678"/>
                <a:gd name="connsiteX3" fmla="*/ 0 w 158008"/>
                <a:gd name="connsiteY3" fmla="*/ 2351678 h 2351678"/>
                <a:gd name="connsiteX4" fmla="*/ 0 w 158008"/>
                <a:gd name="connsiteY4" fmla="*/ 0 h 2351678"/>
                <a:gd name="connsiteX0" fmla="*/ 117607 w 158008"/>
                <a:gd name="connsiteY0" fmla="*/ 17641 h 2351678"/>
                <a:gd name="connsiteX1" fmla="*/ 138489 w 158008"/>
                <a:gd name="connsiteY1" fmla="*/ 374127 h 2351678"/>
                <a:gd name="connsiteX2" fmla="*/ 138489 w 158008"/>
                <a:gd name="connsiteY2" fmla="*/ 1977551 h 2351678"/>
                <a:gd name="connsiteX3" fmla="*/ 0 w 158008"/>
                <a:gd name="connsiteY3" fmla="*/ 2351678 h 2351678"/>
              </a:gdLst>
              <a:ahLst/>
              <a:cxnLst>
                <a:cxn ang="0">
                  <a:pos x="connsiteX0" y="connsiteY0"/>
                </a:cxn>
                <a:cxn ang="0">
                  <a:pos x="connsiteX1" y="connsiteY1"/>
                </a:cxn>
                <a:cxn ang="0">
                  <a:pos x="connsiteX2" y="connsiteY2"/>
                </a:cxn>
                <a:cxn ang="0">
                  <a:pos x="connsiteX3" y="connsiteY3"/>
                </a:cxn>
              </a:cxnLst>
              <a:rect l="l" t="t" r="r" b="b"/>
              <a:pathLst>
                <a:path w="158008" h="2351678" stroke="0" extrusionOk="0">
                  <a:moveTo>
                    <a:pt x="0" y="0"/>
                  </a:moveTo>
                  <a:cubicBezTo>
                    <a:pt x="76485" y="0"/>
                    <a:pt x="138489" y="167502"/>
                    <a:pt x="138489" y="374127"/>
                  </a:cubicBezTo>
                  <a:lnTo>
                    <a:pt x="138489" y="1977551"/>
                  </a:lnTo>
                  <a:cubicBezTo>
                    <a:pt x="138489" y="2184176"/>
                    <a:pt x="76485" y="2351678"/>
                    <a:pt x="0" y="2351678"/>
                  </a:cubicBezTo>
                  <a:lnTo>
                    <a:pt x="0" y="0"/>
                  </a:lnTo>
                  <a:close/>
                </a:path>
                <a:path w="158008" h="2351678" fill="none">
                  <a:moveTo>
                    <a:pt x="117607" y="17641"/>
                  </a:moveTo>
                  <a:cubicBezTo>
                    <a:pt x="194092" y="17641"/>
                    <a:pt x="138489" y="167502"/>
                    <a:pt x="138489" y="374127"/>
                  </a:cubicBezTo>
                  <a:lnTo>
                    <a:pt x="138489" y="1977551"/>
                  </a:lnTo>
                  <a:cubicBezTo>
                    <a:pt x="138489" y="2184176"/>
                    <a:pt x="76485" y="2351678"/>
                    <a:pt x="0" y="2351678"/>
                  </a:cubicBezTo>
                </a:path>
              </a:pathLst>
            </a:custGeom>
            <a:ln w="38100">
              <a:solidFill>
                <a:srgbClr val="855EA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1">
              <a:extLst>
                <a:ext uri="{FF2B5EF4-FFF2-40B4-BE49-F238E27FC236}">
                  <a16:creationId xmlns:a16="http://schemas.microsoft.com/office/drawing/2014/main" id="{32B36E83-7C84-449B-B2F0-0C7D07B3C681}"/>
                </a:ext>
              </a:extLst>
            </p:cNvPr>
            <p:cNvSpPr/>
            <p:nvPr/>
          </p:nvSpPr>
          <p:spPr>
            <a:xfrm>
              <a:off x="81283" y="75981"/>
              <a:ext cx="154376" cy="2351678"/>
            </a:xfrm>
            <a:custGeom>
              <a:avLst/>
              <a:gdLst>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4" fmla="*/ 0 w 138489"/>
                <a:gd name="connsiteY4" fmla="*/ 0 h 2351678"/>
                <a:gd name="connsiteX0" fmla="*/ 0 w 138489"/>
                <a:gd name="connsiteY0" fmla="*/ 0 h 2351678"/>
                <a:gd name="connsiteX1" fmla="*/ 138489 w 138489"/>
                <a:gd name="connsiteY1" fmla="*/ 374127 h 2351678"/>
                <a:gd name="connsiteX2" fmla="*/ 138489 w 138489"/>
                <a:gd name="connsiteY2" fmla="*/ 1977551 h 2351678"/>
                <a:gd name="connsiteX3" fmla="*/ 0 w 138489"/>
                <a:gd name="connsiteY3" fmla="*/ 2351678 h 2351678"/>
                <a:gd name="connsiteX0" fmla="*/ 0 w 154376"/>
                <a:gd name="connsiteY0" fmla="*/ 0 h 2351678"/>
                <a:gd name="connsiteX1" fmla="*/ 138489 w 154376"/>
                <a:gd name="connsiteY1" fmla="*/ 374127 h 2351678"/>
                <a:gd name="connsiteX2" fmla="*/ 138489 w 154376"/>
                <a:gd name="connsiteY2" fmla="*/ 1977551 h 2351678"/>
                <a:gd name="connsiteX3" fmla="*/ 0 w 154376"/>
                <a:gd name="connsiteY3" fmla="*/ 2351678 h 2351678"/>
                <a:gd name="connsiteX4" fmla="*/ 0 w 154376"/>
                <a:gd name="connsiteY4" fmla="*/ 0 h 2351678"/>
                <a:gd name="connsiteX0" fmla="*/ 0 w 154376"/>
                <a:gd name="connsiteY0" fmla="*/ 0 h 2351678"/>
                <a:gd name="connsiteX1" fmla="*/ 138489 w 154376"/>
                <a:gd name="connsiteY1" fmla="*/ 374127 h 2351678"/>
                <a:gd name="connsiteX2" fmla="*/ 138489 w 154376"/>
                <a:gd name="connsiteY2" fmla="*/ 1977551 h 2351678"/>
                <a:gd name="connsiteX3" fmla="*/ 111727 w 154376"/>
                <a:gd name="connsiteY3" fmla="*/ 2348737 h 2351678"/>
              </a:gdLst>
              <a:ahLst/>
              <a:cxnLst>
                <a:cxn ang="0">
                  <a:pos x="connsiteX0" y="connsiteY0"/>
                </a:cxn>
                <a:cxn ang="0">
                  <a:pos x="connsiteX1" y="connsiteY1"/>
                </a:cxn>
                <a:cxn ang="0">
                  <a:pos x="connsiteX2" y="connsiteY2"/>
                </a:cxn>
                <a:cxn ang="0">
                  <a:pos x="connsiteX3" y="connsiteY3"/>
                </a:cxn>
              </a:cxnLst>
              <a:rect l="l" t="t" r="r" b="b"/>
              <a:pathLst>
                <a:path w="154376" h="2351678" stroke="0" extrusionOk="0">
                  <a:moveTo>
                    <a:pt x="0" y="0"/>
                  </a:moveTo>
                  <a:cubicBezTo>
                    <a:pt x="76485" y="0"/>
                    <a:pt x="138489" y="167502"/>
                    <a:pt x="138489" y="374127"/>
                  </a:cubicBezTo>
                  <a:lnTo>
                    <a:pt x="138489" y="1977551"/>
                  </a:lnTo>
                  <a:cubicBezTo>
                    <a:pt x="138489" y="2184176"/>
                    <a:pt x="76485" y="2351678"/>
                    <a:pt x="0" y="2351678"/>
                  </a:cubicBezTo>
                  <a:lnTo>
                    <a:pt x="0" y="0"/>
                  </a:lnTo>
                  <a:close/>
                </a:path>
                <a:path w="154376" h="2351678" fill="none">
                  <a:moveTo>
                    <a:pt x="0" y="0"/>
                  </a:moveTo>
                  <a:cubicBezTo>
                    <a:pt x="76485" y="0"/>
                    <a:pt x="138489" y="167502"/>
                    <a:pt x="138489" y="374127"/>
                  </a:cubicBezTo>
                  <a:lnTo>
                    <a:pt x="138489" y="1977551"/>
                  </a:lnTo>
                  <a:cubicBezTo>
                    <a:pt x="138489" y="2184176"/>
                    <a:pt x="188212" y="2348737"/>
                    <a:pt x="111727" y="2348737"/>
                  </a:cubicBezTo>
                </a:path>
              </a:pathLst>
            </a:custGeom>
            <a:ln w="38100">
              <a:solidFill>
                <a:srgbClr val="855EA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3134332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B6E6-9DF1-4259-9E4F-4E5A58DA1AA8}"/>
              </a:ext>
            </a:extLst>
          </p:cNvPr>
          <p:cNvSpPr>
            <a:spLocks noGrp="1"/>
          </p:cNvSpPr>
          <p:nvPr>
            <p:ph type="title"/>
          </p:nvPr>
        </p:nvSpPr>
        <p:spPr>
          <a:xfrm>
            <a:off x="831850" y="1709738"/>
            <a:ext cx="10515600" cy="2852737"/>
          </a:xfrm>
        </p:spPr>
        <p:txBody>
          <a:bodyPr anchor="ctr"/>
          <a:lstStyle>
            <a:lvl1pPr>
              <a:defRPr sz="6000" baseline="0">
                <a:cs typeface="+mj-cs"/>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E15E52F-D703-44A4-8A96-213DD28CFDB0}"/>
              </a:ext>
            </a:extLst>
          </p:cNvPr>
          <p:cNvSpPr>
            <a:spLocks noGrp="1"/>
          </p:cNvSpPr>
          <p:nvPr>
            <p:ph type="body" idx="1"/>
          </p:nvPr>
        </p:nvSpPr>
        <p:spPr>
          <a:xfrm>
            <a:off x="831850" y="4589463"/>
            <a:ext cx="10515600" cy="1500187"/>
          </a:xfrm>
        </p:spPr>
        <p:txBody>
          <a:bodyPr>
            <a:normAutofit/>
          </a:bodyPr>
          <a:lstStyle>
            <a:lvl1pPr marL="0" indent="0" algn="r" rtl="1">
              <a:buNone/>
              <a:defRPr sz="2800" baseline="0">
                <a:solidFill>
                  <a:srgbClr val="7B0051"/>
                </a:solidFill>
                <a:latin typeface="+mj-lt"/>
                <a:cs typeface="+mj-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84468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C09EB-56BC-4927-9112-A10085465425}"/>
              </a:ext>
            </a:extLst>
          </p:cNvPr>
          <p:cNvSpPr>
            <a:spLocks noGrp="1"/>
          </p:cNvSpPr>
          <p:nvPr>
            <p:ph type="title"/>
          </p:nvPr>
        </p:nvSpPr>
        <p:spPr>
          <a:xfrm>
            <a:off x="334537" y="236169"/>
            <a:ext cx="11580541" cy="1106829"/>
          </a:xfrm>
        </p:spPr>
        <p:txBody>
          <a:bodyPr/>
          <a:lstStyle>
            <a:lvl1pPr>
              <a:defRPr b="1" baseline="0">
                <a:latin typeface="+mj-lt"/>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10B99F-BF9D-4B5D-9163-7254700B171B}"/>
              </a:ext>
            </a:extLst>
          </p:cNvPr>
          <p:cNvSpPr>
            <a:spLocks noGrp="1"/>
          </p:cNvSpPr>
          <p:nvPr>
            <p:ph sz="half" idx="1"/>
          </p:nvPr>
        </p:nvSpPr>
        <p:spPr>
          <a:xfrm>
            <a:off x="334537" y="1416206"/>
            <a:ext cx="5685263" cy="4972630"/>
          </a:xfrm>
        </p:spPr>
        <p:txBody>
          <a:bodyPr/>
          <a:lstStyle>
            <a:lvl1pPr algn="r" rtl="1">
              <a:lnSpc>
                <a:spcPts val="3000"/>
              </a:lnSpc>
              <a:defRPr/>
            </a:lvl1pPr>
            <a:lvl2pPr algn="r" rtl="1">
              <a:lnSpc>
                <a:spcPts val="3000"/>
              </a:lnSpc>
              <a:defRPr/>
            </a:lvl2pPr>
            <a:lvl3pPr algn="r" rtl="1">
              <a:lnSpc>
                <a:spcPts val="3000"/>
              </a:lnSpc>
              <a:defRPr/>
            </a:lvl3pPr>
            <a:lvl4pPr algn="r" rtl="1">
              <a:lnSpc>
                <a:spcPts val="3000"/>
              </a:lnSpc>
              <a:defRPr/>
            </a:lvl4pPr>
            <a:lvl5pPr algn="r" rtl="1">
              <a:lnSpc>
                <a:spcPts val="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B06060-50ED-4425-BDAF-A5A952859EB4}"/>
              </a:ext>
            </a:extLst>
          </p:cNvPr>
          <p:cNvSpPr>
            <a:spLocks noGrp="1"/>
          </p:cNvSpPr>
          <p:nvPr>
            <p:ph sz="half" idx="2"/>
          </p:nvPr>
        </p:nvSpPr>
        <p:spPr>
          <a:xfrm>
            <a:off x="6172200" y="1416205"/>
            <a:ext cx="5742878" cy="4866695"/>
          </a:xfrm>
        </p:spPr>
        <p:txBody>
          <a:bodyPr/>
          <a:lstStyle>
            <a:lvl1pPr algn="r" rtl="1">
              <a:lnSpc>
                <a:spcPts val="3000"/>
              </a:lnSpc>
              <a:defRPr/>
            </a:lvl1pPr>
            <a:lvl2pPr algn="r" rtl="1">
              <a:lnSpc>
                <a:spcPts val="3000"/>
              </a:lnSpc>
              <a:defRPr/>
            </a:lvl2pPr>
            <a:lvl3pPr algn="r" rtl="1">
              <a:lnSpc>
                <a:spcPts val="3000"/>
              </a:lnSpc>
              <a:defRPr/>
            </a:lvl3pPr>
            <a:lvl4pPr algn="r" rtl="1">
              <a:lnSpc>
                <a:spcPts val="3000"/>
              </a:lnSpc>
              <a:defRPr/>
            </a:lvl4pPr>
            <a:lvl5pPr algn="r" rtl="1">
              <a:lnSpc>
                <a:spcPts val="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08914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F0FED2E-E918-47B3-920E-A2D1505A056D}"/>
              </a:ext>
            </a:extLst>
          </p:cNvPr>
          <p:cNvSpPr/>
          <p:nvPr/>
        </p:nvSpPr>
        <p:spPr>
          <a:xfrm>
            <a:off x="276922" y="306659"/>
            <a:ext cx="5742878" cy="6339467"/>
          </a:xfrm>
          <a:prstGeom prst="roundRect">
            <a:avLst>
              <a:gd name="adj" fmla="val 4204"/>
            </a:avLst>
          </a:prstGeom>
          <a:solidFill>
            <a:schemeClr val="accent1">
              <a:lumMod val="40000"/>
              <a:lumOff val="60000"/>
            </a:schemeClr>
          </a:solidFill>
          <a:ln w="38100"/>
          <a:effectLst>
            <a:outerShdw blurRad="127000" dist="88900" dir="18900000" algn="bl"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95C09EB-56BC-4927-9112-A10085465425}"/>
              </a:ext>
            </a:extLst>
          </p:cNvPr>
          <p:cNvSpPr>
            <a:spLocks noGrp="1"/>
          </p:cNvSpPr>
          <p:nvPr>
            <p:ph type="title"/>
          </p:nvPr>
        </p:nvSpPr>
        <p:spPr>
          <a:xfrm>
            <a:off x="6172200" y="354236"/>
            <a:ext cx="5742878" cy="828048"/>
          </a:xfrm>
        </p:spPr>
        <p:txBody>
          <a:bodyPr>
            <a:noAutofit/>
          </a:bodyPr>
          <a:lstStyle>
            <a:lvl1pPr>
              <a:defRPr sz="3200"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E10B99F-BF9D-4B5D-9163-7254700B171B}"/>
              </a:ext>
            </a:extLst>
          </p:cNvPr>
          <p:cNvSpPr>
            <a:spLocks noGrp="1"/>
          </p:cNvSpPr>
          <p:nvPr>
            <p:ph sz="half" idx="1"/>
          </p:nvPr>
        </p:nvSpPr>
        <p:spPr>
          <a:xfrm>
            <a:off x="498089" y="2001644"/>
            <a:ext cx="5248506" cy="4449336"/>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B06060-50ED-4425-BDAF-A5A952859EB4}"/>
              </a:ext>
            </a:extLst>
          </p:cNvPr>
          <p:cNvSpPr>
            <a:spLocks noGrp="1"/>
          </p:cNvSpPr>
          <p:nvPr>
            <p:ph sz="half" idx="2"/>
          </p:nvPr>
        </p:nvSpPr>
        <p:spPr>
          <a:xfrm>
            <a:off x="6172200" y="1416205"/>
            <a:ext cx="5742878" cy="5185317"/>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2692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529C-1DC2-4A0E-BACC-DB9C20C10916}"/>
              </a:ext>
            </a:extLst>
          </p:cNvPr>
          <p:cNvSpPr>
            <a:spLocks noGrp="1"/>
          </p:cNvSpPr>
          <p:nvPr>
            <p:ph type="title"/>
          </p:nvPr>
        </p:nvSpPr>
        <p:spPr>
          <a:xfrm>
            <a:off x="321528" y="270341"/>
            <a:ext cx="11548944" cy="1218348"/>
          </a:xfrm>
        </p:spPr>
        <p:txBody>
          <a:bodyPr/>
          <a:lstStyle>
            <a:lvl1pPr rtl="1">
              <a:defRPr baseline="0">
                <a:cs typeface="+mj-cs"/>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4CFE402-0B42-4D56-81C3-181D9F9455AB}"/>
              </a:ext>
            </a:extLst>
          </p:cNvPr>
          <p:cNvSpPr>
            <a:spLocks noGrp="1"/>
          </p:cNvSpPr>
          <p:nvPr>
            <p:ph type="body" idx="1"/>
          </p:nvPr>
        </p:nvSpPr>
        <p:spPr>
          <a:xfrm>
            <a:off x="321528" y="1681163"/>
            <a:ext cx="5676047" cy="823912"/>
          </a:xfrm>
        </p:spPr>
        <p:txBody>
          <a:bodyPr anchor="ctr"/>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BB345E-0659-43AB-BACB-0EC808BE611A}"/>
              </a:ext>
            </a:extLst>
          </p:cNvPr>
          <p:cNvSpPr>
            <a:spLocks noGrp="1"/>
          </p:cNvSpPr>
          <p:nvPr>
            <p:ph sz="half" idx="2"/>
          </p:nvPr>
        </p:nvSpPr>
        <p:spPr>
          <a:xfrm>
            <a:off x="321528" y="2505075"/>
            <a:ext cx="5676047" cy="4046266"/>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5B5665-8FD5-4F3E-907B-F41F737E1010}"/>
              </a:ext>
            </a:extLst>
          </p:cNvPr>
          <p:cNvSpPr>
            <a:spLocks noGrp="1"/>
          </p:cNvSpPr>
          <p:nvPr>
            <p:ph type="body" sz="quarter" idx="3"/>
          </p:nvPr>
        </p:nvSpPr>
        <p:spPr>
          <a:xfrm>
            <a:off x="6172200" y="1681163"/>
            <a:ext cx="5698272" cy="823912"/>
          </a:xfrm>
        </p:spPr>
        <p:txBody>
          <a:bodyPr anchor="ctr"/>
          <a:lstStyle>
            <a:lvl1pPr marL="0" indent="0" algn="r" rtl="1">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F89CCD-5EE1-410F-8F1F-48258C70AD5D}"/>
              </a:ext>
            </a:extLst>
          </p:cNvPr>
          <p:cNvSpPr>
            <a:spLocks noGrp="1"/>
          </p:cNvSpPr>
          <p:nvPr>
            <p:ph sz="quarter" idx="4"/>
          </p:nvPr>
        </p:nvSpPr>
        <p:spPr>
          <a:xfrm>
            <a:off x="6172199" y="2505075"/>
            <a:ext cx="5698273" cy="4046266"/>
          </a:xfrm>
        </p:spPr>
        <p:txBody>
          <a:bodyPr/>
          <a:lstStyle>
            <a:lvl1pPr algn="r" rtl="1">
              <a:defRPr/>
            </a:lvl1pPr>
            <a:lvl2pPr algn="r" rtl="1">
              <a:defRPr/>
            </a:lvl2pPr>
            <a:lvl3pPr algn="r" rtl="1">
              <a:defRPr/>
            </a:lvl3pPr>
            <a:lvl4pPr algn="r" rtl="1">
              <a:defRPr/>
            </a:lvl4pPr>
            <a:lvl5pPr algn="r" rtl="1">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431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C1616-6EF4-4741-B9B6-0454FB635EE5}"/>
              </a:ext>
            </a:extLst>
          </p:cNvPr>
          <p:cNvSpPr>
            <a:spLocks noGrp="1"/>
          </p:cNvSpPr>
          <p:nvPr>
            <p:ph type="title"/>
          </p:nvPr>
        </p:nvSpPr>
        <p:spPr>
          <a:xfrm>
            <a:off x="551985" y="303797"/>
            <a:ext cx="10978375" cy="794599"/>
          </a:xfrm>
        </p:spPr>
        <p:txBody>
          <a:bodyPr anchor="b"/>
          <a:lstStyle>
            <a:lvl1pPr>
              <a:defRPr baseline="0">
                <a:cs typeface="+mj-cs"/>
              </a:defRPr>
            </a:lvl1pPr>
          </a:lstStyle>
          <a:p>
            <a:r>
              <a:rPr lang="en-US"/>
              <a:t>Click to edit Master title style</a:t>
            </a:r>
            <a:endParaRPr lang="en-GB"/>
          </a:p>
        </p:txBody>
      </p:sp>
    </p:spTree>
    <p:extLst>
      <p:ext uri="{BB962C8B-B14F-4D97-AF65-F5344CB8AC3E}">
        <p14:creationId xmlns:p14="http://schemas.microsoft.com/office/powerpoint/2010/main" val="2094140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27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308FFFF6-8610-4410-91A1-C1F5D037205C}"/>
              </a:ext>
            </a:extLst>
          </p:cNvPr>
          <p:cNvSpPr/>
          <p:nvPr/>
        </p:nvSpPr>
        <p:spPr>
          <a:xfrm rot="5400000">
            <a:off x="-355964" y="460465"/>
            <a:ext cx="4366261" cy="3556364"/>
          </a:xfrm>
          <a:prstGeom prst="rtTriangle">
            <a:avLst/>
          </a:prstGeom>
          <a:ln>
            <a:noFill/>
          </a:ln>
          <a:effectLst>
            <a:outerShdw blurRad="190500" dist="228600" dir="2700000" algn="tl" rotWithShape="0">
              <a:prstClr val="black">
                <a:alpha val="30000"/>
              </a:prst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Triangle 2">
            <a:extLst>
              <a:ext uri="{FF2B5EF4-FFF2-40B4-BE49-F238E27FC236}">
                <a16:creationId xmlns:a16="http://schemas.microsoft.com/office/drawing/2014/main" id="{8EA70B97-F723-4B88-B5E6-05CCB495DBE0}"/>
              </a:ext>
            </a:extLst>
          </p:cNvPr>
          <p:cNvSpPr/>
          <p:nvPr/>
        </p:nvSpPr>
        <p:spPr>
          <a:xfrm>
            <a:off x="48987" y="2005150"/>
            <a:ext cx="3046909" cy="4797336"/>
          </a:xfrm>
          <a:prstGeom prst="rtTriangl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18157423-9373-49F8-9048-A493C6823BF5}"/>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8610" b="8055"/>
          <a:stretch/>
        </p:blipFill>
        <p:spPr>
          <a:xfrm rot="16200000">
            <a:off x="-27759" y="151854"/>
            <a:ext cx="2214154" cy="1959429"/>
          </a:xfrm>
          <a:prstGeom prst="rect">
            <a:avLst/>
          </a:prstGeom>
        </p:spPr>
      </p:pic>
      <p:pic>
        <p:nvPicPr>
          <p:cNvPr id="10" name="Graphic 9">
            <a:extLst>
              <a:ext uri="{FF2B5EF4-FFF2-40B4-BE49-F238E27FC236}">
                <a16:creationId xmlns:a16="http://schemas.microsoft.com/office/drawing/2014/main" id="{1A892210-2C23-47FE-9101-3DBE008283D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8610" b="8055"/>
          <a:stretch/>
        </p:blipFill>
        <p:spPr>
          <a:xfrm rot="5400000" flipV="1">
            <a:off x="-27759" y="4632417"/>
            <a:ext cx="2214154" cy="1959429"/>
          </a:xfrm>
          <a:prstGeom prst="rect">
            <a:avLst/>
          </a:prstGeom>
        </p:spPr>
      </p:pic>
      <p:grpSp>
        <p:nvGrpSpPr>
          <p:cNvPr id="176" name="Group 175">
            <a:extLst>
              <a:ext uri="{FF2B5EF4-FFF2-40B4-BE49-F238E27FC236}">
                <a16:creationId xmlns:a16="http://schemas.microsoft.com/office/drawing/2014/main" id="{FC203711-38C3-44D5-9D4F-1665487AE2BC}"/>
              </a:ext>
            </a:extLst>
          </p:cNvPr>
          <p:cNvGrpSpPr/>
          <p:nvPr/>
        </p:nvGrpSpPr>
        <p:grpSpPr>
          <a:xfrm>
            <a:off x="8392886" y="55515"/>
            <a:ext cx="3699511" cy="3373485"/>
            <a:chOff x="8934994" y="55515"/>
            <a:chExt cx="3157403" cy="2955473"/>
          </a:xfrm>
        </p:grpSpPr>
        <p:sp>
          <p:nvSpPr>
            <p:cNvPr id="16" name="Freeform: Shape 15">
              <a:extLst>
                <a:ext uri="{FF2B5EF4-FFF2-40B4-BE49-F238E27FC236}">
                  <a16:creationId xmlns:a16="http://schemas.microsoft.com/office/drawing/2014/main" id="{500A89CE-A6FF-4229-97D8-BDB4B77F9747}"/>
                </a:ext>
              </a:extLst>
            </p:cNvPr>
            <p:cNvSpPr/>
            <p:nvPr/>
          </p:nvSpPr>
          <p:spPr>
            <a:xfrm rot="5400000" flipV="1">
              <a:off x="10092814" y="-57912"/>
              <a:ext cx="1886156" cy="2113010"/>
            </a:xfrm>
            <a:custGeom>
              <a:avLst/>
              <a:gdLst>
                <a:gd name="connsiteX0" fmla="*/ 644589 w 1612900"/>
                <a:gd name="connsiteY0" fmla="*/ 1676284 h 1699572"/>
                <a:gd name="connsiteX1" fmla="*/ 570929 w 1612900"/>
                <a:gd name="connsiteY1" fmla="*/ 1558174 h 1699572"/>
                <a:gd name="connsiteX2" fmla="*/ 697929 w 1612900"/>
                <a:gd name="connsiteY2" fmla="*/ 1507374 h 1699572"/>
                <a:gd name="connsiteX3" fmla="*/ 689039 w 1612900"/>
                <a:gd name="connsiteY3" fmla="*/ 1512454 h 1699572"/>
                <a:gd name="connsiteX4" fmla="*/ 609029 w 1612900"/>
                <a:gd name="connsiteY4" fmla="*/ 1556904 h 1699572"/>
                <a:gd name="connsiteX5" fmla="*/ 716979 w 1612900"/>
                <a:gd name="connsiteY5" fmla="*/ 1633104 h 1699572"/>
                <a:gd name="connsiteX6" fmla="*/ 794449 w 1612900"/>
                <a:gd name="connsiteY6" fmla="*/ 1592464 h 1699572"/>
                <a:gd name="connsiteX7" fmla="*/ 828739 w 1612900"/>
                <a:gd name="connsiteY7" fmla="*/ 1550554 h 1699572"/>
                <a:gd name="connsiteX8" fmla="*/ 795719 w 1612900"/>
                <a:gd name="connsiteY8" fmla="*/ 1546744 h 1699572"/>
                <a:gd name="connsiteX9" fmla="*/ 799529 w 1612900"/>
                <a:gd name="connsiteY9" fmla="*/ 1518804 h 1699572"/>
                <a:gd name="connsiteX10" fmla="*/ 837629 w 1612900"/>
                <a:gd name="connsiteY10" fmla="*/ 1446414 h 1699572"/>
                <a:gd name="connsiteX11" fmla="*/ 795719 w 1612900"/>
                <a:gd name="connsiteY11" fmla="*/ 1142884 h 1699572"/>
                <a:gd name="connsiteX12" fmla="*/ 767779 w 1612900"/>
                <a:gd name="connsiteY12" fmla="*/ 1189874 h 1699572"/>
                <a:gd name="connsiteX13" fmla="*/ 658559 w 1612900"/>
                <a:gd name="connsiteY13" fmla="*/ 1302904 h 1699572"/>
                <a:gd name="connsiteX14" fmla="*/ 667449 w 1612900"/>
                <a:gd name="connsiteY14" fmla="*/ 1271154 h 1699572"/>
                <a:gd name="connsiteX15" fmla="*/ 730949 w 1612900"/>
                <a:gd name="connsiteY15" fmla="*/ 1052714 h 1699572"/>
                <a:gd name="connsiteX16" fmla="*/ 689039 w 1612900"/>
                <a:gd name="connsiteY16" fmla="*/ 1062874 h 1699572"/>
                <a:gd name="connsiteX17" fmla="*/ 656019 w 1612900"/>
                <a:gd name="connsiteY17" fmla="*/ 1098434 h 1699572"/>
                <a:gd name="connsiteX18" fmla="*/ 620459 w 1612900"/>
                <a:gd name="connsiteY18" fmla="*/ 1200034 h 1699572"/>
                <a:gd name="connsiteX19" fmla="*/ 593789 w 1612900"/>
                <a:gd name="connsiteY19" fmla="*/ 1351164 h 1699572"/>
                <a:gd name="connsiteX20" fmla="*/ 616649 w 1612900"/>
                <a:gd name="connsiteY20" fmla="*/ 1455304 h 1699572"/>
                <a:gd name="connsiteX21" fmla="*/ 625539 w 1612900"/>
                <a:gd name="connsiteY21" fmla="*/ 1487054 h 1699572"/>
                <a:gd name="connsiteX22" fmla="*/ 592519 w 1612900"/>
                <a:gd name="connsiteY22" fmla="*/ 1456574 h 1699572"/>
                <a:gd name="connsiteX23" fmla="*/ 531559 w 1612900"/>
                <a:gd name="connsiteY23" fmla="*/ 1358784 h 1699572"/>
                <a:gd name="connsiteX24" fmla="*/ 492189 w 1612900"/>
                <a:gd name="connsiteY24" fmla="*/ 1290204 h 1699572"/>
                <a:gd name="connsiteX25" fmla="*/ 418529 w 1612900"/>
                <a:gd name="connsiteY25" fmla="*/ 1321954 h 1699572"/>
                <a:gd name="connsiteX26" fmla="*/ 349949 w 1612900"/>
                <a:gd name="connsiteY26" fmla="*/ 1353704 h 1699572"/>
                <a:gd name="connsiteX27" fmla="*/ 380429 w 1612900"/>
                <a:gd name="connsiteY27" fmla="*/ 1274964 h 1699572"/>
                <a:gd name="connsiteX28" fmla="*/ 418529 w 1612900"/>
                <a:gd name="connsiteY28" fmla="*/ 1196224 h 1699572"/>
                <a:gd name="connsiteX29" fmla="*/ 367729 w 1612900"/>
                <a:gd name="connsiteY29" fmla="*/ 1180984 h 1699572"/>
                <a:gd name="connsiteX30" fmla="*/ 228029 w 1612900"/>
                <a:gd name="connsiteY30" fmla="*/ 1087004 h 1699572"/>
                <a:gd name="connsiteX31" fmla="*/ 295339 w 1612900"/>
                <a:gd name="connsiteY31" fmla="*/ 1094624 h 1699572"/>
                <a:gd name="connsiteX32" fmla="*/ 503619 w 1612900"/>
                <a:gd name="connsiteY32" fmla="*/ 1074304 h 1699572"/>
                <a:gd name="connsiteX33" fmla="*/ 595059 w 1612900"/>
                <a:gd name="connsiteY33" fmla="*/ 1036204 h 1699572"/>
                <a:gd name="connsiteX34" fmla="*/ 634429 w 1612900"/>
                <a:gd name="connsiteY34" fmla="*/ 985404 h 1699572"/>
                <a:gd name="connsiteX35" fmla="*/ 435039 w 1612900"/>
                <a:gd name="connsiteY35" fmla="*/ 1036204 h 1699572"/>
                <a:gd name="connsiteX36" fmla="*/ 393129 w 1612900"/>
                <a:gd name="connsiteY36" fmla="*/ 1050174 h 1699572"/>
                <a:gd name="connsiteX37" fmla="*/ 509969 w 1612900"/>
                <a:gd name="connsiteY37" fmla="*/ 939684 h 1699572"/>
                <a:gd name="connsiteX38" fmla="*/ 568389 w 1612900"/>
                <a:gd name="connsiteY38" fmla="*/ 902854 h 1699572"/>
                <a:gd name="connsiteX39" fmla="*/ 257239 w 1612900"/>
                <a:gd name="connsiteY39" fmla="*/ 858404 h 1699572"/>
                <a:gd name="connsiteX40" fmla="*/ 189929 w 1612900"/>
                <a:gd name="connsiteY40" fmla="*/ 890154 h 1699572"/>
                <a:gd name="connsiteX41" fmla="*/ 177229 w 1612900"/>
                <a:gd name="connsiteY41" fmla="*/ 921904 h 1699572"/>
                <a:gd name="connsiteX42" fmla="*/ 164529 w 1612900"/>
                <a:gd name="connsiteY42" fmla="*/ 896504 h 1699572"/>
                <a:gd name="connsiteX43" fmla="*/ 102299 w 1612900"/>
                <a:gd name="connsiteY43" fmla="*/ 904124 h 1699572"/>
                <a:gd name="connsiteX44" fmla="*/ 62929 w 1612900"/>
                <a:gd name="connsiteY44" fmla="*/ 979054 h 1699572"/>
                <a:gd name="connsiteX45" fmla="*/ 139129 w 1612900"/>
                <a:gd name="connsiteY45" fmla="*/ 1087004 h 1699572"/>
                <a:gd name="connsiteX46" fmla="*/ 183579 w 1612900"/>
                <a:gd name="connsiteY46" fmla="*/ 1006994 h 1699572"/>
                <a:gd name="connsiteX47" fmla="*/ 188659 w 1612900"/>
                <a:gd name="connsiteY47" fmla="*/ 998104 h 1699572"/>
                <a:gd name="connsiteX48" fmla="*/ 182309 w 1612900"/>
                <a:gd name="connsiteY48" fmla="*/ 1104784 h 1699572"/>
                <a:gd name="connsiteX49" fmla="*/ -572 w 1612900"/>
                <a:gd name="connsiteY49" fmla="*/ 973974 h 1699572"/>
                <a:gd name="connsiteX50" fmla="*/ 113729 w 1612900"/>
                <a:gd name="connsiteY50" fmla="*/ 839354 h 1699572"/>
                <a:gd name="connsiteX51" fmla="*/ 156909 w 1612900"/>
                <a:gd name="connsiteY51" fmla="*/ 821574 h 1699572"/>
                <a:gd name="connsiteX52" fmla="*/ 158179 w 1612900"/>
                <a:gd name="connsiteY52" fmla="*/ 3694 h 1699572"/>
                <a:gd name="connsiteX53" fmla="*/ 280099 w 1612900"/>
                <a:gd name="connsiteY53" fmla="*/ 49414 h 1699572"/>
                <a:gd name="connsiteX54" fmla="*/ 429959 w 1612900"/>
                <a:gd name="connsiteY54" fmla="*/ 173874 h 1699572"/>
                <a:gd name="connsiteX55" fmla="*/ 492189 w 1612900"/>
                <a:gd name="connsiteY55" fmla="*/ 297064 h 1699572"/>
                <a:gd name="connsiteX56" fmla="*/ 507429 w 1612900"/>
                <a:gd name="connsiteY56" fmla="*/ 269124 h 1699572"/>
                <a:gd name="connsiteX57" fmla="*/ 556959 w 1612900"/>
                <a:gd name="connsiteY57" fmla="*/ 258964 h 1699572"/>
                <a:gd name="connsiteX58" fmla="*/ 609029 w 1612900"/>
                <a:gd name="connsiteY58" fmla="*/ 411364 h 1699572"/>
                <a:gd name="connsiteX59" fmla="*/ 549339 w 1612900"/>
                <a:gd name="connsiteY59" fmla="*/ 439304 h 1699572"/>
                <a:gd name="connsiteX60" fmla="*/ 488379 w 1612900"/>
                <a:gd name="connsiteY60" fmla="*/ 439304 h 1699572"/>
                <a:gd name="connsiteX61" fmla="*/ 530289 w 1612900"/>
                <a:gd name="connsiteY61" fmla="*/ 464704 h 1699572"/>
                <a:gd name="connsiteX62" fmla="*/ 586169 w 1612900"/>
                <a:gd name="connsiteY62" fmla="*/ 521854 h 1699572"/>
                <a:gd name="connsiteX63" fmla="*/ 577279 w 1612900"/>
                <a:gd name="connsiteY63" fmla="*/ 576464 h 1699572"/>
                <a:gd name="connsiteX64" fmla="*/ 569659 w 1612900"/>
                <a:gd name="connsiteY64" fmla="*/ 576464 h 1699572"/>
                <a:gd name="connsiteX65" fmla="*/ 565849 w 1612900"/>
                <a:gd name="connsiteY65" fmla="*/ 545984 h 1699572"/>
                <a:gd name="connsiteX66" fmla="*/ 507429 w 1612900"/>
                <a:gd name="connsiteY66" fmla="*/ 579004 h 1699572"/>
                <a:gd name="connsiteX67" fmla="*/ 569659 w 1612900"/>
                <a:gd name="connsiteY67" fmla="*/ 698384 h 1699572"/>
                <a:gd name="connsiteX68" fmla="*/ 583629 w 1612900"/>
                <a:gd name="connsiteY68" fmla="*/ 728864 h 1699572"/>
                <a:gd name="connsiteX69" fmla="*/ 482029 w 1612900"/>
                <a:gd name="connsiteY69" fmla="*/ 579004 h 1699572"/>
                <a:gd name="connsiteX70" fmla="*/ 545529 w 1612900"/>
                <a:gd name="connsiteY70" fmla="*/ 511694 h 1699572"/>
                <a:gd name="connsiteX71" fmla="*/ 529019 w 1612900"/>
                <a:gd name="connsiteY71" fmla="*/ 504074 h 1699572"/>
                <a:gd name="connsiteX72" fmla="*/ 474409 w 1612900"/>
                <a:gd name="connsiteY72" fmla="*/ 521854 h 1699572"/>
                <a:gd name="connsiteX73" fmla="*/ 443929 w 1612900"/>
                <a:gd name="connsiteY73" fmla="*/ 490104 h 1699572"/>
                <a:gd name="connsiteX74" fmla="*/ 466789 w 1612900"/>
                <a:gd name="connsiteY74" fmla="*/ 440574 h 1699572"/>
                <a:gd name="connsiteX75" fmla="*/ 466789 w 1612900"/>
                <a:gd name="connsiteY75" fmla="*/ 426604 h 1699572"/>
                <a:gd name="connsiteX76" fmla="*/ 393129 w 1612900"/>
                <a:gd name="connsiteY76" fmla="*/ 350404 h 1699572"/>
                <a:gd name="connsiteX77" fmla="*/ 424879 w 1612900"/>
                <a:gd name="connsiteY77" fmla="*/ 347864 h 1699572"/>
                <a:gd name="connsiteX78" fmla="*/ 456629 w 1612900"/>
                <a:gd name="connsiteY78" fmla="*/ 332624 h 1699572"/>
                <a:gd name="connsiteX79" fmla="*/ 355029 w 1612900"/>
                <a:gd name="connsiteY79" fmla="*/ 274204 h 1699572"/>
                <a:gd name="connsiteX80" fmla="*/ 234379 w 1612900"/>
                <a:gd name="connsiteY80" fmla="*/ 162444 h 1699572"/>
                <a:gd name="connsiteX81" fmla="*/ 191199 w 1612900"/>
                <a:gd name="connsiteY81" fmla="*/ 77354 h 1699572"/>
                <a:gd name="connsiteX82" fmla="*/ 189929 w 1612900"/>
                <a:gd name="connsiteY82" fmla="*/ 449464 h 1699572"/>
                <a:gd name="connsiteX83" fmla="*/ 189929 w 1612900"/>
                <a:gd name="connsiteY83" fmla="*/ 820304 h 1699572"/>
                <a:gd name="connsiteX84" fmla="*/ 250889 w 1612900"/>
                <a:gd name="connsiteY84" fmla="*/ 820304 h 1699572"/>
                <a:gd name="connsiteX85" fmla="*/ 449009 w 1612900"/>
                <a:gd name="connsiteY85" fmla="*/ 857134 h 1699572"/>
                <a:gd name="connsiteX86" fmla="*/ 601409 w 1612900"/>
                <a:gd name="connsiteY86" fmla="*/ 888884 h 1699572"/>
                <a:gd name="connsiteX87" fmla="*/ 631889 w 1612900"/>
                <a:gd name="connsiteY87" fmla="*/ 858404 h 1699572"/>
                <a:gd name="connsiteX88" fmla="*/ 616649 w 1612900"/>
                <a:gd name="connsiteY88" fmla="*/ 840624 h 1699572"/>
                <a:gd name="connsiteX89" fmla="*/ 480759 w 1612900"/>
                <a:gd name="connsiteY89" fmla="*/ 768234 h 1699572"/>
                <a:gd name="connsiteX90" fmla="*/ 417259 w 1612900"/>
                <a:gd name="connsiteY90" fmla="*/ 733944 h 1699572"/>
                <a:gd name="connsiteX91" fmla="*/ 394399 w 1612900"/>
                <a:gd name="connsiteY91" fmla="*/ 716164 h 1699572"/>
                <a:gd name="connsiteX92" fmla="*/ 565849 w 1612900"/>
                <a:gd name="connsiteY92" fmla="*/ 731404 h 1699572"/>
                <a:gd name="connsiteX93" fmla="*/ 634429 w 1612900"/>
                <a:gd name="connsiteY93" fmla="*/ 764424 h 1699572"/>
                <a:gd name="connsiteX94" fmla="*/ 614109 w 1612900"/>
                <a:gd name="connsiteY94" fmla="*/ 712354 h 1699572"/>
                <a:gd name="connsiteX95" fmla="*/ 600139 w 1612900"/>
                <a:gd name="connsiteY95" fmla="*/ 659014 h 1699572"/>
                <a:gd name="connsiteX96" fmla="*/ 653479 w 1612900"/>
                <a:gd name="connsiteY96" fmla="*/ 672984 h 1699572"/>
                <a:gd name="connsiteX97" fmla="*/ 732219 w 1612900"/>
                <a:gd name="connsiteY97" fmla="*/ 693304 h 1699572"/>
                <a:gd name="connsiteX98" fmla="*/ 758889 w 1612900"/>
                <a:gd name="connsiteY98" fmla="*/ 735214 h 1699572"/>
                <a:gd name="connsiteX99" fmla="*/ 766509 w 1612900"/>
                <a:gd name="connsiteY99" fmla="*/ 792364 h 1699572"/>
                <a:gd name="connsiteX100" fmla="*/ 799529 w 1612900"/>
                <a:gd name="connsiteY100" fmla="*/ 774584 h 1699572"/>
                <a:gd name="connsiteX101" fmla="*/ 835089 w 1612900"/>
                <a:gd name="connsiteY101" fmla="*/ 780934 h 1699572"/>
                <a:gd name="connsiteX102" fmla="*/ 869379 w 1612900"/>
                <a:gd name="connsiteY102" fmla="*/ 749184 h 1699572"/>
                <a:gd name="connsiteX103" fmla="*/ 901129 w 1612900"/>
                <a:gd name="connsiteY103" fmla="*/ 695844 h 1699572"/>
                <a:gd name="connsiteX104" fmla="*/ 981139 w 1612900"/>
                <a:gd name="connsiteY104" fmla="*/ 671714 h 1699572"/>
                <a:gd name="connsiteX105" fmla="*/ 1033209 w 1612900"/>
                <a:gd name="connsiteY105" fmla="*/ 656474 h 1699572"/>
                <a:gd name="connsiteX106" fmla="*/ 1011619 w 1612900"/>
                <a:gd name="connsiteY106" fmla="*/ 741564 h 1699572"/>
                <a:gd name="connsiteX107" fmla="*/ 953199 w 1612900"/>
                <a:gd name="connsiteY107" fmla="*/ 816494 h 1699572"/>
                <a:gd name="connsiteX108" fmla="*/ 882079 w 1612900"/>
                <a:gd name="connsiteY108" fmla="*/ 846974 h 1699572"/>
                <a:gd name="connsiteX109" fmla="*/ 915099 w 1612900"/>
                <a:gd name="connsiteY109" fmla="*/ 858404 h 1699572"/>
                <a:gd name="connsiteX110" fmla="*/ 939229 w 1612900"/>
                <a:gd name="connsiteY110" fmla="*/ 877454 h 1699572"/>
                <a:gd name="connsiteX111" fmla="*/ 923989 w 1612900"/>
                <a:gd name="connsiteY111" fmla="*/ 895234 h 1699572"/>
                <a:gd name="connsiteX112" fmla="*/ 889699 w 1612900"/>
                <a:gd name="connsiteY112" fmla="*/ 916824 h 1699572"/>
                <a:gd name="connsiteX113" fmla="*/ 948119 w 1612900"/>
                <a:gd name="connsiteY113" fmla="*/ 928254 h 1699572"/>
                <a:gd name="connsiteX114" fmla="*/ 990029 w 1612900"/>
                <a:gd name="connsiteY114" fmla="*/ 946034 h 1699572"/>
                <a:gd name="connsiteX115" fmla="*/ 1015429 w 1612900"/>
                <a:gd name="connsiteY115" fmla="*/ 1031124 h 1699572"/>
                <a:gd name="connsiteX116" fmla="*/ 1037019 w 1612900"/>
                <a:gd name="connsiteY116" fmla="*/ 1095894 h 1699572"/>
                <a:gd name="connsiteX117" fmla="*/ 984949 w 1612900"/>
                <a:gd name="connsiteY117" fmla="*/ 1080654 h 1699572"/>
                <a:gd name="connsiteX118" fmla="*/ 945579 w 1612900"/>
                <a:gd name="connsiteY118" fmla="*/ 1089544 h 1699572"/>
                <a:gd name="connsiteX119" fmla="*/ 978599 w 1612900"/>
                <a:gd name="connsiteY119" fmla="*/ 1153044 h 1699572"/>
                <a:gd name="connsiteX120" fmla="*/ 1003999 w 1612900"/>
                <a:gd name="connsiteY120" fmla="*/ 1288934 h 1699572"/>
                <a:gd name="connsiteX121" fmla="*/ 973519 w 1612900"/>
                <a:gd name="connsiteY121" fmla="*/ 1291474 h 1699572"/>
                <a:gd name="connsiteX122" fmla="*/ 920179 w 1612900"/>
                <a:gd name="connsiteY122" fmla="*/ 1207654 h 1699572"/>
                <a:gd name="connsiteX123" fmla="*/ 865569 w 1612900"/>
                <a:gd name="connsiteY123" fmla="*/ 1106054 h 1699572"/>
                <a:gd name="connsiteX124" fmla="*/ 830009 w 1612900"/>
                <a:gd name="connsiteY124" fmla="*/ 1088274 h 1699572"/>
                <a:gd name="connsiteX125" fmla="*/ 803339 w 1612900"/>
                <a:gd name="connsiteY125" fmla="*/ 1113674 h 1699572"/>
                <a:gd name="connsiteX126" fmla="*/ 838899 w 1612900"/>
                <a:gd name="connsiteY126" fmla="*/ 1249564 h 1699572"/>
                <a:gd name="connsiteX127" fmla="*/ 875729 w 1612900"/>
                <a:gd name="connsiteY127" fmla="*/ 1452764 h 1699572"/>
                <a:gd name="connsiteX128" fmla="*/ 875729 w 1612900"/>
                <a:gd name="connsiteY128" fmla="*/ 1518804 h 1699572"/>
                <a:gd name="connsiteX129" fmla="*/ 1244029 w 1612900"/>
                <a:gd name="connsiteY129" fmla="*/ 1518804 h 1699572"/>
                <a:gd name="connsiteX130" fmla="*/ 1612329 w 1612900"/>
                <a:gd name="connsiteY130" fmla="*/ 1531504 h 1699572"/>
                <a:gd name="connsiteX131" fmla="*/ 1238949 w 1612900"/>
                <a:gd name="connsiteY131" fmla="*/ 1544204 h 1699572"/>
                <a:gd name="connsiteX132" fmla="*/ 865569 w 1612900"/>
                <a:gd name="connsiteY132" fmla="*/ 1544204 h 1699572"/>
                <a:gd name="connsiteX133" fmla="*/ 856679 w 1612900"/>
                <a:gd name="connsiteY133" fmla="*/ 1582304 h 1699572"/>
                <a:gd name="connsiteX134" fmla="*/ 804609 w 1612900"/>
                <a:gd name="connsiteY134" fmla="*/ 1658504 h 1699572"/>
                <a:gd name="connsiteX135" fmla="*/ 644589 w 1612900"/>
                <a:gd name="connsiteY135" fmla="*/ 1676284 h 1699572"/>
                <a:gd name="connsiteX136" fmla="*/ 838899 w 1612900"/>
                <a:gd name="connsiteY136" fmla="*/ 1010804 h 1699572"/>
                <a:gd name="connsiteX137" fmla="*/ 873189 w 1612900"/>
                <a:gd name="connsiteY137" fmla="*/ 976514 h 1699572"/>
                <a:gd name="connsiteX138" fmla="*/ 837629 w 1612900"/>
                <a:gd name="connsiteY138" fmla="*/ 965084 h 1699572"/>
                <a:gd name="connsiteX139" fmla="*/ 818579 w 1612900"/>
                <a:gd name="connsiteY139" fmla="*/ 998104 h 1699572"/>
                <a:gd name="connsiteX140" fmla="*/ 799529 w 1612900"/>
                <a:gd name="connsiteY140" fmla="*/ 965084 h 1699572"/>
                <a:gd name="connsiteX141" fmla="*/ 763969 w 1612900"/>
                <a:gd name="connsiteY141" fmla="*/ 985404 h 1699572"/>
                <a:gd name="connsiteX142" fmla="*/ 780479 w 1612900"/>
                <a:gd name="connsiteY142" fmla="*/ 1018424 h 1699572"/>
                <a:gd name="connsiteX143" fmla="*/ 838899 w 1612900"/>
                <a:gd name="connsiteY143" fmla="*/ 1010804 h 1699572"/>
                <a:gd name="connsiteX144" fmla="*/ 748729 w 1612900"/>
                <a:gd name="connsiteY144" fmla="*/ 915554 h 1699572"/>
                <a:gd name="connsiteX145" fmla="*/ 753809 w 1612900"/>
                <a:gd name="connsiteY145" fmla="*/ 895234 h 1699572"/>
                <a:gd name="connsiteX146" fmla="*/ 714439 w 1612900"/>
                <a:gd name="connsiteY146" fmla="*/ 891424 h 1699572"/>
                <a:gd name="connsiteX147" fmla="*/ 685229 w 1612900"/>
                <a:gd name="connsiteY147" fmla="*/ 911744 h 1699572"/>
                <a:gd name="connsiteX148" fmla="*/ 748729 w 1612900"/>
                <a:gd name="connsiteY148" fmla="*/ 915554 h 1699572"/>
                <a:gd name="connsiteX149" fmla="*/ 838899 w 1612900"/>
                <a:gd name="connsiteY149" fmla="*/ 857134 h 1699572"/>
                <a:gd name="connsiteX150" fmla="*/ 796989 w 1612900"/>
                <a:gd name="connsiteY150" fmla="*/ 854594 h 1699572"/>
                <a:gd name="connsiteX151" fmla="*/ 796989 w 1612900"/>
                <a:gd name="connsiteY151" fmla="*/ 893964 h 1699572"/>
                <a:gd name="connsiteX152" fmla="*/ 838899 w 1612900"/>
                <a:gd name="connsiteY152" fmla="*/ 896504 h 1699572"/>
                <a:gd name="connsiteX153" fmla="*/ 838899 w 1612900"/>
                <a:gd name="connsiteY153" fmla="*/ 857134 h 1699572"/>
                <a:gd name="connsiteX154" fmla="*/ 748729 w 1612900"/>
                <a:gd name="connsiteY154" fmla="*/ 840624 h 1699572"/>
                <a:gd name="connsiteX155" fmla="*/ 694119 w 1612900"/>
                <a:gd name="connsiteY155" fmla="*/ 819034 h 1699572"/>
                <a:gd name="connsiteX156" fmla="*/ 690309 w 1612900"/>
                <a:gd name="connsiteY156" fmla="*/ 844434 h 1699572"/>
                <a:gd name="connsiteX157" fmla="*/ 748729 w 1612900"/>
                <a:gd name="connsiteY157" fmla="*/ 840624 h 169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1612900" h="1699572">
                  <a:moveTo>
                    <a:pt x="644589" y="1676284"/>
                  </a:moveTo>
                  <a:cubicBezTo>
                    <a:pt x="606489" y="1655964"/>
                    <a:pt x="570929" y="1598814"/>
                    <a:pt x="570929" y="1558174"/>
                  </a:cubicBezTo>
                  <a:cubicBezTo>
                    <a:pt x="570929" y="1504834"/>
                    <a:pt x="649669" y="1473084"/>
                    <a:pt x="697929" y="1507374"/>
                  </a:cubicBezTo>
                  <a:cubicBezTo>
                    <a:pt x="713169" y="1517534"/>
                    <a:pt x="710629" y="1518804"/>
                    <a:pt x="689039" y="1512454"/>
                  </a:cubicBezTo>
                  <a:cubicBezTo>
                    <a:pt x="652209" y="1502294"/>
                    <a:pt x="609029" y="1526424"/>
                    <a:pt x="609029" y="1556904"/>
                  </a:cubicBezTo>
                  <a:cubicBezTo>
                    <a:pt x="609029" y="1591194"/>
                    <a:pt x="668719" y="1633104"/>
                    <a:pt x="716979" y="1633104"/>
                  </a:cubicBezTo>
                  <a:cubicBezTo>
                    <a:pt x="748729" y="1633104"/>
                    <a:pt x="767779" y="1622944"/>
                    <a:pt x="794449" y="1592464"/>
                  </a:cubicBezTo>
                  <a:lnTo>
                    <a:pt x="828739" y="1550554"/>
                  </a:lnTo>
                  <a:lnTo>
                    <a:pt x="795719" y="1546744"/>
                  </a:lnTo>
                  <a:cubicBezTo>
                    <a:pt x="748729" y="1540394"/>
                    <a:pt x="752539" y="1518804"/>
                    <a:pt x="799529" y="1518804"/>
                  </a:cubicBezTo>
                  <a:cubicBezTo>
                    <a:pt x="837629" y="1518804"/>
                    <a:pt x="837629" y="1518804"/>
                    <a:pt x="837629" y="1446414"/>
                  </a:cubicBezTo>
                  <a:cubicBezTo>
                    <a:pt x="837629" y="1376564"/>
                    <a:pt x="807149" y="1153044"/>
                    <a:pt x="795719" y="1142884"/>
                  </a:cubicBezTo>
                  <a:cubicBezTo>
                    <a:pt x="793179" y="1140344"/>
                    <a:pt x="780479" y="1160664"/>
                    <a:pt x="767779" y="1189874"/>
                  </a:cubicBezTo>
                  <a:cubicBezTo>
                    <a:pt x="744919" y="1239404"/>
                    <a:pt x="683959" y="1302904"/>
                    <a:pt x="658559" y="1302904"/>
                  </a:cubicBezTo>
                  <a:cubicBezTo>
                    <a:pt x="652209" y="1302904"/>
                    <a:pt x="656019" y="1288934"/>
                    <a:pt x="667449" y="1271154"/>
                  </a:cubicBezTo>
                  <a:cubicBezTo>
                    <a:pt x="686499" y="1241944"/>
                    <a:pt x="739839" y="1060334"/>
                    <a:pt x="730949" y="1052714"/>
                  </a:cubicBezTo>
                  <a:cubicBezTo>
                    <a:pt x="729679" y="1050174"/>
                    <a:pt x="710629" y="1055254"/>
                    <a:pt x="689039" y="1062874"/>
                  </a:cubicBezTo>
                  <a:cubicBezTo>
                    <a:pt x="661099" y="1071764"/>
                    <a:pt x="650939" y="1081924"/>
                    <a:pt x="656019" y="1098434"/>
                  </a:cubicBezTo>
                  <a:cubicBezTo>
                    <a:pt x="658559" y="1111134"/>
                    <a:pt x="643319" y="1156854"/>
                    <a:pt x="620459" y="1200034"/>
                  </a:cubicBezTo>
                  <a:cubicBezTo>
                    <a:pt x="581089" y="1276234"/>
                    <a:pt x="579819" y="1281314"/>
                    <a:pt x="593789" y="1351164"/>
                  </a:cubicBezTo>
                  <a:cubicBezTo>
                    <a:pt x="601409" y="1390534"/>
                    <a:pt x="611569" y="1437524"/>
                    <a:pt x="616649" y="1455304"/>
                  </a:cubicBezTo>
                  <a:lnTo>
                    <a:pt x="625539" y="1487054"/>
                  </a:lnTo>
                  <a:lnTo>
                    <a:pt x="592519" y="1456574"/>
                  </a:lnTo>
                  <a:cubicBezTo>
                    <a:pt x="574739" y="1440064"/>
                    <a:pt x="546799" y="1395614"/>
                    <a:pt x="531559" y="1358784"/>
                  </a:cubicBezTo>
                  <a:cubicBezTo>
                    <a:pt x="515049" y="1320684"/>
                    <a:pt x="497269" y="1290204"/>
                    <a:pt x="492189" y="1290204"/>
                  </a:cubicBezTo>
                  <a:cubicBezTo>
                    <a:pt x="485839" y="1290204"/>
                    <a:pt x="452819" y="1304174"/>
                    <a:pt x="418529" y="1321954"/>
                  </a:cubicBezTo>
                  <a:cubicBezTo>
                    <a:pt x="384239" y="1339734"/>
                    <a:pt x="352489" y="1353704"/>
                    <a:pt x="349949" y="1353704"/>
                  </a:cubicBezTo>
                  <a:cubicBezTo>
                    <a:pt x="346139" y="1353704"/>
                    <a:pt x="360109" y="1318144"/>
                    <a:pt x="380429" y="1274964"/>
                  </a:cubicBezTo>
                  <a:lnTo>
                    <a:pt x="418529" y="1196224"/>
                  </a:lnTo>
                  <a:lnTo>
                    <a:pt x="367729" y="1180984"/>
                  </a:lnTo>
                  <a:cubicBezTo>
                    <a:pt x="314389" y="1165744"/>
                    <a:pt x="228029" y="1107324"/>
                    <a:pt x="228029" y="1087004"/>
                  </a:cubicBezTo>
                  <a:cubicBezTo>
                    <a:pt x="228029" y="1081924"/>
                    <a:pt x="258509" y="1084464"/>
                    <a:pt x="295339" y="1094624"/>
                  </a:cubicBezTo>
                  <a:cubicBezTo>
                    <a:pt x="391859" y="1120024"/>
                    <a:pt x="427419" y="1116214"/>
                    <a:pt x="503619" y="1074304"/>
                  </a:cubicBezTo>
                  <a:cubicBezTo>
                    <a:pt x="540449" y="1053984"/>
                    <a:pt x="581089" y="1036204"/>
                    <a:pt x="595059" y="1036204"/>
                  </a:cubicBezTo>
                  <a:cubicBezTo>
                    <a:pt x="616649" y="1036204"/>
                    <a:pt x="634429" y="1013344"/>
                    <a:pt x="634429" y="985404"/>
                  </a:cubicBezTo>
                  <a:cubicBezTo>
                    <a:pt x="634429" y="970164"/>
                    <a:pt x="482029" y="1008264"/>
                    <a:pt x="435039" y="1036204"/>
                  </a:cubicBezTo>
                  <a:cubicBezTo>
                    <a:pt x="412179" y="1050174"/>
                    <a:pt x="393129" y="1056524"/>
                    <a:pt x="393129" y="1050174"/>
                  </a:cubicBezTo>
                  <a:cubicBezTo>
                    <a:pt x="393129" y="1024774"/>
                    <a:pt x="451549" y="968894"/>
                    <a:pt x="509969" y="939684"/>
                  </a:cubicBezTo>
                  <a:cubicBezTo>
                    <a:pt x="544259" y="921904"/>
                    <a:pt x="570929" y="905394"/>
                    <a:pt x="568389" y="902854"/>
                  </a:cubicBezTo>
                  <a:cubicBezTo>
                    <a:pt x="558229" y="891424"/>
                    <a:pt x="320739" y="858404"/>
                    <a:pt x="257239" y="858404"/>
                  </a:cubicBezTo>
                  <a:cubicBezTo>
                    <a:pt x="193739" y="858404"/>
                    <a:pt x="189929" y="860944"/>
                    <a:pt x="189929" y="890154"/>
                  </a:cubicBezTo>
                  <a:cubicBezTo>
                    <a:pt x="189929" y="907934"/>
                    <a:pt x="184849" y="921904"/>
                    <a:pt x="177229" y="921904"/>
                  </a:cubicBezTo>
                  <a:cubicBezTo>
                    <a:pt x="170879" y="921904"/>
                    <a:pt x="164529" y="910474"/>
                    <a:pt x="164529" y="896504"/>
                  </a:cubicBezTo>
                  <a:cubicBezTo>
                    <a:pt x="164529" y="862214"/>
                    <a:pt x="149289" y="864754"/>
                    <a:pt x="102299" y="904124"/>
                  </a:cubicBezTo>
                  <a:cubicBezTo>
                    <a:pt x="73089" y="928254"/>
                    <a:pt x="62929" y="947304"/>
                    <a:pt x="62929" y="979054"/>
                  </a:cubicBezTo>
                  <a:cubicBezTo>
                    <a:pt x="62929" y="1027314"/>
                    <a:pt x="104839" y="1087004"/>
                    <a:pt x="139129" y="1087004"/>
                  </a:cubicBezTo>
                  <a:cubicBezTo>
                    <a:pt x="169609" y="1087004"/>
                    <a:pt x="193739" y="1043824"/>
                    <a:pt x="183579" y="1006994"/>
                  </a:cubicBezTo>
                  <a:cubicBezTo>
                    <a:pt x="177229" y="985404"/>
                    <a:pt x="178499" y="982864"/>
                    <a:pt x="188659" y="998104"/>
                  </a:cubicBezTo>
                  <a:cubicBezTo>
                    <a:pt x="208979" y="1026044"/>
                    <a:pt x="205169" y="1081924"/>
                    <a:pt x="182309" y="1104784"/>
                  </a:cubicBezTo>
                  <a:cubicBezTo>
                    <a:pt x="121349" y="1165744"/>
                    <a:pt x="-572" y="1078114"/>
                    <a:pt x="-572" y="973974"/>
                  </a:cubicBezTo>
                  <a:cubicBezTo>
                    <a:pt x="-572" y="925714"/>
                    <a:pt x="62929" y="850784"/>
                    <a:pt x="113729" y="839354"/>
                  </a:cubicBezTo>
                  <a:cubicBezTo>
                    <a:pt x="135319" y="834274"/>
                    <a:pt x="154369" y="826654"/>
                    <a:pt x="156909" y="821574"/>
                  </a:cubicBezTo>
                  <a:cubicBezTo>
                    <a:pt x="167069" y="806334"/>
                    <a:pt x="167069" y="27824"/>
                    <a:pt x="158179" y="3694"/>
                  </a:cubicBezTo>
                  <a:cubicBezTo>
                    <a:pt x="150559" y="-12816"/>
                    <a:pt x="183579" y="-1386"/>
                    <a:pt x="280099" y="49414"/>
                  </a:cubicBezTo>
                  <a:cubicBezTo>
                    <a:pt x="407099" y="114184"/>
                    <a:pt x="413449" y="119264"/>
                    <a:pt x="429959" y="173874"/>
                  </a:cubicBezTo>
                  <a:cubicBezTo>
                    <a:pt x="454089" y="251344"/>
                    <a:pt x="473139" y="290714"/>
                    <a:pt x="492189" y="297064"/>
                  </a:cubicBezTo>
                  <a:cubicBezTo>
                    <a:pt x="501079" y="299604"/>
                    <a:pt x="507429" y="289444"/>
                    <a:pt x="507429" y="269124"/>
                  </a:cubicBezTo>
                  <a:cubicBezTo>
                    <a:pt x="507429" y="231024"/>
                    <a:pt x="520129" y="227214"/>
                    <a:pt x="556959" y="258964"/>
                  </a:cubicBezTo>
                  <a:cubicBezTo>
                    <a:pt x="583629" y="279284"/>
                    <a:pt x="607759" y="351674"/>
                    <a:pt x="609029" y="411364"/>
                  </a:cubicBezTo>
                  <a:cubicBezTo>
                    <a:pt x="609029" y="436764"/>
                    <a:pt x="602679" y="439304"/>
                    <a:pt x="549339" y="439304"/>
                  </a:cubicBezTo>
                  <a:lnTo>
                    <a:pt x="488379" y="439304"/>
                  </a:lnTo>
                  <a:lnTo>
                    <a:pt x="530289" y="464704"/>
                  </a:lnTo>
                  <a:cubicBezTo>
                    <a:pt x="553149" y="478674"/>
                    <a:pt x="578549" y="504074"/>
                    <a:pt x="586169" y="521854"/>
                  </a:cubicBezTo>
                  <a:cubicBezTo>
                    <a:pt x="598869" y="549794"/>
                    <a:pt x="597599" y="557414"/>
                    <a:pt x="577279" y="576464"/>
                  </a:cubicBezTo>
                  <a:cubicBezTo>
                    <a:pt x="554419" y="596784"/>
                    <a:pt x="554419" y="596784"/>
                    <a:pt x="569659" y="576464"/>
                  </a:cubicBezTo>
                  <a:cubicBezTo>
                    <a:pt x="583629" y="557414"/>
                    <a:pt x="583629" y="552334"/>
                    <a:pt x="565849" y="545984"/>
                  </a:cubicBezTo>
                  <a:cubicBezTo>
                    <a:pt x="535369" y="534554"/>
                    <a:pt x="507429" y="549794"/>
                    <a:pt x="507429" y="579004"/>
                  </a:cubicBezTo>
                  <a:cubicBezTo>
                    <a:pt x="507429" y="613294"/>
                    <a:pt x="527749" y="652664"/>
                    <a:pt x="569659" y="698384"/>
                  </a:cubicBezTo>
                  <a:cubicBezTo>
                    <a:pt x="588709" y="718704"/>
                    <a:pt x="595059" y="732674"/>
                    <a:pt x="583629" y="728864"/>
                  </a:cubicBezTo>
                  <a:cubicBezTo>
                    <a:pt x="550609" y="718704"/>
                    <a:pt x="482029" y="617104"/>
                    <a:pt x="482029" y="579004"/>
                  </a:cubicBezTo>
                  <a:cubicBezTo>
                    <a:pt x="482029" y="539634"/>
                    <a:pt x="499809" y="520584"/>
                    <a:pt x="545529" y="511694"/>
                  </a:cubicBezTo>
                  <a:cubicBezTo>
                    <a:pt x="568389" y="507884"/>
                    <a:pt x="564579" y="505344"/>
                    <a:pt x="529019" y="504074"/>
                  </a:cubicBezTo>
                  <a:cubicBezTo>
                    <a:pt x="497269" y="502804"/>
                    <a:pt x="478219" y="509154"/>
                    <a:pt x="474409" y="521854"/>
                  </a:cubicBezTo>
                  <a:cubicBezTo>
                    <a:pt x="462979" y="551064"/>
                    <a:pt x="443929" y="530744"/>
                    <a:pt x="443929" y="490104"/>
                  </a:cubicBezTo>
                  <a:cubicBezTo>
                    <a:pt x="443929" y="468514"/>
                    <a:pt x="452819" y="448194"/>
                    <a:pt x="466789" y="440574"/>
                  </a:cubicBezTo>
                  <a:cubicBezTo>
                    <a:pt x="485839" y="429144"/>
                    <a:pt x="485839" y="427874"/>
                    <a:pt x="466789" y="426604"/>
                  </a:cubicBezTo>
                  <a:cubicBezTo>
                    <a:pt x="447739" y="426604"/>
                    <a:pt x="393129" y="370724"/>
                    <a:pt x="393129" y="350404"/>
                  </a:cubicBezTo>
                  <a:cubicBezTo>
                    <a:pt x="393129" y="345324"/>
                    <a:pt x="407099" y="344054"/>
                    <a:pt x="424879" y="347864"/>
                  </a:cubicBezTo>
                  <a:cubicBezTo>
                    <a:pt x="447739" y="351674"/>
                    <a:pt x="456629" y="347864"/>
                    <a:pt x="456629" y="332624"/>
                  </a:cubicBezTo>
                  <a:cubicBezTo>
                    <a:pt x="456629" y="309764"/>
                    <a:pt x="394399" y="274204"/>
                    <a:pt x="355029" y="274204"/>
                  </a:cubicBezTo>
                  <a:cubicBezTo>
                    <a:pt x="306769" y="274204"/>
                    <a:pt x="278829" y="248804"/>
                    <a:pt x="234379" y="162444"/>
                  </a:cubicBezTo>
                  <a:lnTo>
                    <a:pt x="191199" y="77354"/>
                  </a:lnTo>
                  <a:lnTo>
                    <a:pt x="189929" y="449464"/>
                  </a:lnTo>
                  <a:lnTo>
                    <a:pt x="189929" y="820304"/>
                  </a:lnTo>
                  <a:lnTo>
                    <a:pt x="250889" y="820304"/>
                  </a:lnTo>
                  <a:cubicBezTo>
                    <a:pt x="283909" y="820304"/>
                    <a:pt x="372809" y="836814"/>
                    <a:pt x="449009" y="857134"/>
                  </a:cubicBezTo>
                  <a:cubicBezTo>
                    <a:pt x="525209" y="877454"/>
                    <a:pt x="593789" y="891424"/>
                    <a:pt x="601409" y="888884"/>
                  </a:cubicBezTo>
                  <a:cubicBezTo>
                    <a:pt x="609029" y="886344"/>
                    <a:pt x="622999" y="872374"/>
                    <a:pt x="631889" y="858404"/>
                  </a:cubicBezTo>
                  <a:cubicBezTo>
                    <a:pt x="645859" y="834274"/>
                    <a:pt x="644589" y="833004"/>
                    <a:pt x="616649" y="840624"/>
                  </a:cubicBezTo>
                  <a:cubicBezTo>
                    <a:pt x="577279" y="849514"/>
                    <a:pt x="516319" y="819034"/>
                    <a:pt x="480759" y="768234"/>
                  </a:cubicBezTo>
                  <a:cubicBezTo>
                    <a:pt x="459169" y="736484"/>
                    <a:pt x="446469" y="730134"/>
                    <a:pt x="417259" y="733944"/>
                  </a:cubicBezTo>
                  <a:cubicBezTo>
                    <a:pt x="386779" y="739024"/>
                    <a:pt x="382969" y="736484"/>
                    <a:pt x="394399" y="716164"/>
                  </a:cubicBezTo>
                  <a:cubicBezTo>
                    <a:pt x="413449" y="680604"/>
                    <a:pt x="485839" y="686954"/>
                    <a:pt x="565849" y="731404"/>
                  </a:cubicBezTo>
                  <a:cubicBezTo>
                    <a:pt x="603949" y="751724"/>
                    <a:pt x="634429" y="766964"/>
                    <a:pt x="634429" y="764424"/>
                  </a:cubicBezTo>
                  <a:cubicBezTo>
                    <a:pt x="634429" y="761884"/>
                    <a:pt x="625539" y="739024"/>
                    <a:pt x="614109" y="712354"/>
                  </a:cubicBezTo>
                  <a:cubicBezTo>
                    <a:pt x="603949" y="686954"/>
                    <a:pt x="597599" y="662824"/>
                    <a:pt x="600139" y="659014"/>
                  </a:cubicBezTo>
                  <a:cubicBezTo>
                    <a:pt x="603949" y="656474"/>
                    <a:pt x="628079" y="662824"/>
                    <a:pt x="653479" y="672984"/>
                  </a:cubicBezTo>
                  <a:cubicBezTo>
                    <a:pt x="680149" y="684414"/>
                    <a:pt x="714439" y="693304"/>
                    <a:pt x="732219" y="693304"/>
                  </a:cubicBezTo>
                  <a:cubicBezTo>
                    <a:pt x="758889" y="693304"/>
                    <a:pt x="761429" y="698384"/>
                    <a:pt x="758889" y="735214"/>
                  </a:cubicBezTo>
                  <a:cubicBezTo>
                    <a:pt x="757619" y="758074"/>
                    <a:pt x="761429" y="783474"/>
                    <a:pt x="766509" y="792364"/>
                  </a:cubicBezTo>
                  <a:cubicBezTo>
                    <a:pt x="781749" y="817764"/>
                    <a:pt x="799529" y="808874"/>
                    <a:pt x="799529" y="774584"/>
                  </a:cubicBezTo>
                  <a:cubicBezTo>
                    <a:pt x="799529" y="735214"/>
                    <a:pt x="830009" y="739024"/>
                    <a:pt x="835089" y="780934"/>
                  </a:cubicBezTo>
                  <a:cubicBezTo>
                    <a:pt x="842709" y="827924"/>
                    <a:pt x="869379" y="802524"/>
                    <a:pt x="869379" y="749184"/>
                  </a:cubicBezTo>
                  <a:cubicBezTo>
                    <a:pt x="869379" y="706004"/>
                    <a:pt x="873189" y="699654"/>
                    <a:pt x="901129" y="695844"/>
                  </a:cubicBezTo>
                  <a:cubicBezTo>
                    <a:pt x="918909" y="694574"/>
                    <a:pt x="954469" y="683144"/>
                    <a:pt x="981139" y="671714"/>
                  </a:cubicBezTo>
                  <a:cubicBezTo>
                    <a:pt x="1006539" y="660284"/>
                    <a:pt x="1030669" y="653934"/>
                    <a:pt x="1033209" y="656474"/>
                  </a:cubicBezTo>
                  <a:cubicBezTo>
                    <a:pt x="1035749" y="659014"/>
                    <a:pt x="1026859" y="698384"/>
                    <a:pt x="1011619" y="741564"/>
                  </a:cubicBezTo>
                  <a:cubicBezTo>
                    <a:pt x="987489" y="816494"/>
                    <a:pt x="983679" y="821574"/>
                    <a:pt x="953199" y="816494"/>
                  </a:cubicBezTo>
                  <a:cubicBezTo>
                    <a:pt x="916369" y="808874"/>
                    <a:pt x="870649" y="827924"/>
                    <a:pt x="882079" y="846974"/>
                  </a:cubicBezTo>
                  <a:cubicBezTo>
                    <a:pt x="887159" y="853324"/>
                    <a:pt x="901129" y="858404"/>
                    <a:pt x="915099" y="858404"/>
                  </a:cubicBezTo>
                  <a:cubicBezTo>
                    <a:pt x="927799" y="858404"/>
                    <a:pt x="939229" y="867294"/>
                    <a:pt x="939229" y="877454"/>
                  </a:cubicBezTo>
                  <a:cubicBezTo>
                    <a:pt x="939229" y="888884"/>
                    <a:pt x="931609" y="896504"/>
                    <a:pt x="923989" y="895234"/>
                  </a:cubicBezTo>
                  <a:cubicBezTo>
                    <a:pt x="880809" y="890154"/>
                    <a:pt x="871919" y="895234"/>
                    <a:pt x="889699" y="916824"/>
                  </a:cubicBezTo>
                  <a:cubicBezTo>
                    <a:pt x="901129" y="930794"/>
                    <a:pt x="917639" y="934604"/>
                    <a:pt x="948119" y="928254"/>
                  </a:cubicBezTo>
                  <a:cubicBezTo>
                    <a:pt x="983679" y="921904"/>
                    <a:pt x="990029" y="924444"/>
                    <a:pt x="990029" y="946034"/>
                  </a:cubicBezTo>
                  <a:cubicBezTo>
                    <a:pt x="990029" y="960004"/>
                    <a:pt x="1001459" y="998104"/>
                    <a:pt x="1015429" y="1031124"/>
                  </a:cubicBezTo>
                  <a:cubicBezTo>
                    <a:pt x="1029399" y="1064144"/>
                    <a:pt x="1039559" y="1093354"/>
                    <a:pt x="1037019" y="1095894"/>
                  </a:cubicBezTo>
                  <a:cubicBezTo>
                    <a:pt x="1034479" y="1098434"/>
                    <a:pt x="1010349" y="1090814"/>
                    <a:pt x="984949" y="1080654"/>
                  </a:cubicBezTo>
                  <a:cubicBezTo>
                    <a:pt x="936689" y="1060334"/>
                    <a:pt x="936689" y="1060334"/>
                    <a:pt x="945579" y="1089544"/>
                  </a:cubicBezTo>
                  <a:cubicBezTo>
                    <a:pt x="950659" y="1106054"/>
                    <a:pt x="965899" y="1133994"/>
                    <a:pt x="978599" y="1153044"/>
                  </a:cubicBezTo>
                  <a:cubicBezTo>
                    <a:pt x="1010349" y="1197494"/>
                    <a:pt x="1021779" y="1255914"/>
                    <a:pt x="1003999" y="1288934"/>
                  </a:cubicBezTo>
                  <a:cubicBezTo>
                    <a:pt x="984949" y="1321954"/>
                    <a:pt x="964629" y="1324494"/>
                    <a:pt x="973519" y="1291474"/>
                  </a:cubicBezTo>
                  <a:cubicBezTo>
                    <a:pt x="978599" y="1273694"/>
                    <a:pt x="962089" y="1249564"/>
                    <a:pt x="920179" y="1207654"/>
                  </a:cubicBezTo>
                  <a:cubicBezTo>
                    <a:pt x="866839" y="1156854"/>
                    <a:pt x="860489" y="1145424"/>
                    <a:pt x="865569" y="1106054"/>
                  </a:cubicBezTo>
                  <a:cubicBezTo>
                    <a:pt x="871919" y="1053984"/>
                    <a:pt x="868109" y="1052714"/>
                    <a:pt x="830009" y="1088274"/>
                  </a:cubicBezTo>
                  <a:lnTo>
                    <a:pt x="803339" y="1113674"/>
                  </a:lnTo>
                  <a:lnTo>
                    <a:pt x="838899" y="1249564"/>
                  </a:lnTo>
                  <a:cubicBezTo>
                    <a:pt x="859219" y="1324494"/>
                    <a:pt x="875729" y="1415934"/>
                    <a:pt x="875729" y="1452764"/>
                  </a:cubicBezTo>
                  <a:lnTo>
                    <a:pt x="875729" y="1518804"/>
                  </a:lnTo>
                  <a:lnTo>
                    <a:pt x="1244029" y="1518804"/>
                  </a:lnTo>
                  <a:cubicBezTo>
                    <a:pt x="1481519" y="1518804"/>
                    <a:pt x="1612329" y="1523884"/>
                    <a:pt x="1612329" y="1531504"/>
                  </a:cubicBezTo>
                  <a:cubicBezTo>
                    <a:pt x="1612329" y="1539124"/>
                    <a:pt x="1478979" y="1544204"/>
                    <a:pt x="1238949" y="1544204"/>
                  </a:cubicBezTo>
                  <a:lnTo>
                    <a:pt x="865569" y="1544204"/>
                  </a:lnTo>
                  <a:lnTo>
                    <a:pt x="856679" y="1582304"/>
                  </a:lnTo>
                  <a:cubicBezTo>
                    <a:pt x="852869" y="1602624"/>
                    <a:pt x="828739" y="1636914"/>
                    <a:pt x="804609" y="1658504"/>
                  </a:cubicBezTo>
                  <a:cubicBezTo>
                    <a:pt x="755079" y="1701684"/>
                    <a:pt x="701739" y="1708034"/>
                    <a:pt x="644589" y="1676284"/>
                  </a:cubicBezTo>
                  <a:close/>
                  <a:moveTo>
                    <a:pt x="838899" y="1010804"/>
                  </a:moveTo>
                  <a:cubicBezTo>
                    <a:pt x="873189" y="1010804"/>
                    <a:pt x="876999" y="1006994"/>
                    <a:pt x="873189" y="976514"/>
                  </a:cubicBezTo>
                  <a:cubicBezTo>
                    <a:pt x="868109" y="932064"/>
                    <a:pt x="837629" y="921904"/>
                    <a:pt x="837629" y="965084"/>
                  </a:cubicBezTo>
                  <a:cubicBezTo>
                    <a:pt x="837629" y="985404"/>
                    <a:pt x="830009" y="998104"/>
                    <a:pt x="818579" y="998104"/>
                  </a:cubicBezTo>
                  <a:cubicBezTo>
                    <a:pt x="807149" y="998104"/>
                    <a:pt x="799529" y="985404"/>
                    <a:pt x="799529" y="965084"/>
                  </a:cubicBezTo>
                  <a:cubicBezTo>
                    <a:pt x="799529" y="916824"/>
                    <a:pt x="769049" y="934604"/>
                    <a:pt x="763969" y="985404"/>
                  </a:cubicBezTo>
                  <a:cubicBezTo>
                    <a:pt x="760159" y="1019694"/>
                    <a:pt x="762699" y="1026044"/>
                    <a:pt x="780479" y="1018424"/>
                  </a:cubicBezTo>
                  <a:cubicBezTo>
                    <a:pt x="791909" y="1014614"/>
                    <a:pt x="818579" y="1010804"/>
                    <a:pt x="838899" y="1010804"/>
                  </a:cubicBezTo>
                  <a:close/>
                  <a:moveTo>
                    <a:pt x="748729" y="915554"/>
                  </a:moveTo>
                  <a:cubicBezTo>
                    <a:pt x="757619" y="905394"/>
                    <a:pt x="760159" y="896504"/>
                    <a:pt x="753809" y="895234"/>
                  </a:cubicBezTo>
                  <a:cubicBezTo>
                    <a:pt x="747459" y="895234"/>
                    <a:pt x="729679" y="892694"/>
                    <a:pt x="714439" y="891424"/>
                  </a:cubicBezTo>
                  <a:cubicBezTo>
                    <a:pt x="692849" y="888884"/>
                    <a:pt x="685229" y="895234"/>
                    <a:pt x="685229" y="911744"/>
                  </a:cubicBezTo>
                  <a:cubicBezTo>
                    <a:pt x="685229" y="939684"/>
                    <a:pt x="725869" y="942224"/>
                    <a:pt x="748729" y="915554"/>
                  </a:cubicBezTo>
                  <a:close/>
                  <a:moveTo>
                    <a:pt x="838899" y="857134"/>
                  </a:moveTo>
                  <a:cubicBezTo>
                    <a:pt x="821119" y="838084"/>
                    <a:pt x="816039" y="838084"/>
                    <a:pt x="796989" y="854594"/>
                  </a:cubicBezTo>
                  <a:cubicBezTo>
                    <a:pt x="777939" y="872374"/>
                    <a:pt x="777939" y="874914"/>
                    <a:pt x="796989" y="893964"/>
                  </a:cubicBezTo>
                  <a:cubicBezTo>
                    <a:pt x="816039" y="913014"/>
                    <a:pt x="821119" y="913014"/>
                    <a:pt x="838899" y="896504"/>
                  </a:cubicBezTo>
                  <a:cubicBezTo>
                    <a:pt x="856679" y="878724"/>
                    <a:pt x="856679" y="876184"/>
                    <a:pt x="838899" y="857134"/>
                  </a:cubicBezTo>
                  <a:close/>
                  <a:moveTo>
                    <a:pt x="748729" y="840624"/>
                  </a:moveTo>
                  <a:cubicBezTo>
                    <a:pt x="748729" y="817764"/>
                    <a:pt x="710629" y="802524"/>
                    <a:pt x="694119" y="819034"/>
                  </a:cubicBezTo>
                  <a:cubicBezTo>
                    <a:pt x="687769" y="825384"/>
                    <a:pt x="686499" y="836814"/>
                    <a:pt x="690309" y="844434"/>
                  </a:cubicBezTo>
                  <a:cubicBezTo>
                    <a:pt x="703009" y="864754"/>
                    <a:pt x="748729" y="860944"/>
                    <a:pt x="748729" y="840624"/>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5F4E2FE5-0514-4B43-A5C1-7D9E3B9C30B1}"/>
                </a:ext>
              </a:extLst>
            </p:cNvPr>
            <p:cNvSpPr/>
            <p:nvPr/>
          </p:nvSpPr>
          <p:spPr>
            <a:xfrm rot="5400000" flipV="1">
              <a:off x="11489800" y="1948581"/>
              <a:ext cx="1026936" cy="5526"/>
            </a:xfrm>
            <a:custGeom>
              <a:avLst/>
              <a:gdLst>
                <a:gd name="connsiteX0" fmla="*/ 84219 w 878159"/>
                <a:gd name="connsiteY0" fmla="*/ -2121 h 4445"/>
                <a:gd name="connsiteX1" fmla="*/ 795419 w 878159"/>
                <a:gd name="connsiteY1" fmla="*/ -2121 h 4445"/>
                <a:gd name="connsiteX2" fmla="*/ 436009 w 878159"/>
                <a:gd name="connsiteY2" fmla="*/ 419 h 4445"/>
                <a:gd name="connsiteX3" fmla="*/ 84219 w 878159"/>
                <a:gd name="connsiteY3" fmla="*/ -2121 h 4445"/>
              </a:gdLst>
              <a:ahLst/>
              <a:cxnLst>
                <a:cxn ang="0">
                  <a:pos x="connsiteX0" y="connsiteY0"/>
                </a:cxn>
                <a:cxn ang="0">
                  <a:pos x="connsiteX1" y="connsiteY1"/>
                </a:cxn>
                <a:cxn ang="0">
                  <a:pos x="connsiteX2" y="connsiteY2"/>
                </a:cxn>
                <a:cxn ang="0">
                  <a:pos x="connsiteX3" y="connsiteY3"/>
                </a:cxn>
              </a:cxnLst>
              <a:rect l="l" t="t" r="r" b="b"/>
              <a:pathLst>
                <a:path w="878159" h="4445">
                  <a:moveTo>
                    <a:pt x="84219" y="-2121"/>
                  </a:moveTo>
                  <a:cubicBezTo>
                    <a:pt x="282339" y="-4661"/>
                    <a:pt x="602379" y="-4661"/>
                    <a:pt x="795419" y="-2121"/>
                  </a:cubicBezTo>
                  <a:cubicBezTo>
                    <a:pt x="988459" y="-851"/>
                    <a:pt x="827169" y="419"/>
                    <a:pt x="436009" y="419"/>
                  </a:cubicBezTo>
                  <a:cubicBezTo>
                    <a:pt x="44849" y="419"/>
                    <a:pt x="-113901" y="-851"/>
                    <a:pt x="84219" y="-2121"/>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BAB9005-CA3F-4109-9E95-A6E596580C8F}"/>
                </a:ext>
              </a:extLst>
            </p:cNvPr>
            <p:cNvSpPr/>
            <p:nvPr/>
          </p:nvSpPr>
          <p:spPr>
            <a:xfrm rot="5400000" flipV="1">
              <a:off x="10900201" y="1976210"/>
              <a:ext cx="1485162" cy="584393"/>
            </a:xfrm>
            <a:custGeom>
              <a:avLst/>
              <a:gdLst>
                <a:gd name="connsiteX0" fmla="*/ 1109909 w 1270000"/>
                <a:gd name="connsiteY0" fmla="*/ 453576 h 470049"/>
                <a:gd name="connsiteX1" fmla="*/ 772089 w 1270000"/>
                <a:gd name="connsiteY1" fmla="*/ 440876 h 470049"/>
                <a:gd name="connsiteX2" fmla="*/ 441889 w 1270000"/>
                <a:gd name="connsiteY2" fmla="*/ 442146 h 470049"/>
                <a:gd name="connsiteX3" fmla="*/ 323779 w 1270000"/>
                <a:gd name="connsiteY3" fmla="*/ 384996 h 470049"/>
                <a:gd name="connsiteX4" fmla="*/ 190429 w 1270000"/>
                <a:gd name="connsiteY4" fmla="*/ 308796 h 470049"/>
                <a:gd name="connsiteX5" fmla="*/ 165029 w 1270000"/>
                <a:gd name="connsiteY5" fmla="*/ 230056 h 470049"/>
                <a:gd name="connsiteX6" fmla="*/ 129469 w 1270000"/>
                <a:gd name="connsiteY6" fmla="*/ 152586 h 470049"/>
                <a:gd name="connsiteX7" fmla="*/ 100259 w 1270000"/>
                <a:gd name="connsiteY7" fmla="*/ 175446 h 470049"/>
                <a:gd name="connsiteX8" fmla="*/ 93909 w 1270000"/>
                <a:gd name="connsiteY8" fmla="*/ 216086 h 470049"/>
                <a:gd name="connsiteX9" fmla="*/ 58349 w 1270000"/>
                <a:gd name="connsiteY9" fmla="*/ 185606 h 470049"/>
                <a:gd name="connsiteX10" fmla="*/ -1341 w 1270000"/>
                <a:gd name="connsiteY10" fmla="*/ 23046 h 470049"/>
                <a:gd name="connsiteX11" fmla="*/ 77399 w 1270000"/>
                <a:gd name="connsiteY11" fmla="*/ 186 h 470049"/>
                <a:gd name="connsiteX12" fmla="*/ 185349 w 1270000"/>
                <a:gd name="connsiteY12" fmla="*/ 40826 h 470049"/>
                <a:gd name="connsiteX13" fmla="*/ 182809 w 1270000"/>
                <a:gd name="connsiteY13" fmla="*/ 90356 h 470049"/>
                <a:gd name="connsiteX14" fmla="*/ 151059 w 1270000"/>
                <a:gd name="connsiteY14" fmla="*/ 101786 h 470049"/>
                <a:gd name="connsiteX15" fmla="*/ 246309 w 1270000"/>
                <a:gd name="connsiteY15" fmla="*/ 161476 h 470049"/>
                <a:gd name="connsiteX16" fmla="*/ 389819 w 1270000"/>
                <a:gd name="connsiteY16" fmla="*/ 308796 h 470049"/>
                <a:gd name="connsiteX17" fmla="*/ 445699 w 1270000"/>
                <a:gd name="connsiteY17" fmla="*/ 421826 h 470049"/>
                <a:gd name="connsiteX18" fmla="*/ 767009 w 1270000"/>
                <a:gd name="connsiteY18" fmla="*/ 418016 h 470049"/>
                <a:gd name="connsiteX19" fmla="*/ 1103559 w 1270000"/>
                <a:gd name="connsiteY19" fmla="*/ 396426 h 470049"/>
                <a:gd name="connsiteX20" fmla="*/ 1140389 w 1270000"/>
                <a:gd name="connsiteY20" fmla="*/ 377376 h 470049"/>
                <a:gd name="connsiteX21" fmla="*/ 1268659 w 1270000"/>
                <a:gd name="connsiteY21" fmla="*/ 428176 h 470049"/>
                <a:gd name="connsiteX22" fmla="*/ 1142929 w 1270000"/>
                <a:gd name="connsiteY22" fmla="*/ 466276 h 470049"/>
                <a:gd name="connsiteX23" fmla="*/ 1109909 w 1270000"/>
                <a:gd name="connsiteY23" fmla="*/ 453576 h 47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70000" h="470049">
                  <a:moveTo>
                    <a:pt x="1109909" y="453576"/>
                  </a:moveTo>
                  <a:cubicBezTo>
                    <a:pt x="1104829" y="444686"/>
                    <a:pt x="985449" y="440876"/>
                    <a:pt x="772089" y="440876"/>
                  </a:cubicBezTo>
                  <a:lnTo>
                    <a:pt x="441889" y="442146"/>
                  </a:lnTo>
                  <a:lnTo>
                    <a:pt x="323779" y="384996"/>
                  </a:lnTo>
                  <a:cubicBezTo>
                    <a:pt x="257739" y="351976"/>
                    <a:pt x="198049" y="318956"/>
                    <a:pt x="190429" y="308796"/>
                  </a:cubicBezTo>
                  <a:cubicBezTo>
                    <a:pt x="182809" y="299906"/>
                    <a:pt x="171379" y="264346"/>
                    <a:pt x="165029" y="230056"/>
                  </a:cubicBezTo>
                  <a:cubicBezTo>
                    <a:pt x="158679" y="195766"/>
                    <a:pt x="143439" y="161476"/>
                    <a:pt x="129469" y="152586"/>
                  </a:cubicBezTo>
                  <a:cubicBezTo>
                    <a:pt x="109149" y="136076"/>
                    <a:pt x="106609" y="138616"/>
                    <a:pt x="100259" y="175446"/>
                  </a:cubicBezTo>
                  <a:lnTo>
                    <a:pt x="93909" y="216086"/>
                  </a:lnTo>
                  <a:lnTo>
                    <a:pt x="58349" y="185606"/>
                  </a:lnTo>
                  <a:cubicBezTo>
                    <a:pt x="24059" y="156396"/>
                    <a:pt x="-71" y="89086"/>
                    <a:pt x="-1341" y="23046"/>
                  </a:cubicBezTo>
                  <a:cubicBezTo>
                    <a:pt x="-1341" y="-6164"/>
                    <a:pt x="1199" y="-7434"/>
                    <a:pt x="77399" y="186"/>
                  </a:cubicBezTo>
                  <a:cubicBezTo>
                    <a:pt x="142169" y="6536"/>
                    <a:pt x="162489" y="12886"/>
                    <a:pt x="185349" y="40826"/>
                  </a:cubicBezTo>
                  <a:cubicBezTo>
                    <a:pt x="223449" y="84006"/>
                    <a:pt x="222179" y="100516"/>
                    <a:pt x="182809" y="90356"/>
                  </a:cubicBezTo>
                  <a:cubicBezTo>
                    <a:pt x="158679" y="84006"/>
                    <a:pt x="151059" y="87816"/>
                    <a:pt x="151059" y="101786"/>
                  </a:cubicBezTo>
                  <a:cubicBezTo>
                    <a:pt x="151059" y="130996"/>
                    <a:pt x="200589" y="161476"/>
                    <a:pt x="246309" y="161476"/>
                  </a:cubicBezTo>
                  <a:cubicBezTo>
                    <a:pt x="305999" y="161476"/>
                    <a:pt x="330129" y="186876"/>
                    <a:pt x="389819" y="308796"/>
                  </a:cubicBezTo>
                  <a:lnTo>
                    <a:pt x="445699" y="421826"/>
                  </a:lnTo>
                  <a:lnTo>
                    <a:pt x="767009" y="418016"/>
                  </a:lnTo>
                  <a:cubicBezTo>
                    <a:pt x="1031169" y="415476"/>
                    <a:pt x="1090859" y="411666"/>
                    <a:pt x="1103559" y="396426"/>
                  </a:cubicBezTo>
                  <a:cubicBezTo>
                    <a:pt x="1112449" y="386266"/>
                    <a:pt x="1128959" y="377376"/>
                    <a:pt x="1140389" y="377376"/>
                  </a:cubicBezTo>
                  <a:cubicBezTo>
                    <a:pt x="1163249" y="377376"/>
                    <a:pt x="1268659" y="419286"/>
                    <a:pt x="1268659" y="428176"/>
                  </a:cubicBezTo>
                  <a:cubicBezTo>
                    <a:pt x="1268659" y="437066"/>
                    <a:pt x="1172139" y="466276"/>
                    <a:pt x="1142929" y="466276"/>
                  </a:cubicBezTo>
                  <a:cubicBezTo>
                    <a:pt x="1128959" y="466276"/>
                    <a:pt x="1113719" y="459926"/>
                    <a:pt x="1109909" y="453576"/>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640A86E-5DBD-4BEB-90DE-1EB147A5AE90}"/>
                </a:ext>
              </a:extLst>
            </p:cNvPr>
            <p:cNvSpPr/>
            <p:nvPr/>
          </p:nvSpPr>
          <p:spPr>
            <a:xfrm rot="5400000" flipV="1">
              <a:off x="11710613" y="226274"/>
              <a:ext cx="199308" cy="199377"/>
            </a:xfrm>
            <a:custGeom>
              <a:avLst/>
              <a:gdLst>
                <a:gd name="connsiteX0" fmla="*/ 115406 w 170433"/>
                <a:gd name="connsiteY0" fmla="*/ 132153 h 160366"/>
                <a:gd name="connsiteX1" fmla="*/ 68416 w 170433"/>
                <a:gd name="connsiteY1" fmla="*/ 120723 h 160366"/>
                <a:gd name="connsiteX2" fmla="*/ 37936 w 170433"/>
                <a:gd name="connsiteY2" fmla="*/ 110563 h 160366"/>
                <a:gd name="connsiteX3" fmla="*/ 59526 w 170433"/>
                <a:gd name="connsiteY3" fmla="*/ 66113 h 160366"/>
                <a:gd name="connsiteX4" fmla="*/ 36666 w 170433"/>
                <a:gd name="connsiteY4" fmla="*/ 49603 h 160366"/>
                <a:gd name="connsiteX5" fmla="*/ -164 w 170433"/>
                <a:gd name="connsiteY5" fmla="*/ 48333 h 160366"/>
                <a:gd name="connsiteX6" fmla="*/ 30316 w 170433"/>
                <a:gd name="connsiteY6" fmla="*/ 24203 h 160366"/>
                <a:gd name="connsiteX7" fmla="*/ 90006 w 170433"/>
                <a:gd name="connsiteY7" fmla="*/ 6423 h 160366"/>
                <a:gd name="connsiteX8" fmla="*/ 120486 w 170433"/>
                <a:gd name="connsiteY8" fmla="*/ 73 h 160366"/>
                <a:gd name="connsiteX9" fmla="*/ 145886 w 170433"/>
                <a:gd name="connsiteY9" fmla="*/ 7693 h 160366"/>
                <a:gd name="connsiteX10" fmla="*/ 131916 w 170433"/>
                <a:gd name="connsiteY10" fmla="*/ 44523 h 160366"/>
                <a:gd name="connsiteX11" fmla="*/ 98896 w 170433"/>
                <a:gd name="connsiteY11" fmla="*/ 53413 h 160366"/>
                <a:gd name="connsiteX12" fmla="*/ 130646 w 170433"/>
                <a:gd name="connsiteY12" fmla="*/ 64843 h 160366"/>
                <a:gd name="connsiteX13" fmla="*/ 158586 w 170433"/>
                <a:gd name="connsiteY13" fmla="*/ 90243 h 160366"/>
                <a:gd name="connsiteX14" fmla="*/ 140806 w 170433"/>
                <a:gd name="connsiteY14" fmla="*/ 142313 h 160366"/>
                <a:gd name="connsiteX15" fmla="*/ 115406 w 170433"/>
                <a:gd name="connsiteY15" fmla="*/ 132153 h 16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433" h="160366">
                  <a:moveTo>
                    <a:pt x="115406" y="132153"/>
                  </a:moveTo>
                  <a:cubicBezTo>
                    <a:pt x="107786" y="100403"/>
                    <a:pt x="106516" y="100403"/>
                    <a:pt x="68416" y="120723"/>
                  </a:cubicBezTo>
                  <a:cubicBezTo>
                    <a:pt x="30316" y="139773"/>
                    <a:pt x="29046" y="139773"/>
                    <a:pt x="37936" y="110563"/>
                  </a:cubicBezTo>
                  <a:cubicBezTo>
                    <a:pt x="43016" y="94053"/>
                    <a:pt x="53176" y="73733"/>
                    <a:pt x="59526" y="66113"/>
                  </a:cubicBezTo>
                  <a:cubicBezTo>
                    <a:pt x="69686" y="53413"/>
                    <a:pt x="63336" y="49603"/>
                    <a:pt x="36666" y="49603"/>
                  </a:cubicBezTo>
                  <a:lnTo>
                    <a:pt x="-164" y="48333"/>
                  </a:lnTo>
                  <a:lnTo>
                    <a:pt x="30316" y="24203"/>
                  </a:lnTo>
                  <a:cubicBezTo>
                    <a:pt x="49366" y="7693"/>
                    <a:pt x="69686" y="1343"/>
                    <a:pt x="90006" y="6423"/>
                  </a:cubicBezTo>
                  <a:cubicBezTo>
                    <a:pt x="107786" y="11503"/>
                    <a:pt x="120486" y="8963"/>
                    <a:pt x="120486" y="73"/>
                  </a:cubicBezTo>
                  <a:cubicBezTo>
                    <a:pt x="120486" y="-7547"/>
                    <a:pt x="131916" y="-3737"/>
                    <a:pt x="145886" y="7693"/>
                  </a:cubicBezTo>
                  <a:cubicBezTo>
                    <a:pt x="182716" y="39443"/>
                    <a:pt x="177636" y="53413"/>
                    <a:pt x="131916" y="44523"/>
                  </a:cubicBezTo>
                  <a:cubicBezTo>
                    <a:pt x="103976" y="39443"/>
                    <a:pt x="95086" y="41983"/>
                    <a:pt x="98896" y="53413"/>
                  </a:cubicBezTo>
                  <a:cubicBezTo>
                    <a:pt x="101436" y="61033"/>
                    <a:pt x="116676" y="67383"/>
                    <a:pt x="130646" y="64843"/>
                  </a:cubicBezTo>
                  <a:cubicBezTo>
                    <a:pt x="152236" y="61033"/>
                    <a:pt x="158586" y="67383"/>
                    <a:pt x="158586" y="90243"/>
                  </a:cubicBezTo>
                  <a:cubicBezTo>
                    <a:pt x="158586" y="106753"/>
                    <a:pt x="149696" y="129613"/>
                    <a:pt x="140806" y="142313"/>
                  </a:cubicBezTo>
                  <a:cubicBezTo>
                    <a:pt x="124296" y="162633"/>
                    <a:pt x="123026" y="162633"/>
                    <a:pt x="115406" y="132153"/>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45C2F4A-CBB9-44F5-88D5-B3F05007F3D8}"/>
                </a:ext>
              </a:extLst>
            </p:cNvPr>
            <p:cNvSpPr/>
            <p:nvPr/>
          </p:nvSpPr>
          <p:spPr>
            <a:xfrm rot="5400000" flipV="1">
              <a:off x="11688083" y="428388"/>
              <a:ext cx="122908" cy="150165"/>
            </a:xfrm>
            <a:custGeom>
              <a:avLst/>
              <a:gdLst>
                <a:gd name="connsiteX0" fmla="*/ 8311 w 105102"/>
                <a:gd name="connsiteY0" fmla="*/ 107911 h 120783"/>
                <a:gd name="connsiteX1" fmla="*/ 17201 w 105102"/>
                <a:gd name="connsiteY1" fmla="*/ 73621 h 120783"/>
                <a:gd name="connsiteX2" fmla="*/ 69271 w 105102"/>
                <a:gd name="connsiteY2" fmla="*/ 38061 h 120783"/>
                <a:gd name="connsiteX3" fmla="*/ 104831 w 105102"/>
                <a:gd name="connsiteY3" fmla="*/ -3849 h 120783"/>
                <a:gd name="connsiteX4" fmla="*/ 97211 w 105102"/>
                <a:gd name="connsiteY4" fmla="*/ 39331 h 120783"/>
                <a:gd name="connsiteX5" fmla="*/ 74351 w 105102"/>
                <a:gd name="connsiteY5" fmla="*/ 100291 h 120783"/>
                <a:gd name="connsiteX6" fmla="*/ 8311 w 105102"/>
                <a:gd name="connsiteY6" fmla="*/ 107911 h 12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102" h="120783">
                  <a:moveTo>
                    <a:pt x="8311" y="107911"/>
                  </a:moveTo>
                  <a:cubicBezTo>
                    <a:pt x="-6929" y="92671"/>
                    <a:pt x="-579" y="67271"/>
                    <a:pt x="17201" y="73621"/>
                  </a:cubicBezTo>
                  <a:cubicBezTo>
                    <a:pt x="26091" y="77431"/>
                    <a:pt x="50221" y="62191"/>
                    <a:pt x="69271" y="38061"/>
                  </a:cubicBezTo>
                  <a:lnTo>
                    <a:pt x="104831" y="-3849"/>
                  </a:lnTo>
                  <a:lnTo>
                    <a:pt x="97211" y="39331"/>
                  </a:lnTo>
                  <a:cubicBezTo>
                    <a:pt x="92131" y="63461"/>
                    <a:pt x="81971" y="90131"/>
                    <a:pt x="74351" y="100291"/>
                  </a:cubicBezTo>
                  <a:cubicBezTo>
                    <a:pt x="59111" y="118071"/>
                    <a:pt x="22281" y="123151"/>
                    <a:pt x="8311" y="107911"/>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25A0338-F85D-4A3D-A964-D944DB610FFF}"/>
                </a:ext>
              </a:extLst>
            </p:cNvPr>
            <p:cNvSpPr/>
            <p:nvPr/>
          </p:nvSpPr>
          <p:spPr>
            <a:xfrm rot="5400000" flipV="1">
              <a:off x="11229025" y="2029400"/>
              <a:ext cx="775517" cy="377285"/>
            </a:xfrm>
            <a:custGeom>
              <a:avLst/>
              <a:gdLst>
                <a:gd name="connsiteX0" fmla="*/ 364450 w 663164"/>
                <a:gd name="connsiteY0" fmla="*/ 279454 h 303464"/>
                <a:gd name="connsiteX1" fmla="*/ 100290 w 663164"/>
                <a:gd name="connsiteY1" fmla="*/ 92764 h 303464"/>
                <a:gd name="connsiteX2" fmla="*/ -1310 w 663164"/>
                <a:gd name="connsiteY2" fmla="*/ -3756 h 303464"/>
                <a:gd name="connsiteX3" fmla="*/ 130770 w 663164"/>
                <a:gd name="connsiteY3" fmla="*/ 92764 h 303464"/>
                <a:gd name="connsiteX4" fmla="*/ 435570 w 663164"/>
                <a:gd name="connsiteY4" fmla="*/ 247704 h 303464"/>
                <a:gd name="connsiteX5" fmla="*/ 596860 w 663164"/>
                <a:gd name="connsiteY5" fmla="*/ 167694 h 303464"/>
                <a:gd name="connsiteX6" fmla="*/ 488910 w 663164"/>
                <a:gd name="connsiteY6" fmla="*/ 94034 h 303464"/>
                <a:gd name="connsiteX7" fmla="*/ 462240 w 663164"/>
                <a:gd name="connsiteY7" fmla="*/ 114354 h 303464"/>
                <a:gd name="connsiteX8" fmla="*/ 556220 w 663164"/>
                <a:gd name="connsiteY8" fmla="*/ 22914 h 303464"/>
                <a:gd name="connsiteX9" fmla="*/ 659090 w 663164"/>
                <a:gd name="connsiteY9" fmla="*/ 128324 h 303464"/>
                <a:gd name="connsiteX10" fmla="*/ 364450 w 663164"/>
                <a:gd name="connsiteY10" fmla="*/ 279454 h 30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164" h="303464">
                  <a:moveTo>
                    <a:pt x="364450" y="279454"/>
                  </a:moveTo>
                  <a:cubicBezTo>
                    <a:pt x="279360" y="248974"/>
                    <a:pt x="224750" y="210874"/>
                    <a:pt x="100290" y="92764"/>
                  </a:cubicBezTo>
                  <a:lnTo>
                    <a:pt x="-1310" y="-3756"/>
                  </a:lnTo>
                  <a:lnTo>
                    <a:pt x="130770" y="92764"/>
                  </a:lnTo>
                  <a:cubicBezTo>
                    <a:pt x="297140" y="214684"/>
                    <a:pt x="347940" y="240084"/>
                    <a:pt x="435570" y="247704"/>
                  </a:cubicBezTo>
                  <a:cubicBezTo>
                    <a:pt x="519390" y="254054"/>
                    <a:pt x="582890" y="222304"/>
                    <a:pt x="596860" y="167694"/>
                  </a:cubicBezTo>
                  <a:cubicBezTo>
                    <a:pt x="619720" y="78794"/>
                    <a:pt x="542250" y="25454"/>
                    <a:pt x="488910" y="94034"/>
                  </a:cubicBezTo>
                  <a:cubicBezTo>
                    <a:pt x="474940" y="113084"/>
                    <a:pt x="462240" y="121974"/>
                    <a:pt x="462240" y="114354"/>
                  </a:cubicBezTo>
                  <a:cubicBezTo>
                    <a:pt x="462240" y="87684"/>
                    <a:pt x="528280" y="22914"/>
                    <a:pt x="556220" y="22914"/>
                  </a:cubicBezTo>
                  <a:cubicBezTo>
                    <a:pt x="598130" y="22914"/>
                    <a:pt x="650200" y="76254"/>
                    <a:pt x="659090" y="128324"/>
                  </a:cubicBezTo>
                  <a:cubicBezTo>
                    <a:pt x="684490" y="260404"/>
                    <a:pt x="530820" y="339144"/>
                    <a:pt x="364450" y="279454"/>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094851F-9279-46EC-A349-AC152FC09943}"/>
                </a:ext>
              </a:extLst>
            </p:cNvPr>
            <p:cNvSpPr/>
            <p:nvPr/>
          </p:nvSpPr>
          <p:spPr>
            <a:xfrm rot="5400000" flipV="1">
              <a:off x="11562109" y="1269992"/>
              <a:ext cx="127115" cy="198877"/>
            </a:xfrm>
            <a:custGeom>
              <a:avLst/>
              <a:gdLst>
                <a:gd name="connsiteX0" fmla="*/ 99660 w 108699"/>
                <a:gd name="connsiteY0" fmla="*/ 152292 h 159964"/>
                <a:gd name="connsiteX1" fmla="*/ 47590 w 108699"/>
                <a:gd name="connsiteY1" fmla="*/ 104032 h 159964"/>
                <a:gd name="connsiteX2" fmla="*/ 24730 w 108699"/>
                <a:gd name="connsiteY2" fmla="*/ 12592 h 159964"/>
                <a:gd name="connsiteX3" fmla="*/ 43780 w 108699"/>
                <a:gd name="connsiteY3" fmla="*/ 11322 h 159964"/>
                <a:gd name="connsiteX4" fmla="*/ 74260 w 108699"/>
                <a:gd name="connsiteY4" fmla="*/ 77362 h 159964"/>
                <a:gd name="connsiteX5" fmla="*/ 107280 w 108699"/>
                <a:gd name="connsiteY5" fmla="*/ 143402 h 159964"/>
                <a:gd name="connsiteX6" fmla="*/ 99660 w 108699"/>
                <a:gd name="connsiteY6" fmla="*/ 152292 h 159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699" h="159964">
                  <a:moveTo>
                    <a:pt x="99660" y="152292"/>
                  </a:moveTo>
                  <a:cubicBezTo>
                    <a:pt x="99660" y="144672"/>
                    <a:pt x="75530" y="123082"/>
                    <a:pt x="47590" y="104032"/>
                  </a:cubicBezTo>
                  <a:cubicBezTo>
                    <a:pt x="-9560" y="65932"/>
                    <a:pt x="-14640" y="46882"/>
                    <a:pt x="24730" y="12592"/>
                  </a:cubicBezTo>
                  <a:cubicBezTo>
                    <a:pt x="48860" y="-8998"/>
                    <a:pt x="51400" y="-8998"/>
                    <a:pt x="43780" y="11322"/>
                  </a:cubicBezTo>
                  <a:cubicBezTo>
                    <a:pt x="38700" y="25292"/>
                    <a:pt x="48860" y="48152"/>
                    <a:pt x="74260" y="77362"/>
                  </a:cubicBezTo>
                  <a:cubicBezTo>
                    <a:pt x="97120" y="102762"/>
                    <a:pt x="111090" y="130702"/>
                    <a:pt x="107280" y="143402"/>
                  </a:cubicBezTo>
                  <a:cubicBezTo>
                    <a:pt x="103470" y="156102"/>
                    <a:pt x="100930" y="159912"/>
                    <a:pt x="99660" y="152292"/>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7A2FB3B-EC16-4E3E-83DD-8CCA106C2CA0}"/>
                </a:ext>
              </a:extLst>
            </p:cNvPr>
            <p:cNvSpPr/>
            <p:nvPr/>
          </p:nvSpPr>
          <p:spPr>
            <a:xfrm rot="5400000" flipV="1">
              <a:off x="11556799" y="306094"/>
              <a:ext cx="125639" cy="126075"/>
            </a:xfrm>
            <a:custGeom>
              <a:avLst/>
              <a:gdLst>
                <a:gd name="connsiteX0" fmla="*/ 10136 w 107437"/>
                <a:gd name="connsiteY0" fmla="*/ 88513 h 101407"/>
                <a:gd name="connsiteX1" fmla="*/ 45696 w 107437"/>
                <a:gd name="connsiteY1" fmla="*/ 13583 h 101407"/>
                <a:gd name="connsiteX2" fmla="*/ 79986 w 107437"/>
                <a:gd name="connsiteY2" fmla="*/ 28823 h 101407"/>
                <a:gd name="connsiteX3" fmla="*/ 44426 w 107437"/>
                <a:gd name="connsiteY3" fmla="*/ 79623 h 101407"/>
                <a:gd name="connsiteX4" fmla="*/ 10136 w 107437"/>
                <a:gd name="connsiteY4" fmla="*/ 88513 h 101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37" h="101407">
                  <a:moveTo>
                    <a:pt x="10136" y="88513"/>
                  </a:moveTo>
                  <a:cubicBezTo>
                    <a:pt x="-12724" y="66923"/>
                    <a:pt x="3786" y="31363"/>
                    <a:pt x="45696" y="13583"/>
                  </a:cubicBezTo>
                  <a:cubicBezTo>
                    <a:pt x="111736" y="-14357"/>
                    <a:pt x="126976" y="-8007"/>
                    <a:pt x="79986" y="28823"/>
                  </a:cubicBezTo>
                  <a:cubicBezTo>
                    <a:pt x="55856" y="47873"/>
                    <a:pt x="40616" y="69463"/>
                    <a:pt x="44426" y="79623"/>
                  </a:cubicBezTo>
                  <a:cubicBezTo>
                    <a:pt x="50776" y="97403"/>
                    <a:pt x="25376" y="105023"/>
                    <a:pt x="10136" y="88513"/>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868914BF-1D90-4F12-A73D-142A46E12A73}"/>
                </a:ext>
              </a:extLst>
            </p:cNvPr>
            <p:cNvSpPr/>
            <p:nvPr/>
          </p:nvSpPr>
          <p:spPr>
            <a:xfrm rot="5400000" flipV="1">
              <a:off x="11311322" y="1227323"/>
              <a:ext cx="354694" cy="272998"/>
            </a:xfrm>
            <a:custGeom>
              <a:avLst/>
              <a:gdLst>
                <a:gd name="connsiteX0" fmla="*/ 263994 w 303308"/>
                <a:gd name="connsiteY0" fmla="*/ 209839 h 219582"/>
                <a:gd name="connsiteX1" fmla="*/ 197954 w 303308"/>
                <a:gd name="connsiteY1" fmla="*/ 192059 h 219582"/>
                <a:gd name="connsiteX2" fmla="*/ 162394 w 303308"/>
                <a:gd name="connsiteY2" fmla="*/ 159039 h 219582"/>
                <a:gd name="connsiteX3" fmla="*/ 186524 w 303308"/>
                <a:gd name="connsiteY3" fmla="*/ 147609 h 219582"/>
                <a:gd name="connsiteX4" fmla="*/ 205574 w 303308"/>
                <a:gd name="connsiteY4" fmla="*/ 141259 h 219582"/>
                <a:gd name="connsiteX5" fmla="*/ 201764 w 303308"/>
                <a:gd name="connsiteY5" fmla="*/ 122209 h 219582"/>
                <a:gd name="connsiteX6" fmla="*/ 229704 w 303308"/>
                <a:gd name="connsiteY6" fmla="*/ 98079 h 219582"/>
                <a:gd name="connsiteX7" fmla="*/ 204304 w 303308"/>
                <a:gd name="connsiteY7" fmla="*/ 84109 h 219582"/>
                <a:gd name="connsiteX8" fmla="*/ 59524 w 303308"/>
                <a:gd name="connsiteY8" fmla="*/ 68869 h 219582"/>
                <a:gd name="connsiteX9" fmla="*/ -166 w 303308"/>
                <a:gd name="connsiteY9" fmla="*/ 7909 h 219582"/>
                <a:gd name="connsiteX10" fmla="*/ 30314 w 303308"/>
                <a:gd name="connsiteY10" fmla="*/ 21879 h 219582"/>
                <a:gd name="connsiteX11" fmla="*/ 149694 w 303308"/>
                <a:gd name="connsiteY11" fmla="*/ 84109 h 219582"/>
                <a:gd name="connsiteX12" fmla="*/ 182714 w 303308"/>
                <a:gd name="connsiteY12" fmla="*/ 25689 h 219582"/>
                <a:gd name="connsiteX13" fmla="*/ 152234 w 303308"/>
                <a:gd name="connsiteY13" fmla="*/ 21879 h 219582"/>
                <a:gd name="connsiteX14" fmla="*/ 148424 w 303308"/>
                <a:gd name="connsiteY14" fmla="*/ 18069 h 219582"/>
                <a:gd name="connsiteX15" fmla="*/ 213194 w 303308"/>
                <a:gd name="connsiteY15" fmla="*/ 24419 h 219582"/>
                <a:gd name="connsiteX16" fmla="*/ 224624 w 303308"/>
                <a:gd name="connsiteY16" fmla="*/ 28229 h 219582"/>
                <a:gd name="connsiteX17" fmla="*/ 257644 w 303308"/>
                <a:gd name="connsiteY17" fmla="*/ 46009 h 219582"/>
                <a:gd name="connsiteX18" fmla="*/ 261454 w 303308"/>
                <a:gd name="connsiteY18" fmla="*/ 151419 h 219582"/>
                <a:gd name="connsiteX19" fmla="*/ 252564 w 303308"/>
                <a:gd name="connsiteY19" fmla="*/ 171739 h 219582"/>
                <a:gd name="connsiteX20" fmla="*/ 300824 w 303308"/>
                <a:gd name="connsiteY20" fmla="*/ 214919 h 219582"/>
                <a:gd name="connsiteX21" fmla="*/ 263994 w 303308"/>
                <a:gd name="connsiteY21" fmla="*/ 209839 h 219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3308" h="219582">
                  <a:moveTo>
                    <a:pt x="263994" y="209839"/>
                  </a:moveTo>
                  <a:cubicBezTo>
                    <a:pt x="246214" y="203489"/>
                    <a:pt x="217004" y="195869"/>
                    <a:pt x="197954" y="192059"/>
                  </a:cubicBezTo>
                  <a:cubicBezTo>
                    <a:pt x="172554" y="186979"/>
                    <a:pt x="162394" y="176819"/>
                    <a:pt x="162394" y="159039"/>
                  </a:cubicBezTo>
                  <a:cubicBezTo>
                    <a:pt x="162394" y="138719"/>
                    <a:pt x="166204" y="136179"/>
                    <a:pt x="186524" y="147609"/>
                  </a:cubicBezTo>
                  <a:cubicBezTo>
                    <a:pt x="223354" y="166659"/>
                    <a:pt x="234784" y="162849"/>
                    <a:pt x="205574" y="141259"/>
                  </a:cubicBezTo>
                  <a:cubicBezTo>
                    <a:pt x="185254" y="126019"/>
                    <a:pt x="185254" y="123479"/>
                    <a:pt x="201764" y="122209"/>
                  </a:cubicBezTo>
                  <a:cubicBezTo>
                    <a:pt x="213194" y="122209"/>
                    <a:pt x="225894" y="110779"/>
                    <a:pt x="229704" y="98079"/>
                  </a:cubicBezTo>
                  <a:cubicBezTo>
                    <a:pt x="238594" y="62519"/>
                    <a:pt x="224624" y="54899"/>
                    <a:pt x="204304" y="84109"/>
                  </a:cubicBezTo>
                  <a:cubicBezTo>
                    <a:pt x="177634" y="122209"/>
                    <a:pt x="121754" y="115859"/>
                    <a:pt x="59524" y="68869"/>
                  </a:cubicBezTo>
                  <a:cubicBezTo>
                    <a:pt x="30314" y="46009"/>
                    <a:pt x="2374" y="18069"/>
                    <a:pt x="-166" y="7909"/>
                  </a:cubicBezTo>
                  <a:cubicBezTo>
                    <a:pt x="-3976" y="-3521"/>
                    <a:pt x="9994" y="2829"/>
                    <a:pt x="30314" y="21879"/>
                  </a:cubicBezTo>
                  <a:cubicBezTo>
                    <a:pt x="76034" y="63789"/>
                    <a:pt x="115404" y="84109"/>
                    <a:pt x="149694" y="84109"/>
                  </a:cubicBezTo>
                  <a:cubicBezTo>
                    <a:pt x="178904" y="84109"/>
                    <a:pt x="194144" y="56169"/>
                    <a:pt x="182714" y="25689"/>
                  </a:cubicBezTo>
                  <a:cubicBezTo>
                    <a:pt x="176364" y="7909"/>
                    <a:pt x="171284" y="7909"/>
                    <a:pt x="152234" y="21879"/>
                  </a:cubicBezTo>
                  <a:cubicBezTo>
                    <a:pt x="133184" y="38389"/>
                    <a:pt x="131914" y="37119"/>
                    <a:pt x="148424" y="18069"/>
                  </a:cubicBezTo>
                  <a:cubicBezTo>
                    <a:pt x="172554" y="-13681"/>
                    <a:pt x="199224" y="-9871"/>
                    <a:pt x="213194" y="24419"/>
                  </a:cubicBezTo>
                  <a:cubicBezTo>
                    <a:pt x="223354" y="48549"/>
                    <a:pt x="224624" y="49819"/>
                    <a:pt x="224624" y="28229"/>
                  </a:cubicBezTo>
                  <a:cubicBezTo>
                    <a:pt x="225894" y="7909"/>
                    <a:pt x="232244" y="11719"/>
                    <a:pt x="257644" y="46009"/>
                  </a:cubicBezTo>
                  <a:cubicBezTo>
                    <a:pt x="297014" y="99349"/>
                    <a:pt x="298284" y="126019"/>
                    <a:pt x="261454" y="151419"/>
                  </a:cubicBezTo>
                  <a:cubicBezTo>
                    <a:pt x="238594" y="166659"/>
                    <a:pt x="237324" y="171739"/>
                    <a:pt x="252564" y="171739"/>
                  </a:cubicBezTo>
                  <a:cubicBezTo>
                    <a:pt x="272884" y="173009"/>
                    <a:pt x="310984" y="207299"/>
                    <a:pt x="300824" y="214919"/>
                  </a:cubicBezTo>
                  <a:cubicBezTo>
                    <a:pt x="298284" y="217459"/>
                    <a:pt x="281774" y="214919"/>
                    <a:pt x="263994" y="209839"/>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E41F37B-00B5-483F-A199-9014BFA345BA}"/>
                </a:ext>
              </a:extLst>
            </p:cNvPr>
            <p:cNvSpPr/>
            <p:nvPr/>
          </p:nvSpPr>
          <p:spPr>
            <a:xfrm rot="5400000" flipV="1">
              <a:off x="11183312" y="1871170"/>
              <a:ext cx="265616" cy="306144"/>
            </a:xfrm>
            <a:custGeom>
              <a:avLst/>
              <a:gdLst>
                <a:gd name="connsiteX0" fmla="*/ 46846 w 227135"/>
                <a:gd name="connsiteY0" fmla="*/ 196977 h 246243"/>
                <a:gd name="connsiteX1" fmla="*/ 22716 w 227135"/>
                <a:gd name="connsiteY1" fmla="*/ 91567 h 246243"/>
                <a:gd name="connsiteX2" fmla="*/ 4936 w 227135"/>
                <a:gd name="connsiteY2" fmla="*/ 12827 h 246243"/>
                <a:gd name="connsiteX3" fmla="*/ 79866 w 227135"/>
                <a:gd name="connsiteY3" fmla="*/ 20447 h 246243"/>
                <a:gd name="connsiteX4" fmla="*/ 173846 w 227135"/>
                <a:gd name="connsiteY4" fmla="*/ 45847 h 246243"/>
                <a:gd name="connsiteX5" fmla="*/ 219566 w 227135"/>
                <a:gd name="connsiteY5" fmla="*/ 64897 h 246243"/>
                <a:gd name="connsiteX6" fmla="*/ 189086 w 227135"/>
                <a:gd name="connsiteY6" fmla="*/ 83947 h 246243"/>
                <a:gd name="connsiteX7" fmla="*/ 157336 w 227135"/>
                <a:gd name="connsiteY7" fmla="*/ 95377 h 246243"/>
                <a:gd name="connsiteX8" fmla="*/ 159876 w 227135"/>
                <a:gd name="connsiteY8" fmla="*/ 139827 h 246243"/>
                <a:gd name="connsiteX9" fmla="*/ 143366 w 227135"/>
                <a:gd name="connsiteY9" fmla="*/ 166497 h 246243"/>
                <a:gd name="connsiteX10" fmla="*/ 92566 w 227135"/>
                <a:gd name="connsiteY10" fmla="*/ 165227 h 246243"/>
                <a:gd name="connsiteX11" fmla="*/ 65896 w 227135"/>
                <a:gd name="connsiteY11" fmla="*/ 212217 h 246243"/>
                <a:gd name="connsiteX12" fmla="*/ 40496 w 227135"/>
                <a:gd name="connsiteY12" fmla="*/ 242697 h 246243"/>
                <a:gd name="connsiteX13" fmla="*/ 46846 w 227135"/>
                <a:gd name="connsiteY13" fmla="*/ 196977 h 24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7135" h="246243">
                  <a:moveTo>
                    <a:pt x="46846" y="196977"/>
                  </a:moveTo>
                  <a:cubicBezTo>
                    <a:pt x="53196" y="162687"/>
                    <a:pt x="46846" y="137287"/>
                    <a:pt x="22716" y="91567"/>
                  </a:cubicBezTo>
                  <a:cubicBezTo>
                    <a:pt x="-2684" y="43307"/>
                    <a:pt x="-6494" y="26797"/>
                    <a:pt x="4936" y="12827"/>
                  </a:cubicBezTo>
                  <a:cubicBezTo>
                    <a:pt x="23986" y="-11303"/>
                    <a:pt x="41766" y="-8763"/>
                    <a:pt x="79866" y="20447"/>
                  </a:cubicBezTo>
                  <a:cubicBezTo>
                    <a:pt x="101456" y="36957"/>
                    <a:pt x="131936" y="45847"/>
                    <a:pt x="173846" y="45847"/>
                  </a:cubicBezTo>
                  <a:cubicBezTo>
                    <a:pt x="227186" y="45847"/>
                    <a:pt x="233536" y="48387"/>
                    <a:pt x="219566" y="64897"/>
                  </a:cubicBezTo>
                  <a:cubicBezTo>
                    <a:pt x="210676" y="75057"/>
                    <a:pt x="196706" y="83947"/>
                    <a:pt x="189086" y="83947"/>
                  </a:cubicBezTo>
                  <a:cubicBezTo>
                    <a:pt x="181466" y="83947"/>
                    <a:pt x="167496" y="89027"/>
                    <a:pt x="157336" y="95377"/>
                  </a:cubicBezTo>
                  <a:cubicBezTo>
                    <a:pt x="142096" y="105537"/>
                    <a:pt x="142096" y="111887"/>
                    <a:pt x="159876" y="139827"/>
                  </a:cubicBezTo>
                  <a:cubicBezTo>
                    <a:pt x="190356" y="184277"/>
                    <a:pt x="186546" y="189357"/>
                    <a:pt x="143366" y="166497"/>
                  </a:cubicBezTo>
                  <a:cubicBezTo>
                    <a:pt x="97646" y="143637"/>
                    <a:pt x="92566" y="142367"/>
                    <a:pt x="92566" y="165227"/>
                  </a:cubicBezTo>
                  <a:cubicBezTo>
                    <a:pt x="92566" y="175387"/>
                    <a:pt x="81136" y="195707"/>
                    <a:pt x="65896" y="212217"/>
                  </a:cubicBezTo>
                  <a:lnTo>
                    <a:pt x="40496" y="242697"/>
                  </a:lnTo>
                  <a:lnTo>
                    <a:pt x="46846" y="196977"/>
                  </a:lnTo>
                  <a:close/>
                </a:path>
              </a:pathLst>
            </a:custGeom>
            <a:solidFill>
              <a:schemeClr val="accent1">
                <a:lumMod val="75000"/>
              </a:schemeClr>
            </a:solidFill>
            <a:ln w="127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5B134AC5-018C-4A42-B7AC-55AC77635B4E}"/>
                </a:ext>
              </a:extLst>
            </p:cNvPr>
            <p:cNvSpPr/>
            <p:nvPr/>
          </p:nvSpPr>
          <p:spPr>
            <a:xfrm rot="5400000" flipV="1">
              <a:off x="10947803" y="1354511"/>
              <a:ext cx="496768" cy="275036"/>
            </a:xfrm>
            <a:custGeom>
              <a:avLst/>
              <a:gdLst>
                <a:gd name="connsiteX0" fmla="*/ 65169 w 424799"/>
                <a:gd name="connsiteY0" fmla="*/ 189577 h 221222"/>
                <a:gd name="connsiteX1" fmla="*/ -871 w 424799"/>
                <a:gd name="connsiteY1" fmla="*/ 32097 h 221222"/>
                <a:gd name="connsiteX2" fmla="*/ -871 w 424799"/>
                <a:gd name="connsiteY2" fmla="*/ -3463 h 221222"/>
                <a:gd name="connsiteX3" fmla="*/ 28339 w 424799"/>
                <a:gd name="connsiteY3" fmla="*/ 37177 h 221222"/>
                <a:gd name="connsiteX4" fmla="*/ 231539 w 424799"/>
                <a:gd name="connsiteY4" fmla="*/ 128617 h 221222"/>
                <a:gd name="connsiteX5" fmla="*/ 409339 w 424799"/>
                <a:gd name="connsiteY5" fmla="*/ 190847 h 221222"/>
                <a:gd name="connsiteX6" fmla="*/ 380129 w 424799"/>
                <a:gd name="connsiteY6" fmla="*/ 203547 h 221222"/>
                <a:gd name="connsiteX7" fmla="*/ 240429 w 424799"/>
                <a:gd name="connsiteY7" fmla="*/ 204817 h 221222"/>
                <a:gd name="connsiteX8" fmla="*/ 65169 w 424799"/>
                <a:gd name="connsiteY8" fmla="*/ 189577 h 22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4799" h="221222">
                  <a:moveTo>
                    <a:pt x="65169" y="189577"/>
                  </a:moveTo>
                  <a:cubicBezTo>
                    <a:pt x="30879" y="154017"/>
                    <a:pt x="-871" y="77817"/>
                    <a:pt x="-871" y="32097"/>
                  </a:cubicBezTo>
                  <a:lnTo>
                    <a:pt x="-871" y="-3463"/>
                  </a:lnTo>
                  <a:lnTo>
                    <a:pt x="28339" y="37177"/>
                  </a:lnTo>
                  <a:cubicBezTo>
                    <a:pt x="70249" y="98137"/>
                    <a:pt x="117239" y="118457"/>
                    <a:pt x="231539" y="128617"/>
                  </a:cubicBezTo>
                  <a:cubicBezTo>
                    <a:pt x="342029" y="138777"/>
                    <a:pt x="372509" y="150207"/>
                    <a:pt x="409339" y="190847"/>
                  </a:cubicBezTo>
                  <a:cubicBezTo>
                    <a:pt x="432199" y="216247"/>
                    <a:pt x="432199" y="216247"/>
                    <a:pt x="380129" y="203547"/>
                  </a:cubicBezTo>
                  <a:cubicBezTo>
                    <a:pt x="343299" y="193387"/>
                    <a:pt x="302659" y="194657"/>
                    <a:pt x="240429" y="204817"/>
                  </a:cubicBezTo>
                  <a:cubicBezTo>
                    <a:pt x="118509" y="225137"/>
                    <a:pt x="95649" y="222597"/>
                    <a:pt x="65169" y="189577"/>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ABDEA717-D38B-44FD-A44A-0D88102DFD17}"/>
                </a:ext>
              </a:extLst>
            </p:cNvPr>
            <p:cNvSpPr/>
            <p:nvPr/>
          </p:nvSpPr>
          <p:spPr>
            <a:xfrm rot="5400000" flipV="1">
              <a:off x="10929508" y="1367161"/>
              <a:ext cx="303168" cy="127803"/>
            </a:xfrm>
            <a:custGeom>
              <a:avLst/>
              <a:gdLst>
                <a:gd name="connsiteX0" fmla="*/ 47264 w 259247"/>
                <a:gd name="connsiteY0" fmla="*/ 79509 h 102797"/>
                <a:gd name="connsiteX1" fmla="*/ 6624 w 259247"/>
                <a:gd name="connsiteY1" fmla="*/ 35059 h 102797"/>
                <a:gd name="connsiteX2" fmla="*/ 21864 w 259247"/>
                <a:gd name="connsiteY2" fmla="*/ 17279 h 102797"/>
                <a:gd name="connsiteX3" fmla="*/ 95524 w 259247"/>
                <a:gd name="connsiteY3" fmla="*/ 7119 h 102797"/>
                <a:gd name="connsiteX4" fmla="*/ 241574 w 259247"/>
                <a:gd name="connsiteY4" fmla="*/ 45219 h 102797"/>
                <a:gd name="connsiteX5" fmla="*/ 239034 w 259247"/>
                <a:gd name="connsiteY5" fmla="*/ 59189 h 102797"/>
                <a:gd name="connsiteX6" fmla="*/ 166644 w 259247"/>
                <a:gd name="connsiteY6" fmla="*/ 68079 h 102797"/>
                <a:gd name="connsiteX7" fmla="*/ 47264 w 259247"/>
                <a:gd name="connsiteY7" fmla="*/ 79509 h 10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247" h="102797">
                  <a:moveTo>
                    <a:pt x="47264" y="79509"/>
                  </a:moveTo>
                  <a:cubicBezTo>
                    <a:pt x="32024" y="69349"/>
                    <a:pt x="12974" y="49029"/>
                    <a:pt x="6624" y="35059"/>
                  </a:cubicBezTo>
                  <a:cubicBezTo>
                    <a:pt x="-6076" y="13469"/>
                    <a:pt x="-3536" y="10929"/>
                    <a:pt x="21864" y="17279"/>
                  </a:cubicBezTo>
                  <a:cubicBezTo>
                    <a:pt x="38374" y="21089"/>
                    <a:pt x="71394" y="17279"/>
                    <a:pt x="95524" y="7119"/>
                  </a:cubicBezTo>
                  <a:cubicBezTo>
                    <a:pt x="152674" y="-15741"/>
                    <a:pt x="212364" y="-501"/>
                    <a:pt x="241574" y="45219"/>
                  </a:cubicBezTo>
                  <a:cubicBezTo>
                    <a:pt x="264434" y="80779"/>
                    <a:pt x="264434" y="80779"/>
                    <a:pt x="239034" y="59189"/>
                  </a:cubicBezTo>
                  <a:cubicBezTo>
                    <a:pt x="206014" y="28709"/>
                    <a:pt x="190774" y="29979"/>
                    <a:pt x="166644" y="68079"/>
                  </a:cubicBezTo>
                  <a:cubicBezTo>
                    <a:pt x="142514" y="104909"/>
                    <a:pt x="90444" y="109989"/>
                    <a:pt x="47264" y="79509"/>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D6C881E-84A8-42AA-8CC2-53C220412A60}"/>
                </a:ext>
              </a:extLst>
            </p:cNvPr>
            <p:cNvSpPr/>
            <p:nvPr/>
          </p:nvSpPr>
          <p:spPr>
            <a:xfrm rot="5400000" flipV="1">
              <a:off x="10726046" y="1747040"/>
              <a:ext cx="467811" cy="276379"/>
            </a:xfrm>
            <a:custGeom>
              <a:avLst/>
              <a:gdLst>
                <a:gd name="connsiteX0" fmla="*/ 381794 w 400037"/>
                <a:gd name="connsiteY0" fmla="*/ 210114 h 222302"/>
                <a:gd name="connsiteX1" fmla="*/ 240824 w 400037"/>
                <a:gd name="connsiteY1" fmla="*/ 193604 h 222302"/>
                <a:gd name="connsiteX2" fmla="*/ 32544 w 400037"/>
                <a:gd name="connsiteY2" fmla="*/ 86924 h 222302"/>
                <a:gd name="connsiteX3" fmla="*/ 52864 w 400037"/>
                <a:gd name="connsiteY3" fmla="*/ 38664 h 222302"/>
                <a:gd name="connsiteX4" fmla="*/ 220504 w 400037"/>
                <a:gd name="connsiteY4" fmla="*/ 122484 h 222302"/>
                <a:gd name="connsiteX5" fmla="*/ 366554 w 400037"/>
                <a:gd name="connsiteY5" fmla="*/ 182174 h 222302"/>
                <a:gd name="connsiteX6" fmla="*/ 398304 w 400037"/>
                <a:gd name="connsiteY6" fmla="*/ 219004 h 222302"/>
                <a:gd name="connsiteX7" fmla="*/ 381794 w 400037"/>
                <a:gd name="connsiteY7" fmla="*/ 210114 h 222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037" h="222302">
                  <a:moveTo>
                    <a:pt x="381794" y="210114"/>
                  </a:moveTo>
                  <a:cubicBezTo>
                    <a:pt x="376714" y="205034"/>
                    <a:pt x="313214" y="197414"/>
                    <a:pt x="240824" y="193604"/>
                  </a:cubicBezTo>
                  <a:cubicBezTo>
                    <a:pt x="92234" y="185984"/>
                    <a:pt x="74454" y="175824"/>
                    <a:pt x="32544" y="86924"/>
                  </a:cubicBezTo>
                  <a:cubicBezTo>
                    <a:pt x="-16986" y="-18486"/>
                    <a:pt x="-13176" y="-27376"/>
                    <a:pt x="52864" y="38664"/>
                  </a:cubicBezTo>
                  <a:cubicBezTo>
                    <a:pt x="108744" y="94544"/>
                    <a:pt x="122714" y="102164"/>
                    <a:pt x="220504" y="122484"/>
                  </a:cubicBezTo>
                  <a:cubicBezTo>
                    <a:pt x="299244" y="138994"/>
                    <a:pt x="336074" y="154234"/>
                    <a:pt x="366554" y="182174"/>
                  </a:cubicBezTo>
                  <a:cubicBezTo>
                    <a:pt x="388144" y="202494"/>
                    <a:pt x="402114" y="219004"/>
                    <a:pt x="398304" y="219004"/>
                  </a:cubicBezTo>
                  <a:cubicBezTo>
                    <a:pt x="394494" y="219004"/>
                    <a:pt x="386874" y="215194"/>
                    <a:pt x="381794" y="210114"/>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1F9966AF-E616-4C59-8340-7CB8BD92F371}"/>
                </a:ext>
              </a:extLst>
            </p:cNvPr>
            <p:cNvSpPr/>
            <p:nvPr/>
          </p:nvSpPr>
          <p:spPr>
            <a:xfrm rot="5400000" flipV="1">
              <a:off x="10451567" y="988582"/>
              <a:ext cx="538530" cy="469377"/>
            </a:xfrm>
            <a:custGeom>
              <a:avLst/>
              <a:gdLst>
                <a:gd name="connsiteX0" fmla="*/ 379050 w 460511"/>
                <a:gd name="connsiteY0" fmla="*/ 355771 h 377537"/>
                <a:gd name="connsiteX1" fmla="*/ 371430 w 460511"/>
                <a:gd name="connsiteY1" fmla="*/ 336721 h 377537"/>
                <a:gd name="connsiteX2" fmla="*/ 266020 w 460511"/>
                <a:gd name="connsiteY2" fmla="*/ 147491 h 377537"/>
                <a:gd name="connsiteX3" fmla="*/ 144100 w 460511"/>
                <a:gd name="connsiteY3" fmla="*/ 124631 h 377537"/>
                <a:gd name="connsiteX4" fmla="*/ 127590 w 460511"/>
                <a:gd name="connsiteY4" fmla="*/ 103041 h 377537"/>
                <a:gd name="connsiteX5" fmla="*/ 111080 w 460511"/>
                <a:gd name="connsiteY5" fmla="*/ 66211 h 377537"/>
                <a:gd name="connsiteX6" fmla="*/ 100920 w 460511"/>
                <a:gd name="connsiteY6" fmla="*/ 109391 h 377537"/>
                <a:gd name="connsiteX7" fmla="*/ 90760 w 460511"/>
                <a:gd name="connsiteY7" fmla="*/ 207181 h 377537"/>
                <a:gd name="connsiteX8" fmla="*/ 89490 w 460511"/>
                <a:gd name="connsiteY8" fmla="*/ 260521 h 377537"/>
                <a:gd name="connsiteX9" fmla="*/ 48850 w 460511"/>
                <a:gd name="connsiteY9" fmla="*/ 219881 h 377537"/>
                <a:gd name="connsiteX10" fmla="*/ 24720 w 460511"/>
                <a:gd name="connsiteY10" fmla="*/ 85261 h 377537"/>
                <a:gd name="connsiteX11" fmla="*/ 47580 w 460511"/>
                <a:gd name="connsiteY11" fmla="*/ -1099 h 377537"/>
                <a:gd name="connsiteX12" fmla="*/ 71710 w 460511"/>
                <a:gd name="connsiteY12" fmla="*/ 20491 h 377537"/>
                <a:gd name="connsiteX13" fmla="*/ 119970 w 460511"/>
                <a:gd name="connsiteY13" fmla="*/ 38271 h 377537"/>
                <a:gd name="connsiteX14" fmla="*/ 169500 w 460511"/>
                <a:gd name="connsiteY14" fmla="*/ 37001 h 377537"/>
                <a:gd name="connsiteX15" fmla="*/ 236810 w 460511"/>
                <a:gd name="connsiteY15" fmla="*/ 48431 h 377537"/>
                <a:gd name="connsiteX16" fmla="*/ 334600 w 460511"/>
                <a:gd name="connsiteY16" fmla="*/ 64941 h 377537"/>
                <a:gd name="connsiteX17" fmla="*/ 426040 w 460511"/>
                <a:gd name="connsiteY17" fmla="*/ 162731 h 377537"/>
                <a:gd name="connsiteX18" fmla="*/ 441280 w 460511"/>
                <a:gd name="connsiteY18" fmla="*/ 259251 h 377537"/>
                <a:gd name="connsiteX19" fmla="*/ 447630 w 460511"/>
                <a:gd name="connsiteY19" fmla="*/ 307511 h 377537"/>
                <a:gd name="connsiteX20" fmla="*/ 379050 w 460511"/>
                <a:gd name="connsiteY20" fmla="*/ 355771 h 377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0511" h="377537">
                  <a:moveTo>
                    <a:pt x="379050" y="355771"/>
                  </a:moveTo>
                  <a:cubicBezTo>
                    <a:pt x="365080" y="345611"/>
                    <a:pt x="361270" y="336721"/>
                    <a:pt x="371430" y="336721"/>
                  </a:cubicBezTo>
                  <a:cubicBezTo>
                    <a:pt x="419690" y="335451"/>
                    <a:pt x="349840" y="210991"/>
                    <a:pt x="266020" y="147491"/>
                  </a:cubicBezTo>
                  <a:cubicBezTo>
                    <a:pt x="213950" y="108121"/>
                    <a:pt x="146640" y="95421"/>
                    <a:pt x="144100" y="124631"/>
                  </a:cubicBezTo>
                  <a:cubicBezTo>
                    <a:pt x="144100" y="132251"/>
                    <a:pt x="136480" y="123361"/>
                    <a:pt x="127590" y="103041"/>
                  </a:cubicBezTo>
                  <a:lnTo>
                    <a:pt x="111080" y="66211"/>
                  </a:lnTo>
                  <a:lnTo>
                    <a:pt x="100920" y="109391"/>
                  </a:lnTo>
                  <a:cubicBezTo>
                    <a:pt x="95840" y="133521"/>
                    <a:pt x="90760" y="176701"/>
                    <a:pt x="90760" y="207181"/>
                  </a:cubicBezTo>
                  <a:lnTo>
                    <a:pt x="89490" y="260521"/>
                  </a:lnTo>
                  <a:lnTo>
                    <a:pt x="48850" y="219881"/>
                  </a:lnTo>
                  <a:cubicBezTo>
                    <a:pt x="-9570" y="160191"/>
                    <a:pt x="-14650" y="130981"/>
                    <a:pt x="24720" y="85261"/>
                  </a:cubicBezTo>
                  <a:cubicBezTo>
                    <a:pt x="57740" y="45891"/>
                    <a:pt x="64090" y="21761"/>
                    <a:pt x="47580" y="-1099"/>
                  </a:cubicBezTo>
                  <a:cubicBezTo>
                    <a:pt x="41230" y="-7449"/>
                    <a:pt x="52660" y="1441"/>
                    <a:pt x="71710" y="20491"/>
                  </a:cubicBezTo>
                  <a:cubicBezTo>
                    <a:pt x="99650" y="49701"/>
                    <a:pt x="107270" y="52241"/>
                    <a:pt x="119970" y="38271"/>
                  </a:cubicBezTo>
                  <a:cubicBezTo>
                    <a:pt x="132670" y="23031"/>
                    <a:pt x="140290" y="23031"/>
                    <a:pt x="169500" y="37001"/>
                  </a:cubicBezTo>
                  <a:cubicBezTo>
                    <a:pt x="187280" y="47161"/>
                    <a:pt x="219030" y="52241"/>
                    <a:pt x="236810" y="48431"/>
                  </a:cubicBezTo>
                  <a:cubicBezTo>
                    <a:pt x="255860" y="44621"/>
                    <a:pt x="300310" y="52241"/>
                    <a:pt x="334600" y="64941"/>
                  </a:cubicBezTo>
                  <a:cubicBezTo>
                    <a:pt x="394290" y="86531"/>
                    <a:pt x="399370" y="91611"/>
                    <a:pt x="426040" y="162731"/>
                  </a:cubicBezTo>
                  <a:cubicBezTo>
                    <a:pt x="446360" y="218611"/>
                    <a:pt x="451440" y="244011"/>
                    <a:pt x="441280" y="259251"/>
                  </a:cubicBezTo>
                  <a:cubicBezTo>
                    <a:pt x="432390" y="273221"/>
                    <a:pt x="433660" y="287191"/>
                    <a:pt x="447630" y="307511"/>
                  </a:cubicBezTo>
                  <a:cubicBezTo>
                    <a:pt x="483190" y="363391"/>
                    <a:pt x="434930" y="397681"/>
                    <a:pt x="379050" y="355771"/>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BB91CBA1-F7A5-405D-B996-9E0543406342}"/>
                </a:ext>
              </a:extLst>
            </p:cNvPr>
            <p:cNvSpPr/>
            <p:nvPr/>
          </p:nvSpPr>
          <p:spPr>
            <a:xfrm rot="5400000" flipV="1">
              <a:off x="10053160" y="-396263"/>
              <a:ext cx="5197" cy="1101824"/>
            </a:xfrm>
            <a:custGeom>
              <a:avLst/>
              <a:gdLst>
                <a:gd name="connsiteX0" fmla="*/ -60 w 4444"/>
                <a:gd name="connsiteY0" fmla="*/ 440678 h 886238"/>
                <a:gd name="connsiteX1" fmla="*/ 2480 w 4444"/>
                <a:gd name="connsiteY1" fmla="*/ 81268 h 886238"/>
                <a:gd name="connsiteX2" fmla="*/ 2480 w 4444"/>
                <a:gd name="connsiteY2" fmla="*/ 798818 h 886238"/>
                <a:gd name="connsiteX3" fmla="*/ -60 w 4444"/>
                <a:gd name="connsiteY3" fmla="*/ 440678 h 886238"/>
              </a:gdLst>
              <a:ahLst/>
              <a:cxnLst>
                <a:cxn ang="0">
                  <a:pos x="connsiteX0" y="connsiteY0"/>
                </a:cxn>
                <a:cxn ang="0">
                  <a:pos x="connsiteX1" y="connsiteY1"/>
                </a:cxn>
                <a:cxn ang="0">
                  <a:pos x="connsiteX2" y="connsiteY2"/>
                </a:cxn>
                <a:cxn ang="0">
                  <a:pos x="connsiteX3" y="connsiteY3"/>
                </a:cxn>
              </a:cxnLst>
              <a:rect l="l" t="t" r="r" b="b"/>
              <a:pathLst>
                <a:path w="4444" h="886238">
                  <a:moveTo>
                    <a:pt x="-60" y="440678"/>
                  </a:moveTo>
                  <a:cubicBezTo>
                    <a:pt x="-60" y="45708"/>
                    <a:pt x="1210" y="-115582"/>
                    <a:pt x="2480" y="81268"/>
                  </a:cubicBezTo>
                  <a:cubicBezTo>
                    <a:pt x="5020" y="279388"/>
                    <a:pt x="5020" y="601968"/>
                    <a:pt x="2480" y="798818"/>
                  </a:cubicBezTo>
                  <a:cubicBezTo>
                    <a:pt x="1210" y="996938"/>
                    <a:pt x="-60" y="835648"/>
                    <a:pt x="-60" y="440678"/>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2D519501-B54F-4C8A-9115-C51C0C2C61FE}"/>
                </a:ext>
              </a:extLst>
            </p:cNvPr>
            <p:cNvSpPr/>
            <p:nvPr/>
          </p:nvSpPr>
          <p:spPr>
            <a:xfrm rot="5400000" flipV="1">
              <a:off x="10627496" y="1768710"/>
              <a:ext cx="351137" cy="167804"/>
            </a:xfrm>
            <a:custGeom>
              <a:avLst/>
              <a:gdLst>
                <a:gd name="connsiteX0" fmla="*/ 42320 w 300266"/>
                <a:gd name="connsiteY0" fmla="*/ 98437 h 134971"/>
                <a:gd name="connsiteX1" fmla="*/ 34700 w 300266"/>
                <a:gd name="connsiteY1" fmla="*/ 45097 h 134971"/>
                <a:gd name="connsiteX2" fmla="*/ 114710 w 300266"/>
                <a:gd name="connsiteY2" fmla="*/ 23507 h 134971"/>
                <a:gd name="connsiteX3" fmla="*/ 256950 w 300266"/>
                <a:gd name="connsiteY3" fmla="*/ 6997 h 134971"/>
                <a:gd name="connsiteX4" fmla="*/ 288700 w 300266"/>
                <a:gd name="connsiteY4" fmla="*/ 41287 h 134971"/>
                <a:gd name="connsiteX5" fmla="*/ 288700 w 300266"/>
                <a:gd name="connsiteY5" fmla="*/ 51447 h 134971"/>
                <a:gd name="connsiteX6" fmla="*/ 193450 w 300266"/>
                <a:gd name="connsiteY6" fmla="*/ 79387 h 134971"/>
                <a:gd name="connsiteX7" fmla="*/ 42320 w 300266"/>
                <a:gd name="connsiteY7" fmla="*/ 98437 h 13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0266" h="134971">
                  <a:moveTo>
                    <a:pt x="42320" y="98437"/>
                  </a:moveTo>
                  <a:cubicBezTo>
                    <a:pt x="-13560" y="48907"/>
                    <a:pt x="-14830" y="37477"/>
                    <a:pt x="34700" y="45097"/>
                  </a:cubicBezTo>
                  <a:cubicBezTo>
                    <a:pt x="57560" y="48907"/>
                    <a:pt x="86770" y="41287"/>
                    <a:pt x="114710" y="23507"/>
                  </a:cubicBezTo>
                  <a:cubicBezTo>
                    <a:pt x="157890" y="-3163"/>
                    <a:pt x="231550" y="-12053"/>
                    <a:pt x="256950" y="6997"/>
                  </a:cubicBezTo>
                  <a:cubicBezTo>
                    <a:pt x="264570" y="12077"/>
                    <a:pt x="278540" y="27317"/>
                    <a:pt x="288700" y="41287"/>
                  </a:cubicBezTo>
                  <a:cubicBezTo>
                    <a:pt x="302670" y="61607"/>
                    <a:pt x="302670" y="62877"/>
                    <a:pt x="288700" y="51447"/>
                  </a:cubicBezTo>
                  <a:cubicBezTo>
                    <a:pt x="259490" y="24777"/>
                    <a:pt x="234090" y="32397"/>
                    <a:pt x="193450" y="79387"/>
                  </a:cubicBezTo>
                  <a:cubicBezTo>
                    <a:pt x="137570" y="142887"/>
                    <a:pt x="99470" y="147967"/>
                    <a:pt x="42320" y="98437"/>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A49EB640-DF77-4541-BC53-896B1F1E8DFE}"/>
                </a:ext>
              </a:extLst>
            </p:cNvPr>
            <p:cNvSpPr/>
            <p:nvPr/>
          </p:nvSpPr>
          <p:spPr>
            <a:xfrm rot="5400000" flipV="1">
              <a:off x="10449500" y="637888"/>
              <a:ext cx="252355" cy="537169"/>
            </a:xfrm>
            <a:custGeom>
              <a:avLst/>
              <a:gdLst>
                <a:gd name="connsiteX0" fmla="*/ 116306 w 215795"/>
                <a:gd name="connsiteY0" fmla="*/ 410989 h 432065"/>
                <a:gd name="connsiteX1" fmla="*/ 27406 w 215795"/>
                <a:gd name="connsiteY1" fmla="*/ 360189 h 432065"/>
                <a:gd name="connsiteX2" fmla="*/ 736 w 215795"/>
                <a:gd name="connsiteY2" fmla="*/ 267479 h 432065"/>
                <a:gd name="connsiteX3" fmla="*/ 7086 w 215795"/>
                <a:gd name="connsiteY3" fmla="*/ 102379 h 432065"/>
                <a:gd name="connsiteX4" fmla="*/ 8356 w 215795"/>
                <a:gd name="connsiteY4" fmla="*/ -3031 h 432065"/>
                <a:gd name="connsiteX5" fmla="*/ 41376 w 215795"/>
                <a:gd name="connsiteY5" fmla="*/ 33799 h 432065"/>
                <a:gd name="connsiteX6" fmla="*/ 84556 w 215795"/>
                <a:gd name="connsiteY6" fmla="*/ 177309 h 432065"/>
                <a:gd name="connsiteX7" fmla="*/ 120116 w 215795"/>
                <a:gd name="connsiteY7" fmla="*/ 332249 h 432065"/>
                <a:gd name="connsiteX8" fmla="*/ 153136 w 215795"/>
                <a:gd name="connsiteY8" fmla="*/ 379239 h 432065"/>
                <a:gd name="connsiteX9" fmla="*/ 192506 w 215795"/>
                <a:gd name="connsiteY9" fmla="*/ 404639 h 432065"/>
                <a:gd name="connsiteX10" fmla="*/ 198856 w 215795"/>
                <a:gd name="connsiteY10" fmla="*/ 428769 h 432065"/>
                <a:gd name="connsiteX11" fmla="*/ 116306 w 215795"/>
                <a:gd name="connsiteY11" fmla="*/ 410989 h 43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5795" h="432065">
                  <a:moveTo>
                    <a:pt x="116306" y="410989"/>
                  </a:moveTo>
                  <a:cubicBezTo>
                    <a:pt x="83286" y="400829"/>
                    <a:pt x="43916" y="377969"/>
                    <a:pt x="27406" y="360189"/>
                  </a:cubicBezTo>
                  <a:cubicBezTo>
                    <a:pt x="736" y="332249"/>
                    <a:pt x="-3074" y="317009"/>
                    <a:pt x="736" y="267479"/>
                  </a:cubicBezTo>
                  <a:cubicBezTo>
                    <a:pt x="4546" y="234459"/>
                    <a:pt x="7086" y="160799"/>
                    <a:pt x="7086" y="102379"/>
                  </a:cubicBezTo>
                  <a:lnTo>
                    <a:pt x="8356" y="-3031"/>
                  </a:lnTo>
                  <a:lnTo>
                    <a:pt x="41376" y="33799"/>
                  </a:lnTo>
                  <a:cubicBezTo>
                    <a:pt x="70586" y="65549"/>
                    <a:pt x="76936" y="88409"/>
                    <a:pt x="84556" y="177309"/>
                  </a:cubicBezTo>
                  <a:cubicBezTo>
                    <a:pt x="90906" y="247159"/>
                    <a:pt x="102336" y="300499"/>
                    <a:pt x="120116" y="332249"/>
                  </a:cubicBezTo>
                  <a:cubicBezTo>
                    <a:pt x="134086" y="357649"/>
                    <a:pt x="149326" y="379239"/>
                    <a:pt x="153136" y="379239"/>
                  </a:cubicBezTo>
                  <a:cubicBezTo>
                    <a:pt x="156946" y="379239"/>
                    <a:pt x="174726" y="390669"/>
                    <a:pt x="192506" y="404639"/>
                  </a:cubicBezTo>
                  <a:cubicBezTo>
                    <a:pt x="221716" y="427499"/>
                    <a:pt x="221716" y="430039"/>
                    <a:pt x="198856" y="428769"/>
                  </a:cubicBezTo>
                  <a:cubicBezTo>
                    <a:pt x="184886" y="428769"/>
                    <a:pt x="148056" y="419879"/>
                    <a:pt x="116306" y="410989"/>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E703ACB3-1ECC-4A72-8689-EED487DCA9EF}"/>
                </a:ext>
              </a:extLst>
            </p:cNvPr>
            <p:cNvSpPr/>
            <p:nvPr/>
          </p:nvSpPr>
          <p:spPr>
            <a:xfrm rot="5400000" flipV="1">
              <a:off x="10598319" y="438538"/>
              <a:ext cx="192752" cy="139585"/>
            </a:xfrm>
            <a:custGeom>
              <a:avLst/>
              <a:gdLst>
                <a:gd name="connsiteX0" fmla="*/ 50526 w 164827"/>
                <a:gd name="connsiteY0" fmla="*/ 66380 h 112273"/>
                <a:gd name="connsiteX1" fmla="*/ 11156 w 164827"/>
                <a:gd name="connsiteY1" fmla="*/ 21930 h 112273"/>
                <a:gd name="connsiteX2" fmla="*/ -274 w 164827"/>
                <a:gd name="connsiteY2" fmla="*/ 9230 h 112273"/>
                <a:gd name="connsiteX3" fmla="*/ 68306 w 164827"/>
                <a:gd name="connsiteY3" fmla="*/ 35900 h 112273"/>
                <a:gd name="connsiteX4" fmla="*/ 141966 w 164827"/>
                <a:gd name="connsiteY4" fmla="*/ 65110 h 112273"/>
                <a:gd name="connsiteX5" fmla="*/ 147046 w 164827"/>
                <a:gd name="connsiteY5" fmla="*/ 84160 h 112273"/>
                <a:gd name="connsiteX6" fmla="*/ 50526 w 164827"/>
                <a:gd name="connsiteY6" fmla="*/ 66380 h 112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27" h="112273">
                  <a:moveTo>
                    <a:pt x="50526" y="66380"/>
                  </a:moveTo>
                  <a:cubicBezTo>
                    <a:pt x="35286" y="42250"/>
                    <a:pt x="17506" y="21930"/>
                    <a:pt x="11156" y="21930"/>
                  </a:cubicBezTo>
                  <a:cubicBezTo>
                    <a:pt x="4806" y="21930"/>
                    <a:pt x="-274" y="16850"/>
                    <a:pt x="-274" y="9230"/>
                  </a:cubicBezTo>
                  <a:cubicBezTo>
                    <a:pt x="-274" y="-13630"/>
                    <a:pt x="23856" y="-4740"/>
                    <a:pt x="68306" y="35900"/>
                  </a:cubicBezTo>
                  <a:cubicBezTo>
                    <a:pt x="102596" y="65110"/>
                    <a:pt x="120376" y="72730"/>
                    <a:pt x="141966" y="65110"/>
                  </a:cubicBezTo>
                  <a:cubicBezTo>
                    <a:pt x="171176" y="56220"/>
                    <a:pt x="171176" y="57490"/>
                    <a:pt x="147046" y="84160"/>
                  </a:cubicBezTo>
                  <a:cubicBezTo>
                    <a:pt x="112756" y="122260"/>
                    <a:pt x="82276" y="117180"/>
                    <a:pt x="50526" y="66380"/>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C18EDD6-2A0C-4236-83E0-602F5E5BB152}"/>
                </a:ext>
              </a:extLst>
            </p:cNvPr>
            <p:cNvSpPr/>
            <p:nvPr/>
          </p:nvSpPr>
          <p:spPr>
            <a:xfrm rot="5400000" flipV="1">
              <a:off x="10183446" y="1256468"/>
              <a:ext cx="534658" cy="568418"/>
            </a:xfrm>
            <a:custGeom>
              <a:avLst/>
              <a:gdLst>
                <a:gd name="connsiteX0" fmla="*/ 352160 w 457200"/>
                <a:gd name="connsiteY0" fmla="*/ 421236 h 457200"/>
                <a:gd name="connsiteX1" fmla="*/ 254370 w 457200"/>
                <a:gd name="connsiteY1" fmla="*/ 306936 h 457200"/>
                <a:gd name="connsiteX2" fmla="*/ 201030 w 457200"/>
                <a:gd name="connsiteY2" fmla="*/ 337416 h 457200"/>
                <a:gd name="connsiteX3" fmla="*/ 199760 w 457200"/>
                <a:gd name="connsiteY3" fmla="*/ 384406 h 457200"/>
                <a:gd name="connsiteX4" fmla="*/ 187060 w 457200"/>
                <a:gd name="connsiteY4" fmla="*/ 331066 h 457200"/>
                <a:gd name="connsiteX5" fmla="*/ 122290 w 457200"/>
                <a:gd name="connsiteY5" fmla="*/ 266296 h 457200"/>
                <a:gd name="connsiteX6" fmla="*/ 68950 w 457200"/>
                <a:gd name="connsiteY6" fmla="*/ 253596 h 457200"/>
                <a:gd name="connsiteX7" fmla="*/ 117210 w 457200"/>
                <a:gd name="connsiteY7" fmla="*/ 252326 h 457200"/>
                <a:gd name="connsiteX8" fmla="*/ 146420 w 457200"/>
                <a:gd name="connsiteY8" fmla="*/ 198986 h 457200"/>
                <a:gd name="connsiteX9" fmla="*/ 32120 w 457200"/>
                <a:gd name="connsiteY9" fmla="*/ 101196 h 457200"/>
                <a:gd name="connsiteX10" fmla="*/ -900 w 457200"/>
                <a:gd name="connsiteY10" fmla="*/ 71986 h 457200"/>
                <a:gd name="connsiteX11" fmla="*/ 56250 w 457200"/>
                <a:gd name="connsiteY11" fmla="*/ -2944 h 457200"/>
                <a:gd name="connsiteX12" fmla="*/ 189600 w 457200"/>
                <a:gd name="connsiteY12" fmla="*/ 176126 h 457200"/>
                <a:gd name="connsiteX13" fmla="*/ 206110 w 457200"/>
                <a:gd name="connsiteY13" fmla="*/ 245976 h 457200"/>
                <a:gd name="connsiteX14" fmla="*/ 277230 w 457200"/>
                <a:gd name="connsiteY14" fmla="*/ 262486 h 457200"/>
                <a:gd name="connsiteX15" fmla="*/ 456300 w 457200"/>
                <a:gd name="connsiteY15" fmla="*/ 395836 h 457200"/>
                <a:gd name="connsiteX16" fmla="*/ 377560 w 457200"/>
                <a:gd name="connsiteY16" fmla="*/ 454256 h 457200"/>
                <a:gd name="connsiteX17" fmla="*/ 352160 w 457200"/>
                <a:gd name="connsiteY17" fmla="*/ 42123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7200" h="457200">
                  <a:moveTo>
                    <a:pt x="352160" y="421236"/>
                  </a:moveTo>
                  <a:cubicBezTo>
                    <a:pt x="359780" y="383136"/>
                    <a:pt x="317870" y="333606"/>
                    <a:pt x="254370" y="306936"/>
                  </a:cubicBezTo>
                  <a:cubicBezTo>
                    <a:pt x="199760" y="284076"/>
                    <a:pt x="202300" y="281536"/>
                    <a:pt x="201030" y="337416"/>
                  </a:cubicBezTo>
                  <a:lnTo>
                    <a:pt x="199760" y="384406"/>
                  </a:lnTo>
                  <a:lnTo>
                    <a:pt x="187060" y="331066"/>
                  </a:lnTo>
                  <a:cubicBezTo>
                    <a:pt x="176900" y="281536"/>
                    <a:pt x="171820" y="276456"/>
                    <a:pt x="122290" y="266296"/>
                  </a:cubicBezTo>
                  <a:lnTo>
                    <a:pt x="68950" y="253596"/>
                  </a:lnTo>
                  <a:lnTo>
                    <a:pt x="117210" y="252326"/>
                  </a:lnTo>
                  <a:cubicBezTo>
                    <a:pt x="171820" y="251056"/>
                    <a:pt x="169280" y="253596"/>
                    <a:pt x="146420" y="198986"/>
                  </a:cubicBezTo>
                  <a:cubicBezTo>
                    <a:pt x="119750" y="135486"/>
                    <a:pt x="70220" y="93576"/>
                    <a:pt x="32120" y="101196"/>
                  </a:cubicBezTo>
                  <a:cubicBezTo>
                    <a:pt x="2910" y="107546"/>
                    <a:pt x="-900" y="103736"/>
                    <a:pt x="-900" y="71986"/>
                  </a:cubicBezTo>
                  <a:cubicBezTo>
                    <a:pt x="-900" y="35156"/>
                    <a:pt x="28310" y="-2944"/>
                    <a:pt x="56250" y="-2944"/>
                  </a:cubicBezTo>
                  <a:cubicBezTo>
                    <a:pt x="122290" y="-2944"/>
                    <a:pt x="166740" y="56746"/>
                    <a:pt x="189600" y="176126"/>
                  </a:cubicBezTo>
                  <a:cubicBezTo>
                    <a:pt x="197220" y="212956"/>
                    <a:pt x="203570" y="243436"/>
                    <a:pt x="206110" y="245976"/>
                  </a:cubicBezTo>
                  <a:cubicBezTo>
                    <a:pt x="207380" y="247246"/>
                    <a:pt x="239130" y="254866"/>
                    <a:pt x="277230" y="262486"/>
                  </a:cubicBezTo>
                  <a:cubicBezTo>
                    <a:pt x="399150" y="287886"/>
                    <a:pt x="456300" y="331066"/>
                    <a:pt x="456300" y="395836"/>
                  </a:cubicBezTo>
                  <a:cubicBezTo>
                    <a:pt x="456300" y="422506"/>
                    <a:pt x="413120" y="454256"/>
                    <a:pt x="377560" y="454256"/>
                  </a:cubicBezTo>
                  <a:cubicBezTo>
                    <a:pt x="349620" y="454256"/>
                    <a:pt x="345810" y="449176"/>
                    <a:pt x="352160" y="421236"/>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809B1624-0950-4E62-A513-3D8494FCFD63}"/>
                </a:ext>
              </a:extLst>
            </p:cNvPr>
            <p:cNvSpPr/>
            <p:nvPr/>
          </p:nvSpPr>
          <p:spPr>
            <a:xfrm rot="5400000" flipV="1">
              <a:off x="10555190" y="445615"/>
              <a:ext cx="98715" cy="180913"/>
            </a:xfrm>
            <a:custGeom>
              <a:avLst/>
              <a:gdLst>
                <a:gd name="connsiteX0" fmla="*/ 44999 w 84414"/>
                <a:gd name="connsiteY0" fmla="*/ 130173 h 145515"/>
                <a:gd name="connsiteX1" fmla="*/ 24679 w 84414"/>
                <a:gd name="connsiteY1" fmla="*/ 67943 h 145515"/>
                <a:gd name="connsiteX2" fmla="*/ 9439 w 84414"/>
                <a:gd name="connsiteY2" fmla="*/ 10793 h 145515"/>
                <a:gd name="connsiteX3" fmla="*/ 11979 w 84414"/>
                <a:gd name="connsiteY3" fmla="*/ -637 h 145515"/>
                <a:gd name="connsiteX4" fmla="*/ 48809 w 84414"/>
                <a:gd name="connsiteY4" fmla="*/ 42543 h 145515"/>
                <a:gd name="connsiteX5" fmla="*/ 78019 w 84414"/>
                <a:gd name="connsiteY5" fmla="*/ 103503 h 145515"/>
                <a:gd name="connsiteX6" fmla="*/ 44999 w 84414"/>
                <a:gd name="connsiteY6" fmla="*/ 130173 h 14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14" h="145515">
                  <a:moveTo>
                    <a:pt x="44999" y="130173"/>
                  </a:moveTo>
                  <a:cubicBezTo>
                    <a:pt x="33569" y="118743"/>
                    <a:pt x="24679" y="90803"/>
                    <a:pt x="24679" y="67943"/>
                  </a:cubicBezTo>
                  <a:cubicBezTo>
                    <a:pt x="24679" y="46353"/>
                    <a:pt x="17059" y="19683"/>
                    <a:pt x="9439" y="10793"/>
                  </a:cubicBezTo>
                  <a:cubicBezTo>
                    <a:pt x="-4531" y="-3177"/>
                    <a:pt x="-3261" y="-5717"/>
                    <a:pt x="11979" y="-637"/>
                  </a:cubicBezTo>
                  <a:cubicBezTo>
                    <a:pt x="22139" y="3173"/>
                    <a:pt x="38649" y="22223"/>
                    <a:pt x="48809" y="42543"/>
                  </a:cubicBezTo>
                  <a:cubicBezTo>
                    <a:pt x="58969" y="62863"/>
                    <a:pt x="71669" y="89533"/>
                    <a:pt x="78019" y="103503"/>
                  </a:cubicBezTo>
                  <a:cubicBezTo>
                    <a:pt x="95799" y="136523"/>
                    <a:pt x="71669" y="156843"/>
                    <a:pt x="44999" y="130173"/>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AFDC4237-1E87-4A3F-9B65-18C1F97A7B3D}"/>
                </a:ext>
              </a:extLst>
            </p:cNvPr>
            <p:cNvSpPr/>
            <p:nvPr/>
          </p:nvSpPr>
          <p:spPr>
            <a:xfrm rot="5400000" flipV="1">
              <a:off x="9960384" y="824543"/>
              <a:ext cx="263524" cy="493159"/>
            </a:xfrm>
            <a:custGeom>
              <a:avLst/>
              <a:gdLst>
                <a:gd name="connsiteX0" fmla="*/ 163065 w 225346"/>
                <a:gd name="connsiteY0" fmla="*/ 374879 h 396666"/>
                <a:gd name="connsiteX1" fmla="*/ 69085 w 225346"/>
                <a:gd name="connsiteY1" fmla="*/ 320269 h 396666"/>
                <a:gd name="connsiteX2" fmla="*/ 18285 w 225346"/>
                <a:gd name="connsiteY2" fmla="*/ 152629 h 396666"/>
                <a:gd name="connsiteX3" fmla="*/ 505 w 225346"/>
                <a:gd name="connsiteY3" fmla="*/ 1499 h 396666"/>
                <a:gd name="connsiteX4" fmla="*/ 28445 w 225346"/>
                <a:gd name="connsiteY4" fmla="*/ 21819 h 396666"/>
                <a:gd name="connsiteX5" fmla="*/ 89405 w 225346"/>
                <a:gd name="connsiteY5" fmla="*/ 167869 h 396666"/>
                <a:gd name="connsiteX6" fmla="*/ 173225 w 225346"/>
                <a:gd name="connsiteY6" fmla="*/ 334239 h 396666"/>
                <a:gd name="connsiteX7" fmla="*/ 224025 w 225346"/>
                <a:gd name="connsiteY7" fmla="*/ 393929 h 396666"/>
                <a:gd name="connsiteX8" fmla="*/ 163065 w 225346"/>
                <a:gd name="connsiteY8" fmla="*/ 374879 h 396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46" h="396666">
                  <a:moveTo>
                    <a:pt x="163065" y="374879"/>
                  </a:moveTo>
                  <a:cubicBezTo>
                    <a:pt x="135125" y="364719"/>
                    <a:pt x="91945" y="340589"/>
                    <a:pt x="69085" y="320269"/>
                  </a:cubicBezTo>
                  <a:cubicBezTo>
                    <a:pt x="25905" y="284709"/>
                    <a:pt x="25905" y="283439"/>
                    <a:pt x="18285" y="152629"/>
                  </a:cubicBezTo>
                  <a:cubicBezTo>
                    <a:pt x="14475" y="80239"/>
                    <a:pt x="6855" y="11659"/>
                    <a:pt x="505" y="1499"/>
                  </a:cubicBezTo>
                  <a:cubicBezTo>
                    <a:pt x="-4575" y="-8661"/>
                    <a:pt x="8125" y="229"/>
                    <a:pt x="28445" y="21819"/>
                  </a:cubicBezTo>
                  <a:cubicBezTo>
                    <a:pt x="57655" y="53569"/>
                    <a:pt x="71625" y="86589"/>
                    <a:pt x="89405" y="167869"/>
                  </a:cubicBezTo>
                  <a:cubicBezTo>
                    <a:pt x="109725" y="265659"/>
                    <a:pt x="117345" y="279629"/>
                    <a:pt x="173225" y="334239"/>
                  </a:cubicBezTo>
                  <a:cubicBezTo>
                    <a:pt x="206245" y="368529"/>
                    <a:pt x="229105" y="395199"/>
                    <a:pt x="224025" y="393929"/>
                  </a:cubicBezTo>
                  <a:cubicBezTo>
                    <a:pt x="218945" y="393929"/>
                    <a:pt x="192275" y="385039"/>
                    <a:pt x="163065" y="374879"/>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C401267C-32F6-48F3-8716-208D2B9E1EB8}"/>
                </a:ext>
              </a:extLst>
            </p:cNvPr>
            <p:cNvSpPr/>
            <p:nvPr/>
          </p:nvSpPr>
          <p:spPr>
            <a:xfrm rot="5400000" flipV="1">
              <a:off x="10043494" y="1019656"/>
              <a:ext cx="159186" cy="380643"/>
            </a:xfrm>
            <a:custGeom>
              <a:avLst/>
              <a:gdLst>
                <a:gd name="connsiteX0" fmla="*/ 35192 w 136124"/>
                <a:gd name="connsiteY0" fmla="*/ 255190 h 306165"/>
                <a:gd name="connsiteX1" fmla="*/ 51702 w 136124"/>
                <a:gd name="connsiteY1" fmla="*/ 102790 h 306165"/>
                <a:gd name="connsiteX2" fmla="*/ 80912 w 136124"/>
                <a:gd name="connsiteY2" fmla="*/ 8810 h 306165"/>
                <a:gd name="connsiteX3" fmla="*/ 91072 w 136124"/>
                <a:gd name="connsiteY3" fmla="*/ 5000 h 306165"/>
                <a:gd name="connsiteX4" fmla="*/ 112662 w 136124"/>
                <a:gd name="connsiteY4" fmla="*/ 172640 h 306165"/>
                <a:gd name="connsiteX5" fmla="*/ 83452 w 136124"/>
                <a:gd name="connsiteY5" fmla="*/ 253920 h 306165"/>
                <a:gd name="connsiteX6" fmla="*/ 77102 w 136124"/>
                <a:gd name="connsiteY6" fmla="*/ 303450 h 306165"/>
                <a:gd name="connsiteX7" fmla="*/ 35192 w 136124"/>
                <a:gd name="connsiteY7" fmla="*/ 255190 h 30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124" h="306165">
                  <a:moveTo>
                    <a:pt x="35192" y="255190"/>
                  </a:moveTo>
                  <a:cubicBezTo>
                    <a:pt x="-16878" y="196770"/>
                    <a:pt x="-13068" y="158670"/>
                    <a:pt x="51702" y="102790"/>
                  </a:cubicBezTo>
                  <a:cubicBezTo>
                    <a:pt x="98692" y="62150"/>
                    <a:pt x="106312" y="36750"/>
                    <a:pt x="80912" y="8810"/>
                  </a:cubicBezTo>
                  <a:cubicBezTo>
                    <a:pt x="66942" y="-5160"/>
                    <a:pt x="69482" y="-6430"/>
                    <a:pt x="91072" y="5000"/>
                  </a:cubicBezTo>
                  <a:cubicBezTo>
                    <a:pt x="139332" y="30400"/>
                    <a:pt x="150762" y="118030"/>
                    <a:pt x="112662" y="172640"/>
                  </a:cubicBezTo>
                  <a:cubicBezTo>
                    <a:pt x="99962" y="189150"/>
                    <a:pt x="87262" y="225980"/>
                    <a:pt x="83452" y="253920"/>
                  </a:cubicBezTo>
                  <a:lnTo>
                    <a:pt x="77102" y="303450"/>
                  </a:lnTo>
                  <a:lnTo>
                    <a:pt x="35192" y="255190"/>
                  </a:lnTo>
                  <a:close/>
                </a:path>
              </a:pathLst>
            </a:custGeom>
            <a:solidFill>
              <a:schemeClr val="accent1">
                <a:lumMod val="75000"/>
              </a:schemeClr>
            </a:solidFill>
            <a:ln w="127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C9C5D44A-0792-4464-9552-4C53BB4F45EA}"/>
                </a:ext>
              </a:extLst>
            </p:cNvPr>
            <p:cNvSpPr/>
            <p:nvPr/>
          </p:nvSpPr>
          <p:spPr>
            <a:xfrm rot="5400000" flipV="1">
              <a:off x="9609976" y="87689"/>
              <a:ext cx="325343" cy="819417"/>
            </a:xfrm>
            <a:custGeom>
              <a:avLst/>
              <a:gdLst>
                <a:gd name="connsiteX0" fmla="*/ 202932 w 278209"/>
                <a:gd name="connsiteY0" fmla="*/ 590576 h 659087"/>
                <a:gd name="connsiteX1" fmla="*/ -268 w 278209"/>
                <a:gd name="connsiteY1" fmla="*/ 195606 h 659087"/>
                <a:gd name="connsiteX2" fmla="*/ 78472 w 278209"/>
                <a:gd name="connsiteY2" fmla="*/ 15266 h 659087"/>
                <a:gd name="connsiteX3" fmla="*/ 268972 w 278209"/>
                <a:gd name="connsiteY3" fmla="*/ 71146 h 659087"/>
                <a:gd name="connsiteX4" fmla="*/ 263892 w 278209"/>
                <a:gd name="connsiteY4" fmla="*/ 142266 h 659087"/>
                <a:gd name="connsiteX5" fmla="*/ 169912 w 278209"/>
                <a:gd name="connsiteY5" fmla="*/ 193066 h 659087"/>
                <a:gd name="connsiteX6" fmla="*/ 177532 w 278209"/>
                <a:gd name="connsiteY6" fmla="*/ 186716 h 659087"/>
                <a:gd name="connsiteX7" fmla="*/ 243572 w 278209"/>
                <a:gd name="connsiteY7" fmla="*/ 118136 h 659087"/>
                <a:gd name="connsiteX8" fmla="*/ 159752 w 278209"/>
                <a:gd name="connsiteY8" fmla="*/ 59716 h 659087"/>
                <a:gd name="connsiteX9" fmla="*/ 53072 w 278209"/>
                <a:gd name="connsiteY9" fmla="*/ 276886 h 659087"/>
                <a:gd name="connsiteX10" fmla="*/ 195312 w 278209"/>
                <a:gd name="connsiteY10" fmla="*/ 546126 h 659087"/>
                <a:gd name="connsiteX11" fmla="*/ 263892 w 278209"/>
                <a:gd name="connsiteY11" fmla="*/ 656616 h 659087"/>
                <a:gd name="connsiteX12" fmla="*/ 202932 w 278209"/>
                <a:gd name="connsiteY12" fmla="*/ 590576 h 65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8209" h="659087">
                  <a:moveTo>
                    <a:pt x="202932" y="590576"/>
                  </a:moveTo>
                  <a:cubicBezTo>
                    <a:pt x="41642" y="397536"/>
                    <a:pt x="1002" y="317526"/>
                    <a:pt x="-268" y="195606"/>
                  </a:cubicBezTo>
                  <a:cubicBezTo>
                    <a:pt x="-268" y="100356"/>
                    <a:pt x="23862" y="43206"/>
                    <a:pt x="78472" y="15266"/>
                  </a:cubicBezTo>
                  <a:cubicBezTo>
                    <a:pt x="152132" y="-22834"/>
                    <a:pt x="239762" y="2566"/>
                    <a:pt x="268972" y="71146"/>
                  </a:cubicBezTo>
                  <a:cubicBezTo>
                    <a:pt x="281672" y="104166"/>
                    <a:pt x="281672" y="115596"/>
                    <a:pt x="263892" y="142266"/>
                  </a:cubicBezTo>
                  <a:cubicBezTo>
                    <a:pt x="242302" y="174016"/>
                    <a:pt x="182612" y="207036"/>
                    <a:pt x="169912" y="193066"/>
                  </a:cubicBezTo>
                  <a:cubicBezTo>
                    <a:pt x="166102" y="189256"/>
                    <a:pt x="169912" y="186716"/>
                    <a:pt x="177532" y="186716"/>
                  </a:cubicBezTo>
                  <a:cubicBezTo>
                    <a:pt x="199122" y="186716"/>
                    <a:pt x="243572" y="139726"/>
                    <a:pt x="243572" y="118136"/>
                  </a:cubicBezTo>
                  <a:cubicBezTo>
                    <a:pt x="243572" y="86386"/>
                    <a:pt x="205472" y="59716"/>
                    <a:pt x="159752" y="59716"/>
                  </a:cubicBezTo>
                  <a:cubicBezTo>
                    <a:pt x="73392" y="59716"/>
                    <a:pt x="22592" y="162586"/>
                    <a:pt x="53072" y="276886"/>
                  </a:cubicBezTo>
                  <a:cubicBezTo>
                    <a:pt x="73392" y="351816"/>
                    <a:pt x="106412" y="412776"/>
                    <a:pt x="195312" y="546126"/>
                  </a:cubicBezTo>
                  <a:cubicBezTo>
                    <a:pt x="235952" y="607086"/>
                    <a:pt x="267702" y="656616"/>
                    <a:pt x="263892" y="656616"/>
                  </a:cubicBezTo>
                  <a:cubicBezTo>
                    <a:pt x="261352" y="656616"/>
                    <a:pt x="234682" y="626136"/>
                    <a:pt x="202932" y="590576"/>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88318F7E-EEAD-4167-A129-5EEB403695E9}"/>
                </a:ext>
              </a:extLst>
            </p:cNvPr>
            <p:cNvSpPr/>
            <p:nvPr/>
          </p:nvSpPr>
          <p:spPr>
            <a:xfrm rot="5400000" flipV="1">
              <a:off x="9819661" y="596870"/>
              <a:ext cx="266421" cy="295193"/>
            </a:xfrm>
            <a:custGeom>
              <a:avLst/>
              <a:gdLst>
                <a:gd name="connsiteX0" fmla="*/ 153003 w 227823"/>
                <a:gd name="connsiteY0" fmla="*/ 207994 h 237435"/>
                <a:gd name="connsiteX1" fmla="*/ 55213 w 227823"/>
                <a:gd name="connsiteY1" fmla="*/ 180054 h 237435"/>
                <a:gd name="connsiteX2" fmla="*/ 39973 w 227823"/>
                <a:gd name="connsiteY2" fmla="*/ 141954 h 237435"/>
                <a:gd name="connsiteX3" fmla="*/ 81883 w 227823"/>
                <a:gd name="connsiteY3" fmla="*/ 126714 h 237435"/>
                <a:gd name="connsiteX4" fmla="*/ 59023 w 227823"/>
                <a:gd name="connsiteY4" fmla="*/ 77184 h 237435"/>
                <a:gd name="connsiteX5" fmla="*/ 31083 w 227823"/>
                <a:gd name="connsiteY5" fmla="*/ 31464 h 237435"/>
                <a:gd name="connsiteX6" fmla="*/ 78073 w 227823"/>
                <a:gd name="connsiteY6" fmla="*/ 58134 h 237435"/>
                <a:gd name="connsiteX7" fmla="*/ 127603 w 227823"/>
                <a:gd name="connsiteY7" fmla="*/ 82264 h 237435"/>
                <a:gd name="connsiteX8" fmla="*/ 142843 w 227823"/>
                <a:gd name="connsiteY8" fmla="*/ 41624 h 237435"/>
                <a:gd name="connsiteX9" fmla="*/ 178403 w 227823"/>
                <a:gd name="connsiteY9" fmla="*/ 35274 h 237435"/>
                <a:gd name="connsiteX10" fmla="*/ 202533 w 227823"/>
                <a:gd name="connsiteY10" fmla="*/ 139414 h 237435"/>
                <a:gd name="connsiteX11" fmla="*/ 217773 w 227823"/>
                <a:gd name="connsiteY11" fmla="*/ 219424 h 237435"/>
                <a:gd name="connsiteX12" fmla="*/ 153003 w 227823"/>
                <a:gd name="connsiteY12" fmla="*/ 207994 h 237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7823" h="237435">
                  <a:moveTo>
                    <a:pt x="153003" y="207994"/>
                  </a:moveTo>
                  <a:cubicBezTo>
                    <a:pt x="126333" y="188944"/>
                    <a:pt x="97123" y="180054"/>
                    <a:pt x="55213" y="180054"/>
                  </a:cubicBezTo>
                  <a:cubicBezTo>
                    <a:pt x="-12097" y="180054"/>
                    <a:pt x="-19717" y="162274"/>
                    <a:pt x="39973" y="141954"/>
                  </a:cubicBezTo>
                  <a:cubicBezTo>
                    <a:pt x="60293" y="135604"/>
                    <a:pt x="79343" y="129254"/>
                    <a:pt x="81883" y="126714"/>
                  </a:cubicBezTo>
                  <a:cubicBezTo>
                    <a:pt x="84423" y="125444"/>
                    <a:pt x="74263" y="102584"/>
                    <a:pt x="59023" y="77184"/>
                  </a:cubicBezTo>
                  <a:lnTo>
                    <a:pt x="31083" y="31464"/>
                  </a:lnTo>
                  <a:lnTo>
                    <a:pt x="78073" y="58134"/>
                  </a:lnTo>
                  <a:cubicBezTo>
                    <a:pt x="103473" y="73374"/>
                    <a:pt x="126333" y="84804"/>
                    <a:pt x="127603" y="82264"/>
                  </a:cubicBezTo>
                  <a:cubicBezTo>
                    <a:pt x="128873" y="79724"/>
                    <a:pt x="136493" y="61944"/>
                    <a:pt x="142843" y="41624"/>
                  </a:cubicBezTo>
                  <a:cubicBezTo>
                    <a:pt x="160623" y="-14256"/>
                    <a:pt x="188563" y="-18066"/>
                    <a:pt x="178403" y="35274"/>
                  </a:cubicBezTo>
                  <a:cubicBezTo>
                    <a:pt x="172053" y="68294"/>
                    <a:pt x="178403" y="93694"/>
                    <a:pt x="202533" y="139414"/>
                  </a:cubicBezTo>
                  <a:cubicBezTo>
                    <a:pt x="231743" y="192754"/>
                    <a:pt x="233013" y="202914"/>
                    <a:pt x="217773" y="219424"/>
                  </a:cubicBezTo>
                  <a:cubicBezTo>
                    <a:pt x="194913" y="241014"/>
                    <a:pt x="198723" y="242284"/>
                    <a:pt x="153003" y="207994"/>
                  </a:cubicBezTo>
                  <a:close/>
                </a:path>
              </a:pathLst>
            </a:custGeom>
            <a:solidFill>
              <a:schemeClr val="accent1">
                <a:lumMod val="75000"/>
              </a:schemeClr>
            </a:solidFill>
            <a:ln w="1270"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E8C1794-A05E-4ECA-AF5F-AC628E56BE32}"/>
                </a:ext>
              </a:extLst>
            </p:cNvPr>
            <p:cNvSpPr/>
            <p:nvPr/>
          </p:nvSpPr>
          <p:spPr>
            <a:xfrm rot="5400000" flipV="1">
              <a:off x="9383621" y="-229744"/>
              <a:ext cx="103961" cy="1001216"/>
            </a:xfrm>
            <a:custGeom>
              <a:avLst/>
              <a:gdLst>
                <a:gd name="connsiteX0" fmla="*/ 35430 w 88900"/>
                <a:gd name="connsiteY0" fmla="*/ 802943 h 805315"/>
                <a:gd name="connsiteX1" fmla="*/ 25270 w 88900"/>
                <a:gd name="connsiteY1" fmla="*/ 479093 h 805315"/>
                <a:gd name="connsiteX2" fmla="*/ 12570 w 88900"/>
                <a:gd name="connsiteY2" fmla="*/ 156513 h 805315"/>
                <a:gd name="connsiteX3" fmla="*/ -131 w 88900"/>
                <a:gd name="connsiteY3" fmla="*/ 122223 h 805315"/>
                <a:gd name="connsiteX4" fmla="*/ 36700 w 88900"/>
                <a:gd name="connsiteY4" fmla="*/ -2237 h 805315"/>
                <a:gd name="connsiteX5" fmla="*/ 88770 w 88900"/>
                <a:gd name="connsiteY5" fmla="*/ 126033 h 805315"/>
                <a:gd name="connsiteX6" fmla="*/ 69720 w 88900"/>
                <a:gd name="connsiteY6" fmla="*/ 162863 h 805315"/>
                <a:gd name="connsiteX7" fmla="*/ 48130 w 88900"/>
                <a:gd name="connsiteY7" fmla="*/ 495603 h 805315"/>
                <a:gd name="connsiteX8" fmla="*/ 35430 w 88900"/>
                <a:gd name="connsiteY8" fmla="*/ 802943 h 80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00" h="805315">
                  <a:moveTo>
                    <a:pt x="35430" y="802943"/>
                  </a:moveTo>
                  <a:cubicBezTo>
                    <a:pt x="29080" y="797863"/>
                    <a:pt x="25270" y="651813"/>
                    <a:pt x="25270" y="479093"/>
                  </a:cubicBezTo>
                  <a:cubicBezTo>
                    <a:pt x="25270" y="283513"/>
                    <a:pt x="20190" y="161593"/>
                    <a:pt x="12570" y="156513"/>
                  </a:cubicBezTo>
                  <a:cubicBezTo>
                    <a:pt x="4950" y="152703"/>
                    <a:pt x="-131" y="136193"/>
                    <a:pt x="-131" y="122223"/>
                  </a:cubicBezTo>
                  <a:cubicBezTo>
                    <a:pt x="-131" y="89203"/>
                    <a:pt x="26540" y="-2237"/>
                    <a:pt x="36700" y="-2237"/>
                  </a:cubicBezTo>
                  <a:cubicBezTo>
                    <a:pt x="46860" y="-2237"/>
                    <a:pt x="88770" y="100633"/>
                    <a:pt x="88770" y="126033"/>
                  </a:cubicBezTo>
                  <a:cubicBezTo>
                    <a:pt x="88770" y="137463"/>
                    <a:pt x="79880" y="153973"/>
                    <a:pt x="69720" y="162863"/>
                  </a:cubicBezTo>
                  <a:cubicBezTo>
                    <a:pt x="54480" y="175563"/>
                    <a:pt x="50670" y="233983"/>
                    <a:pt x="48130" y="495603"/>
                  </a:cubicBezTo>
                  <a:cubicBezTo>
                    <a:pt x="45590" y="669593"/>
                    <a:pt x="40510" y="808023"/>
                    <a:pt x="35430" y="802943"/>
                  </a:cubicBezTo>
                  <a:close/>
                </a:path>
              </a:pathLst>
            </a:custGeom>
            <a:solidFill>
              <a:schemeClr val="accent1">
                <a:lumMod val="75000"/>
              </a:schemeClr>
            </a:solidFill>
            <a:ln w="1270" cap="flat">
              <a:noFill/>
              <a:prstDash val="solid"/>
              <a:miter/>
            </a:ln>
          </p:spPr>
          <p:txBody>
            <a:bodyPr rtlCol="0" anchor="ctr"/>
            <a:lstStyle/>
            <a:p>
              <a:endParaRPr lang="en-US"/>
            </a:p>
          </p:txBody>
        </p:sp>
      </p:grpSp>
      <p:grpSp>
        <p:nvGrpSpPr>
          <p:cNvPr id="174" name="Group 173">
            <a:extLst>
              <a:ext uri="{FF2B5EF4-FFF2-40B4-BE49-F238E27FC236}">
                <a16:creationId xmlns:a16="http://schemas.microsoft.com/office/drawing/2014/main" id="{FA832661-DCD7-46A7-856A-397AB754AED2}"/>
              </a:ext>
            </a:extLst>
          </p:cNvPr>
          <p:cNvGrpSpPr/>
          <p:nvPr/>
        </p:nvGrpSpPr>
        <p:grpSpPr>
          <a:xfrm>
            <a:off x="6083091" y="5747656"/>
            <a:ext cx="1989909" cy="300447"/>
            <a:chOff x="6769283" y="2875098"/>
            <a:chExt cx="1694174" cy="384671"/>
          </a:xfrm>
        </p:grpSpPr>
        <p:sp>
          <p:nvSpPr>
            <p:cNvPr id="72" name="Freeform: Shape 71">
              <a:extLst>
                <a:ext uri="{FF2B5EF4-FFF2-40B4-BE49-F238E27FC236}">
                  <a16:creationId xmlns:a16="http://schemas.microsoft.com/office/drawing/2014/main" id="{9B7FBD96-8E48-48E4-8446-7BACED554A0C}"/>
                </a:ext>
              </a:extLst>
            </p:cNvPr>
            <p:cNvSpPr/>
            <p:nvPr/>
          </p:nvSpPr>
          <p:spPr>
            <a:xfrm flipV="1">
              <a:off x="7375071" y="2875098"/>
              <a:ext cx="453542" cy="159163"/>
            </a:xfrm>
            <a:custGeom>
              <a:avLst/>
              <a:gdLst>
                <a:gd name="connsiteX0" fmla="*/ 207919 w 453542"/>
                <a:gd name="connsiteY0" fmla="*/ 126468 h 159163"/>
                <a:gd name="connsiteX1" fmla="*/ 139339 w 453542"/>
                <a:gd name="connsiteY1" fmla="*/ 107418 h 159163"/>
                <a:gd name="connsiteX2" fmla="*/ 47899 w 453542"/>
                <a:gd name="connsiteY2" fmla="*/ 117578 h 159163"/>
                <a:gd name="connsiteX3" fmla="*/ -2901 w 453542"/>
                <a:gd name="connsiteY3" fmla="*/ 117578 h 159163"/>
                <a:gd name="connsiteX4" fmla="*/ 66949 w 453542"/>
                <a:gd name="connsiteY4" fmla="*/ 93448 h 159163"/>
                <a:gd name="connsiteX5" fmla="*/ 168549 w 453542"/>
                <a:gd name="connsiteY5" fmla="*/ 32488 h 159163"/>
                <a:gd name="connsiteX6" fmla="*/ 238399 w 453542"/>
                <a:gd name="connsiteY6" fmla="*/ -1802 h 159163"/>
                <a:gd name="connsiteX7" fmla="*/ 305709 w 453542"/>
                <a:gd name="connsiteY7" fmla="*/ 35028 h 159163"/>
                <a:gd name="connsiteX8" fmla="*/ 393339 w 453542"/>
                <a:gd name="connsiteY8" fmla="*/ 90908 h 159163"/>
                <a:gd name="connsiteX9" fmla="*/ 422549 w 453542"/>
                <a:gd name="connsiteY9" fmla="*/ 117578 h 159163"/>
                <a:gd name="connsiteX10" fmla="*/ 333649 w 453542"/>
                <a:gd name="connsiteY10" fmla="*/ 106148 h 159163"/>
                <a:gd name="connsiteX11" fmla="*/ 262529 w 453542"/>
                <a:gd name="connsiteY11" fmla="*/ 125198 h 159163"/>
                <a:gd name="connsiteX12" fmla="*/ 237129 w 453542"/>
                <a:gd name="connsiteY12" fmla="*/ 156948 h 159163"/>
                <a:gd name="connsiteX13" fmla="*/ 207919 w 453542"/>
                <a:gd name="connsiteY13" fmla="*/ 126468 h 15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3542" h="159163">
                  <a:moveTo>
                    <a:pt x="207919" y="126468"/>
                  </a:moveTo>
                  <a:cubicBezTo>
                    <a:pt x="183789" y="99798"/>
                    <a:pt x="173629" y="97258"/>
                    <a:pt x="139339" y="107418"/>
                  </a:cubicBezTo>
                  <a:cubicBezTo>
                    <a:pt x="116479" y="113768"/>
                    <a:pt x="75839" y="118848"/>
                    <a:pt x="47899" y="117578"/>
                  </a:cubicBezTo>
                  <a:lnTo>
                    <a:pt x="-2901" y="117578"/>
                  </a:lnTo>
                  <a:lnTo>
                    <a:pt x="66949" y="93448"/>
                  </a:lnTo>
                  <a:cubicBezTo>
                    <a:pt x="106319" y="79478"/>
                    <a:pt x="149499" y="54078"/>
                    <a:pt x="168549" y="32488"/>
                  </a:cubicBezTo>
                  <a:cubicBezTo>
                    <a:pt x="192679" y="4548"/>
                    <a:pt x="209189" y="-4342"/>
                    <a:pt x="238399" y="-1802"/>
                  </a:cubicBezTo>
                  <a:cubicBezTo>
                    <a:pt x="291739" y="2008"/>
                    <a:pt x="290469" y="2008"/>
                    <a:pt x="305709" y="35028"/>
                  </a:cubicBezTo>
                  <a:cubicBezTo>
                    <a:pt x="314599" y="55348"/>
                    <a:pt x="342539" y="73128"/>
                    <a:pt x="393339" y="90908"/>
                  </a:cubicBezTo>
                  <a:cubicBezTo>
                    <a:pt x="463189" y="115038"/>
                    <a:pt x="464459" y="116308"/>
                    <a:pt x="422549" y="117578"/>
                  </a:cubicBezTo>
                  <a:cubicBezTo>
                    <a:pt x="398419" y="118848"/>
                    <a:pt x="357779" y="112498"/>
                    <a:pt x="333649" y="106148"/>
                  </a:cubicBezTo>
                  <a:cubicBezTo>
                    <a:pt x="293009" y="94718"/>
                    <a:pt x="286659" y="95988"/>
                    <a:pt x="262529" y="125198"/>
                  </a:cubicBezTo>
                  <a:lnTo>
                    <a:pt x="237129" y="156948"/>
                  </a:lnTo>
                  <a:lnTo>
                    <a:pt x="207919" y="126468"/>
                  </a:lnTo>
                  <a:close/>
                </a:path>
              </a:pathLst>
            </a:custGeom>
            <a:solidFill>
              <a:srgbClr val="000000"/>
            </a:solidFill>
            <a:ln w="1270"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4B421182-4EA8-441E-9386-84204BB08882}"/>
                </a:ext>
              </a:extLst>
            </p:cNvPr>
            <p:cNvSpPr/>
            <p:nvPr/>
          </p:nvSpPr>
          <p:spPr>
            <a:xfrm flipV="1">
              <a:off x="6769283" y="2914640"/>
              <a:ext cx="386077" cy="125815"/>
            </a:xfrm>
            <a:custGeom>
              <a:avLst/>
              <a:gdLst>
                <a:gd name="connsiteX0" fmla="*/ 254089 w 386077"/>
                <a:gd name="connsiteY0" fmla="*/ 112362 h 125815"/>
                <a:gd name="connsiteX1" fmla="*/ 251549 w 386077"/>
                <a:gd name="connsiteY1" fmla="*/ 99662 h 125815"/>
                <a:gd name="connsiteX2" fmla="*/ 266790 w 386077"/>
                <a:gd name="connsiteY2" fmla="*/ 86962 h 125815"/>
                <a:gd name="connsiteX3" fmla="*/ 203289 w 386077"/>
                <a:gd name="connsiteY3" fmla="*/ 93312 h 125815"/>
                <a:gd name="connsiteX4" fmla="*/ 89 w 386077"/>
                <a:gd name="connsiteY4" fmla="*/ 66642 h 125815"/>
                <a:gd name="connsiteX5" fmla="*/ 68669 w 386077"/>
                <a:gd name="connsiteY5" fmla="*/ 28542 h 125815"/>
                <a:gd name="connsiteX6" fmla="*/ 156299 w 386077"/>
                <a:gd name="connsiteY6" fmla="*/ -1938 h 125815"/>
                <a:gd name="connsiteX7" fmla="*/ 196939 w 386077"/>
                <a:gd name="connsiteY7" fmla="*/ 23462 h 125815"/>
                <a:gd name="connsiteX8" fmla="*/ 260439 w 386077"/>
                <a:gd name="connsiteY8" fmla="*/ 23462 h 125815"/>
                <a:gd name="connsiteX9" fmla="*/ 346800 w 386077"/>
                <a:gd name="connsiteY9" fmla="*/ 28542 h 125815"/>
                <a:gd name="connsiteX10" fmla="*/ 383630 w 386077"/>
                <a:gd name="connsiteY10" fmla="*/ 57752 h 125815"/>
                <a:gd name="connsiteX11" fmla="*/ 342990 w 386077"/>
                <a:gd name="connsiteY11" fmla="*/ 90772 h 125815"/>
                <a:gd name="connsiteX12" fmla="*/ 254089 w 386077"/>
                <a:gd name="connsiteY12" fmla="*/ 112362 h 12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6077" h="125815">
                  <a:moveTo>
                    <a:pt x="254089" y="112362"/>
                  </a:moveTo>
                  <a:cubicBezTo>
                    <a:pt x="241389" y="104742"/>
                    <a:pt x="240119" y="99662"/>
                    <a:pt x="251549" y="99662"/>
                  </a:cubicBezTo>
                  <a:cubicBezTo>
                    <a:pt x="259169" y="99662"/>
                    <a:pt x="266790" y="94582"/>
                    <a:pt x="266790" y="86962"/>
                  </a:cubicBezTo>
                  <a:cubicBezTo>
                    <a:pt x="266790" y="67912"/>
                    <a:pt x="221069" y="71722"/>
                    <a:pt x="203289" y="93312"/>
                  </a:cubicBezTo>
                  <a:cubicBezTo>
                    <a:pt x="179159" y="122522"/>
                    <a:pt x="128359" y="114902"/>
                    <a:pt x="89" y="66642"/>
                  </a:cubicBezTo>
                  <a:cubicBezTo>
                    <a:pt x="-11341" y="61562"/>
                    <a:pt x="16599" y="46322"/>
                    <a:pt x="68669" y="28542"/>
                  </a:cubicBezTo>
                  <a:lnTo>
                    <a:pt x="156299" y="-1938"/>
                  </a:lnTo>
                  <a:lnTo>
                    <a:pt x="196939" y="23462"/>
                  </a:lnTo>
                  <a:cubicBezTo>
                    <a:pt x="250279" y="56482"/>
                    <a:pt x="270600" y="56482"/>
                    <a:pt x="260439" y="23462"/>
                  </a:cubicBezTo>
                  <a:cubicBezTo>
                    <a:pt x="249009" y="-13368"/>
                    <a:pt x="301080" y="-9558"/>
                    <a:pt x="346800" y="28542"/>
                  </a:cubicBezTo>
                  <a:lnTo>
                    <a:pt x="383630" y="57752"/>
                  </a:lnTo>
                  <a:lnTo>
                    <a:pt x="342990" y="90772"/>
                  </a:lnTo>
                  <a:cubicBezTo>
                    <a:pt x="299810" y="127602"/>
                    <a:pt x="283300" y="131412"/>
                    <a:pt x="254089" y="112362"/>
                  </a:cubicBezTo>
                  <a:close/>
                </a:path>
              </a:pathLst>
            </a:custGeom>
            <a:solidFill>
              <a:srgbClr val="000000"/>
            </a:solidFill>
            <a:ln w="1270"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5EC43A55-A9F9-4C02-87CF-265934D1B98A}"/>
                </a:ext>
              </a:extLst>
            </p:cNvPr>
            <p:cNvSpPr/>
            <p:nvPr/>
          </p:nvSpPr>
          <p:spPr>
            <a:xfrm flipV="1">
              <a:off x="7095581" y="2913198"/>
              <a:ext cx="260439" cy="152400"/>
            </a:xfrm>
            <a:custGeom>
              <a:avLst/>
              <a:gdLst>
                <a:gd name="connsiteX0" fmla="*/ 93975 w 260439"/>
                <a:gd name="connsiteY0" fmla="*/ 110845 h 152400"/>
                <a:gd name="connsiteX1" fmla="*/ 24125 w 260439"/>
                <a:gd name="connsiteY1" fmla="*/ 34645 h 152400"/>
                <a:gd name="connsiteX2" fmla="*/ 16505 w 260439"/>
                <a:gd name="connsiteY2" fmla="*/ -2185 h 152400"/>
                <a:gd name="connsiteX3" fmla="*/ 101595 w 260439"/>
                <a:gd name="connsiteY3" fmla="*/ 44805 h 152400"/>
                <a:gd name="connsiteX4" fmla="*/ 208275 w 260439"/>
                <a:gd name="connsiteY4" fmla="*/ 93065 h 152400"/>
                <a:gd name="connsiteX5" fmla="*/ 257805 w 260439"/>
                <a:gd name="connsiteY5" fmla="*/ 95605 h 152400"/>
                <a:gd name="connsiteX6" fmla="*/ 151125 w 260439"/>
                <a:gd name="connsiteY6" fmla="*/ 150215 h 152400"/>
                <a:gd name="connsiteX7" fmla="*/ 93975 w 260439"/>
                <a:gd name="connsiteY7" fmla="*/ 110845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439" h="152400">
                  <a:moveTo>
                    <a:pt x="93975" y="110845"/>
                  </a:moveTo>
                  <a:cubicBezTo>
                    <a:pt x="76195" y="89255"/>
                    <a:pt x="44445" y="54965"/>
                    <a:pt x="24125" y="34645"/>
                  </a:cubicBezTo>
                  <a:cubicBezTo>
                    <a:pt x="-10165" y="-915"/>
                    <a:pt x="-10165" y="-2185"/>
                    <a:pt x="16505" y="-2185"/>
                  </a:cubicBezTo>
                  <a:cubicBezTo>
                    <a:pt x="31745" y="-2185"/>
                    <a:pt x="69845" y="19405"/>
                    <a:pt x="101595" y="44805"/>
                  </a:cubicBezTo>
                  <a:cubicBezTo>
                    <a:pt x="146045" y="81635"/>
                    <a:pt x="170175" y="93065"/>
                    <a:pt x="208275" y="93065"/>
                  </a:cubicBezTo>
                  <a:cubicBezTo>
                    <a:pt x="236215" y="93065"/>
                    <a:pt x="257805" y="94335"/>
                    <a:pt x="257805" y="95605"/>
                  </a:cubicBezTo>
                  <a:cubicBezTo>
                    <a:pt x="257805" y="107035"/>
                    <a:pt x="171445" y="150215"/>
                    <a:pt x="151125" y="150215"/>
                  </a:cubicBezTo>
                  <a:cubicBezTo>
                    <a:pt x="138425" y="150215"/>
                    <a:pt x="113025" y="132435"/>
                    <a:pt x="93975" y="110845"/>
                  </a:cubicBezTo>
                  <a:close/>
                </a:path>
              </a:pathLst>
            </a:custGeom>
            <a:solidFill>
              <a:srgbClr val="000000"/>
            </a:solidFill>
            <a:ln w="1270"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04F1B64D-C152-4DCA-9380-B4835536F37A}"/>
                </a:ext>
              </a:extLst>
            </p:cNvPr>
            <p:cNvSpPr/>
            <p:nvPr/>
          </p:nvSpPr>
          <p:spPr>
            <a:xfrm flipV="1">
              <a:off x="7876721" y="2915258"/>
              <a:ext cx="260439" cy="150339"/>
            </a:xfrm>
            <a:custGeom>
              <a:avLst/>
              <a:gdLst>
                <a:gd name="connsiteX0" fmla="*/ 38722 w 260439"/>
                <a:gd name="connsiteY0" fmla="*/ 124816 h 150339"/>
                <a:gd name="connsiteX1" fmla="*/ -3188 w 260439"/>
                <a:gd name="connsiteY1" fmla="*/ 95606 h 150339"/>
                <a:gd name="connsiteX2" fmla="*/ 46342 w 260439"/>
                <a:gd name="connsiteY2" fmla="*/ 93066 h 150339"/>
                <a:gd name="connsiteX3" fmla="*/ 153022 w 260439"/>
                <a:gd name="connsiteY3" fmla="*/ 44806 h 150339"/>
                <a:gd name="connsiteX4" fmla="*/ 238112 w 260439"/>
                <a:gd name="connsiteY4" fmla="*/ -2184 h 150339"/>
                <a:gd name="connsiteX5" fmla="*/ 230492 w 260439"/>
                <a:gd name="connsiteY5" fmla="*/ 34646 h 150339"/>
                <a:gd name="connsiteX6" fmla="*/ 160642 w 260439"/>
                <a:gd name="connsiteY6" fmla="*/ 110846 h 150339"/>
                <a:gd name="connsiteX7" fmla="*/ 38722 w 260439"/>
                <a:gd name="connsiteY7" fmla="*/ 124816 h 150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439" h="150339">
                  <a:moveTo>
                    <a:pt x="38722" y="124816"/>
                  </a:moveTo>
                  <a:cubicBezTo>
                    <a:pt x="15862" y="110846"/>
                    <a:pt x="-3188" y="98146"/>
                    <a:pt x="-3188" y="95606"/>
                  </a:cubicBezTo>
                  <a:cubicBezTo>
                    <a:pt x="-3188" y="94336"/>
                    <a:pt x="18402" y="93066"/>
                    <a:pt x="46342" y="93066"/>
                  </a:cubicBezTo>
                  <a:cubicBezTo>
                    <a:pt x="84442" y="93066"/>
                    <a:pt x="108572" y="81636"/>
                    <a:pt x="153022" y="44806"/>
                  </a:cubicBezTo>
                  <a:cubicBezTo>
                    <a:pt x="184772" y="19406"/>
                    <a:pt x="222872" y="-2184"/>
                    <a:pt x="238112" y="-2184"/>
                  </a:cubicBezTo>
                  <a:cubicBezTo>
                    <a:pt x="264782" y="-2184"/>
                    <a:pt x="264782" y="-914"/>
                    <a:pt x="230492" y="34646"/>
                  </a:cubicBezTo>
                  <a:cubicBezTo>
                    <a:pt x="210172" y="54966"/>
                    <a:pt x="178422" y="89256"/>
                    <a:pt x="160642" y="110846"/>
                  </a:cubicBezTo>
                  <a:cubicBezTo>
                    <a:pt x="121272" y="156566"/>
                    <a:pt x="94602" y="159106"/>
                    <a:pt x="38722" y="124816"/>
                  </a:cubicBezTo>
                  <a:close/>
                </a:path>
              </a:pathLst>
            </a:custGeom>
            <a:solidFill>
              <a:srgbClr val="000000"/>
            </a:solidFill>
            <a:ln w="1270"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EACD9CF9-DB34-4A32-A206-8652402D5448}"/>
                </a:ext>
              </a:extLst>
            </p:cNvPr>
            <p:cNvSpPr/>
            <p:nvPr/>
          </p:nvSpPr>
          <p:spPr>
            <a:xfrm flipV="1">
              <a:off x="8076110" y="2914640"/>
              <a:ext cx="387347" cy="126401"/>
            </a:xfrm>
            <a:custGeom>
              <a:avLst/>
              <a:gdLst>
                <a:gd name="connsiteX0" fmla="*/ 38535 w 387347"/>
                <a:gd name="connsiteY0" fmla="*/ 91359 h 126401"/>
                <a:gd name="connsiteX1" fmla="*/ -3375 w 387347"/>
                <a:gd name="connsiteY1" fmla="*/ 57069 h 126401"/>
                <a:gd name="connsiteX2" fmla="*/ 33455 w 387347"/>
                <a:gd name="connsiteY2" fmla="*/ 27859 h 126401"/>
                <a:gd name="connsiteX3" fmla="*/ 121085 w 387347"/>
                <a:gd name="connsiteY3" fmla="*/ 24049 h 126401"/>
                <a:gd name="connsiteX4" fmla="*/ 184585 w 387347"/>
                <a:gd name="connsiteY4" fmla="*/ 24049 h 126401"/>
                <a:gd name="connsiteX5" fmla="*/ 225225 w 387347"/>
                <a:gd name="connsiteY5" fmla="*/ -1351 h 126401"/>
                <a:gd name="connsiteX6" fmla="*/ 312855 w 387347"/>
                <a:gd name="connsiteY6" fmla="*/ 29129 h 126401"/>
                <a:gd name="connsiteX7" fmla="*/ 381435 w 387347"/>
                <a:gd name="connsiteY7" fmla="*/ 67229 h 126401"/>
                <a:gd name="connsiteX8" fmla="*/ 178235 w 387347"/>
                <a:gd name="connsiteY8" fmla="*/ 93899 h 126401"/>
                <a:gd name="connsiteX9" fmla="*/ 114735 w 387347"/>
                <a:gd name="connsiteY9" fmla="*/ 87549 h 126401"/>
                <a:gd name="connsiteX10" fmla="*/ 131245 w 387347"/>
                <a:gd name="connsiteY10" fmla="*/ 100249 h 126401"/>
                <a:gd name="connsiteX11" fmla="*/ 127435 w 387347"/>
                <a:gd name="connsiteY11" fmla="*/ 112949 h 126401"/>
                <a:gd name="connsiteX12" fmla="*/ 38535 w 387347"/>
                <a:gd name="connsiteY12" fmla="*/ 91359 h 12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7347" h="126401">
                  <a:moveTo>
                    <a:pt x="38535" y="91359"/>
                  </a:moveTo>
                  <a:lnTo>
                    <a:pt x="-3375" y="57069"/>
                  </a:lnTo>
                  <a:lnTo>
                    <a:pt x="33455" y="27859"/>
                  </a:lnTo>
                  <a:cubicBezTo>
                    <a:pt x="81715" y="-10241"/>
                    <a:pt x="132515" y="-12781"/>
                    <a:pt x="121085" y="24049"/>
                  </a:cubicBezTo>
                  <a:cubicBezTo>
                    <a:pt x="110925" y="57069"/>
                    <a:pt x="131245" y="57069"/>
                    <a:pt x="184585" y="24049"/>
                  </a:cubicBezTo>
                  <a:lnTo>
                    <a:pt x="225225" y="-1351"/>
                  </a:lnTo>
                  <a:lnTo>
                    <a:pt x="312855" y="29129"/>
                  </a:lnTo>
                  <a:cubicBezTo>
                    <a:pt x="364925" y="46909"/>
                    <a:pt x="392865" y="62149"/>
                    <a:pt x="381435" y="67229"/>
                  </a:cubicBezTo>
                  <a:cubicBezTo>
                    <a:pt x="253165" y="115489"/>
                    <a:pt x="202365" y="123109"/>
                    <a:pt x="178235" y="93899"/>
                  </a:cubicBezTo>
                  <a:cubicBezTo>
                    <a:pt x="160455" y="72309"/>
                    <a:pt x="114735" y="68499"/>
                    <a:pt x="114735" y="87549"/>
                  </a:cubicBezTo>
                  <a:cubicBezTo>
                    <a:pt x="114735" y="95169"/>
                    <a:pt x="122355" y="100249"/>
                    <a:pt x="131245" y="100249"/>
                  </a:cubicBezTo>
                  <a:cubicBezTo>
                    <a:pt x="141405" y="100249"/>
                    <a:pt x="140135" y="105329"/>
                    <a:pt x="127435" y="112949"/>
                  </a:cubicBezTo>
                  <a:cubicBezTo>
                    <a:pt x="98225" y="131999"/>
                    <a:pt x="81715" y="128189"/>
                    <a:pt x="38535" y="91359"/>
                  </a:cubicBezTo>
                  <a:close/>
                </a:path>
              </a:pathLst>
            </a:custGeom>
            <a:solidFill>
              <a:srgbClr val="000000"/>
            </a:solidFill>
            <a:ln w="1270"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C23A2B67-A587-470D-958F-E67C6A8B2F83}"/>
                </a:ext>
              </a:extLst>
            </p:cNvPr>
            <p:cNvSpPr/>
            <p:nvPr/>
          </p:nvSpPr>
          <p:spPr>
            <a:xfrm flipV="1">
              <a:off x="7220812" y="2989398"/>
              <a:ext cx="134067" cy="176359"/>
            </a:xfrm>
            <a:custGeom>
              <a:avLst/>
              <a:gdLst>
                <a:gd name="connsiteX0" fmla="*/ 43630 w 134067"/>
                <a:gd name="connsiteY0" fmla="*/ 150121 h 176359"/>
                <a:gd name="connsiteX1" fmla="*/ 30930 w 134067"/>
                <a:gd name="connsiteY1" fmla="*/ 73921 h 176359"/>
                <a:gd name="connsiteX2" fmla="*/ 9340 w 134067"/>
                <a:gd name="connsiteY2" fmla="*/ 9151 h 176359"/>
                <a:gd name="connsiteX3" fmla="*/ 24580 w 134067"/>
                <a:gd name="connsiteY3" fmla="*/ -1009 h 176359"/>
                <a:gd name="connsiteX4" fmla="*/ 83000 w 134067"/>
                <a:gd name="connsiteY4" fmla="*/ 63761 h 176359"/>
                <a:gd name="connsiteX5" fmla="*/ 117290 w 134067"/>
                <a:gd name="connsiteY5" fmla="*/ 138691 h 176359"/>
                <a:gd name="connsiteX6" fmla="*/ 94430 w 134067"/>
                <a:gd name="connsiteY6" fmla="*/ 174251 h 176359"/>
                <a:gd name="connsiteX7" fmla="*/ 43630 w 134067"/>
                <a:gd name="connsiteY7" fmla="*/ 150121 h 17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67" h="176359">
                  <a:moveTo>
                    <a:pt x="43630" y="150121"/>
                  </a:moveTo>
                  <a:cubicBezTo>
                    <a:pt x="37280" y="136151"/>
                    <a:pt x="30930" y="101861"/>
                    <a:pt x="30930" y="73921"/>
                  </a:cubicBezTo>
                  <a:cubicBezTo>
                    <a:pt x="30930" y="39631"/>
                    <a:pt x="23310" y="19311"/>
                    <a:pt x="9340" y="9151"/>
                  </a:cubicBezTo>
                  <a:cubicBezTo>
                    <a:pt x="-9710" y="-2279"/>
                    <a:pt x="-7170" y="-3549"/>
                    <a:pt x="24580" y="-1009"/>
                  </a:cubicBezTo>
                  <a:cubicBezTo>
                    <a:pt x="57600" y="2801"/>
                    <a:pt x="65220" y="10421"/>
                    <a:pt x="83000" y="63761"/>
                  </a:cubicBezTo>
                  <a:cubicBezTo>
                    <a:pt x="94430" y="96781"/>
                    <a:pt x="109670" y="131071"/>
                    <a:pt x="117290" y="138691"/>
                  </a:cubicBezTo>
                  <a:cubicBezTo>
                    <a:pt x="141420" y="162821"/>
                    <a:pt x="135070" y="174251"/>
                    <a:pt x="94430" y="174251"/>
                  </a:cubicBezTo>
                  <a:cubicBezTo>
                    <a:pt x="70300" y="174251"/>
                    <a:pt x="52520" y="165361"/>
                    <a:pt x="43630" y="150121"/>
                  </a:cubicBezTo>
                  <a:close/>
                </a:path>
              </a:pathLst>
            </a:custGeom>
            <a:solidFill>
              <a:srgbClr val="000000"/>
            </a:solidFill>
            <a:ln w="1270"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F55B953C-10E0-4F0B-AA8C-A0DCC2077830}"/>
                </a:ext>
              </a:extLst>
            </p:cNvPr>
            <p:cNvSpPr/>
            <p:nvPr/>
          </p:nvSpPr>
          <p:spPr>
            <a:xfrm flipV="1">
              <a:off x="7876721" y="2989591"/>
              <a:ext cx="135473" cy="176165"/>
            </a:xfrm>
            <a:custGeom>
              <a:avLst/>
              <a:gdLst>
                <a:gd name="connsiteX0" fmla="*/ -3144 w 135473"/>
                <a:gd name="connsiteY0" fmla="*/ 164091 h 176165"/>
                <a:gd name="connsiteX1" fmla="*/ 12096 w 135473"/>
                <a:gd name="connsiteY1" fmla="*/ 138691 h 176165"/>
                <a:gd name="connsiteX2" fmla="*/ 46386 w 135473"/>
                <a:gd name="connsiteY2" fmla="*/ 63761 h 176165"/>
                <a:gd name="connsiteX3" fmla="*/ 104806 w 135473"/>
                <a:gd name="connsiteY3" fmla="*/ -1009 h 176165"/>
                <a:gd name="connsiteX4" fmla="*/ 121316 w 135473"/>
                <a:gd name="connsiteY4" fmla="*/ 9151 h 176165"/>
                <a:gd name="connsiteX5" fmla="*/ 98456 w 135473"/>
                <a:gd name="connsiteY5" fmla="*/ 79001 h 176165"/>
                <a:gd name="connsiteX6" fmla="*/ 78136 w 135473"/>
                <a:gd name="connsiteY6" fmla="*/ 153931 h 176165"/>
                <a:gd name="connsiteX7" fmla="*/ -3144 w 135473"/>
                <a:gd name="connsiteY7" fmla="*/ 164091 h 176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473" h="176165">
                  <a:moveTo>
                    <a:pt x="-3144" y="164091"/>
                  </a:moveTo>
                  <a:cubicBezTo>
                    <a:pt x="-3144" y="159011"/>
                    <a:pt x="3206" y="147581"/>
                    <a:pt x="12096" y="138691"/>
                  </a:cubicBezTo>
                  <a:cubicBezTo>
                    <a:pt x="19716" y="131071"/>
                    <a:pt x="34956" y="96781"/>
                    <a:pt x="46386" y="63761"/>
                  </a:cubicBezTo>
                  <a:cubicBezTo>
                    <a:pt x="64166" y="10421"/>
                    <a:pt x="71786" y="2801"/>
                    <a:pt x="104806" y="-1009"/>
                  </a:cubicBezTo>
                  <a:cubicBezTo>
                    <a:pt x="136556" y="-3549"/>
                    <a:pt x="139096" y="-2279"/>
                    <a:pt x="121316" y="9151"/>
                  </a:cubicBezTo>
                  <a:cubicBezTo>
                    <a:pt x="104806" y="19311"/>
                    <a:pt x="98456" y="39631"/>
                    <a:pt x="98456" y="79001"/>
                  </a:cubicBezTo>
                  <a:cubicBezTo>
                    <a:pt x="98456" y="112021"/>
                    <a:pt x="90836" y="142501"/>
                    <a:pt x="78136" y="153931"/>
                  </a:cubicBezTo>
                  <a:cubicBezTo>
                    <a:pt x="57816" y="174251"/>
                    <a:pt x="-3144" y="181871"/>
                    <a:pt x="-3144" y="164091"/>
                  </a:cubicBezTo>
                  <a:close/>
                </a:path>
              </a:pathLst>
            </a:custGeom>
            <a:solidFill>
              <a:srgbClr val="000000"/>
            </a:solidFill>
            <a:ln w="1270"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12EBE8D-0E7A-4EDF-86EF-0861FCE83C1B}"/>
                </a:ext>
              </a:extLst>
            </p:cNvPr>
            <p:cNvSpPr/>
            <p:nvPr/>
          </p:nvSpPr>
          <p:spPr>
            <a:xfrm flipV="1">
              <a:off x="7338241" y="3018217"/>
              <a:ext cx="244207" cy="129092"/>
            </a:xfrm>
            <a:custGeom>
              <a:avLst/>
              <a:gdLst>
                <a:gd name="connsiteX0" fmla="*/ 20059 w 244207"/>
                <a:gd name="connsiteY0" fmla="*/ 116437 h 129092"/>
                <a:gd name="connsiteX1" fmla="*/ 20059 w 244207"/>
                <a:gd name="connsiteY1" fmla="*/ 22457 h 129092"/>
                <a:gd name="connsiteX2" fmla="*/ 91179 w 244207"/>
                <a:gd name="connsiteY2" fmla="*/ 3407 h 129092"/>
                <a:gd name="connsiteX3" fmla="*/ 241039 w 244207"/>
                <a:gd name="connsiteY3" fmla="*/ 87227 h 129092"/>
                <a:gd name="connsiteX4" fmla="*/ 167379 w 244207"/>
                <a:gd name="connsiteY4" fmla="*/ 80877 h 129092"/>
                <a:gd name="connsiteX5" fmla="*/ 37839 w 244207"/>
                <a:gd name="connsiteY5" fmla="*/ 112627 h 129092"/>
                <a:gd name="connsiteX6" fmla="*/ 20059 w 244207"/>
                <a:gd name="connsiteY6" fmla="*/ 116437 h 12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207" h="129092">
                  <a:moveTo>
                    <a:pt x="20059" y="116437"/>
                  </a:moveTo>
                  <a:cubicBezTo>
                    <a:pt x="-10421" y="77067"/>
                    <a:pt x="-10421" y="52937"/>
                    <a:pt x="20059" y="22457"/>
                  </a:cubicBezTo>
                  <a:cubicBezTo>
                    <a:pt x="46729" y="-4213"/>
                    <a:pt x="56889" y="-6753"/>
                    <a:pt x="91179" y="3407"/>
                  </a:cubicBezTo>
                  <a:cubicBezTo>
                    <a:pt x="135629" y="16107"/>
                    <a:pt x="248659" y="79607"/>
                    <a:pt x="241039" y="87227"/>
                  </a:cubicBezTo>
                  <a:cubicBezTo>
                    <a:pt x="238499" y="89767"/>
                    <a:pt x="204209" y="87227"/>
                    <a:pt x="167379" y="80877"/>
                  </a:cubicBezTo>
                  <a:cubicBezTo>
                    <a:pt x="89909" y="68177"/>
                    <a:pt x="44189" y="79607"/>
                    <a:pt x="37839" y="112627"/>
                  </a:cubicBezTo>
                  <a:cubicBezTo>
                    <a:pt x="35299" y="130407"/>
                    <a:pt x="31489" y="131677"/>
                    <a:pt x="20059" y="116437"/>
                  </a:cubicBezTo>
                  <a:close/>
                </a:path>
              </a:pathLst>
            </a:custGeom>
            <a:solidFill>
              <a:srgbClr val="000000"/>
            </a:solidFill>
            <a:ln w="1270"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0CDA51D6-7FA1-4160-BC58-0499CFD8B9AF}"/>
                </a:ext>
              </a:extLst>
            </p:cNvPr>
            <p:cNvSpPr/>
            <p:nvPr/>
          </p:nvSpPr>
          <p:spPr>
            <a:xfrm flipV="1">
              <a:off x="7650293" y="3018729"/>
              <a:ext cx="243733" cy="128633"/>
            </a:xfrm>
            <a:custGeom>
              <a:avLst/>
              <a:gdLst>
                <a:gd name="connsiteX0" fmla="*/ 198005 w 243733"/>
                <a:gd name="connsiteY0" fmla="*/ 112681 h 128633"/>
                <a:gd name="connsiteX1" fmla="*/ 71005 w 243733"/>
                <a:gd name="connsiteY1" fmla="*/ 80931 h 128633"/>
                <a:gd name="connsiteX2" fmla="*/ -2655 w 243733"/>
                <a:gd name="connsiteY2" fmla="*/ 87281 h 128633"/>
                <a:gd name="connsiteX3" fmla="*/ 147205 w 243733"/>
                <a:gd name="connsiteY3" fmla="*/ 3461 h 128633"/>
                <a:gd name="connsiteX4" fmla="*/ 217055 w 243733"/>
                <a:gd name="connsiteY4" fmla="*/ 21241 h 128633"/>
                <a:gd name="connsiteX5" fmla="*/ 215785 w 243733"/>
                <a:gd name="connsiteY5" fmla="*/ 119031 h 128633"/>
                <a:gd name="connsiteX6" fmla="*/ 198005 w 243733"/>
                <a:gd name="connsiteY6" fmla="*/ 112681 h 12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733" h="128633">
                  <a:moveTo>
                    <a:pt x="198005" y="112681"/>
                  </a:moveTo>
                  <a:cubicBezTo>
                    <a:pt x="198005" y="80931"/>
                    <a:pt x="148475" y="68231"/>
                    <a:pt x="71005" y="80931"/>
                  </a:cubicBezTo>
                  <a:cubicBezTo>
                    <a:pt x="34175" y="87281"/>
                    <a:pt x="-115" y="89821"/>
                    <a:pt x="-2655" y="87281"/>
                  </a:cubicBezTo>
                  <a:cubicBezTo>
                    <a:pt x="-10275" y="79661"/>
                    <a:pt x="102755" y="16161"/>
                    <a:pt x="147205" y="3461"/>
                  </a:cubicBezTo>
                  <a:cubicBezTo>
                    <a:pt x="181495" y="-6699"/>
                    <a:pt x="191655" y="-4159"/>
                    <a:pt x="217055" y="21241"/>
                  </a:cubicBezTo>
                  <a:cubicBezTo>
                    <a:pt x="248805" y="52991"/>
                    <a:pt x="248805" y="92361"/>
                    <a:pt x="215785" y="119031"/>
                  </a:cubicBezTo>
                  <a:cubicBezTo>
                    <a:pt x="201815" y="130461"/>
                    <a:pt x="198005" y="129191"/>
                    <a:pt x="198005" y="112681"/>
                  </a:cubicBezTo>
                  <a:close/>
                </a:path>
              </a:pathLst>
            </a:custGeom>
            <a:solidFill>
              <a:srgbClr val="000000"/>
            </a:solidFill>
            <a:ln w="1270"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F3E1CFC-20DD-4ECB-A40A-474D09B9663E}"/>
                </a:ext>
              </a:extLst>
            </p:cNvPr>
            <p:cNvSpPr/>
            <p:nvPr/>
          </p:nvSpPr>
          <p:spPr>
            <a:xfrm flipV="1">
              <a:off x="7501179" y="3078267"/>
              <a:ext cx="230167" cy="181502"/>
            </a:xfrm>
            <a:custGeom>
              <a:avLst/>
              <a:gdLst>
                <a:gd name="connsiteX0" fmla="*/ 52590 w 230167"/>
                <a:gd name="connsiteY0" fmla="*/ 152773 h 181502"/>
                <a:gd name="connsiteX1" fmla="*/ 42430 w 230167"/>
                <a:gd name="connsiteY1" fmla="*/ 89273 h 181502"/>
                <a:gd name="connsiteX2" fmla="*/ 41160 w 230167"/>
                <a:gd name="connsiteY2" fmla="*/ 54983 h 181502"/>
                <a:gd name="connsiteX3" fmla="*/ 47510 w 230167"/>
                <a:gd name="connsiteY3" fmla="*/ 10533 h 181502"/>
                <a:gd name="connsiteX4" fmla="*/ 206260 w 230167"/>
                <a:gd name="connsiteY4" fmla="*/ 25773 h 181502"/>
                <a:gd name="connsiteX5" fmla="*/ 174510 w 230167"/>
                <a:gd name="connsiteY5" fmla="*/ 57523 h 181502"/>
                <a:gd name="connsiteX6" fmla="*/ 177050 w 230167"/>
                <a:gd name="connsiteY6" fmla="*/ 85463 h 181502"/>
                <a:gd name="connsiteX7" fmla="*/ 204990 w 230167"/>
                <a:gd name="connsiteY7" fmla="*/ 124833 h 181502"/>
                <a:gd name="connsiteX8" fmla="*/ 103390 w 230167"/>
                <a:gd name="connsiteY8" fmla="*/ 179443 h 181502"/>
                <a:gd name="connsiteX9" fmla="*/ 52590 w 230167"/>
                <a:gd name="connsiteY9" fmla="*/ 152773 h 1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167" h="181502">
                  <a:moveTo>
                    <a:pt x="52590" y="152773"/>
                  </a:moveTo>
                  <a:cubicBezTo>
                    <a:pt x="-5830" y="122293"/>
                    <a:pt x="-8370" y="105783"/>
                    <a:pt x="42430" y="89273"/>
                  </a:cubicBezTo>
                  <a:cubicBezTo>
                    <a:pt x="91960" y="71493"/>
                    <a:pt x="90690" y="51173"/>
                    <a:pt x="41160" y="54983"/>
                  </a:cubicBezTo>
                  <a:cubicBezTo>
                    <a:pt x="-21070" y="60063"/>
                    <a:pt x="-15990" y="32123"/>
                    <a:pt x="47510" y="10533"/>
                  </a:cubicBezTo>
                  <a:cubicBezTo>
                    <a:pt x="105930" y="-9787"/>
                    <a:pt x="146570" y="-5977"/>
                    <a:pt x="206260" y="25773"/>
                  </a:cubicBezTo>
                  <a:cubicBezTo>
                    <a:pt x="245630" y="47363"/>
                    <a:pt x="226580" y="67683"/>
                    <a:pt x="174510" y="57523"/>
                  </a:cubicBezTo>
                  <a:cubicBezTo>
                    <a:pt x="118630" y="47363"/>
                    <a:pt x="118630" y="61333"/>
                    <a:pt x="177050" y="85463"/>
                  </a:cubicBezTo>
                  <a:cubicBezTo>
                    <a:pt x="216420" y="101973"/>
                    <a:pt x="220230" y="107053"/>
                    <a:pt x="204990" y="124833"/>
                  </a:cubicBezTo>
                  <a:cubicBezTo>
                    <a:pt x="191020" y="141343"/>
                    <a:pt x="117360" y="180713"/>
                    <a:pt x="103390" y="179443"/>
                  </a:cubicBezTo>
                  <a:cubicBezTo>
                    <a:pt x="100850" y="178173"/>
                    <a:pt x="77990" y="166743"/>
                    <a:pt x="52590" y="152773"/>
                  </a:cubicBezTo>
                  <a:close/>
                </a:path>
              </a:pathLst>
            </a:custGeom>
            <a:solidFill>
              <a:srgbClr val="000000"/>
            </a:solidFill>
            <a:ln w="1270" cap="flat">
              <a:noFill/>
              <a:prstDash val="solid"/>
              <a:miter/>
            </a:ln>
          </p:spPr>
          <p:txBody>
            <a:bodyPr rtlCol="0" anchor="ctr"/>
            <a:lstStyle/>
            <a:p>
              <a:endParaRPr lang="en-US"/>
            </a:p>
          </p:txBody>
        </p:sp>
      </p:grpSp>
      <p:sp>
        <p:nvSpPr>
          <p:cNvPr id="181" name="Title 180">
            <a:extLst>
              <a:ext uri="{FF2B5EF4-FFF2-40B4-BE49-F238E27FC236}">
                <a16:creationId xmlns:a16="http://schemas.microsoft.com/office/drawing/2014/main" id="{18804216-1165-4213-87E1-702E77062BFF}"/>
              </a:ext>
            </a:extLst>
          </p:cNvPr>
          <p:cNvSpPr>
            <a:spLocks noGrp="1"/>
          </p:cNvSpPr>
          <p:nvPr>
            <p:ph type="title"/>
          </p:nvPr>
        </p:nvSpPr>
        <p:spPr>
          <a:xfrm>
            <a:off x="2841998" y="4022036"/>
            <a:ext cx="8472094" cy="1325563"/>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212653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6" name="Freeform 32">
            <a:extLst>
              <a:ext uri="{FF2B5EF4-FFF2-40B4-BE49-F238E27FC236}">
                <a16:creationId xmlns:a16="http://schemas.microsoft.com/office/drawing/2014/main" id="{A46C9FEE-B6F8-4216-B22E-B70C99C3764C}"/>
              </a:ext>
            </a:extLst>
          </p:cNvPr>
          <p:cNvSpPr/>
          <p:nvPr/>
        </p:nvSpPr>
        <p:spPr>
          <a:xfrm flipV="1">
            <a:off x="460183" y="4299803"/>
            <a:ext cx="2542130" cy="2421672"/>
          </a:xfrm>
          <a:custGeom>
            <a:avLst/>
            <a:gdLst>
              <a:gd name="connsiteX0" fmla="*/ 0 w 4649118"/>
              <a:gd name="connsiteY0" fmla="*/ 3602516 h 3602516"/>
              <a:gd name="connsiteX1" fmla="*/ 2324559 w 4649118"/>
              <a:gd name="connsiteY1" fmla="*/ 2702688 h 3602516"/>
              <a:gd name="connsiteX2" fmla="*/ 4649118 w 4649118"/>
              <a:gd name="connsiteY2" fmla="*/ 3602516 h 3602516"/>
              <a:gd name="connsiteX3" fmla="*/ 2324559 w 4649118"/>
              <a:gd name="connsiteY3" fmla="*/ 0 h 3602516"/>
            </a:gdLst>
            <a:ahLst/>
            <a:cxnLst>
              <a:cxn ang="0">
                <a:pos x="connsiteX0" y="connsiteY0"/>
              </a:cxn>
              <a:cxn ang="0">
                <a:pos x="connsiteX1" y="connsiteY1"/>
              </a:cxn>
              <a:cxn ang="0">
                <a:pos x="connsiteX2" y="connsiteY2"/>
              </a:cxn>
              <a:cxn ang="0">
                <a:pos x="connsiteX3" y="connsiteY3"/>
              </a:cxn>
            </a:cxnLst>
            <a:rect l="l" t="t" r="r" b="b"/>
            <a:pathLst>
              <a:path w="4649118" h="3602516">
                <a:moveTo>
                  <a:pt x="0" y="3602516"/>
                </a:moveTo>
                <a:lnTo>
                  <a:pt x="2324559" y="2702688"/>
                </a:lnTo>
                <a:lnTo>
                  <a:pt x="4649118" y="3602516"/>
                </a:lnTo>
                <a:lnTo>
                  <a:pt x="2324559"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40EB7D0F-CBCA-40BA-A2DE-4D15AAEF87B2}"/>
              </a:ext>
            </a:extLst>
          </p:cNvPr>
          <p:cNvGrpSpPr/>
          <p:nvPr/>
        </p:nvGrpSpPr>
        <p:grpSpPr>
          <a:xfrm>
            <a:off x="0" y="0"/>
            <a:ext cx="2326888" cy="758283"/>
            <a:chOff x="-14869" y="7434"/>
            <a:chExt cx="1553737" cy="750849"/>
          </a:xfrm>
          <a:solidFill>
            <a:schemeClr val="accent6"/>
          </a:solidFill>
        </p:grpSpPr>
        <p:sp>
          <p:nvSpPr>
            <p:cNvPr id="11" name="Rectangle 10">
              <a:extLst>
                <a:ext uri="{FF2B5EF4-FFF2-40B4-BE49-F238E27FC236}">
                  <a16:creationId xmlns:a16="http://schemas.microsoft.com/office/drawing/2014/main" id="{B3E6009C-C2EF-402D-8B8E-F5831D0CD6D3}"/>
                </a:ext>
              </a:extLst>
            </p:cNvPr>
            <p:cNvSpPr/>
            <p:nvPr/>
          </p:nvSpPr>
          <p:spPr>
            <a:xfrm>
              <a:off x="-14869" y="7434"/>
              <a:ext cx="758283" cy="7508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a:extLst>
                <a:ext uri="{FF2B5EF4-FFF2-40B4-BE49-F238E27FC236}">
                  <a16:creationId xmlns:a16="http://schemas.microsoft.com/office/drawing/2014/main" id="{203AC1A7-22C6-433F-ADFB-9F38E461AC1B}"/>
                </a:ext>
              </a:extLst>
            </p:cNvPr>
            <p:cNvSpPr/>
            <p:nvPr/>
          </p:nvSpPr>
          <p:spPr>
            <a:xfrm rot="5400000">
              <a:off x="765716" y="-14868"/>
              <a:ext cx="750849" cy="7954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Oval 17">
            <a:extLst>
              <a:ext uri="{FF2B5EF4-FFF2-40B4-BE49-F238E27FC236}">
                <a16:creationId xmlns:a16="http://schemas.microsoft.com/office/drawing/2014/main" id="{02E00C10-10E0-495D-B3EC-BF432C0028A9}"/>
              </a:ext>
            </a:extLst>
          </p:cNvPr>
          <p:cNvSpPr/>
          <p:nvPr/>
        </p:nvSpPr>
        <p:spPr>
          <a:xfrm>
            <a:off x="359648" y="1864112"/>
            <a:ext cx="2743200" cy="27432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7E93E782-215E-46E1-BA26-0B30A9EEA483}"/>
              </a:ext>
            </a:extLst>
          </p:cNvPr>
          <p:cNvSpPr/>
          <p:nvPr/>
        </p:nvSpPr>
        <p:spPr>
          <a:xfrm rot="10800000">
            <a:off x="8058614" y="0"/>
            <a:ext cx="4133385" cy="1412488"/>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66460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16" name="Freeform 32">
            <a:extLst>
              <a:ext uri="{FF2B5EF4-FFF2-40B4-BE49-F238E27FC236}">
                <a16:creationId xmlns:a16="http://schemas.microsoft.com/office/drawing/2014/main" id="{A46C9FEE-B6F8-4216-B22E-B70C99C3764C}"/>
              </a:ext>
            </a:extLst>
          </p:cNvPr>
          <p:cNvSpPr/>
          <p:nvPr/>
        </p:nvSpPr>
        <p:spPr>
          <a:xfrm flipV="1">
            <a:off x="460183" y="4299803"/>
            <a:ext cx="2542130" cy="2421672"/>
          </a:xfrm>
          <a:custGeom>
            <a:avLst/>
            <a:gdLst>
              <a:gd name="connsiteX0" fmla="*/ 0 w 4649118"/>
              <a:gd name="connsiteY0" fmla="*/ 3602516 h 3602516"/>
              <a:gd name="connsiteX1" fmla="*/ 2324559 w 4649118"/>
              <a:gd name="connsiteY1" fmla="*/ 2702688 h 3602516"/>
              <a:gd name="connsiteX2" fmla="*/ 4649118 w 4649118"/>
              <a:gd name="connsiteY2" fmla="*/ 3602516 h 3602516"/>
              <a:gd name="connsiteX3" fmla="*/ 2324559 w 4649118"/>
              <a:gd name="connsiteY3" fmla="*/ 0 h 3602516"/>
            </a:gdLst>
            <a:ahLst/>
            <a:cxnLst>
              <a:cxn ang="0">
                <a:pos x="connsiteX0" y="connsiteY0"/>
              </a:cxn>
              <a:cxn ang="0">
                <a:pos x="connsiteX1" y="connsiteY1"/>
              </a:cxn>
              <a:cxn ang="0">
                <a:pos x="connsiteX2" y="connsiteY2"/>
              </a:cxn>
              <a:cxn ang="0">
                <a:pos x="connsiteX3" y="connsiteY3"/>
              </a:cxn>
            </a:cxnLst>
            <a:rect l="l" t="t" r="r" b="b"/>
            <a:pathLst>
              <a:path w="4649118" h="3602516">
                <a:moveTo>
                  <a:pt x="0" y="3602516"/>
                </a:moveTo>
                <a:lnTo>
                  <a:pt x="2324559" y="2702688"/>
                </a:lnTo>
                <a:lnTo>
                  <a:pt x="4649118" y="3602516"/>
                </a:lnTo>
                <a:lnTo>
                  <a:pt x="2324559"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02E00C10-10E0-495D-B3EC-BF432C0028A9}"/>
              </a:ext>
            </a:extLst>
          </p:cNvPr>
          <p:cNvSpPr/>
          <p:nvPr/>
        </p:nvSpPr>
        <p:spPr>
          <a:xfrm>
            <a:off x="359648" y="1864112"/>
            <a:ext cx="2743200" cy="274320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79423BE-2A99-4EFF-03EF-0EC323BC4E7B}"/>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949872" y="2489184"/>
            <a:ext cx="5866505" cy="667660"/>
          </a:xfrm>
          <a:prstGeom prst="rect">
            <a:avLst/>
          </a:prstGeom>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4BC873DA-2224-E306-73EA-74F5CF32BD2D}"/>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flipV="1">
            <a:off x="4949872" y="5315450"/>
            <a:ext cx="5866505" cy="667660"/>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0FB8BA07-DCB6-57D8-EE8F-4733A02AC2B2}"/>
              </a:ext>
            </a:extLst>
          </p:cNvPr>
          <p:cNvPicPr>
            <a:picLocks noChangeAspect="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33253" b="33972"/>
          <a:stretch/>
        </p:blipFill>
        <p:spPr>
          <a:xfrm>
            <a:off x="5815066" y="1923542"/>
            <a:ext cx="4136117" cy="1355579"/>
          </a:xfrm>
          <a:prstGeom prst="rect">
            <a:avLst/>
          </a:prstGeom>
          <a:solidFill>
            <a:schemeClr val="bg1"/>
          </a:solidFill>
        </p:spPr>
      </p:pic>
      <p:sp>
        <p:nvSpPr>
          <p:cNvPr id="30" name="Title 29">
            <a:extLst>
              <a:ext uri="{FF2B5EF4-FFF2-40B4-BE49-F238E27FC236}">
                <a16:creationId xmlns:a16="http://schemas.microsoft.com/office/drawing/2014/main" id="{03197708-A648-5F79-38AF-29013E59FAF6}"/>
              </a:ext>
            </a:extLst>
          </p:cNvPr>
          <p:cNvSpPr>
            <a:spLocks noGrp="1"/>
          </p:cNvSpPr>
          <p:nvPr>
            <p:ph type="title"/>
          </p:nvPr>
        </p:nvSpPr>
        <p:spPr>
          <a:xfrm>
            <a:off x="4428226" y="3573365"/>
            <a:ext cx="6909797" cy="1325563"/>
          </a:xfrm>
        </p:spPr>
        <p:txBody>
          <a:bodyPr/>
          <a:lstStyle>
            <a:lvl1pPr algn="ctr">
              <a:defRPr/>
            </a:lvl1pPr>
          </a:lstStyle>
          <a:p>
            <a:r>
              <a:rPr lang="en-US"/>
              <a:t>Click to edit Master title style</a:t>
            </a:r>
            <a:endParaRPr lang="fa-I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41047D0-1319-4026-86D9-E825305EEAE7}"/>
                  </a:ext>
                </a:extLst>
              </p14:cNvPr>
              <p14:cNvContentPartPr/>
              <p14:nvPr/>
            </p14:nvContentPartPr>
            <p14:xfrm>
              <a:off x="3521383" y="1110189"/>
              <a:ext cx="360" cy="360"/>
            </p14:xfrm>
          </p:contentPart>
        </mc:Choice>
        <mc:Fallback xmlns="">
          <p:pic>
            <p:nvPicPr>
              <p:cNvPr id="12" name="Ink 11">
                <a:extLst>
                  <a:ext uri="{FF2B5EF4-FFF2-40B4-BE49-F238E27FC236}">
                    <a16:creationId xmlns:a16="http://schemas.microsoft.com/office/drawing/2014/main" id="{141047D0-1319-4026-86D9-E825305EEAE7}"/>
                  </a:ext>
                </a:extLst>
              </p:cNvPr>
              <p:cNvPicPr/>
              <p:nvPr/>
            </p:nvPicPr>
            <p:blipFill>
              <a:blip r:embed="rId5"/>
              <a:stretch>
                <a:fillRect/>
              </a:stretch>
            </p:blipFill>
            <p:spPr>
              <a:xfrm>
                <a:off x="3512743" y="110154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682A6F07-10CE-47B9-B3C5-0EC4191F1CFE}"/>
                  </a:ext>
                </a:extLst>
              </p14:cNvPr>
              <p14:cNvContentPartPr/>
              <p14:nvPr/>
            </p14:nvContentPartPr>
            <p14:xfrm>
              <a:off x="2650543" y="451389"/>
              <a:ext cx="360" cy="360"/>
            </p14:xfrm>
          </p:contentPart>
        </mc:Choice>
        <mc:Fallback xmlns="">
          <p:pic>
            <p:nvPicPr>
              <p:cNvPr id="20" name="Ink 19">
                <a:extLst>
                  <a:ext uri="{FF2B5EF4-FFF2-40B4-BE49-F238E27FC236}">
                    <a16:creationId xmlns:a16="http://schemas.microsoft.com/office/drawing/2014/main" id="{682A6F07-10CE-47B9-B3C5-0EC4191F1CFE}"/>
                  </a:ext>
                </a:extLst>
              </p:cNvPr>
              <p:cNvPicPr/>
              <p:nvPr/>
            </p:nvPicPr>
            <p:blipFill>
              <a:blip r:embed="rId5"/>
              <a:stretch>
                <a:fillRect/>
              </a:stretch>
            </p:blipFill>
            <p:spPr>
              <a:xfrm>
                <a:off x="2641543" y="442749"/>
                <a:ext cx="18000" cy="18000"/>
              </a:xfrm>
              <a:prstGeom prst="rect">
                <a:avLst/>
              </a:prstGeom>
            </p:spPr>
          </p:pic>
        </mc:Fallback>
      </mc:AlternateContent>
      <p:grpSp>
        <p:nvGrpSpPr>
          <p:cNvPr id="23" name="Group 22">
            <a:extLst>
              <a:ext uri="{FF2B5EF4-FFF2-40B4-BE49-F238E27FC236}">
                <a16:creationId xmlns:a16="http://schemas.microsoft.com/office/drawing/2014/main" id="{4EBF4BF2-543F-445B-9665-81E17A7CCBDA}"/>
              </a:ext>
            </a:extLst>
          </p:cNvPr>
          <p:cNvGrpSpPr/>
          <p:nvPr/>
        </p:nvGrpSpPr>
        <p:grpSpPr>
          <a:xfrm>
            <a:off x="5230663" y="16149"/>
            <a:ext cx="360" cy="360"/>
            <a:chOff x="5230663" y="16149"/>
            <a:chExt cx="360" cy="360"/>
          </a:xfrm>
        </p:grpSpPr>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E9E4CF77-3D92-49F9-8387-716A74477DF8}"/>
                    </a:ext>
                  </a:extLst>
                </p14:cNvPr>
                <p14:cNvContentPartPr/>
                <p14:nvPr/>
              </p14:nvContentPartPr>
              <p14:xfrm>
                <a:off x="5230663" y="16149"/>
                <a:ext cx="360" cy="360"/>
              </p14:xfrm>
            </p:contentPart>
          </mc:Choice>
          <mc:Fallback xmlns="">
            <p:pic>
              <p:nvPicPr>
                <p:cNvPr id="21" name="Ink 20">
                  <a:extLst>
                    <a:ext uri="{FF2B5EF4-FFF2-40B4-BE49-F238E27FC236}">
                      <a16:creationId xmlns:a16="http://schemas.microsoft.com/office/drawing/2014/main" id="{E9E4CF77-3D92-49F9-8387-716A74477DF8}"/>
                    </a:ext>
                  </a:extLst>
                </p:cNvPr>
                <p:cNvPicPr/>
                <p:nvPr/>
              </p:nvPicPr>
              <p:blipFill>
                <a:blip r:embed="rId5"/>
                <a:stretch>
                  <a:fillRect/>
                </a:stretch>
              </p:blipFill>
              <p:spPr>
                <a:xfrm>
                  <a:off x="5221663" y="750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F20AEA52-8A17-400B-9397-8538B4064C2E}"/>
                    </a:ext>
                  </a:extLst>
                </p14:cNvPr>
                <p14:cNvContentPartPr/>
                <p14:nvPr/>
              </p14:nvContentPartPr>
              <p14:xfrm>
                <a:off x="5230663" y="16149"/>
                <a:ext cx="360" cy="360"/>
              </p14:xfrm>
            </p:contentPart>
          </mc:Choice>
          <mc:Fallback xmlns="">
            <p:pic>
              <p:nvPicPr>
                <p:cNvPr id="22" name="Ink 21">
                  <a:extLst>
                    <a:ext uri="{FF2B5EF4-FFF2-40B4-BE49-F238E27FC236}">
                      <a16:creationId xmlns:a16="http://schemas.microsoft.com/office/drawing/2014/main" id="{F20AEA52-8A17-400B-9397-8538B4064C2E}"/>
                    </a:ext>
                  </a:extLst>
                </p:cNvPr>
                <p:cNvPicPr/>
                <p:nvPr/>
              </p:nvPicPr>
              <p:blipFill>
                <a:blip r:embed="rId5"/>
                <a:stretch>
                  <a:fillRect/>
                </a:stretch>
              </p:blipFill>
              <p:spPr>
                <a:xfrm>
                  <a:off x="5221663" y="7509"/>
                  <a:ext cx="18000" cy="18000"/>
                </a:xfrm>
                <a:prstGeom prst="rect">
                  <a:avLst/>
                </a:prstGeom>
              </p:spPr>
            </p:pic>
          </mc:Fallback>
        </mc:AlternateContent>
      </p:grpSp>
      <p:sp>
        <p:nvSpPr>
          <p:cNvPr id="24" name="Freeform: Shape 23">
            <a:extLst>
              <a:ext uri="{FF2B5EF4-FFF2-40B4-BE49-F238E27FC236}">
                <a16:creationId xmlns:a16="http://schemas.microsoft.com/office/drawing/2014/main" id="{D57C18EA-C692-4CFD-9971-FEF2DFA7E548}"/>
              </a:ext>
            </a:extLst>
          </p:cNvPr>
          <p:cNvSpPr/>
          <p:nvPr/>
        </p:nvSpPr>
        <p:spPr>
          <a:xfrm>
            <a:off x="5143500" y="10884"/>
            <a:ext cx="7037615" cy="1566455"/>
          </a:xfrm>
          <a:custGeom>
            <a:avLst/>
            <a:gdLst>
              <a:gd name="connsiteX0" fmla="*/ 0 w 6955971"/>
              <a:gd name="connsiteY0" fmla="*/ 0 h 1475014"/>
              <a:gd name="connsiteX1" fmla="*/ 827314 w 6955971"/>
              <a:gd name="connsiteY1" fmla="*/ 653143 h 1475014"/>
              <a:gd name="connsiteX2" fmla="*/ 1360714 w 6955971"/>
              <a:gd name="connsiteY2" fmla="*/ 348343 h 1475014"/>
              <a:gd name="connsiteX3" fmla="*/ 2215243 w 6955971"/>
              <a:gd name="connsiteY3" fmla="*/ 783771 h 1475014"/>
              <a:gd name="connsiteX4" fmla="*/ 2764971 w 6955971"/>
              <a:gd name="connsiteY4" fmla="*/ 462643 h 1475014"/>
              <a:gd name="connsiteX5" fmla="*/ 3820886 w 6955971"/>
              <a:gd name="connsiteY5" fmla="*/ 936171 h 1475014"/>
              <a:gd name="connsiteX6" fmla="*/ 4414157 w 6955971"/>
              <a:gd name="connsiteY6" fmla="*/ 707571 h 1475014"/>
              <a:gd name="connsiteX7" fmla="*/ 5404757 w 6955971"/>
              <a:gd name="connsiteY7" fmla="*/ 1175657 h 1475014"/>
              <a:gd name="connsiteX8" fmla="*/ 6074229 w 6955971"/>
              <a:gd name="connsiteY8" fmla="*/ 887186 h 1475014"/>
              <a:gd name="connsiteX9" fmla="*/ 6955971 w 6955971"/>
              <a:gd name="connsiteY9" fmla="*/ 1475014 h 1475014"/>
              <a:gd name="connsiteX0" fmla="*/ 0 w 6939643"/>
              <a:gd name="connsiteY0" fmla="*/ 0 h 1475014"/>
              <a:gd name="connsiteX1" fmla="*/ 827314 w 6939643"/>
              <a:gd name="connsiteY1" fmla="*/ 653143 h 1475014"/>
              <a:gd name="connsiteX2" fmla="*/ 1360714 w 6939643"/>
              <a:gd name="connsiteY2" fmla="*/ 348343 h 1475014"/>
              <a:gd name="connsiteX3" fmla="*/ 2215243 w 6939643"/>
              <a:gd name="connsiteY3" fmla="*/ 783771 h 1475014"/>
              <a:gd name="connsiteX4" fmla="*/ 2764971 w 6939643"/>
              <a:gd name="connsiteY4" fmla="*/ 462643 h 1475014"/>
              <a:gd name="connsiteX5" fmla="*/ 3820886 w 6939643"/>
              <a:gd name="connsiteY5" fmla="*/ 936171 h 1475014"/>
              <a:gd name="connsiteX6" fmla="*/ 4414157 w 6939643"/>
              <a:gd name="connsiteY6" fmla="*/ 707571 h 1475014"/>
              <a:gd name="connsiteX7" fmla="*/ 5404757 w 6939643"/>
              <a:gd name="connsiteY7" fmla="*/ 1175657 h 1475014"/>
              <a:gd name="connsiteX8" fmla="*/ 6074229 w 6939643"/>
              <a:gd name="connsiteY8" fmla="*/ 887186 h 1475014"/>
              <a:gd name="connsiteX9" fmla="*/ 6939643 w 6939643"/>
              <a:gd name="connsiteY9" fmla="*/ 1475014 h 1475014"/>
              <a:gd name="connsiteX0" fmla="*/ 0 w 7006961"/>
              <a:gd name="connsiteY0" fmla="*/ 0 h 1518556"/>
              <a:gd name="connsiteX1" fmla="*/ 827314 w 7006961"/>
              <a:gd name="connsiteY1" fmla="*/ 653143 h 1518556"/>
              <a:gd name="connsiteX2" fmla="*/ 1360714 w 7006961"/>
              <a:gd name="connsiteY2" fmla="*/ 348343 h 1518556"/>
              <a:gd name="connsiteX3" fmla="*/ 2215243 w 7006961"/>
              <a:gd name="connsiteY3" fmla="*/ 783771 h 1518556"/>
              <a:gd name="connsiteX4" fmla="*/ 2764971 w 7006961"/>
              <a:gd name="connsiteY4" fmla="*/ 462643 h 1518556"/>
              <a:gd name="connsiteX5" fmla="*/ 3820886 w 7006961"/>
              <a:gd name="connsiteY5" fmla="*/ 936171 h 1518556"/>
              <a:gd name="connsiteX6" fmla="*/ 4414157 w 7006961"/>
              <a:gd name="connsiteY6" fmla="*/ 707571 h 1518556"/>
              <a:gd name="connsiteX7" fmla="*/ 5404757 w 7006961"/>
              <a:gd name="connsiteY7" fmla="*/ 1175657 h 1518556"/>
              <a:gd name="connsiteX8" fmla="*/ 6074229 w 7006961"/>
              <a:gd name="connsiteY8" fmla="*/ 887186 h 1518556"/>
              <a:gd name="connsiteX9" fmla="*/ 6939643 w 7006961"/>
              <a:gd name="connsiteY9" fmla="*/ 1475014 h 1518556"/>
              <a:gd name="connsiteX10" fmla="*/ 6950529 w 7006961"/>
              <a:gd name="connsiteY10" fmla="*/ 1475014 h 1518556"/>
              <a:gd name="connsiteX0" fmla="*/ 0 w 7023995"/>
              <a:gd name="connsiteY0" fmla="*/ 0 h 1480004"/>
              <a:gd name="connsiteX1" fmla="*/ 827314 w 7023995"/>
              <a:gd name="connsiteY1" fmla="*/ 653143 h 1480004"/>
              <a:gd name="connsiteX2" fmla="*/ 1360714 w 7023995"/>
              <a:gd name="connsiteY2" fmla="*/ 348343 h 1480004"/>
              <a:gd name="connsiteX3" fmla="*/ 2215243 w 7023995"/>
              <a:gd name="connsiteY3" fmla="*/ 783771 h 1480004"/>
              <a:gd name="connsiteX4" fmla="*/ 2764971 w 7023995"/>
              <a:gd name="connsiteY4" fmla="*/ 462643 h 1480004"/>
              <a:gd name="connsiteX5" fmla="*/ 3820886 w 7023995"/>
              <a:gd name="connsiteY5" fmla="*/ 936171 h 1480004"/>
              <a:gd name="connsiteX6" fmla="*/ 4414157 w 7023995"/>
              <a:gd name="connsiteY6" fmla="*/ 707571 h 1480004"/>
              <a:gd name="connsiteX7" fmla="*/ 5404757 w 7023995"/>
              <a:gd name="connsiteY7" fmla="*/ 1175657 h 1480004"/>
              <a:gd name="connsiteX8" fmla="*/ 6074229 w 7023995"/>
              <a:gd name="connsiteY8" fmla="*/ 887186 h 1480004"/>
              <a:gd name="connsiteX9" fmla="*/ 6939643 w 7023995"/>
              <a:gd name="connsiteY9" fmla="*/ 1475014 h 1480004"/>
              <a:gd name="connsiteX10" fmla="*/ 6999515 w 7023995"/>
              <a:gd name="connsiteY10" fmla="*/ 195942 h 1480004"/>
              <a:gd name="connsiteX0" fmla="*/ 0 w 7023995"/>
              <a:gd name="connsiteY0" fmla="*/ 0 h 1480004"/>
              <a:gd name="connsiteX1" fmla="*/ 827314 w 7023995"/>
              <a:gd name="connsiteY1" fmla="*/ 653143 h 1480004"/>
              <a:gd name="connsiteX2" fmla="*/ 1360714 w 7023995"/>
              <a:gd name="connsiteY2" fmla="*/ 348343 h 1480004"/>
              <a:gd name="connsiteX3" fmla="*/ 2215243 w 7023995"/>
              <a:gd name="connsiteY3" fmla="*/ 783771 h 1480004"/>
              <a:gd name="connsiteX4" fmla="*/ 2764971 w 7023995"/>
              <a:gd name="connsiteY4" fmla="*/ 462643 h 1480004"/>
              <a:gd name="connsiteX5" fmla="*/ 3820886 w 7023995"/>
              <a:gd name="connsiteY5" fmla="*/ 936171 h 1480004"/>
              <a:gd name="connsiteX6" fmla="*/ 4414157 w 7023995"/>
              <a:gd name="connsiteY6" fmla="*/ 707571 h 1480004"/>
              <a:gd name="connsiteX7" fmla="*/ 5404757 w 7023995"/>
              <a:gd name="connsiteY7" fmla="*/ 1175657 h 1480004"/>
              <a:gd name="connsiteX8" fmla="*/ 6074229 w 7023995"/>
              <a:gd name="connsiteY8" fmla="*/ 887186 h 1480004"/>
              <a:gd name="connsiteX9" fmla="*/ 6939643 w 7023995"/>
              <a:gd name="connsiteY9" fmla="*/ 1475014 h 1480004"/>
              <a:gd name="connsiteX10" fmla="*/ 6999515 w 7023995"/>
              <a:gd name="connsiteY10" fmla="*/ 195942 h 1480004"/>
              <a:gd name="connsiteX0" fmla="*/ 0 w 7023995"/>
              <a:gd name="connsiteY0" fmla="*/ 0 h 1480004"/>
              <a:gd name="connsiteX1" fmla="*/ 827314 w 7023995"/>
              <a:gd name="connsiteY1" fmla="*/ 653143 h 1480004"/>
              <a:gd name="connsiteX2" fmla="*/ 1360714 w 7023995"/>
              <a:gd name="connsiteY2" fmla="*/ 348343 h 1480004"/>
              <a:gd name="connsiteX3" fmla="*/ 2215243 w 7023995"/>
              <a:gd name="connsiteY3" fmla="*/ 783771 h 1480004"/>
              <a:gd name="connsiteX4" fmla="*/ 2764971 w 7023995"/>
              <a:gd name="connsiteY4" fmla="*/ 462643 h 1480004"/>
              <a:gd name="connsiteX5" fmla="*/ 3820886 w 7023995"/>
              <a:gd name="connsiteY5" fmla="*/ 936171 h 1480004"/>
              <a:gd name="connsiteX6" fmla="*/ 4414157 w 7023995"/>
              <a:gd name="connsiteY6" fmla="*/ 707571 h 1480004"/>
              <a:gd name="connsiteX7" fmla="*/ 5404757 w 7023995"/>
              <a:gd name="connsiteY7" fmla="*/ 1175657 h 1480004"/>
              <a:gd name="connsiteX8" fmla="*/ 6074229 w 7023995"/>
              <a:gd name="connsiteY8" fmla="*/ 887186 h 1480004"/>
              <a:gd name="connsiteX9" fmla="*/ 6939643 w 7023995"/>
              <a:gd name="connsiteY9" fmla="*/ 1475014 h 1480004"/>
              <a:gd name="connsiteX10" fmla="*/ 6999515 w 7023995"/>
              <a:gd name="connsiteY10" fmla="*/ 195942 h 1480004"/>
              <a:gd name="connsiteX11" fmla="*/ 0 w 7023995"/>
              <a:gd name="connsiteY11" fmla="*/ 0 h 1480004"/>
              <a:gd name="connsiteX0" fmla="*/ 0 w 7044211"/>
              <a:gd name="connsiteY0" fmla="*/ 1 h 1479408"/>
              <a:gd name="connsiteX1" fmla="*/ 827314 w 7044211"/>
              <a:gd name="connsiteY1" fmla="*/ 653144 h 1479408"/>
              <a:gd name="connsiteX2" fmla="*/ 1360714 w 7044211"/>
              <a:gd name="connsiteY2" fmla="*/ 348344 h 1479408"/>
              <a:gd name="connsiteX3" fmla="*/ 2215243 w 7044211"/>
              <a:gd name="connsiteY3" fmla="*/ 783772 h 1479408"/>
              <a:gd name="connsiteX4" fmla="*/ 2764971 w 7044211"/>
              <a:gd name="connsiteY4" fmla="*/ 462644 h 1479408"/>
              <a:gd name="connsiteX5" fmla="*/ 3820886 w 7044211"/>
              <a:gd name="connsiteY5" fmla="*/ 936172 h 1479408"/>
              <a:gd name="connsiteX6" fmla="*/ 4414157 w 7044211"/>
              <a:gd name="connsiteY6" fmla="*/ 707572 h 1479408"/>
              <a:gd name="connsiteX7" fmla="*/ 5404757 w 7044211"/>
              <a:gd name="connsiteY7" fmla="*/ 1175658 h 1479408"/>
              <a:gd name="connsiteX8" fmla="*/ 6074229 w 7044211"/>
              <a:gd name="connsiteY8" fmla="*/ 887187 h 1479408"/>
              <a:gd name="connsiteX9" fmla="*/ 6939643 w 7044211"/>
              <a:gd name="connsiteY9" fmla="*/ 1475015 h 1479408"/>
              <a:gd name="connsiteX10" fmla="*/ 7037615 w 7044211"/>
              <a:gd name="connsiteY10" fmla="*/ 0 h 1479408"/>
              <a:gd name="connsiteX11" fmla="*/ 0 w 7044211"/>
              <a:gd name="connsiteY11" fmla="*/ 1 h 1479408"/>
              <a:gd name="connsiteX0" fmla="*/ 7037615 w 7037615"/>
              <a:gd name="connsiteY0" fmla="*/ 0 h 1566455"/>
              <a:gd name="connsiteX1" fmla="*/ 0 w 7037615"/>
              <a:gd name="connsiteY1" fmla="*/ 1 h 1566455"/>
              <a:gd name="connsiteX2" fmla="*/ 827314 w 7037615"/>
              <a:gd name="connsiteY2" fmla="*/ 653144 h 1566455"/>
              <a:gd name="connsiteX3" fmla="*/ 1360714 w 7037615"/>
              <a:gd name="connsiteY3" fmla="*/ 348344 h 1566455"/>
              <a:gd name="connsiteX4" fmla="*/ 2215243 w 7037615"/>
              <a:gd name="connsiteY4" fmla="*/ 783772 h 1566455"/>
              <a:gd name="connsiteX5" fmla="*/ 2764971 w 7037615"/>
              <a:gd name="connsiteY5" fmla="*/ 462644 h 1566455"/>
              <a:gd name="connsiteX6" fmla="*/ 3820886 w 7037615"/>
              <a:gd name="connsiteY6" fmla="*/ 936172 h 1566455"/>
              <a:gd name="connsiteX7" fmla="*/ 4414157 w 7037615"/>
              <a:gd name="connsiteY7" fmla="*/ 707572 h 1566455"/>
              <a:gd name="connsiteX8" fmla="*/ 5404757 w 7037615"/>
              <a:gd name="connsiteY8" fmla="*/ 1175658 h 1566455"/>
              <a:gd name="connsiteX9" fmla="*/ 6074229 w 7037615"/>
              <a:gd name="connsiteY9" fmla="*/ 887187 h 1566455"/>
              <a:gd name="connsiteX10" fmla="*/ 7031083 w 7037615"/>
              <a:gd name="connsiteY10" fmla="*/ 1566455 h 1566455"/>
              <a:gd name="connsiteX0" fmla="*/ 7037615 w 7037615"/>
              <a:gd name="connsiteY0" fmla="*/ 0 h 1566455"/>
              <a:gd name="connsiteX1" fmla="*/ 0 w 7037615"/>
              <a:gd name="connsiteY1" fmla="*/ 1 h 1566455"/>
              <a:gd name="connsiteX2" fmla="*/ 827314 w 7037615"/>
              <a:gd name="connsiteY2" fmla="*/ 653144 h 1566455"/>
              <a:gd name="connsiteX3" fmla="*/ 1360714 w 7037615"/>
              <a:gd name="connsiteY3" fmla="*/ 348344 h 1566455"/>
              <a:gd name="connsiteX4" fmla="*/ 2215243 w 7037615"/>
              <a:gd name="connsiteY4" fmla="*/ 783772 h 1566455"/>
              <a:gd name="connsiteX5" fmla="*/ 2764971 w 7037615"/>
              <a:gd name="connsiteY5" fmla="*/ 462644 h 1566455"/>
              <a:gd name="connsiteX6" fmla="*/ 3820886 w 7037615"/>
              <a:gd name="connsiteY6" fmla="*/ 936172 h 1566455"/>
              <a:gd name="connsiteX7" fmla="*/ 4414157 w 7037615"/>
              <a:gd name="connsiteY7" fmla="*/ 707572 h 1566455"/>
              <a:gd name="connsiteX8" fmla="*/ 5404757 w 7037615"/>
              <a:gd name="connsiteY8" fmla="*/ 1175658 h 1566455"/>
              <a:gd name="connsiteX9" fmla="*/ 6074229 w 7037615"/>
              <a:gd name="connsiteY9" fmla="*/ 887187 h 1566455"/>
              <a:gd name="connsiteX10" fmla="*/ 7031083 w 7037615"/>
              <a:gd name="connsiteY10" fmla="*/ 1566455 h 1566455"/>
              <a:gd name="connsiteX11" fmla="*/ 7037615 w 7037615"/>
              <a:gd name="connsiteY11" fmla="*/ 0 h 1566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37615" h="1566455">
                <a:moveTo>
                  <a:pt x="7037615" y="0"/>
                </a:moveTo>
                <a:lnTo>
                  <a:pt x="0" y="1"/>
                </a:lnTo>
                <a:cubicBezTo>
                  <a:pt x="300264" y="297544"/>
                  <a:pt x="600528" y="595087"/>
                  <a:pt x="827314" y="653144"/>
                </a:cubicBezTo>
                <a:cubicBezTo>
                  <a:pt x="1054100" y="711201"/>
                  <a:pt x="1129393" y="326573"/>
                  <a:pt x="1360714" y="348344"/>
                </a:cubicBezTo>
                <a:cubicBezTo>
                  <a:pt x="1592035" y="370115"/>
                  <a:pt x="1981200" y="764722"/>
                  <a:pt x="2215243" y="783772"/>
                </a:cubicBezTo>
                <a:cubicBezTo>
                  <a:pt x="2449286" y="802822"/>
                  <a:pt x="2497364" y="437244"/>
                  <a:pt x="2764971" y="462644"/>
                </a:cubicBezTo>
                <a:cubicBezTo>
                  <a:pt x="3032578" y="488044"/>
                  <a:pt x="3546022" y="895351"/>
                  <a:pt x="3820886" y="936172"/>
                </a:cubicBezTo>
                <a:cubicBezTo>
                  <a:pt x="4095750" y="976993"/>
                  <a:pt x="4150178" y="667658"/>
                  <a:pt x="4414157" y="707572"/>
                </a:cubicBezTo>
                <a:cubicBezTo>
                  <a:pt x="4678136" y="747486"/>
                  <a:pt x="5128078" y="1145722"/>
                  <a:pt x="5404757" y="1175658"/>
                </a:cubicBezTo>
                <a:cubicBezTo>
                  <a:pt x="5681436" y="1205594"/>
                  <a:pt x="5815693" y="837294"/>
                  <a:pt x="6074229" y="887187"/>
                </a:cubicBezTo>
                <a:cubicBezTo>
                  <a:pt x="6332765" y="937080"/>
                  <a:pt x="6628040" y="1206047"/>
                  <a:pt x="7031083" y="1566455"/>
                </a:cubicBezTo>
                <a:lnTo>
                  <a:pt x="7037615" y="0"/>
                </a:lnTo>
                <a:close/>
              </a:path>
            </a:pathLst>
          </a:custGeom>
          <a:gradFill flip="none" rotWithShape="1">
            <a:gsLst>
              <a:gs pos="12000">
                <a:schemeClr val="accent1">
                  <a:lumMod val="75000"/>
                </a:schemeClr>
              </a:gs>
              <a:gs pos="46000">
                <a:schemeClr val="accent1">
                  <a:lumMod val="75000"/>
                </a:schemeClr>
              </a:gs>
              <a:gs pos="29000">
                <a:schemeClr val="accent1">
                  <a:lumMod val="40000"/>
                  <a:lumOff val="60000"/>
                </a:schemeClr>
              </a:gs>
              <a:gs pos="75000">
                <a:schemeClr val="accent1">
                  <a:lumMod val="75000"/>
                </a:schemeClr>
              </a:gs>
              <a:gs pos="62000">
                <a:schemeClr val="accent1">
                  <a:lumMod val="40000"/>
                  <a:lumOff val="60000"/>
                </a:schemeClr>
              </a:gs>
              <a:gs pos="90000">
                <a:schemeClr val="accent1">
                  <a:lumMod val="40000"/>
                  <a:lumOff val="60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0745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A614145-0F2A-4E1E-A170-0DF74C3DDC2E}"/>
              </a:ext>
            </a:extLst>
          </p:cNvPr>
          <p:cNvGrpSpPr/>
          <p:nvPr/>
        </p:nvGrpSpPr>
        <p:grpSpPr>
          <a:xfrm rot="5400000" flipH="1">
            <a:off x="-2672330" y="2806483"/>
            <a:ext cx="6713037" cy="1263622"/>
            <a:chOff x="0" y="4145980"/>
            <a:chExt cx="12190322" cy="2708685"/>
          </a:xfrm>
        </p:grpSpPr>
        <p:sp>
          <p:nvSpPr>
            <p:cNvPr id="14" name="Shape">
              <a:extLst>
                <a:ext uri="{FF2B5EF4-FFF2-40B4-BE49-F238E27FC236}">
                  <a16:creationId xmlns:a16="http://schemas.microsoft.com/office/drawing/2014/main" id="{55DA21B9-4119-42F8-A674-F4F01F7BF7ED}"/>
                </a:ext>
              </a:extLst>
            </p:cNvPr>
            <p:cNvSpPr/>
            <p:nvPr/>
          </p:nvSpPr>
          <p:spPr>
            <a:xfrm>
              <a:off x="0" y="4145980"/>
              <a:ext cx="12190322" cy="2708685"/>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63000">
                  <a:srgbClr val="FFBD00"/>
                </a:gs>
                <a:gs pos="100000">
                  <a:srgbClr val="FF005B"/>
                </a:gs>
              </a:gsLst>
            </a:gra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ndParaRPr>
            </a:p>
          </p:txBody>
        </p:sp>
        <p:sp>
          <p:nvSpPr>
            <p:cNvPr id="15" name="Shape">
              <a:extLst>
                <a:ext uri="{FF2B5EF4-FFF2-40B4-BE49-F238E27FC236}">
                  <a16:creationId xmlns:a16="http://schemas.microsoft.com/office/drawing/2014/main" id="{CD4B977F-5F7C-4F11-BAF3-6C466F4238C7}"/>
                </a:ext>
              </a:extLst>
            </p:cNvPr>
            <p:cNvSpPr/>
            <p:nvPr/>
          </p:nvSpPr>
          <p:spPr>
            <a:xfrm>
              <a:off x="0" y="4869780"/>
              <a:ext cx="12190322" cy="1984823"/>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13000">
                  <a:srgbClr val="FFBD00"/>
                </a:gs>
                <a:gs pos="84000">
                  <a:srgbClr val="FF005B"/>
                </a:gs>
              </a:gsLst>
            </a:gra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ndParaRPr>
            </a:p>
          </p:txBody>
        </p:sp>
      </p:grpSp>
      <p:pic>
        <p:nvPicPr>
          <p:cNvPr id="3" name="Picture 2">
            <a:extLst>
              <a:ext uri="{FF2B5EF4-FFF2-40B4-BE49-F238E27FC236}">
                <a16:creationId xmlns:a16="http://schemas.microsoft.com/office/drawing/2014/main" id="{5A8A7C77-ED23-831A-8D21-62160F60528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324767" y="81776"/>
            <a:ext cx="5814828" cy="1724164"/>
          </a:xfrm>
          <a:prstGeom prst="rect">
            <a:avLst/>
          </a:prstGeom>
        </p:spPr>
      </p:pic>
      <p:sp>
        <p:nvSpPr>
          <p:cNvPr id="6" name="Title 5">
            <a:extLst>
              <a:ext uri="{FF2B5EF4-FFF2-40B4-BE49-F238E27FC236}">
                <a16:creationId xmlns:a16="http://schemas.microsoft.com/office/drawing/2014/main" id="{7DD55348-2C9C-87DB-76DE-A1C28F9B1F83}"/>
              </a:ext>
            </a:extLst>
          </p:cNvPr>
          <p:cNvSpPr>
            <a:spLocks noGrp="1"/>
          </p:cNvSpPr>
          <p:nvPr>
            <p:ph type="title"/>
          </p:nvPr>
        </p:nvSpPr>
        <p:spPr>
          <a:xfrm>
            <a:off x="6614160" y="2484121"/>
            <a:ext cx="5234940" cy="3375660"/>
          </a:xfrm>
          <a:ln>
            <a:noFill/>
          </a:ln>
        </p:spPr>
        <p:txBody>
          <a:bodyPr/>
          <a:lstStyle/>
          <a:p>
            <a:r>
              <a:rPr lang="en-US"/>
              <a:t>Click to edit Master title style</a:t>
            </a:r>
            <a:endParaRPr lang="fa-IR" dirty="0"/>
          </a:p>
        </p:txBody>
      </p:sp>
    </p:spTree>
    <p:extLst>
      <p:ext uri="{BB962C8B-B14F-4D97-AF65-F5344CB8AC3E}">
        <p14:creationId xmlns:p14="http://schemas.microsoft.com/office/powerpoint/2010/main" val="1146241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357DB520-74AA-4AA7-8C09-828BDCABD80F}"/>
              </a:ext>
            </a:extLst>
          </p:cNvPr>
          <p:cNvSpPr/>
          <p:nvPr/>
        </p:nvSpPr>
        <p:spPr>
          <a:xfrm>
            <a:off x="0" y="6097775"/>
            <a:ext cx="3437258" cy="760225"/>
          </a:xfrm>
          <a:prstGeom prst="rtTriangle">
            <a:avLst/>
          </a:prstGeom>
          <a:solidFill>
            <a:srgbClr val="BE510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158DEAD-F4B5-48C2-AA90-2FA2D06953B1}"/>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l="11111" b="23012"/>
          <a:stretch/>
        </p:blipFill>
        <p:spPr>
          <a:xfrm>
            <a:off x="0" y="0"/>
            <a:ext cx="12192001" cy="3042557"/>
          </a:xfrm>
          <a:prstGeom prst="rect">
            <a:avLst/>
          </a:prstGeom>
        </p:spPr>
      </p:pic>
    </p:spTree>
    <p:extLst>
      <p:ext uri="{BB962C8B-B14F-4D97-AF65-F5344CB8AC3E}">
        <p14:creationId xmlns:p14="http://schemas.microsoft.com/office/powerpoint/2010/main" val="2988185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DA5E-2638-4AE0-8D4E-26014463FFFF}"/>
              </a:ext>
            </a:extLst>
          </p:cNvPr>
          <p:cNvSpPr>
            <a:spLocks noGrp="1"/>
          </p:cNvSpPr>
          <p:nvPr>
            <p:ph type="title"/>
          </p:nvPr>
        </p:nvSpPr>
        <p:spPr>
          <a:xfrm>
            <a:off x="2078665" y="2656955"/>
            <a:ext cx="8038213" cy="1140052"/>
          </a:xfrm>
        </p:spPr>
        <p:txBody>
          <a:bodyPr/>
          <a:lstStyle>
            <a:lvl1pPr>
              <a:defRPr>
                <a:solidFill>
                  <a:schemeClr val="accent2">
                    <a:lumMod val="75000"/>
                  </a:schemeClr>
                </a:solidFill>
              </a:defRPr>
            </a:lvl1pPr>
          </a:lstStyle>
          <a:p>
            <a:r>
              <a:rPr lang="en-US"/>
              <a:t>Click to edit Master title style</a:t>
            </a:r>
          </a:p>
        </p:txBody>
      </p:sp>
      <p:pic>
        <p:nvPicPr>
          <p:cNvPr id="3" name="Picture 2">
            <a:extLst>
              <a:ext uri="{FF2B5EF4-FFF2-40B4-BE49-F238E27FC236}">
                <a16:creationId xmlns:a16="http://schemas.microsoft.com/office/drawing/2014/main" id="{D1CB4656-15AC-4FA4-BCCC-EF780BAC2102}"/>
              </a:ext>
            </a:extLst>
          </p:cNvPr>
          <p:cNvPicPr>
            <a:picLocks noChangeAspect="1"/>
          </p:cNvPicPr>
          <p:nvPr/>
        </p:nvPicPr>
        <p:blipFill>
          <a:blip r:embed="rId2">
            <a:duotone>
              <a:schemeClr val="accent2">
                <a:shade val="45000"/>
                <a:satMod val="135000"/>
              </a:schemeClr>
              <a:prstClr val="white"/>
            </a:duotone>
          </a:blip>
          <a:stretch>
            <a:fillRect/>
          </a:stretch>
        </p:blipFill>
        <p:spPr>
          <a:xfrm>
            <a:off x="4608447" y="559014"/>
            <a:ext cx="2975106" cy="2011854"/>
          </a:xfrm>
          <a:prstGeom prst="rect">
            <a:avLst/>
          </a:prstGeom>
        </p:spPr>
      </p:pic>
      <p:pic>
        <p:nvPicPr>
          <p:cNvPr id="5" name="Picture 4">
            <a:extLst>
              <a:ext uri="{FF2B5EF4-FFF2-40B4-BE49-F238E27FC236}">
                <a16:creationId xmlns:a16="http://schemas.microsoft.com/office/drawing/2014/main" id="{EE2D5253-E2C3-4BC4-854E-772E7CD06963}"/>
              </a:ext>
            </a:extLst>
          </p:cNvPr>
          <p:cNvPicPr>
            <a:picLocks noChangeAspect="1"/>
          </p:cNvPicPr>
          <p:nvPr/>
        </p:nvPicPr>
        <p:blipFill>
          <a:blip r:embed="rId3">
            <a:duotone>
              <a:schemeClr val="accent2">
                <a:shade val="45000"/>
                <a:satMod val="135000"/>
              </a:schemeClr>
              <a:prstClr val="white"/>
            </a:duotone>
          </a:blip>
          <a:stretch>
            <a:fillRect/>
          </a:stretch>
        </p:blipFill>
        <p:spPr>
          <a:xfrm>
            <a:off x="0" y="2656955"/>
            <a:ext cx="1871634" cy="1140051"/>
          </a:xfrm>
          <a:prstGeom prst="rect">
            <a:avLst/>
          </a:prstGeom>
        </p:spPr>
      </p:pic>
      <p:pic>
        <p:nvPicPr>
          <p:cNvPr id="6" name="Picture 5">
            <a:extLst>
              <a:ext uri="{FF2B5EF4-FFF2-40B4-BE49-F238E27FC236}">
                <a16:creationId xmlns:a16="http://schemas.microsoft.com/office/drawing/2014/main" id="{E11BD977-8A96-4066-8914-AFADCE337671}"/>
              </a:ext>
            </a:extLst>
          </p:cNvPr>
          <p:cNvPicPr>
            <a:picLocks noChangeAspect="1"/>
          </p:cNvPicPr>
          <p:nvPr/>
        </p:nvPicPr>
        <p:blipFill>
          <a:blip r:embed="rId4">
            <a:duotone>
              <a:schemeClr val="accent2">
                <a:shade val="45000"/>
                <a:satMod val="135000"/>
              </a:schemeClr>
              <a:prstClr val="white"/>
            </a:duotone>
          </a:blip>
          <a:stretch>
            <a:fillRect/>
          </a:stretch>
        </p:blipFill>
        <p:spPr>
          <a:xfrm>
            <a:off x="10320366" y="2656955"/>
            <a:ext cx="1871634" cy="1140051"/>
          </a:xfrm>
          <a:prstGeom prst="rect">
            <a:avLst/>
          </a:prstGeom>
        </p:spPr>
      </p:pic>
      <p:sp>
        <p:nvSpPr>
          <p:cNvPr id="9" name="Freeform: Shape 8">
            <a:extLst>
              <a:ext uri="{FF2B5EF4-FFF2-40B4-BE49-F238E27FC236}">
                <a16:creationId xmlns:a16="http://schemas.microsoft.com/office/drawing/2014/main" id="{E0CBB758-C2C2-4B05-AF68-7C9445F78706}"/>
              </a:ext>
            </a:extLst>
          </p:cNvPr>
          <p:cNvSpPr/>
          <p:nvPr/>
        </p:nvSpPr>
        <p:spPr>
          <a:xfrm>
            <a:off x="0" y="5070093"/>
            <a:ext cx="12192000" cy="1293994"/>
          </a:xfrm>
          <a:custGeom>
            <a:avLst/>
            <a:gdLst>
              <a:gd name="connsiteX0" fmla="*/ 313084 w 12915634"/>
              <a:gd name="connsiteY0" fmla="*/ 863299 h 1293994"/>
              <a:gd name="connsiteX1" fmla="*/ 631136 w 12915634"/>
              <a:gd name="connsiteY1" fmla="*/ 15159 h 1293994"/>
              <a:gd name="connsiteX2" fmla="*/ 5985014 w 12915634"/>
              <a:gd name="connsiteY2" fmla="*/ 1293994 h 1293994"/>
              <a:gd name="connsiteX3" fmla="*/ 12173780 w 12915634"/>
              <a:gd name="connsiteY3" fmla="*/ 21785 h 1293994"/>
              <a:gd name="connsiteX4" fmla="*/ 12571345 w 12915634"/>
              <a:gd name="connsiteY4" fmla="*/ 611507 h 1293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15634" h="1293994">
                <a:moveTo>
                  <a:pt x="313084" y="863299"/>
                </a:moveTo>
                <a:cubicBezTo>
                  <a:pt x="-551" y="403338"/>
                  <a:pt x="-314186" y="-56623"/>
                  <a:pt x="631136" y="15159"/>
                </a:cubicBezTo>
                <a:cubicBezTo>
                  <a:pt x="1576458" y="86941"/>
                  <a:pt x="4061240" y="1292890"/>
                  <a:pt x="5985014" y="1293994"/>
                </a:cubicBezTo>
                <a:cubicBezTo>
                  <a:pt x="7908788" y="1295098"/>
                  <a:pt x="11076058" y="135533"/>
                  <a:pt x="12173780" y="21785"/>
                </a:cubicBezTo>
                <a:cubicBezTo>
                  <a:pt x="13271502" y="-91963"/>
                  <a:pt x="12921423" y="259772"/>
                  <a:pt x="12571345" y="611507"/>
                </a:cubicBezTo>
              </a:path>
            </a:pathLst>
          </a:custGeom>
          <a:ln w="107950" cmpd="dbl"/>
        </p:spPr>
        <p:style>
          <a:lnRef idx="1">
            <a:schemeClr val="accent2"/>
          </a:lnRef>
          <a:fillRef idx="0">
            <a:schemeClr val="accent2"/>
          </a:fillRef>
          <a:effectRef idx="0">
            <a:schemeClr val="accent2"/>
          </a:effectRef>
          <a:fontRef idx="minor">
            <a:schemeClr val="tx1"/>
          </a:fontRef>
        </p:style>
        <p:txBody>
          <a:bodyPr rtlCol="0" anchor="ctr"/>
          <a:lstStyle/>
          <a:p>
            <a:pPr lvl="0" algn="ctr"/>
            <a:endParaRPr lang="en-US"/>
          </a:p>
        </p:txBody>
      </p:sp>
      <p:sp>
        <p:nvSpPr>
          <p:cNvPr id="10" name="Freeform: Shape 9">
            <a:extLst>
              <a:ext uri="{FF2B5EF4-FFF2-40B4-BE49-F238E27FC236}">
                <a16:creationId xmlns:a16="http://schemas.microsoft.com/office/drawing/2014/main" id="{C6B4557D-96A6-4699-AEC5-0320E3890F8C}"/>
              </a:ext>
            </a:extLst>
          </p:cNvPr>
          <p:cNvSpPr/>
          <p:nvPr/>
        </p:nvSpPr>
        <p:spPr>
          <a:xfrm>
            <a:off x="17490" y="5237483"/>
            <a:ext cx="12192000" cy="1293994"/>
          </a:xfrm>
          <a:custGeom>
            <a:avLst/>
            <a:gdLst>
              <a:gd name="connsiteX0" fmla="*/ 313084 w 12915634"/>
              <a:gd name="connsiteY0" fmla="*/ 863299 h 1293994"/>
              <a:gd name="connsiteX1" fmla="*/ 631136 w 12915634"/>
              <a:gd name="connsiteY1" fmla="*/ 15159 h 1293994"/>
              <a:gd name="connsiteX2" fmla="*/ 5985014 w 12915634"/>
              <a:gd name="connsiteY2" fmla="*/ 1293994 h 1293994"/>
              <a:gd name="connsiteX3" fmla="*/ 12173780 w 12915634"/>
              <a:gd name="connsiteY3" fmla="*/ 21785 h 1293994"/>
              <a:gd name="connsiteX4" fmla="*/ 12571345 w 12915634"/>
              <a:gd name="connsiteY4" fmla="*/ 611507 h 1293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15634" h="1293994">
                <a:moveTo>
                  <a:pt x="313084" y="863299"/>
                </a:moveTo>
                <a:cubicBezTo>
                  <a:pt x="-551" y="403338"/>
                  <a:pt x="-314186" y="-56623"/>
                  <a:pt x="631136" y="15159"/>
                </a:cubicBezTo>
                <a:cubicBezTo>
                  <a:pt x="1576458" y="86941"/>
                  <a:pt x="4061240" y="1292890"/>
                  <a:pt x="5985014" y="1293994"/>
                </a:cubicBezTo>
                <a:cubicBezTo>
                  <a:pt x="7908788" y="1295098"/>
                  <a:pt x="11076058" y="135533"/>
                  <a:pt x="12173780" y="21785"/>
                </a:cubicBezTo>
                <a:cubicBezTo>
                  <a:pt x="13271502" y="-91963"/>
                  <a:pt x="12921423" y="259772"/>
                  <a:pt x="12571345" y="611507"/>
                </a:cubicBezTo>
              </a:path>
            </a:pathLst>
          </a:custGeom>
          <a:ln w="38100">
            <a:solidFill>
              <a:schemeClr val="bg1">
                <a:lumMod val="50000"/>
              </a:schemeClr>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1" name="Freeform: Shape 10">
            <a:extLst>
              <a:ext uri="{FF2B5EF4-FFF2-40B4-BE49-F238E27FC236}">
                <a16:creationId xmlns:a16="http://schemas.microsoft.com/office/drawing/2014/main" id="{1B139B48-92B1-464B-8336-908CE6C4B046}"/>
              </a:ext>
            </a:extLst>
          </p:cNvPr>
          <p:cNvSpPr/>
          <p:nvPr/>
        </p:nvSpPr>
        <p:spPr>
          <a:xfrm>
            <a:off x="47470" y="5454838"/>
            <a:ext cx="12192000" cy="1293994"/>
          </a:xfrm>
          <a:custGeom>
            <a:avLst/>
            <a:gdLst>
              <a:gd name="connsiteX0" fmla="*/ 313084 w 12915634"/>
              <a:gd name="connsiteY0" fmla="*/ 863299 h 1293994"/>
              <a:gd name="connsiteX1" fmla="*/ 631136 w 12915634"/>
              <a:gd name="connsiteY1" fmla="*/ 15159 h 1293994"/>
              <a:gd name="connsiteX2" fmla="*/ 5985014 w 12915634"/>
              <a:gd name="connsiteY2" fmla="*/ 1293994 h 1293994"/>
              <a:gd name="connsiteX3" fmla="*/ 12173780 w 12915634"/>
              <a:gd name="connsiteY3" fmla="*/ 21785 h 1293994"/>
              <a:gd name="connsiteX4" fmla="*/ 12571345 w 12915634"/>
              <a:gd name="connsiteY4" fmla="*/ 611507 h 1293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15634" h="1293994">
                <a:moveTo>
                  <a:pt x="313084" y="863299"/>
                </a:moveTo>
                <a:cubicBezTo>
                  <a:pt x="-551" y="403338"/>
                  <a:pt x="-314186" y="-56623"/>
                  <a:pt x="631136" y="15159"/>
                </a:cubicBezTo>
                <a:cubicBezTo>
                  <a:pt x="1576458" y="86941"/>
                  <a:pt x="4061240" y="1292890"/>
                  <a:pt x="5985014" y="1293994"/>
                </a:cubicBezTo>
                <a:cubicBezTo>
                  <a:pt x="7908788" y="1295098"/>
                  <a:pt x="11076058" y="135533"/>
                  <a:pt x="12173780" y="21785"/>
                </a:cubicBezTo>
                <a:cubicBezTo>
                  <a:pt x="13271502" y="-91963"/>
                  <a:pt x="12921423" y="259772"/>
                  <a:pt x="12571345" y="611507"/>
                </a:cubicBezTo>
              </a:path>
            </a:pathLst>
          </a:custGeom>
          <a:ln w="107950" cmpd="dbl"/>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9004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17" name="Shape">
            <a:extLst>
              <a:ext uri="{FF2B5EF4-FFF2-40B4-BE49-F238E27FC236}">
                <a16:creationId xmlns:a16="http://schemas.microsoft.com/office/drawing/2014/main" id="{4F95CFD3-0FDC-404B-AF75-B2AFBAE037E3}"/>
              </a:ext>
            </a:extLst>
          </p:cNvPr>
          <p:cNvSpPr/>
          <p:nvPr/>
        </p:nvSpPr>
        <p:spPr>
          <a:xfrm>
            <a:off x="3781778" y="37830"/>
            <a:ext cx="8357125" cy="605638"/>
          </a:xfrm>
          <a:custGeom>
            <a:avLst/>
            <a:gdLst/>
            <a:ahLst/>
            <a:cxnLst>
              <a:cxn ang="0">
                <a:pos x="wd2" y="hd2"/>
              </a:cxn>
              <a:cxn ang="5400000">
                <a:pos x="wd2" y="hd2"/>
              </a:cxn>
              <a:cxn ang="10800000">
                <a:pos x="wd2" y="hd2"/>
              </a:cxn>
              <a:cxn ang="16200000">
                <a:pos x="wd2" y="hd2"/>
              </a:cxn>
            </a:cxnLst>
            <a:rect l="0" t="0" r="r" b="b"/>
            <a:pathLst>
              <a:path w="21600" h="9412" extrusionOk="0">
                <a:moveTo>
                  <a:pt x="21600" y="0"/>
                </a:moveTo>
                <a:cubicBezTo>
                  <a:pt x="21600" y="0"/>
                  <a:pt x="18015" y="16554"/>
                  <a:pt x="11571" y="5754"/>
                </a:cubicBezTo>
                <a:cubicBezTo>
                  <a:pt x="5127" y="-5046"/>
                  <a:pt x="0" y="6618"/>
                  <a:pt x="0" y="6618"/>
                </a:cubicBezTo>
                <a:lnTo>
                  <a:pt x="0" y="0"/>
                </a:lnTo>
                <a:cubicBezTo>
                  <a:pt x="0" y="0"/>
                  <a:pt x="21600" y="0"/>
                  <a:pt x="21600" y="0"/>
                </a:cubicBezTo>
                <a:close/>
              </a:path>
            </a:pathLst>
          </a:custGeom>
          <a:gradFill flip="none" rotWithShape="1">
            <a:gsLst>
              <a:gs pos="0">
                <a:schemeClr val="accent1">
                  <a:lumMod val="40000"/>
                  <a:lumOff val="60000"/>
                </a:schemeClr>
              </a:gs>
              <a:gs pos="44000">
                <a:schemeClr val="accent1">
                  <a:lumMod val="75000"/>
                </a:schemeClr>
              </a:gs>
            </a:gsLst>
            <a:lin ang="0" scaled="1"/>
            <a:tileRect/>
          </a:gra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ndParaRPr>
          </a:p>
        </p:txBody>
      </p:sp>
      <p:grpSp>
        <p:nvGrpSpPr>
          <p:cNvPr id="2" name="Group 1">
            <a:extLst>
              <a:ext uri="{FF2B5EF4-FFF2-40B4-BE49-F238E27FC236}">
                <a16:creationId xmlns:a16="http://schemas.microsoft.com/office/drawing/2014/main" id="{8979B654-E0F3-C402-F5B3-B0C362088823}"/>
              </a:ext>
            </a:extLst>
          </p:cNvPr>
          <p:cNvGrpSpPr/>
          <p:nvPr/>
        </p:nvGrpSpPr>
        <p:grpSpPr>
          <a:xfrm>
            <a:off x="39512" y="6056488"/>
            <a:ext cx="12082459" cy="774973"/>
            <a:chOff x="0" y="4145980"/>
            <a:chExt cx="12190322" cy="2708685"/>
          </a:xfrm>
        </p:grpSpPr>
        <p:sp>
          <p:nvSpPr>
            <p:cNvPr id="3" name="Shape">
              <a:extLst>
                <a:ext uri="{FF2B5EF4-FFF2-40B4-BE49-F238E27FC236}">
                  <a16:creationId xmlns:a16="http://schemas.microsoft.com/office/drawing/2014/main" id="{CFF38A27-E0D8-5298-4E82-43594B16B609}"/>
                </a:ext>
              </a:extLst>
            </p:cNvPr>
            <p:cNvSpPr/>
            <p:nvPr/>
          </p:nvSpPr>
          <p:spPr>
            <a:xfrm>
              <a:off x="0" y="4145980"/>
              <a:ext cx="12190322" cy="2708685"/>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63000">
                  <a:srgbClr val="FFBD00"/>
                </a:gs>
                <a:gs pos="100000">
                  <a:srgbClr val="FF005B"/>
                </a:gs>
              </a:gsLst>
            </a:gra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ndParaRPr>
            </a:p>
          </p:txBody>
        </p:sp>
        <p:sp>
          <p:nvSpPr>
            <p:cNvPr id="4" name="Shape">
              <a:extLst>
                <a:ext uri="{FF2B5EF4-FFF2-40B4-BE49-F238E27FC236}">
                  <a16:creationId xmlns:a16="http://schemas.microsoft.com/office/drawing/2014/main" id="{53E136E6-90F3-9A70-EE96-124AEC3072E6}"/>
                </a:ext>
              </a:extLst>
            </p:cNvPr>
            <p:cNvSpPr/>
            <p:nvPr/>
          </p:nvSpPr>
          <p:spPr>
            <a:xfrm>
              <a:off x="0" y="4869781"/>
              <a:ext cx="12190322" cy="1984823"/>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13000">
                  <a:srgbClr val="FFBD00"/>
                </a:gs>
                <a:gs pos="84000">
                  <a:srgbClr val="FF005B"/>
                </a:gs>
              </a:gsLst>
            </a:gra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ndParaRPr>
            </a:p>
          </p:txBody>
        </p:sp>
      </p:grpSp>
      <p:grpSp>
        <p:nvGrpSpPr>
          <p:cNvPr id="14" name="Group 13">
            <a:extLst>
              <a:ext uri="{FF2B5EF4-FFF2-40B4-BE49-F238E27FC236}">
                <a16:creationId xmlns:a16="http://schemas.microsoft.com/office/drawing/2014/main" id="{E80BF81D-0BD9-1FC3-F773-4E8A9359D1F5}"/>
              </a:ext>
            </a:extLst>
          </p:cNvPr>
          <p:cNvGrpSpPr/>
          <p:nvPr/>
        </p:nvGrpSpPr>
        <p:grpSpPr>
          <a:xfrm>
            <a:off x="0" y="22578"/>
            <a:ext cx="5453270" cy="5857454"/>
            <a:chOff x="33867" y="26479"/>
            <a:chExt cx="5151249" cy="5407368"/>
          </a:xfrm>
          <a:gradFill flip="none" rotWithShape="1">
            <a:gsLst>
              <a:gs pos="28000">
                <a:schemeClr val="accent6">
                  <a:lumMod val="75000"/>
                </a:schemeClr>
              </a:gs>
              <a:gs pos="5000">
                <a:srgbClr val="00B050"/>
              </a:gs>
              <a:gs pos="80000">
                <a:schemeClr val="accent6">
                  <a:lumMod val="50000"/>
                </a:schemeClr>
              </a:gs>
            </a:gsLst>
            <a:path path="rect">
              <a:fillToRect l="100000" t="100000"/>
            </a:path>
            <a:tileRect r="-100000" b="-100000"/>
          </a:gradFill>
        </p:grpSpPr>
        <p:sp>
          <p:nvSpPr>
            <p:cNvPr id="12" name="Rectangle 11">
              <a:extLst>
                <a:ext uri="{FF2B5EF4-FFF2-40B4-BE49-F238E27FC236}">
                  <a16:creationId xmlns:a16="http://schemas.microsoft.com/office/drawing/2014/main" id="{B74A7452-D653-495A-9AF8-9F775A6C6BA5}"/>
                </a:ext>
              </a:extLst>
            </p:cNvPr>
            <p:cNvSpPr/>
            <p:nvPr/>
          </p:nvSpPr>
          <p:spPr>
            <a:xfrm>
              <a:off x="33867" y="26479"/>
              <a:ext cx="4123960" cy="5401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Triangle 12">
              <a:extLst>
                <a:ext uri="{FF2B5EF4-FFF2-40B4-BE49-F238E27FC236}">
                  <a16:creationId xmlns:a16="http://schemas.microsoft.com/office/drawing/2014/main" id="{ED0A878A-7FE4-BCE2-9017-AF98FA9408B7}"/>
                </a:ext>
              </a:extLst>
            </p:cNvPr>
            <p:cNvSpPr/>
            <p:nvPr/>
          </p:nvSpPr>
          <p:spPr>
            <a:xfrm>
              <a:off x="4157827" y="32128"/>
              <a:ext cx="1027289" cy="540171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Oval 24">
            <a:extLst>
              <a:ext uri="{FF2B5EF4-FFF2-40B4-BE49-F238E27FC236}">
                <a16:creationId xmlns:a16="http://schemas.microsoft.com/office/drawing/2014/main" id="{32EF575C-C166-BB63-1702-1B5748773B05}"/>
              </a:ext>
            </a:extLst>
          </p:cNvPr>
          <p:cNvSpPr/>
          <p:nvPr/>
        </p:nvSpPr>
        <p:spPr>
          <a:xfrm>
            <a:off x="10052756" y="2246489"/>
            <a:ext cx="1885244" cy="1857022"/>
          </a:xfrm>
          <a:prstGeom prst="ellipse">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A7826501-0CBF-427B-E098-3AF60057CCB1}"/>
              </a:ext>
            </a:extLst>
          </p:cNvPr>
          <p:cNvSpPr>
            <a:spLocks noGrp="1"/>
          </p:cNvSpPr>
          <p:nvPr>
            <p:ph type="title"/>
          </p:nvPr>
        </p:nvSpPr>
        <p:spPr>
          <a:xfrm>
            <a:off x="5334000" y="2512218"/>
            <a:ext cx="4649782" cy="1325563"/>
          </a:xfrm>
        </p:spPr>
        <p:txBody>
          <a:bodyPr>
            <a:normAutofit/>
          </a:bodyPr>
          <a:lstStyle>
            <a:lvl1pPr>
              <a:defRPr sz="3200" b="1"/>
            </a:lvl1pPr>
          </a:lstStyle>
          <a:p>
            <a:r>
              <a:rPr lang="en-US"/>
              <a:t>Click to edit Master title style</a:t>
            </a:r>
            <a:endParaRPr lang="en-US" dirty="0"/>
          </a:p>
        </p:txBody>
      </p:sp>
    </p:spTree>
    <p:extLst>
      <p:ext uri="{BB962C8B-B14F-4D97-AF65-F5344CB8AC3E}">
        <p14:creationId xmlns:p14="http://schemas.microsoft.com/office/powerpoint/2010/main" val="3990764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66A17-9C2F-41F4-B6A8-393EFF6F2D79}"/>
              </a:ext>
            </a:extLst>
          </p:cNvPr>
          <p:cNvSpPr>
            <a:spLocks noGrp="1"/>
          </p:cNvSpPr>
          <p:nvPr>
            <p:ph type="title"/>
          </p:nvPr>
        </p:nvSpPr>
        <p:spPr>
          <a:xfrm>
            <a:off x="315952" y="457201"/>
            <a:ext cx="4707672" cy="1159726"/>
          </a:xfrm>
        </p:spPr>
        <p:txBody>
          <a:bodyPr anchor="ctr">
            <a:normAutofit/>
          </a:bodyPr>
          <a:lstStyle>
            <a:lvl1pPr rtl="1">
              <a:defRPr sz="2800" baseline="0">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F9609DF-BC0F-4363-A86A-8C57E050DC45}"/>
              </a:ext>
            </a:extLst>
          </p:cNvPr>
          <p:cNvSpPr>
            <a:spLocks noGrp="1"/>
          </p:cNvSpPr>
          <p:nvPr>
            <p:ph idx="1"/>
          </p:nvPr>
        </p:nvSpPr>
        <p:spPr>
          <a:xfrm>
            <a:off x="5183187" y="457201"/>
            <a:ext cx="6692861" cy="5793058"/>
          </a:xfrm>
        </p:spPr>
        <p:txBody>
          <a:bodyPr/>
          <a:lstStyle>
            <a:lvl1pPr algn="r" rtl="1">
              <a:defRPr sz="3200"/>
            </a:lvl1pPr>
            <a:lvl2pPr algn="r" rtl="1">
              <a:defRPr sz="2800"/>
            </a:lvl2pPr>
            <a:lvl3pPr algn="r" rtl="1">
              <a:defRPr sz="2400"/>
            </a:lvl3pPr>
            <a:lvl4pPr algn="r" rtl="1">
              <a:defRPr sz="2000"/>
            </a:lvl4pPr>
            <a:lvl5pPr algn="r" rtl="1">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DAFD99D-4D21-4E1D-A418-23F9F7382AC0}"/>
              </a:ext>
            </a:extLst>
          </p:cNvPr>
          <p:cNvSpPr>
            <a:spLocks noGrp="1"/>
          </p:cNvSpPr>
          <p:nvPr>
            <p:ph type="body" sz="half" idx="2"/>
          </p:nvPr>
        </p:nvSpPr>
        <p:spPr>
          <a:xfrm>
            <a:off x="315952" y="1761894"/>
            <a:ext cx="4707672" cy="4499516"/>
          </a:xfrm>
        </p:spPr>
        <p:txBody>
          <a:bodyPr/>
          <a:lstStyle>
            <a:lvl1pPr marL="0" indent="0" algn="r" rtl="1">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607715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67A9-878D-4692-80CD-AC3E15E2B06B}"/>
              </a:ext>
            </a:extLst>
          </p:cNvPr>
          <p:cNvSpPr>
            <a:spLocks noGrp="1"/>
          </p:cNvSpPr>
          <p:nvPr>
            <p:ph type="title"/>
          </p:nvPr>
        </p:nvSpPr>
        <p:spPr>
          <a:xfrm>
            <a:off x="129822" y="384717"/>
            <a:ext cx="4297212" cy="1129565"/>
          </a:xfrm>
        </p:spPr>
        <p:txBody>
          <a:bodyPr anchor="ctr">
            <a:normAutofit/>
          </a:bodyPr>
          <a:lstStyle>
            <a:lvl1pPr>
              <a:defRPr sz="2400" baseline="0">
                <a:cs typeface="+mj-cs"/>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DEAC23B-844C-4868-8620-3F389E594F93}"/>
              </a:ext>
            </a:extLst>
          </p:cNvPr>
          <p:cNvSpPr>
            <a:spLocks noGrp="1"/>
          </p:cNvSpPr>
          <p:nvPr>
            <p:ph type="pic" idx="1"/>
          </p:nvPr>
        </p:nvSpPr>
        <p:spPr>
          <a:xfrm>
            <a:off x="4427033" y="384717"/>
            <a:ext cx="7366979" cy="630959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157D4645-F76A-40FD-911C-2B2AEAA0E766}"/>
              </a:ext>
            </a:extLst>
          </p:cNvPr>
          <p:cNvSpPr>
            <a:spLocks noGrp="1"/>
          </p:cNvSpPr>
          <p:nvPr>
            <p:ph type="body" sz="half" idx="2"/>
          </p:nvPr>
        </p:nvSpPr>
        <p:spPr>
          <a:xfrm>
            <a:off x="129822" y="1678259"/>
            <a:ext cx="4297212" cy="5016052"/>
          </a:xfrm>
        </p:spPr>
        <p:txBody>
          <a:bodyPr/>
          <a:lstStyle>
            <a:lvl1pPr marL="285750" indent="-285750" algn="r" rtl="1">
              <a:buFont typeface="Wingdings" panose="05000000000000000000" pitchFamily="2" charset="2"/>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92755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C30FD01-9DD8-4ECA-AC52-7C41002A99B3}"/>
              </a:ext>
            </a:extLst>
          </p:cNvPr>
          <p:cNvSpPr>
            <a:spLocks noGrp="1"/>
          </p:cNvSpPr>
          <p:nvPr>
            <p:ph type="title"/>
          </p:nvPr>
        </p:nvSpPr>
        <p:spPr>
          <a:xfrm>
            <a:off x="8792303" y="548106"/>
            <a:ext cx="3301274" cy="5468965"/>
          </a:xfrm>
        </p:spPr>
        <p:txBody>
          <a:bodyPr>
            <a:normAutofit/>
          </a:bodyPr>
          <a:lstStyle>
            <a:lvl1pPr algn="ctr">
              <a:defRPr sz="4400" b="1" spc="300">
                <a:solidFill>
                  <a:schemeClr val="tx1"/>
                </a:solidFill>
                <a:latin typeface="+mj-lt"/>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5087118E-1B0A-407B-BDCE-B343BC9F92E9}"/>
              </a:ext>
            </a:extLst>
          </p:cNvPr>
          <p:cNvSpPr>
            <a:spLocks noGrp="1"/>
          </p:cNvSpPr>
          <p:nvPr>
            <p:ph type="sldNum" sz="quarter" idx="17"/>
          </p:nvPr>
        </p:nvSpPr>
        <p:spPr>
          <a:xfrm>
            <a:off x="11549269" y="6396368"/>
            <a:ext cx="642731" cy="365125"/>
          </a:xfrm>
        </p:spPr>
        <p:txBody>
          <a:bodyPr/>
          <a:lstStyle/>
          <a:p>
            <a:fld id="{8C2E478F-E849-4A8C-AF1F-CBCC78A7CBFA}" type="slidenum">
              <a:rPr lang="en-US" smtClean="0"/>
              <a:pPr/>
              <a:t>‹#›</a:t>
            </a:fld>
            <a:endParaRPr lang="en-US" dirty="0"/>
          </a:p>
        </p:txBody>
      </p:sp>
      <p:sp>
        <p:nvSpPr>
          <p:cNvPr id="10" name="Rectangle 9">
            <a:extLst>
              <a:ext uri="{FF2B5EF4-FFF2-40B4-BE49-F238E27FC236}">
                <a16:creationId xmlns:a16="http://schemas.microsoft.com/office/drawing/2014/main" id="{24D9426C-2764-43EB-A53E-836AF998287E}"/>
              </a:ext>
            </a:extLst>
          </p:cNvPr>
          <p:cNvSpPr/>
          <p:nvPr/>
        </p:nvSpPr>
        <p:spPr>
          <a:xfrm>
            <a:off x="442210" y="2083633"/>
            <a:ext cx="11524049" cy="4677860"/>
          </a:xfrm>
          <a:prstGeom prst="rect">
            <a:avLst/>
          </a:prstGeom>
          <a:gradFill>
            <a:gsLst>
              <a:gs pos="0">
                <a:srgbClr val="038B30">
                  <a:alpha val="70000"/>
                </a:srgbClr>
              </a:gs>
              <a:gs pos="100000">
                <a:srgbClr val="C0F400">
                  <a:alpha val="70000"/>
                </a:srgbClr>
              </a:gs>
              <a:gs pos="50000">
                <a:srgbClr val="05EE55">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t>+</a:t>
            </a:r>
          </a:p>
          <a:p>
            <a:pPr algn="ctr"/>
            <a:endParaRPr lang="en-US" dirty="0"/>
          </a:p>
        </p:txBody>
      </p:sp>
    </p:spTree>
    <p:extLst>
      <p:ext uri="{BB962C8B-B14F-4D97-AF65-F5344CB8AC3E}">
        <p14:creationId xmlns:p14="http://schemas.microsoft.com/office/powerpoint/2010/main" val="33471566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33B0-CD1F-4871-A979-C647574DF1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48AFE2A-DCBB-440F-B391-5A0B98612E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88CC85A-9121-4DF7-A24C-4BAC8ADEC073}"/>
              </a:ext>
            </a:extLst>
          </p:cNvPr>
          <p:cNvSpPr>
            <a:spLocks noGrp="1"/>
          </p:cNvSpPr>
          <p:nvPr>
            <p:ph type="dt" sz="half" idx="10"/>
          </p:nvPr>
        </p:nvSpPr>
        <p:spPr/>
        <p:txBody>
          <a:bodyPr/>
          <a:lstStyle/>
          <a:p>
            <a:fld id="{46693EED-79BE-46D5-91D2-7222BEC782D6}" type="datetimeFigureOut">
              <a:rPr lang="en-GB" smtClean="0"/>
              <a:t>30/04/2024</a:t>
            </a:fld>
            <a:endParaRPr lang="en-GB"/>
          </a:p>
        </p:txBody>
      </p:sp>
      <p:sp>
        <p:nvSpPr>
          <p:cNvPr id="5" name="Footer Placeholder 4">
            <a:extLst>
              <a:ext uri="{FF2B5EF4-FFF2-40B4-BE49-F238E27FC236}">
                <a16:creationId xmlns:a16="http://schemas.microsoft.com/office/drawing/2014/main" id="{F5562195-8705-4F6B-94E8-41FE9E6993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63F1AF-F02A-4168-BC06-0302BDCAFE20}"/>
              </a:ext>
            </a:extLst>
          </p:cNvPr>
          <p:cNvSpPr>
            <a:spLocks noGrp="1"/>
          </p:cNvSpPr>
          <p:nvPr>
            <p:ph type="sldNum" sz="quarter" idx="12"/>
          </p:nvPr>
        </p:nvSpPr>
        <p:spPr/>
        <p:txBody>
          <a:bodyPr/>
          <a:lstStyle/>
          <a:p>
            <a:fld id="{CB688AAD-BDCF-4085-BA09-218EFFC9EBE4}" type="slidenum">
              <a:rPr lang="en-GB" smtClean="0"/>
              <a:t>‹#›</a:t>
            </a:fld>
            <a:endParaRPr lang="en-GB"/>
          </a:p>
        </p:txBody>
      </p:sp>
    </p:spTree>
    <p:extLst>
      <p:ext uri="{BB962C8B-B14F-4D97-AF65-F5344CB8AC3E}">
        <p14:creationId xmlns:p14="http://schemas.microsoft.com/office/powerpoint/2010/main" val="1873971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5D86C-D281-4AA3-8556-534B47A92F25}"/>
              </a:ext>
            </a:extLst>
          </p:cNvPr>
          <p:cNvSpPr>
            <a:spLocks noGrp="1"/>
          </p:cNvSpPr>
          <p:nvPr>
            <p:ph type="title"/>
          </p:nvPr>
        </p:nvSpPr>
        <p:spPr>
          <a:xfrm>
            <a:off x="551985" y="249411"/>
            <a:ext cx="10978375"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82899B0-44BD-4CA9-A707-86C834638F03}"/>
              </a:ext>
            </a:extLst>
          </p:cNvPr>
          <p:cNvSpPr>
            <a:spLocks noGrp="1"/>
          </p:cNvSpPr>
          <p:nvPr>
            <p:ph type="body" idx="1"/>
          </p:nvPr>
        </p:nvSpPr>
        <p:spPr>
          <a:xfrm>
            <a:off x="551985" y="1680656"/>
            <a:ext cx="10978375" cy="457517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44321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80" r:id="rId3"/>
    <p:sldLayoutId id="2147483663" r:id="rId4"/>
    <p:sldLayoutId id="2147483681" r:id="rId5"/>
    <p:sldLayoutId id="2147483664" r:id="rId6"/>
    <p:sldLayoutId id="2147483665" r:id="rId7"/>
    <p:sldLayoutId id="2147483666" r:id="rId8"/>
    <p:sldLayoutId id="2147483667" r:id="rId9"/>
    <p:sldLayoutId id="2147483668" r:id="rId10"/>
    <p:sldLayoutId id="2147483669" r:id="rId11"/>
    <p:sldLayoutId id="2147483682" r:id="rId12"/>
    <p:sldLayoutId id="2147483670" r:id="rId13"/>
    <p:sldLayoutId id="2147483671" r:id="rId14"/>
    <p:sldLayoutId id="2147483672" r:id="rId15"/>
    <p:sldLayoutId id="2147483673" r:id="rId16"/>
    <p:sldLayoutId id="2147483678" r:id="rId17"/>
    <p:sldLayoutId id="2147483674" r:id="rId18"/>
    <p:sldLayoutId id="2147483675" r:id="rId19"/>
    <p:sldLayoutId id="2147483676" r:id="rId20"/>
    <p:sldLayoutId id="2147483679" r:id="rId21"/>
    <p:sldLayoutId id="2147483683" r:id="rId22"/>
  </p:sldLayoutIdLst>
  <p:txStyles>
    <p:titleStyle>
      <a:lvl1pPr algn="r" defTabSz="914400" rtl="1" eaLnBrk="1" latinLnBrk="0" hangingPunct="1">
        <a:lnSpc>
          <a:spcPct val="90000"/>
        </a:lnSpc>
        <a:spcBef>
          <a:spcPct val="0"/>
        </a:spcBef>
        <a:buNone/>
        <a:defRPr sz="4400" kern="1200" baseline="0">
          <a:solidFill>
            <a:schemeClr val="accent1">
              <a:lumMod val="75000"/>
            </a:schemeClr>
          </a:solidFill>
          <a:latin typeface="+mj-lt"/>
          <a:ea typeface="+mj-ea"/>
          <a:cs typeface="+mj-cs"/>
        </a:defRPr>
      </a:lvl1pPr>
    </p:titleStyle>
    <p:bodyStyle>
      <a:lvl1pPr marL="228600" indent="-228600" algn="r" defTabSz="914400" rtl="1"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0.xml"/><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22.jf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7.emf"/></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45.png"/><Relationship Id="rId18" Type="http://schemas.openxmlformats.org/officeDocument/2006/relationships/image" Target="../media/image49.png"/><Relationship Id="rId3" Type="http://schemas.openxmlformats.org/officeDocument/2006/relationships/image" Target="../media/image40.png"/><Relationship Id="rId7" Type="http://schemas.openxmlformats.org/officeDocument/2006/relationships/image" Target="../media/image42.png"/><Relationship Id="rId12" Type="http://schemas.microsoft.com/office/2007/relationships/hdphoto" Target="../media/hdphoto8.wdp"/><Relationship Id="rId17" Type="http://schemas.openxmlformats.org/officeDocument/2006/relationships/image" Target="../media/image48.png"/><Relationship Id="rId2" Type="http://schemas.openxmlformats.org/officeDocument/2006/relationships/image" Target="../media/image39.png"/><Relationship Id="rId16" Type="http://schemas.openxmlformats.org/officeDocument/2006/relationships/image" Target="../media/image47.png"/><Relationship Id="rId20" Type="http://schemas.openxmlformats.org/officeDocument/2006/relationships/image" Target="../media/image51.svg"/><Relationship Id="rId1" Type="http://schemas.openxmlformats.org/officeDocument/2006/relationships/slideLayout" Target="../slideLayouts/slideLayout10.xml"/><Relationship Id="rId6" Type="http://schemas.microsoft.com/office/2007/relationships/hdphoto" Target="../media/hdphoto5.wdp"/><Relationship Id="rId11" Type="http://schemas.openxmlformats.org/officeDocument/2006/relationships/image" Target="../media/image44.png"/><Relationship Id="rId5" Type="http://schemas.openxmlformats.org/officeDocument/2006/relationships/image" Target="../media/image41.png"/><Relationship Id="rId15" Type="http://schemas.openxmlformats.org/officeDocument/2006/relationships/image" Target="../media/image46.png"/><Relationship Id="rId10" Type="http://schemas.microsoft.com/office/2007/relationships/hdphoto" Target="../media/hdphoto7.wdp"/><Relationship Id="rId19" Type="http://schemas.openxmlformats.org/officeDocument/2006/relationships/image" Target="../media/image50.png"/><Relationship Id="rId4" Type="http://schemas.microsoft.com/office/2007/relationships/hdphoto" Target="../media/hdphoto4.wdp"/><Relationship Id="rId9" Type="http://schemas.openxmlformats.org/officeDocument/2006/relationships/image" Target="../media/image43.png"/><Relationship Id="rId14" Type="http://schemas.microsoft.com/office/2007/relationships/hdphoto" Target="../media/hdphoto9.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fa.wikipedia.org/w/index.php?title=%D8%B9%D9%85%D9%84_%D9%BE%D9%86%D9%87%D8%A7%D9%86&amp;action=edit&amp;redlink=1" TargetMode="External"/><Relationship Id="rId2" Type="http://schemas.openxmlformats.org/officeDocument/2006/relationships/hyperlink" Target="https://fa.wikipedia.org/w/index.php?title=%D8%A7%D8%B7%D9%84%D8%A7%D8%B9%D8%A7%D8%AA_%D9%BE%D9%86%D9%87%D8%A7%D9%86&amp;action=edit&amp;redlink=1"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7.png"/><Relationship Id="rId12" Type="http://schemas.microsoft.com/office/2007/relationships/hdphoto" Target="../media/hdphoto13.wdp"/><Relationship Id="rId2" Type="http://schemas.openxmlformats.org/officeDocument/2006/relationships/image" Target="../media/image54.png"/><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59.png"/><Relationship Id="rId5" Type="http://schemas.openxmlformats.org/officeDocument/2006/relationships/image" Target="../media/image56.png"/><Relationship Id="rId10" Type="http://schemas.microsoft.com/office/2007/relationships/hdphoto" Target="../media/hdphoto12.wdp"/><Relationship Id="rId4" Type="http://schemas.microsoft.com/office/2007/relationships/hdphoto" Target="../media/hdphoto3.wdp"/><Relationship Id="rId9" Type="http://schemas.openxmlformats.org/officeDocument/2006/relationships/image" Target="../media/image58.png"/><Relationship Id="rId14" Type="http://schemas.microsoft.com/office/2007/relationships/hdphoto" Target="../media/hdphoto14.wdp"/></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6.wdp"/><Relationship Id="rId5" Type="http://schemas.openxmlformats.org/officeDocument/2006/relationships/image" Target="../media/image70.png"/><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6A84C-82BC-433B-BF66-9477498619F8}"/>
              </a:ext>
            </a:extLst>
          </p:cNvPr>
          <p:cNvSpPr>
            <a:spLocks noGrp="1"/>
          </p:cNvSpPr>
          <p:nvPr>
            <p:ph type="ctrTitle"/>
          </p:nvPr>
        </p:nvSpPr>
        <p:spPr/>
        <p:txBody>
          <a:bodyPr/>
          <a:lstStyle/>
          <a:p>
            <a:r>
              <a:rPr lang="fa-IR" dirty="0"/>
              <a:t>پیشنهادی به شرکتهای معتمد مالیاتی</a:t>
            </a:r>
            <a:endParaRPr lang="en-US" dirty="0"/>
          </a:p>
        </p:txBody>
      </p:sp>
      <p:sp>
        <p:nvSpPr>
          <p:cNvPr id="3" name="Subtitle 2">
            <a:extLst>
              <a:ext uri="{FF2B5EF4-FFF2-40B4-BE49-F238E27FC236}">
                <a16:creationId xmlns:a16="http://schemas.microsoft.com/office/drawing/2014/main" id="{36B65C00-7CCC-4BE9-82B4-DD95CCFC23E5}"/>
              </a:ext>
            </a:extLst>
          </p:cNvPr>
          <p:cNvSpPr>
            <a:spLocks noGrp="1"/>
          </p:cNvSpPr>
          <p:nvPr>
            <p:ph type="subTitle" idx="1"/>
          </p:nvPr>
        </p:nvSpPr>
        <p:spPr/>
        <p:txBody>
          <a:bodyPr/>
          <a:lstStyle/>
          <a:p>
            <a:r>
              <a:rPr lang="fa-IR" dirty="0"/>
              <a:t>ارائه در اتاق بازرگانی تهران</a:t>
            </a:r>
            <a:endParaRPr lang="en-US" dirty="0"/>
          </a:p>
        </p:txBody>
      </p:sp>
      <p:sp>
        <p:nvSpPr>
          <p:cNvPr id="4" name="Text Placeholder 3">
            <a:extLst>
              <a:ext uri="{FF2B5EF4-FFF2-40B4-BE49-F238E27FC236}">
                <a16:creationId xmlns:a16="http://schemas.microsoft.com/office/drawing/2014/main" id="{8B215577-88EE-41D4-BBEA-87F1CC763111}"/>
              </a:ext>
            </a:extLst>
          </p:cNvPr>
          <p:cNvSpPr>
            <a:spLocks noGrp="1"/>
          </p:cNvSpPr>
          <p:nvPr>
            <p:ph type="body" sz="quarter" idx="10"/>
          </p:nvPr>
        </p:nvSpPr>
        <p:spPr/>
        <p:txBody>
          <a:bodyPr/>
          <a:lstStyle/>
          <a:p>
            <a:r>
              <a:rPr lang="fa-IR" sz="1800" dirty="0"/>
              <a:t>صیامی</a:t>
            </a:r>
            <a:endParaRPr lang="en-US" sz="1800" dirty="0"/>
          </a:p>
        </p:txBody>
      </p:sp>
      <p:pic>
        <p:nvPicPr>
          <p:cNvPr id="7" name="Picture Placeholder 6">
            <a:extLst>
              <a:ext uri="{FF2B5EF4-FFF2-40B4-BE49-F238E27FC236}">
                <a16:creationId xmlns:a16="http://schemas.microsoft.com/office/drawing/2014/main" id="{C6799967-2166-4E4B-878F-8D96E79158B2}"/>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54" t="-622" r="789" b="-287"/>
          <a:stretch/>
        </p:blipFill>
        <p:spPr>
          <a:xfrm>
            <a:off x="4999365" y="118410"/>
            <a:ext cx="2193269" cy="2963791"/>
          </a:xfrm>
        </p:spPr>
      </p:pic>
    </p:spTree>
    <p:extLst>
      <p:ext uri="{BB962C8B-B14F-4D97-AF65-F5344CB8AC3E}">
        <p14:creationId xmlns:p14="http://schemas.microsoft.com/office/powerpoint/2010/main" val="113905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CF1F-5E02-40A6-A886-7B0A6738A0C4}"/>
              </a:ext>
            </a:extLst>
          </p:cNvPr>
          <p:cNvSpPr>
            <a:spLocks noGrp="1"/>
          </p:cNvSpPr>
          <p:nvPr>
            <p:ph type="title"/>
          </p:nvPr>
        </p:nvSpPr>
        <p:spPr/>
        <p:txBody>
          <a:bodyPr/>
          <a:lstStyle/>
          <a:p>
            <a:r>
              <a:rPr lang="fa-IR" dirty="0"/>
              <a:t>چیستی مالیات</a:t>
            </a:r>
            <a:endParaRPr lang="en-US" dirty="0"/>
          </a:p>
        </p:txBody>
      </p:sp>
      <p:sp>
        <p:nvSpPr>
          <p:cNvPr id="3" name="TextBox 2">
            <a:extLst>
              <a:ext uri="{FF2B5EF4-FFF2-40B4-BE49-F238E27FC236}">
                <a16:creationId xmlns:a16="http://schemas.microsoft.com/office/drawing/2014/main" id="{AA271131-D56C-496B-8A48-735BD1EA0140}"/>
              </a:ext>
            </a:extLst>
          </p:cNvPr>
          <p:cNvSpPr txBox="1"/>
          <p:nvPr/>
        </p:nvSpPr>
        <p:spPr>
          <a:xfrm>
            <a:off x="798390" y="1426188"/>
            <a:ext cx="1528553" cy="3154710"/>
          </a:xfrm>
          <a:prstGeom prst="rect">
            <a:avLst/>
          </a:prstGeom>
          <a:noFill/>
        </p:spPr>
        <p:txBody>
          <a:bodyPr wrap="square" rtlCol="0">
            <a:spAutoFit/>
          </a:bodyPr>
          <a:lstStyle/>
          <a:p>
            <a:r>
              <a:rPr lang="en-US" sz="19900" b="1" dirty="0">
                <a:solidFill>
                  <a:schemeClr val="accent1">
                    <a:lumMod val="75000"/>
                  </a:schemeClr>
                </a:solidFill>
              </a:rPr>
              <a:t>1</a:t>
            </a:r>
          </a:p>
        </p:txBody>
      </p:sp>
    </p:spTree>
    <p:extLst>
      <p:ext uri="{BB962C8B-B14F-4D97-AF65-F5344CB8AC3E}">
        <p14:creationId xmlns:p14="http://schemas.microsoft.com/office/powerpoint/2010/main" val="739049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4D63-BA23-48BE-B5CF-2F4514352812}"/>
              </a:ext>
            </a:extLst>
          </p:cNvPr>
          <p:cNvSpPr>
            <a:spLocks noGrp="1"/>
          </p:cNvSpPr>
          <p:nvPr>
            <p:ph type="title"/>
          </p:nvPr>
        </p:nvSpPr>
        <p:spPr>
          <a:xfrm>
            <a:off x="4452257" y="181676"/>
            <a:ext cx="7252063" cy="1325563"/>
          </a:xfrm>
        </p:spPr>
        <p:txBody>
          <a:bodyPr/>
          <a:lstStyle/>
          <a:p>
            <a:r>
              <a:rPr lang="fa-IR" dirty="0"/>
              <a:t>فیزیک کوانتومی و اسطوره</a:t>
            </a:r>
            <a:endParaRPr lang="en-US" dirty="0"/>
          </a:p>
        </p:txBody>
      </p:sp>
      <p:sp>
        <p:nvSpPr>
          <p:cNvPr id="3" name="Content Placeholder 2">
            <a:extLst>
              <a:ext uri="{FF2B5EF4-FFF2-40B4-BE49-F238E27FC236}">
                <a16:creationId xmlns:a16="http://schemas.microsoft.com/office/drawing/2014/main" id="{697C9BFB-9464-459B-A22D-E5F42E4AC4EA}"/>
              </a:ext>
            </a:extLst>
          </p:cNvPr>
          <p:cNvSpPr>
            <a:spLocks noGrp="1"/>
          </p:cNvSpPr>
          <p:nvPr>
            <p:ph idx="1"/>
          </p:nvPr>
        </p:nvSpPr>
        <p:spPr>
          <a:xfrm>
            <a:off x="2949620" y="1634121"/>
            <a:ext cx="8754700" cy="4896466"/>
          </a:xfrm>
        </p:spPr>
        <p:txBody>
          <a:bodyPr/>
          <a:lstStyle/>
          <a:p>
            <a:r>
              <a:rPr lang="fa-IR" dirty="0"/>
              <a:t>یک اتم را تجسم کنید. </a:t>
            </a:r>
          </a:p>
          <a:p>
            <a:r>
              <a:rPr lang="fa-IR" dirty="0"/>
              <a:t>تقریبا تمام افراد اتم را یک گوی گرد تیره رنگ تصور </a:t>
            </a:r>
            <a:r>
              <a:rPr lang="fa-IR" dirty="0" err="1"/>
              <a:t>می‎کنند</a:t>
            </a:r>
            <a:r>
              <a:rPr lang="fa-IR" dirty="0"/>
              <a:t>. تصور غالب درباره درون اتم (هسته و الکترون) نیز یکسان است.</a:t>
            </a:r>
          </a:p>
          <a:p>
            <a:r>
              <a:rPr lang="fa-IR" dirty="0"/>
              <a:t>در مقیاس کوانتومی </a:t>
            </a:r>
            <a:r>
              <a:rPr lang="fa-IR" dirty="0" err="1"/>
              <a:t>احجام</a:t>
            </a:r>
            <a:r>
              <a:rPr lang="fa-IR" dirty="0"/>
              <a:t> و اشکال بدان صورتی که ما ادراک میکنیم مطرح نیست.</a:t>
            </a:r>
          </a:p>
          <a:p>
            <a:r>
              <a:rPr lang="fa-IR" dirty="0"/>
              <a:t>تصور اتم بصورت یک گوی سیاه رنگ، یک اسطوره است که قدمت آن به یونان باستان میرسد. </a:t>
            </a:r>
          </a:p>
          <a:p>
            <a:r>
              <a:rPr lang="fa-IR" b="1" dirty="0" err="1">
                <a:solidFill>
                  <a:srgbClr val="0070C0"/>
                </a:solidFill>
              </a:rPr>
              <a:t>اسطوره‌ای</a:t>
            </a:r>
            <a:r>
              <a:rPr lang="fa-IR" b="1" dirty="0">
                <a:solidFill>
                  <a:srgbClr val="0070C0"/>
                </a:solidFill>
              </a:rPr>
              <a:t> در قلب فیزیک کوانتومی </a:t>
            </a:r>
          </a:p>
          <a:p>
            <a:r>
              <a:rPr lang="fa-IR" dirty="0"/>
              <a:t>انیشتن هم موقع فکر و خیال راجع به اتم، آنرا به شکل یک کره سیاه تصور </a:t>
            </a:r>
            <a:r>
              <a:rPr lang="fa-IR" dirty="0" err="1"/>
              <a:t>می‌کرد</a:t>
            </a:r>
            <a:r>
              <a:rPr lang="fa-IR" dirty="0"/>
              <a:t>؛ </a:t>
            </a:r>
          </a:p>
          <a:p>
            <a:r>
              <a:rPr lang="fa-IR" dirty="0"/>
              <a:t>ولی در </a:t>
            </a:r>
            <a:r>
              <a:rPr lang="fa-IR" dirty="0" err="1"/>
              <a:t>هیج</a:t>
            </a:r>
            <a:r>
              <a:rPr lang="fa-IR" dirty="0"/>
              <a:t> یک از مقالات و کتابها و سخنرانیهای علمی وی، اتم را در قالب </a:t>
            </a:r>
            <a:r>
              <a:rPr lang="fa-IR" dirty="0" err="1"/>
              <a:t>اسطوره‎ای</a:t>
            </a:r>
            <a:r>
              <a:rPr lang="fa-IR" dirty="0"/>
              <a:t> در نظر نگرفته است. </a:t>
            </a:r>
            <a:endParaRPr lang="en-US" dirty="0"/>
          </a:p>
        </p:txBody>
      </p:sp>
      <p:grpSp>
        <p:nvGrpSpPr>
          <p:cNvPr id="28" name="Group 27">
            <a:extLst>
              <a:ext uri="{FF2B5EF4-FFF2-40B4-BE49-F238E27FC236}">
                <a16:creationId xmlns:a16="http://schemas.microsoft.com/office/drawing/2014/main" id="{C1962A17-7E04-4A6C-B7FA-9F4A8C107252}"/>
              </a:ext>
            </a:extLst>
          </p:cNvPr>
          <p:cNvGrpSpPr/>
          <p:nvPr/>
        </p:nvGrpSpPr>
        <p:grpSpPr>
          <a:xfrm>
            <a:off x="1055513" y="2700851"/>
            <a:ext cx="872556" cy="1081086"/>
            <a:chOff x="1417014" y="3887221"/>
            <a:chExt cx="872556" cy="1081086"/>
          </a:xfrm>
        </p:grpSpPr>
        <p:sp>
          <p:nvSpPr>
            <p:cNvPr id="14" name="Freeform: Shape 13">
              <a:extLst>
                <a:ext uri="{FF2B5EF4-FFF2-40B4-BE49-F238E27FC236}">
                  <a16:creationId xmlns:a16="http://schemas.microsoft.com/office/drawing/2014/main" id="{7962B338-2928-470D-AF6D-608649244EC2}"/>
                </a:ext>
              </a:extLst>
            </p:cNvPr>
            <p:cNvSpPr/>
            <p:nvPr/>
          </p:nvSpPr>
          <p:spPr>
            <a:xfrm>
              <a:off x="1645302" y="3887221"/>
              <a:ext cx="278516" cy="278724"/>
            </a:xfrm>
            <a:custGeom>
              <a:avLst/>
              <a:gdLst>
                <a:gd name="connsiteX0" fmla="*/ 49700 w 278516"/>
                <a:gd name="connsiteY0" fmla="*/ 246176 h 278724"/>
                <a:gd name="connsiteX1" fmla="*/ 278482 w 278516"/>
                <a:gd name="connsiteY1" fmla="*/ 139316 h 278724"/>
                <a:gd name="connsiteX2" fmla="*/ 138972 w 278516"/>
                <a:gd name="connsiteY2" fmla="*/ 1 h 278724"/>
                <a:gd name="connsiteX3" fmla="*/ 49700 w 278516"/>
                <a:gd name="connsiteY3" fmla="*/ 246176 h 278724"/>
                <a:gd name="connsiteX4" fmla="*/ 173753 w 278516"/>
                <a:gd name="connsiteY4" fmla="*/ 55458 h 278724"/>
                <a:gd name="connsiteX5" fmla="*/ 222254 w 278516"/>
                <a:gd name="connsiteY5" fmla="*/ 139320 h 278724"/>
                <a:gd name="connsiteX6" fmla="*/ 220321 w 278516"/>
                <a:gd name="connsiteY6" fmla="*/ 133909 h 278724"/>
                <a:gd name="connsiteX7" fmla="*/ 144382 w 278516"/>
                <a:gd name="connsiteY7" fmla="*/ 58164 h 278724"/>
                <a:gd name="connsiteX8" fmla="*/ 173753 w 278516"/>
                <a:gd name="connsiteY8" fmla="*/ 55458 h 27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516" h="278724">
                  <a:moveTo>
                    <a:pt x="49700" y="246176"/>
                  </a:moveTo>
                  <a:cubicBezTo>
                    <a:pt x="136672" y="322849"/>
                    <a:pt x="281071" y="254683"/>
                    <a:pt x="278482" y="139316"/>
                  </a:cubicBezTo>
                  <a:cubicBezTo>
                    <a:pt x="278295" y="62376"/>
                    <a:pt x="215912" y="80"/>
                    <a:pt x="138972" y="1"/>
                  </a:cubicBezTo>
                  <a:cubicBezTo>
                    <a:pt x="9473" y="-533"/>
                    <a:pt x="-49291" y="165166"/>
                    <a:pt x="49700" y="246176"/>
                  </a:cubicBezTo>
                  <a:close/>
                  <a:moveTo>
                    <a:pt x="173753" y="55458"/>
                  </a:moveTo>
                  <a:cubicBezTo>
                    <a:pt x="210237" y="65311"/>
                    <a:pt x="231908" y="102783"/>
                    <a:pt x="222254" y="139320"/>
                  </a:cubicBezTo>
                  <a:cubicBezTo>
                    <a:pt x="221708" y="137512"/>
                    <a:pt x="220742" y="135738"/>
                    <a:pt x="220321" y="133909"/>
                  </a:cubicBezTo>
                  <a:cubicBezTo>
                    <a:pt x="207982" y="98340"/>
                    <a:pt x="179983" y="70412"/>
                    <a:pt x="144382" y="58164"/>
                  </a:cubicBezTo>
                  <a:cubicBezTo>
                    <a:pt x="129302" y="53409"/>
                    <a:pt x="167885" y="51564"/>
                    <a:pt x="173753" y="55458"/>
                  </a:cubicBezTo>
                  <a:close/>
                </a:path>
              </a:pathLst>
            </a:custGeom>
            <a:solidFill>
              <a:srgbClr val="000000"/>
            </a:solidFill>
            <a:ln w="19199"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6E3EEDA-4F85-46A4-BE67-AAC4817F4102}"/>
                </a:ext>
              </a:extLst>
            </p:cNvPr>
            <p:cNvSpPr/>
            <p:nvPr/>
          </p:nvSpPr>
          <p:spPr>
            <a:xfrm>
              <a:off x="1980596" y="4146343"/>
              <a:ext cx="308974" cy="308169"/>
            </a:xfrm>
            <a:custGeom>
              <a:avLst/>
              <a:gdLst>
                <a:gd name="connsiteX0" fmla="*/ 154584 w 308974"/>
                <a:gd name="connsiteY0" fmla="*/ 0 h 308169"/>
                <a:gd name="connsiteX1" fmla="*/ 0 w 308974"/>
                <a:gd name="connsiteY1" fmla="*/ 154553 h 308169"/>
                <a:gd name="connsiteX2" fmla="*/ 0 w 308974"/>
                <a:gd name="connsiteY2" fmla="*/ 154584 h 308169"/>
                <a:gd name="connsiteX3" fmla="*/ 308975 w 308974"/>
                <a:gd name="connsiteY3" fmla="*/ 154582 h 308169"/>
                <a:gd name="connsiteX4" fmla="*/ 154584 w 308974"/>
                <a:gd name="connsiteY4" fmla="*/ 0 h 308169"/>
                <a:gd name="connsiteX5" fmla="*/ 165791 w 308974"/>
                <a:gd name="connsiteY5" fmla="*/ 58549 h 308169"/>
                <a:gd name="connsiteX6" fmla="*/ 250492 w 308974"/>
                <a:gd name="connsiteY6" fmla="*/ 132414 h 308169"/>
                <a:gd name="connsiteX7" fmla="*/ 250425 w 308974"/>
                <a:gd name="connsiteY7" fmla="*/ 144150 h 308169"/>
                <a:gd name="connsiteX8" fmla="*/ 248107 w 308974"/>
                <a:gd name="connsiteY8" fmla="*/ 154584 h 308169"/>
                <a:gd name="connsiteX9" fmla="*/ 213905 w 308974"/>
                <a:gd name="connsiteY9" fmla="*/ 95069 h 308169"/>
                <a:gd name="connsiteX10" fmla="*/ 154584 w 308974"/>
                <a:gd name="connsiteY10" fmla="*/ 60868 h 308169"/>
                <a:gd name="connsiteX11" fmla="*/ 165791 w 308974"/>
                <a:gd name="connsiteY11" fmla="*/ 58549 h 30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8974" h="308169">
                  <a:moveTo>
                    <a:pt x="154584" y="0"/>
                  </a:moveTo>
                  <a:cubicBezTo>
                    <a:pt x="69218" y="-8"/>
                    <a:pt x="8" y="69187"/>
                    <a:pt x="0" y="154553"/>
                  </a:cubicBezTo>
                  <a:cubicBezTo>
                    <a:pt x="0" y="154564"/>
                    <a:pt x="0" y="154574"/>
                    <a:pt x="0" y="154584"/>
                  </a:cubicBezTo>
                  <a:cubicBezTo>
                    <a:pt x="7657" y="359270"/>
                    <a:pt x="301280" y="359459"/>
                    <a:pt x="308975" y="154582"/>
                  </a:cubicBezTo>
                  <a:cubicBezTo>
                    <a:pt x="309020" y="69264"/>
                    <a:pt x="239901" y="60"/>
                    <a:pt x="154584" y="0"/>
                  </a:cubicBezTo>
                  <a:close/>
                  <a:moveTo>
                    <a:pt x="165791" y="58549"/>
                  </a:moveTo>
                  <a:cubicBezTo>
                    <a:pt x="209578" y="55557"/>
                    <a:pt x="247499" y="88628"/>
                    <a:pt x="250492" y="132414"/>
                  </a:cubicBezTo>
                  <a:cubicBezTo>
                    <a:pt x="250759" y="136322"/>
                    <a:pt x="250736" y="140245"/>
                    <a:pt x="250425" y="144150"/>
                  </a:cubicBezTo>
                  <a:cubicBezTo>
                    <a:pt x="250023" y="147700"/>
                    <a:pt x="249246" y="151198"/>
                    <a:pt x="248107" y="154584"/>
                  </a:cubicBezTo>
                  <a:cubicBezTo>
                    <a:pt x="241818" y="132217"/>
                    <a:pt x="230065" y="111764"/>
                    <a:pt x="213905" y="95069"/>
                  </a:cubicBezTo>
                  <a:cubicBezTo>
                    <a:pt x="197204" y="79019"/>
                    <a:pt x="176842" y="67280"/>
                    <a:pt x="154584" y="60868"/>
                  </a:cubicBezTo>
                  <a:cubicBezTo>
                    <a:pt x="158189" y="59561"/>
                    <a:pt x="161963" y="58780"/>
                    <a:pt x="165791" y="58549"/>
                  </a:cubicBezTo>
                  <a:close/>
                </a:path>
              </a:pathLst>
            </a:custGeom>
            <a:solidFill>
              <a:srgbClr val="000000"/>
            </a:solidFill>
            <a:ln w="1919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220749A-C5B9-4B74-A54A-DF5DA770578E}"/>
                </a:ext>
              </a:extLst>
            </p:cNvPr>
            <p:cNvSpPr/>
            <p:nvPr/>
          </p:nvSpPr>
          <p:spPr>
            <a:xfrm>
              <a:off x="1749938" y="4660142"/>
              <a:ext cx="309109" cy="308165"/>
            </a:xfrm>
            <a:custGeom>
              <a:avLst/>
              <a:gdLst>
                <a:gd name="connsiteX0" fmla="*/ 154525 w 309109"/>
                <a:gd name="connsiteY0" fmla="*/ 0 h 308165"/>
                <a:gd name="connsiteX1" fmla="*/ 3 w 309109"/>
                <a:gd name="connsiteY1" fmla="*/ 156356 h 308165"/>
                <a:gd name="connsiteX2" fmla="*/ 1101 w 309109"/>
                <a:gd name="connsiteY2" fmla="*/ 173908 h 308165"/>
                <a:gd name="connsiteX3" fmla="*/ 309109 w 309109"/>
                <a:gd name="connsiteY3" fmla="*/ 154582 h 308165"/>
                <a:gd name="connsiteX4" fmla="*/ 154525 w 309109"/>
                <a:gd name="connsiteY4" fmla="*/ 0 h 308165"/>
                <a:gd name="connsiteX5" fmla="*/ 250367 w 309109"/>
                <a:gd name="connsiteY5" fmla="*/ 143184 h 308165"/>
                <a:gd name="connsiteX6" fmla="*/ 248049 w 309109"/>
                <a:gd name="connsiteY6" fmla="*/ 154585 h 308165"/>
                <a:gd name="connsiteX7" fmla="*/ 213847 w 309109"/>
                <a:gd name="connsiteY7" fmla="*/ 95263 h 308165"/>
                <a:gd name="connsiteX8" fmla="*/ 154525 w 309109"/>
                <a:gd name="connsiteY8" fmla="*/ 60867 h 308165"/>
                <a:gd name="connsiteX9" fmla="*/ 250367 w 309109"/>
                <a:gd name="connsiteY9" fmla="*/ 143184 h 30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109" h="308165">
                  <a:moveTo>
                    <a:pt x="154525" y="0"/>
                  </a:moveTo>
                  <a:cubicBezTo>
                    <a:pt x="68678" y="506"/>
                    <a:pt x="-504" y="70509"/>
                    <a:pt x="3" y="156356"/>
                  </a:cubicBezTo>
                  <a:cubicBezTo>
                    <a:pt x="37" y="162223"/>
                    <a:pt x="404" y="168083"/>
                    <a:pt x="1101" y="173908"/>
                  </a:cubicBezTo>
                  <a:cubicBezTo>
                    <a:pt x="30231" y="363669"/>
                    <a:pt x="303422" y="347802"/>
                    <a:pt x="309109" y="154582"/>
                  </a:cubicBezTo>
                  <a:cubicBezTo>
                    <a:pt x="308995" y="69255"/>
                    <a:pt x="239852" y="113"/>
                    <a:pt x="154525" y="0"/>
                  </a:cubicBezTo>
                  <a:close/>
                  <a:moveTo>
                    <a:pt x="250367" y="143184"/>
                  </a:moveTo>
                  <a:cubicBezTo>
                    <a:pt x="250080" y="147067"/>
                    <a:pt x="249301" y="150898"/>
                    <a:pt x="248049" y="154585"/>
                  </a:cubicBezTo>
                  <a:cubicBezTo>
                    <a:pt x="241759" y="132274"/>
                    <a:pt x="230004" y="111885"/>
                    <a:pt x="213847" y="95263"/>
                  </a:cubicBezTo>
                  <a:cubicBezTo>
                    <a:pt x="197188" y="79113"/>
                    <a:pt x="176817" y="67301"/>
                    <a:pt x="154525" y="60867"/>
                  </a:cubicBezTo>
                  <a:cubicBezTo>
                    <a:pt x="201815" y="52414"/>
                    <a:pt x="245332" y="97757"/>
                    <a:pt x="250367" y="143184"/>
                  </a:cubicBezTo>
                  <a:close/>
                </a:path>
              </a:pathLst>
            </a:custGeom>
            <a:solidFill>
              <a:srgbClr val="000000"/>
            </a:solidFill>
            <a:ln w="1919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AB377E1-E3E0-46B6-BDE1-3D5F101FF40C}"/>
                </a:ext>
              </a:extLst>
            </p:cNvPr>
            <p:cNvSpPr/>
            <p:nvPr/>
          </p:nvSpPr>
          <p:spPr>
            <a:xfrm>
              <a:off x="1417014" y="4323921"/>
              <a:ext cx="224115" cy="225333"/>
            </a:xfrm>
            <a:custGeom>
              <a:avLst/>
              <a:gdLst>
                <a:gd name="connsiteX0" fmla="*/ 92680 w 224115"/>
                <a:gd name="connsiteY0" fmla="*/ 224148 h 225333"/>
                <a:gd name="connsiteX1" fmla="*/ 112001 w 224115"/>
                <a:gd name="connsiteY1" fmla="*/ 0 h 225333"/>
                <a:gd name="connsiteX2" fmla="*/ 92680 w 224115"/>
                <a:gd name="connsiteY2" fmla="*/ 224148 h 225333"/>
                <a:gd name="connsiteX3" fmla="*/ 57512 w 224115"/>
                <a:gd name="connsiteY3" fmla="*/ 119223 h 225333"/>
                <a:gd name="connsiteX4" fmla="*/ 60024 w 224115"/>
                <a:gd name="connsiteY4" fmla="*/ 112847 h 225333"/>
                <a:gd name="connsiteX5" fmla="*/ 82052 w 224115"/>
                <a:gd name="connsiteY5" fmla="*/ 142797 h 225333"/>
                <a:gd name="connsiteX6" fmla="*/ 112003 w 224115"/>
                <a:gd name="connsiteY6" fmla="*/ 164826 h 225333"/>
                <a:gd name="connsiteX7" fmla="*/ 105626 w 224115"/>
                <a:gd name="connsiteY7" fmla="*/ 167530 h 225333"/>
                <a:gd name="connsiteX8" fmla="*/ 57478 w 224115"/>
                <a:gd name="connsiteY8" fmla="*/ 135962 h 225333"/>
                <a:gd name="connsiteX9" fmla="*/ 57512 w 224115"/>
                <a:gd name="connsiteY9" fmla="*/ 119223 h 22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115" h="225333">
                  <a:moveTo>
                    <a:pt x="92680" y="224148"/>
                  </a:moveTo>
                  <a:cubicBezTo>
                    <a:pt x="254094" y="244002"/>
                    <a:pt x="274127" y="8121"/>
                    <a:pt x="112001" y="0"/>
                  </a:cubicBezTo>
                  <a:cubicBezTo>
                    <a:pt x="-25857" y="3148"/>
                    <a:pt x="-41263" y="198319"/>
                    <a:pt x="92680" y="224148"/>
                  </a:cubicBezTo>
                  <a:close/>
                  <a:moveTo>
                    <a:pt x="57512" y="119223"/>
                  </a:moveTo>
                  <a:cubicBezTo>
                    <a:pt x="58004" y="116977"/>
                    <a:pt x="58852" y="114825"/>
                    <a:pt x="60024" y="112847"/>
                  </a:cubicBezTo>
                  <a:cubicBezTo>
                    <a:pt x="65853" y="123860"/>
                    <a:pt x="73276" y="133952"/>
                    <a:pt x="82052" y="142797"/>
                  </a:cubicBezTo>
                  <a:cubicBezTo>
                    <a:pt x="90936" y="151529"/>
                    <a:pt x="101021" y="158947"/>
                    <a:pt x="112003" y="164826"/>
                  </a:cubicBezTo>
                  <a:cubicBezTo>
                    <a:pt x="110053" y="166096"/>
                    <a:pt x="107894" y="167011"/>
                    <a:pt x="105626" y="167530"/>
                  </a:cubicBezTo>
                  <a:cubicBezTo>
                    <a:pt x="83613" y="172109"/>
                    <a:pt x="62056" y="157975"/>
                    <a:pt x="57478" y="135962"/>
                  </a:cubicBezTo>
                  <a:cubicBezTo>
                    <a:pt x="56330" y="130440"/>
                    <a:pt x="56341" y="124740"/>
                    <a:pt x="57512" y="119223"/>
                  </a:cubicBezTo>
                  <a:close/>
                </a:path>
              </a:pathLst>
            </a:custGeom>
            <a:solidFill>
              <a:srgbClr val="000000"/>
            </a:solidFill>
            <a:ln w="19199"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828B7AB-DFE9-4A31-9BF8-C74F6E25285B}"/>
                </a:ext>
              </a:extLst>
            </p:cNvPr>
            <p:cNvSpPr/>
            <p:nvPr/>
          </p:nvSpPr>
          <p:spPr>
            <a:xfrm>
              <a:off x="1417067" y="4702201"/>
              <a:ext cx="224122" cy="225565"/>
            </a:xfrm>
            <a:custGeom>
              <a:avLst/>
              <a:gdLst>
                <a:gd name="connsiteX0" fmla="*/ 131273 w 224122"/>
                <a:gd name="connsiteY0" fmla="*/ 1225 h 225565"/>
                <a:gd name="connsiteX1" fmla="*/ 111952 w 224122"/>
                <a:gd name="connsiteY1" fmla="*/ 225566 h 225565"/>
                <a:gd name="connsiteX2" fmla="*/ 131273 w 224122"/>
                <a:gd name="connsiteY2" fmla="*/ 1225 h 225565"/>
                <a:gd name="connsiteX3" fmla="*/ 56879 w 224122"/>
                <a:gd name="connsiteY3" fmla="*/ 89725 h 225565"/>
                <a:gd name="connsiteX4" fmla="*/ 104258 w 224122"/>
                <a:gd name="connsiteY4" fmla="*/ 58183 h 225565"/>
                <a:gd name="connsiteX5" fmla="*/ 111950 w 224122"/>
                <a:gd name="connsiteY5" fmla="*/ 60547 h 225565"/>
                <a:gd name="connsiteX6" fmla="*/ 81999 w 224122"/>
                <a:gd name="connsiteY6" fmla="*/ 82575 h 225565"/>
                <a:gd name="connsiteX7" fmla="*/ 59970 w 224122"/>
                <a:gd name="connsiteY7" fmla="*/ 112525 h 225565"/>
                <a:gd name="connsiteX8" fmla="*/ 57458 w 224122"/>
                <a:gd name="connsiteY8" fmla="*/ 106149 h 225565"/>
                <a:gd name="connsiteX9" fmla="*/ 56879 w 224122"/>
                <a:gd name="connsiteY9" fmla="*/ 89725 h 22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122" h="225565">
                  <a:moveTo>
                    <a:pt x="131273" y="1225"/>
                  </a:moveTo>
                  <a:cubicBezTo>
                    <a:pt x="-29172" y="-18979"/>
                    <a:pt x="-50620" y="217259"/>
                    <a:pt x="111952" y="225566"/>
                  </a:cubicBezTo>
                  <a:cubicBezTo>
                    <a:pt x="249952" y="222187"/>
                    <a:pt x="265518" y="27527"/>
                    <a:pt x="131273" y="1225"/>
                  </a:cubicBezTo>
                  <a:close/>
                  <a:moveTo>
                    <a:pt x="56879" y="89725"/>
                  </a:moveTo>
                  <a:cubicBezTo>
                    <a:pt x="61253" y="67932"/>
                    <a:pt x="82465" y="53810"/>
                    <a:pt x="104258" y="58183"/>
                  </a:cubicBezTo>
                  <a:cubicBezTo>
                    <a:pt x="106894" y="58712"/>
                    <a:pt x="109471" y="59504"/>
                    <a:pt x="111950" y="60547"/>
                  </a:cubicBezTo>
                  <a:cubicBezTo>
                    <a:pt x="100968" y="66425"/>
                    <a:pt x="90882" y="73843"/>
                    <a:pt x="81999" y="82575"/>
                  </a:cubicBezTo>
                  <a:cubicBezTo>
                    <a:pt x="73327" y="91508"/>
                    <a:pt x="65915" y="101585"/>
                    <a:pt x="59970" y="112525"/>
                  </a:cubicBezTo>
                  <a:cubicBezTo>
                    <a:pt x="58741" y="110576"/>
                    <a:pt x="57888" y="108413"/>
                    <a:pt x="57458" y="106149"/>
                  </a:cubicBezTo>
                  <a:cubicBezTo>
                    <a:pt x="55818" y="100822"/>
                    <a:pt x="55619" y="95155"/>
                    <a:pt x="56879" y="89725"/>
                  </a:cubicBezTo>
                  <a:close/>
                </a:path>
              </a:pathLst>
            </a:custGeom>
            <a:solidFill>
              <a:srgbClr val="000000"/>
            </a:solidFill>
            <a:ln w="19199"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1F158D8-446F-4FDC-A76D-E5D0D6E1B621}"/>
                </a:ext>
              </a:extLst>
            </p:cNvPr>
            <p:cNvSpPr/>
            <p:nvPr/>
          </p:nvSpPr>
          <p:spPr>
            <a:xfrm>
              <a:off x="1581769" y="4150014"/>
              <a:ext cx="135647" cy="186080"/>
            </a:xfrm>
            <a:custGeom>
              <a:avLst/>
              <a:gdLst>
                <a:gd name="connsiteX0" fmla="*/ 135648 w 135647"/>
                <a:gd name="connsiteY0" fmla="*/ 20483 h 186080"/>
                <a:gd name="connsiteX1" fmla="*/ 102992 w 135647"/>
                <a:gd name="connsiteY1" fmla="*/ 0 h 186080"/>
                <a:gd name="connsiteX2" fmla="*/ 0 w 135647"/>
                <a:gd name="connsiteY2" fmla="*/ 165598 h 186080"/>
                <a:gd name="connsiteX3" fmla="*/ 32656 w 135647"/>
                <a:gd name="connsiteY3" fmla="*/ 186081 h 186080"/>
              </a:gdLst>
              <a:ahLst/>
              <a:cxnLst>
                <a:cxn ang="0">
                  <a:pos x="connsiteX0" y="connsiteY0"/>
                </a:cxn>
                <a:cxn ang="0">
                  <a:pos x="connsiteX1" y="connsiteY1"/>
                </a:cxn>
                <a:cxn ang="0">
                  <a:pos x="connsiteX2" y="connsiteY2"/>
                </a:cxn>
                <a:cxn ang="0">
                  <a:pos x="connsiteX3" y="connsiteY3"/>
                </a:cxn>
              </a:cxnLst>
              <a:rect l="l" t="t" r="r" b="b"/>
              <a:pathLst>
                <a:path w="135647" h="186080">
                  <a:moveTo>
                    <a:pt x="135648" y="20483"/>
                  </a:moveTo>
                  <a:cubicBezTo>
                    <a:pt x="123912" y="15116"/>
                    <a:pt x="112932" y="8230"/>
                    <a:pt x="102992" y="0"/>
                  </a:cubicBezTo>
                  <a:lnTo>
                    <a:pt x="0" y="165598"/>
                  </a:lnTo>
                  <a:cubicBezTo>
                    <a:pt x="11862" y="170729"/>
                    <a:pt x="22873" y="177635"/>
                    <a:pt x="32656" y="186081"/>
                  </a:cubicBezTo>
                  <a:close/>
                </a:path>
              </a:pathLst>
            </a:custGeom>
            <a:solidFill>
              <a:srgbClr val="000000"/>
            </a:solidFill>
            <a:ln w="19199"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1C4F8E94-36A2-4B61-B1E9-C29821E8F8A2}"/>
                </a:ext>
              </a:extLst>
            </p:cNvPr>
            <p:cNvSpPr/>
            <p:nvPr/>
          </p:nvSpPr>
          <p:spPr>
            <a:xfrm>
              <a:off x="1607469" y="4515993"/>
              <a:ext cx="188979" cy="189944"/>
            </a:xfrm>
            <a:custGeom>
              <a:avLst/>
              <a:gdLst>
                <a:gd name="connsiteX0" fmla="*/ 0 w 188979"/>
                <a:gd name="connsiteY0" fmla="*/ 27245 h 189944"/>
                <a:gd name="connsiteX1" fmla="*/ 161540 w 188979"/>
                <a:gd name="connsiteY1" fmla="*/ 189945 h 189944"/>
                <a:gd name="connsiteX2" fmla="*/ 188980 w 188979"/>
                <a:gd name="connsiteY2" fmla="*/ 162699 h 189944"/>
                <a:gd name="connsiteX3" fmla="*/ 27438 w 188979"/>
                <a:gd name="connsiteY3" fmla="*/ 0 h 189944"/>
                <a:gd name="connsiteX4" fmla="*/ 0 w 188979"/>
                <a:gd name="connsiteY4" fmla="*/ 27245 h 18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979" h="189944">
                  <a:moveTo>
                    <a:pt x="0" y="27245"/>
                  </a:moveTo>
                  <a:lnTo>
                    <a:pt x="161540" y="189945"/>
                  </a:lnTo>
                  <a:cubicBezTo>
                    <a:pt x="169546" y="179782"/>
                    <a:pt x="178760" y="170633"/>
                    <a:pt x="188980" y="162699"/>
                  </a:cubicBezTo>
                  <a:lnTo>
                    <a:pt x="27438" y="0"/>
                  </a:lnTo>
                  <a:cubicBezTo>
                    <a:pt x="19691" y="10389"/>
                    <a:pt x="10444" y="19571"/>
                    <a:pt x="0" y="27245"/>
                  </a:cubicBezTo>
                  <a:close/>
                </a:path>
              </a:pathLst>
            </a:custGeom>
            <a:solidFill>
              <a:srgbClr val="000000"/>
            </a:solidFill>
            <a:ln w="19199"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09BA11E-5F30-42BF-BFF2-344D56191B70}"/>
                </a:ext>
              </a:extLst>
            </p:cNvPr>
            <p:cNvSpPr/>
            <p:nvPr/>
          </p:nvSpPr>
          <p:spPr>
            <a:xfrm>
              <a:off x="1659834" y="4795404"/>
              <a:ext cx="71880" cy="38645"/>
            </a:xfrm>
            <a:custGeom>
              <a:avLst/>
              <a:gdLst>
                <a:gd name="connsiteX0" fmla="*/ 0 w 71880"/>
                <a:gd name="connsiteY0" fmla="*/ 0 h 38645"/>
                <a:gd name="connsiteX1" fmla="*/ 0 w 71880"/>
                <a:gd name="connsiteY1" fmla="*/ 38646 h 38645"/>
                <a:gd name="connsiteX2" fmla="*/ 71881 w 71880"/>
                <a:gd name="connsiteY2" fmla="*/ 38646 h 38645"/>
                <a:gd name="connsiteX3" fmla="*/ 71881 w 71880"/>
                <a:gd name="connsiteY3" fmla="*/ 0 h 38645"/>
              </a:gdLst>
              <a:ahLst/>
              <a:cxnLst>
                <a:cxn ang="0">
                  <a:pos x="connsiteX0" y="connsiteY0"/>
                </a:cxn>
                <a:cxn ang="0">
                  <a:pos x="connsiteX1" y="connsiteY1"/>
                </a:cxn>
                <a:cxn ang="0">
                  <a:pos x="connsiteX2" y="connsiteY2"/>
                </a:cxn>
                <a:cxn ang="0">
                  <a:pos x="connsiteX3" y="connsiteY3"/>
                </a:cxn>
              </a:cxnLst>
              <a:rect l="l" t="t" r="r" b="b"/>
              <a:pathLst>
                <a:path w="71880" h="38645">
                  <a:moveTo>
                    <a:pt x="0" y="0"/>
                  </a:moveTo>
                  <a:cubicBezTo>
                    <a:pt x="2121" y="12795"/>
                    <a:pt x="2121" y="25851"/>
                    <a:pt x="0" y="38646"/>
                  </a:cubicBezTo>
                  <a:lnTo>
                    <a:pt x="71881" y="38646"/>
                  </a:lnTo>
                  <a:cubicBezTo>
                    <a:pt x="70335" y="25810"/>
                    <a:pt x="70335" y="12836"/>
                    <a:pt x="71881" y="0"/>
                  </a:cubicBezTo>
                  <a:close/>
                </a:path>
              </a:pathLst>
            </a:custGeom>
            <a:solidFill>
              <a:srgbClr val="000000"/>
            </a:solidFill>
            <a:ln w="19199"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DB27258-23C4-4211-9606-A088BFBEB48D}"/>
                </a:ext>
              </a:extLst>
            </p:cNvPr>
            <p:cNvSpPr/>
            <p:nvPr/>
          </p:nvSpPr>
          <p:spPr>
            <a:xfrm>
              <a:off x="1509694" y="4567585"/>
              <a:ext cx="38645" cy="116324"/>
            </a:xfrm>
            <a:custGeom>
              <a:avLst/>
              <a:gdLst>
                <a:gd name="connsiteX0" fmla="*/ 0 w 38645"/>
                <a:gd name="connsiteY0" fmla="*/ 0 h 116324"/>
                <a:gd name="connsiteX1" fmla="*/ 0 w 38645"/>
                <a:gd name="connsiteY1" fmla="*/ 116325 h 116324"/>
                <a:gd name="connsiteX2" fmla="*/ 38646 w 38645"/>
                <a:gd name="connsiteY2" fmla="*/ 116325 h 116324"/>
                <a:gd name="connsiteX3" fmla="*/ 38646 w 38645"/>
                <a:gd name="connsiteY3" fmla="*/ 0 h 116324"/>
                <a:gd name="connsiteX4" fmla="*/ 0 w 38645"/>
                <a:gd name="connsiteY4" fmla="*/ 0 h 116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45" h="116324">
                  <a:moveTo>
                    <a:pt x="0" y="0"/>
                  </a:moveTo>
                  <a:lnTo>
                    <a:pt x="0" y="116325"/>
                  </a:lnTo>
                  <a:cubicBezTo>
                    <a:pt x="12798" y="114248"/>
                    <a:pt x="25848" y="114248"/>
                    <a:pt x="38646" y="116325"/>
                  </a:cubicBezTo>
                  <a:lnTo>
                    <a:pt x="38646" y="0"/>
                  </a:lnTo>
                  <a:cubicBezTo>
                    <a:pt x="25848" y="2077"/>
                    <a:pt x="12798" y="2077"/>
                    <a:pt x="0" y="0"/>
                  </a:cubicBezTo>
                  <a:close/>
                </a:path>
              </a:pathLst>
            </a:custGeom>
            <a:solidFill>
              <a:srgbClr val="000000"/>
            </a:solidFill>
            <a:ln w="19199"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756843D5-EAF4-4CB1-AE7D-03333C9A2E85}"/>
                </a:ext>
              </a:extLst>
            </p:cNvPr>
            <p:cNvSpPr/>
            <p:nvPr/>
          </p:nvSpPr>
          <p:spPr>
            <a:xfrm>
              <a:off x="1896541" y="4108471"/>
              <a:ext cx="114391" cy="101445"/>
            </a:xfrm>
            <a:custGeom>
              <a:avLst/>
              <a:gdLst>
                <a:gd name="connsiteX0" fmla="*/ 0 w 114391"/>
                <a:gd name="connsiteY0" fmla="*/ 30336 h 101445"/>
                <a:gd name="connsiteX1" fmla="*/ 90625 w 114391"/>
                <a:gd name="connsiteY1" fmla="*/ 101446 h 101445"/>
                <a:gd name="connsiteX2" fmla="*/ 114392 w 114391"/>
                <a:gd name="connsiteY2" fmla="*/ 70915 h 101445"/>
                <a:gd name="connsiteX3" fmla="*/ 23767 w 114391"/>
                <a:gd name="connsiteY3" fmla="*/ 0 h 101445"/>
                <a:gd name="connsiteX4" fmla="*/ 0 w 114391"/>
                <a:gd name="connsiteY4" fmla="*/ 30336 h 101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91" h="101445">
                  <a:moveTo>
                    <a:pt x="0" y="30336"/>
                  </a:moveTo>
                  <a:lnTo>
                    <a:pt x="90625" y="101446"/>
                  </a:lnTo>
                  <a:cubicBezTo>
                    <a:pt x="97379" y="90411"/>
                    <a:pt x="105351" y="80170"/>
                    <a:pt x="114392" y="70915"/>
                  </a:cubicBezTo>
                  <a:lnTo>
                    <a:pt x="23767" y="0"/>
                  </a:lnTo>
                  <a:cubicBezTo>
                    <a:pt x="17122" y="11051"/>
                    <a:pt x="9139" y="21240"/>
                    <a:pt x="0" y="30336"/>
                  </a:cubicBezTo>
                  <a:close/>
                </a:path>
              </a:pathLst>
            </a:custGeom>
            <a:solidFill>
              <a:srgbClr val="000000"/>
            </a:solidFill>
            <a:ln w="19199" cap="flat">
              <a:noFill/>
              <a:prstDash val="solid"/>
              <a:miter/>
            </a:ln>
          </p:spPr>
          <p:txBody>
            <a:bodyPr rtlCol="0" anchor="ctr"/>
            <a:lstStyle/>
            <a:p>
              <a:endParaRPr lang="en-US"/>
            </a:p>
          </p:txBody>
        </p:sp>
      </p:grpSp>
      <p:grpSp>
        <p:nvGrpSpPr>
          <p:cNvPr id="33" name="Group 32">
            <a:extLst>
              <a:ext uri="{FF2B5EF4-FFF2-40B4-BE49-F238E27FC236}">
                <a16:creationId xmlns:a16="http://schemas.microsoft.com/office/drawing/2014/main" id="{6E3FC833-7638-4C79-A098-471776F8CB30}"/>
              </a:ext>
            </a:extLst>
          </p:cNvPr>
          <p:cNvGrpSpPr/>
          <p:nvPr/>
        </p:nvGrpSpPr>
        <p:grpSpPr>
          <a:xfrm>
            <a:off x="677616" y="4402950"/>
            <a:ext cx="1642722" cy="1777718"/>
            <a:chOff x="1116807" y="1929604"/>
            <a:chExt cx="1642722" cy="1777718"/>
          </a:xfrm>
        </p:grpSpPr>
        <p:sp>
          <p:nvSpPr>
            <p:cNvPr id="9" name="Freeform: Shape 8">
              <a:extLst>
                <a:ext uri="{FF2B5EF4-FFF2-40B4-BE49-F238E27FC236}">
                  <a16:creationId xmlns:a16="http://schemas.microsoft.com/office/drawing/2014/main" id="{9A4D729F-E1BA-4AAD-97AF-7DDEF24119F6}"/>
                </a:ext>
              </a:extLst>
            </p:cNvPr>
            <p:cNvSpPr/>
            <p:nvPr/>
          </p:nvSpPr>
          <p:spPr>
            <a:xfrm>
              <a:off x="1116807" y="1929604"/>
              <a:ext cx="1642722" cy="1777718"/>
            </a:xfrm>
            <a:custGeom>
              <a:avLst/>
              <a:gdLst>
                <a:gd name="connsiteX0" fmla="*/ 1014176 w 1162904"/>
                <a:gd name="connsiteY0" fmla="*/ 651510 h 1302875"/>
                <a:gd name="connsiteX1" fmla="*/ 1063535 w 1162904"/>
                <a:gd name="connsiteY1" fmla="*/ 598243 h 1302875"/>
                <a:gd name="connsiteX2" fmla="*/ 1145607 w 1162904"/>
                <a:gd name="connsiteY2" fmla="*/ 325827 h 1302875"/>
                <a:gd name="connsiteX3" fmla="*/ 868704 w 1162904"/>
                <a:gd name="connsiteY3" fmla="*/ 260691 h 1302875"/>
                <a:gd name="connsiteX4" fmla="*/ 797778 w 1162904"/>
                <a:gd name="connsiteY4" fmla="*/ 276758 h 1302875"/>
                <a:gd name="connsiteX5" fmla="*/ 776355 w 1162904"/>
                <a:gd name="connsiteY5" fmla="*/ 207279 h 1302875"/>
                <a:gd name="connsiteX6" fmla="*/ 752762 w 1162904"/>
                <a:gd name="connsiteY6" fmla="*/ 149235 h 1302875"/>
                <a:gd name="connsiteX7" fmla="*/ 757393 w 1162904"/>
                <a:gd name="connsiteY7" fmla="*/ 122457 h 1302875"/>
                <a:gd name="connsiteX8" fmla="*/ 682125 w 1162904"/>
                <a:gd name="connsiteY8" fmla="*/ 44438 h 1302875"/>
                <a:gd name="connsiteX9" fmla="*/ 581380 w 1162904"/>
                <a:gd name="connsiteY9" fmla="*/ 0 h 1302875"/>
                <a:gd name="connsiteX10" fmla="*/ 386550 w 1162904"/>
                <a:gd name="connsiteY10" fmla="*/ 207279 h 1302875"/>
                <a:gd name="connsiteX11" fmla="*/ 365127 w 1162904"/>
                <a:gd name="connsiteY11" fmla="*/ 276758 h 1302875"/>
                <a:gd name="connsiteX12" fmla="*/ 294200 w 1162904"/>
                <a:gd name="connsiteY12" fmla="*/ 260691 h 1302875"/>
                <a:gd name="connsiteX13" fmla="*/ 17298 w 1162904"/>
                <a:gd name="connsiteY13" fmla="*/ 325827 h 1302875"/>
                <a:gd name="connsiteX14" fmla="*/ 99370 w 1162904"/>
                <a:gd name="connsiteY14" fmla="*/ 598243 h 1302875"/>
                <a:gd name="connsiteX15" fmla="*/ 148729 w 1162904"/>
                <a:gd name="connsiteY15" fmla="*/ 651510 h 1302875"/>
                <a:gd name="connsiteX16" fmla="*/ 99370 w 1162904"/>
                <a:gd name="connsiteY16" fmla="*/ 704777 h 1302875"/>
                <a:gd name="connsiteX17" fmla="*/ 83013 w 1162904"/>
                <a:gd name="connsiteY17" fmla="*/ 724752 h 1302875"/>
                <a:gd name="connsiteX18" fmla="*/ 5429 w 1162904"/>
                <a:gd name="connsiteY18" fmla="*/ 802772 h 1302875"/>
                <a:gd name="connsiteX19" fmla="*/ 14403 w 1162904"/>
                <a:gd name="connsiteY19" fmla="*/ 839248 h 1302875"/>
                <a:gd name="connsiteX20" fmla="*/ 17298 w 1162904"/>
                <a:gd name="connsiteY20" fmla="*/ 977193 h 1302875"/>
                <a:gd name="connsiteX21" fmla="*/ 189837 w 1162904"/>
                <a:gd name="connsiteY21" fmla="*/ 1052751 h 1302875"/>
                <a:gd name="connsiteX22" fmla="*/ 294200 w 1162904"/>
                <a:gd name="connsiteY22" fmla="*/ 1042184 h 1302875"/>
                <a:gd name="connsiteX23" fmla="*/ 365127 w 1162904"/>
                <a:gd name="connsiteY23" fmla="*/ 1026117 h 1302875"/>
                <a:gd name="connsiteX24" fmla="*/ 386550 w 1162904"/>
                <a:gd name="connsiteY24" fmla="*/ 1095596 h 1302875"/>
                <a:gd name="connsiteX25" fmla="*/ 581380 w 1162904"/>
                <a:gd name="connsiteY25" fmla="*/ 1302875 h 1302875"/>
                <a:gd name="connsiteX26" fmla="*/ 776211 w 1162904"/>
                <a:gd name="connsiteY26" fmla="*/ 1095596 h 1302875"/>
                <a:gd name="connsiteX27" fmla="*/ 797633 w 1162904"/>
                <a:gd name="connsiteY27" fmla="*/ 1026117 h 1302875"/>
                <a:gd name="connsiteX28" fmla="*/ 868560 w 1162904"/>
                <a:gd name="connsiteY28" fmla="*/ 1042184 h 1302875"/>
                <a:gd name="connsiteX29" fmla="*/ 872902 w 1162904"/>
                <a:gd name="connsiteY29" fmla="*/ 1042908 h 1302875"/>
                <a:gd name="connsiteX30" fmla="*/ 939486 w 1162904"/>
                <a:gd name="connsiteY30" fmla="*/ 1080108 h 1302875"/>
                <a:gd name="connsiteX31" fmla="*/ 999701 w 1162904"/>
                <a:gd name="connsiteY31" fmla="*/ 1051738 h 1302875"/>
                <a:gd name="connsiteX32" fmla="*/ 1145318 w 1162904"/>
                <a:gd name="connsiteY32" fmla="*/ 977048 h 1302875"/>
                <a:gd name="connsiteX33" fmla="*/ 1063246 w 1162904"/>
                <a:gd name="connsiteY33" fmla="*/ 704632 h 1302875"/>
                <a:gd name="connsiteX34" fmla="*/ 1013887 w 1162904"/>
                <a:gd name="connsiteY34" fmla="*/ 651365 h 1302875"/>
                <a:gd name="connsiteX35" fmla="*/ 884771 w 1162904"/>
                <a:gd name="connsiteY35" fmla="*/ 348119 h 1302875"/>
                <a:gd name="connsiteX36" fmla="*/ 971765 w 1162904"/>
                <a:gd name="connsiteY36" fmla="*/ 339289 h 1302875"/>
                <a:gd name="connsiteX37" fmla="*/ 1068746 w 1162904"/>
                <a:gd name="connsiteY37" fmla="*/ 370265 h 1302875"/>
                <a:gd name="connsiteX38" fmla="*/ 995938 w 1162904"/>
                <a:gd name="connsiteY38" fmla="*/ 540633 h 1302875"/>
                <a:gd name="connsiteX39" fmla="*/ 948750 w 1162904"/>
                <a:gd name="connsiteY39" fmla="*/ 591295 h 1302875"/>
                <a:gd name="connsiteX40" fmla="*/ 836136 w 1162904"/>
                <a:gd name="connsiteY40" fmla="*/ 504591 h 1302875"/>
                <a:gd name="connsiteX41" fmla="*/ 817319 w 1162904"/>
                <a:gd name="connsiteY41" fmla="*/ 363607 h 1302875"/>
                <a:gd name="connsiteX42" fmla="*/ 884771 w 1162904"/>
                <a:gd name="connsiteY42" fmla="*/ 348119 h 1302875"/>
                <a:gd name="connsiteX43" fmla="*/ 711943 w 1162904"/>
                <a:gd name="connsiteY43" fmla="*/ 877317 h 1302875"/>
                <a:gd name="connsiteX44" fmla="*/ 740024 w 1162904"/>
                <a:gd name="connsiteY44" fmla="*/ 860815 h 1302875"/>
                <a:gd name="connsiteX45" fmla="*/ 732063 w 1162904"/>
                <a:gd name="connsiteY45" fmla="*/ 912201 h 1302875"/>
                <a:gd name="connsiteX46" fmla="*/ 683572 w 1162904"/>
                <a:gd name="connsiteY46" fmla="*/ 893384 h 1302875"/>
                <a:gd name="connsiteX47" fmla="*/ 711943 w 1162904"/>
                <a:gd name="connsiteY47" fmla="*/ 877317 h 1302875"/>
                <a:gd name="connsiteX48" fmla="*/ 667505 w 1162904"/>
                <a:gd name="connsiteY48" fmla="*/ 800456 h 1302875"/>
                <a:gd name="connsiteX49" fmla="*/ 581525 w 1162904"/>
                <a:gd name="connsiteY49" fmla="*/ 846775 h 1302875"/>
                <a:gd name="connsiteX50" fmla="*/ 495545 w 1162904"/>
                <a:gd name="connsiteY50" fmla="*/ 800456 h 1302875"/>
                <a:gd name="connsiteX51" fmla="*/ 412459 w 1162904"/>
                <a:gd name="connsiteY51" fmla="*/ 749215 h 1302875"/>
                <a:gd name="connsiteX52" fmla="*/ 409564 w 1162904"/>
                <a:gd name="connsiteY52" fmla="*/ 651510 h 1302875"/>
                <a:gd name="connsiteX53" fmla="*/ 412459 w 1162904"/>
                <a:gd name="connsiteY53" fmla="*/ 553805 h 1302875"/>
                <a:gd name="connsiteX54" fmla="*/ 495545 w 1162904"/>
                <a:gd name="connsiteY54" fmla="*/ 502565 h 1302875"/>
                <a:gd name="connsiteX55" fmla="*/ 581525 w 1162904"/>
                <a:gd name="connsiteY55" fmla="*/ 456245 h 1302875"/>
                <a:gd name="connsiteX56" fmla="*/ 667505 w 1162904"/>
                <a:gd name="connsiteY56" fmla="*/ 502565 h 1302875"/>
                <a:gd name="connsiteX57" fmla="*/ 750590 w 1162904"/>
                <a:gd name="connsiteY57" fmla="*/ 553805 h 1302875"/>
                <a:gd name="connsiteX58" fmla="*/ 753485 w 1162904"/>
                <a:gd name="connsiteY58" fmla="*/ 651510 h 1302875"/>
                <a:gd name="connsiteX59" fmla="*/ 750590 w 1162904"/>
                <a:gd name="connsiteY59" fmla="*/ 749215 h 1302875"/>
                <a:gd name="connsiteX60" fmla="*/ 667505 w 1162904"/>
                <a:gd name="connsiteY60" fmla="*/ 800456 h 1302875"/>
                <a:gd name="connsiteX61" fmla="*/ 479478 w 1162904"/>
                <a:gd name="connsiteY61" fmla="*/ 893384 h 1302875"/>
                <a:gd name="connsiteX62" fmla="*/ 430987 w 1162904"/>
                <a:gd name="connsiteY62" fmla="*/ 912201 h 1302875"/>
                <a:gd name="connsiteX63" fmla="*/ 423026 w 1162904"/>
                <a:gd name="connsiteY63" fmla="*/ 860815 h 1302875"/>
                <a:gd name="connsiteX64" fmla="*/ 451107 w 1162904"/>
                <a:gd name="connsiteY64" fmla="*/ 877317 h 1302875"/>
                <a:gd name="connsiteX65" fmla="*/ 479478 w 1162904"/>
                <a:gd name="connsiteY65" fmla="*/ 893384 h 1302875"/>
                <a:gd name="connsiteX66" fmla="*/ 320979 w 1162904"/>
                <a:gd name="connsiteY66" fmla="*/ 684078 h 1302875"/>
                <a:gd name="connsiteX67" fmla="*/ 280449 w 1162904"/>
                <a:gd name="connsiteY67" fmla="*/ 651510 h 1302875"/>
                <a:gd name="connsiteX68" fmla="*/ 320979 w 1162904"/>
                <a:gd name="connsiteY68" fmla="*/ 618942 h 1302875"/>
                <a:gd name="connsiteX69" fmla="*/ 320689 w 1162904"/>
                <a:gd name="connsiteY69" fmla="*/ 651510 h 1302875"/>
                <a:gd name="connsiteX70" fmla="*/ 320979 w 1162904"/>
                <a:gd name="connsiteY70" fmla="*/ 684078 h 1302875"/>
                <a:gd name="connsiteX71" fmla="*/ 423026 w 1162904"/>
                <a:gd name="connsiteY71" fmla="*/ 442205 h 1302875"/>
                <a:gd name="connsiteX72" fmla="*/ 430987 w 1162904"/>
                <a:gd name="connsiteY72" fmla="*/ 390819 h 1302875"/>
                <a:gd name="connsiteX73" fmla="*/ 479478 w 1162904"/>
                <a:gd name="connsiteY73" fmla="*/ 409636 h 1302875"/>
                <a:gd name="connsiteX74" fmla="*/ 451107 w 1162904"/>
                <a:gd name="connsiteY74" fmla="*/ 425703 h 1302875"/>
                <a:gd name="connsiteX75" fmla="*/ 423026 w 1162904"/>
                <a:gd name="connsiteY75" fmla="*/ 442205 h 1302875"/>
                <a:gd name="connsiteX76" fmla="*/ 683572 w 1162904"/>
                <a:gd name="connsiteY76" fmla="*/ 409636 h 1302875"/>
                <a:gd name="connsiteX77" fmla="*/ 732063 w 1162904"/>
                <a:gd name="connsiteY77" fmla="*/ 390819 h 1302875"/>
                <a:gd name="connsiteX78" fmla="*/ 740024 w 1162904"/>
                <a:gd name="connsiteY78" fmla="*/ 442205 h 1302875"/>
                <a:gd name="connsiteX79" fmla="*/ 711943 w 1162904"/>
                <a:gd name="connsiteY79" fmla="*/ 425703 h 1302875"/>
                <a:gd name="connsiteX80" fmla="*/ 683572 w 1162904"/>
                <a:gd name="connsiteY80" fmla="*/ 409636 h 1302875"/>
                <a:gd name="connsiteX81" fmla="*/ 842071 w 1162904"/>
                <a:gd name="connsiteY81" fmla="*/ 618942 h 1302875"/>
                <a:gd name="connsiteX82" fmla="*/ 882600 w 1162904"/>
                <a:gd name="connsiteY82" fmla="*/ 651510 h 1302875"/>
                <a:gd name="connsiteX83" fmla="*/ 842071 w 1162904"/>
                <a:gd name="connsiteY83" fmla="*/ 684078 h 1302875"/>
                <a:gd name="connsiteX84" fmla="*/ 842360 w 1162904"/>
                <a:gd name="connsiteY84" fmla="*/ 651510 h 1302875"/>
                <a:gd name="connsiteX85" fmla="*/ 842071 w 1162904"/>
                <a:gd name="connsiteY85" fmla="*/ 618942 h 1302875"/>
                <a:gd name="connsiteX86" fmla="*/ 470503 w 1162904"/>
                <a:gd name="connsiteY86" fmla="*/ 237242 h 1302875"/>
                <a:gd name="connsiteX87" fmla="*/ 581670 w 1162904"/>
                <a:gd name="connsiteY87" fmla="*/ 89020 h 1302875"/>
                <a:gd name="connsiteX88" fmla="*/ 605698 w 1162904"/>
                <a:gd name="connsiteY88" fmla="*/ 97271 h 1302875"/>
                <a:gd name="connsiteX89" fmla="*/ 601500 w 1162904"/>
                <a:gd name="connsiteY89" fmla="*/ 122746 h 1302875"/>
                <a:gd name="connsiteX90" fmla="*/ 678651 w 1162904"/>
                <a:gd name="connsiteY90" fmla="*/ 200765 h 1302875"/>
                <a:gd name="connsiteX91" fmla="*/ 692981 w 1162904"/>
                <a:gd name="connsiteY91" fmla="*/ 237242 h 1302875"/>
                <a:gd name="connsiteX92" fmla="*/ 713245 w 1162904"/>
                <a:gd name="connsiteY92" fmla="*/ 303392 h 1302875"/>
                <a:gd name="connsiteX93" fmla="*/ 581814 w 1162904"/>
                <a:gd name="connsiteY93" fmla="*/ 357527 h 1302875"/>
                <a:gd name="connsiteX94" fmla="*/ 450383 w 1162904"/>
                <a:gd name="connsiteY94" fmla="*/ 303392 h 1302875"/>
                <a:gd name="connsiteX95" fmla="*/ 470648 w 1162904"/>
                <a:gd name="connsiteY95" fmla="*/ 237242 h 1302875"/>
                <a:gd name="connsiteX96" fmla="*/ 94449 w 1162904"/>
                <a:gd name="connsiteY96" fmla="*/ 370265 h 1302875"/>
                <a:gd name="connsiteX97" fmla="*/ 191430 w 1162904"/>
                <a:gd name="connsiteY97" fmla="*/ 339289 h 1302875"/>
                <a:gd name="connsiteX98" fmla="*/ 278423 w 1162904"/>
                <a:gd name="connsiteY98" fmla="*/ 348119 h 1302875"/>
                <a:gd name="connsiteX99" fmla="*/ 345875 w 1162904"/>
                <a:gd name="connsiteY99" fmla="*/ 363607 h 1302875"/>
                <a:gd name="connsiteX100" fmla="*/ 327058 w 1162904"/>
                <a:gd name="connsiteY100" fmla="*/ 504591 h 1302875"/>
                <a:gd name="connsiteX101" fmla="*/ 214444 w 1162904"/>
                <a:gd name="connsiteY101" fmla="*/ 591295 h 1302875"/>
                <a:gd name="connsiteX102" fmla="*/ 167257 w 1162904"/>
                <a:gd name="connsiteY102" fmla="*/ 540633 h 1302875"/>
                <a:gd name="connsiteX103" fmla="*/ 94449 w 1162904"/>
                <a:gd name="connsiteY103" fmla="*/ 370265 h 1302875"/>
                <a:gd name="connsiteX104" fmla="*/ 278423 w 1162904"/>
                <a:gd name="connsiteY104" fmla="*/ 954902 h 1302875"/>
                <a:gd name="connsiteX105" fmla="*/ 94449 w 1162904"/>
                <a:gd name="connsiteY105" fmla="*/ 932755 h 1302875"/>
                <a:gd name="connsiteX106" fmla="*/ 94883 w 1162904"/>
                <a:gd name="connsiteY106" fmla="*/ 880067 h 1302875"/>
                <a:gd name="connsiteX107" fmla="*/ 161756 w 1162904"/>
                <a:gd name="connsiteY107" fmla="*/ 802772 h 1302875"/>
                <a:gd name="connsiteX108" fmla="*/ 156690 w 1162904"/>
                <a:gd name="connsiteY108" fmla="*/ 775125 h 1302875"/>
                <a:gd name="connsiteX109" fmla="*/ 167257 w 1162904"/>
                <a:gd name="connsiteY109" fmla="*/ 762387 h 1302875"/>
                <a:gd name="connsiteX110" fmla="*/ 214444 w 1162904"/>
                <a:gd name="connsiteY110" fmla="*/ 711725 h 1302875"/>
                <a:gd name="connsiteX111" fmla="*/ 327058 w 1162904"/>
                <a:gd name="connsiteY111" fmla="*/ 798429 h 1302875"/>
                <a:gd name="connsiteX112" fmla="*/ 345875 w 1162904"/>
                <a:gd name="connsiteY112" fmla="*/ 939414 h 1302875"/>
                <a:gd name="connsiteX113" fmla="*/ 278423 w 1162904"/>
                <a:gd name="connsiteY113" fmla="*/ 954902 h 1302875"/>
                <a:gd name="connsiteX114" fmla="*/ 692836 w 1162904"/>
                <a:gd name="connsiteY114" fmla="*/ 1065778 h 1302875"/>
                <a:gd name="connsiteX115" fmla="*/ 581670 w 1162904"/>
                <a:gd name="connsiteY115" fmla="*/ 1214000 h 1302875"/>
                <a:gd name="connsiteX116" fmla="*/ 470503 w 1162904"/>
                <a:gd name="connsiteY116" fmla="*/ 1065778 h 1302875"/>
                <a:gd name="connsiteX117" fmla="*/ 450239 w 1162904"/>
                <a:gd name="connsiteY117" fmla="*/ 999629 h 1302875"/>
                <a:gd name="connsiteX118" fmla="*/ 581670 w 1162904"/>
                <a:gd name="connsiteY118" fmla="*/ 945493 h 1302875"/>
                <a:gd name="connsiteX119" fmla="*/ 713101 w 1162904"/>
                <a:gd name="connsiteY119" fmla="*/ 999629 h 1302875"/>
                <a:gd name="connsiteX120" fmla="*/ 692836 w 1162904"/>
                <a:gd name="connsiteY120" fmla="*/ 1065778 h 1302875"/>
                <a:gd name="connsiteX121" fmla="*/ 1068891 w 1162904"/>
                <a:gd name="connsiteY121" fmla="*/ 932755 h 1302875"/>
                <a:gd name="connsiteX122" fmla="*/ 1006649 w 1162904"/>
                <a:gd name="connsiteY122" fmla="*/ 961560 h 1302875"/>
                <a:gd name="connsiteX123" fmla="*/ 939920 w 1162904"/>
                <a:gd name="connsiteY123" fmla="*/ 924070 h 1302875"/>
                <a:gd name="connsiteX124" fmla="*/ 878692 w 1162904"/>
                <a:gd name="connsiteY124" fmla="*/ 953744 h 1302875"/>
                <a:gd name="connsiteX125" fmla="*/ 817464 w 1162904"/>
                <a:gd name="connsiteY125" fmla="*/ 939414 h 1302875"/>
                <a:gd name="connsiteX126" fmla="*/ 836281 w 1162904"/>
                <a:gd name="connsiteY126" fmla="*/ 798429 h 1302875"/>
                <a:gd name="connsiteX127" fmla="*/ 948895 w 1162904"/>
                <a:gd name="connsiteY127" fmla="*/ 711725 h 1302875"/>
                <a:gd name="connsiteX128" fmla="*/ 996083 w 1162904"/>
                <a:gd name="connsiteY128" fmla="*/ 762387 h 1302875"/>
                <a:gd name="connsiteX129" fmla="*/ 1068891 w 1162904"/>
                <a:gd name="connsiteY129" fmla="*/ 932755 h 130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162904" h="1302875">
                  <a:moveTo>
                    <a:pt x="1014176" y="651510"/>
                  </a:moveTo>
                  <a:cubicBezTo>
                    <a:pt x="1031980" y="633706"/>
                    <a:pt x="1048481" y="615902"/>
                    <a:pt x="1063535" y="598243"/>
                  </a:cubicBezTo>
                  <a:cubicBezTo>
                    <a:pt x="1181360" y="459719"/>
                    <a:pt x="1173254" y="373594"/>
                    <a:pt x="1145607" y="325827"/>
                  </a:cubicBezTo>
                  <a:cubicBezTo>
                    <a:pt x="1117960" y="278061"/>
                    <a:pt x="1047613" y="227978"/>
                    <a:pt x="868704" y="260691"/>
                  </a:cubicBezTo>
                  <a:cubicBezTo>
                    <a:pt x="845834" y="264889"/>
                    <a:pt x="822096" y="270244"/>
                    <a:pt x="797778" y="276758"/>
                  </a:cubicBezTo>
                  <a:cubicBezTo>
                    <a:pt x="791264" y="252440"/>
                    <a:pt x="784172" y="229281"/>
                    <a:pt x="776355" y="207279"/>
                  </a:cubicBezTo>
                  <a:cubicBezTo>
                    <a:pt x="768684" y="185856"/>
                    <a:pt x="760867" y="166605"/>
                    <a:pt x="752762" y="149235"/>
                  </a:cubicBezTo>
                  <a:cubicBezTo>
                    <a:pt x="755801" y="140840"/>
                    <a:pt x="757393" y="131865"/>
                    <a:pt x="757393" y="122457"/>
                  </a:cubicBezTo>
                  <a:cubicBezTo>
                    <a:pt x="757393" y="80335"/>
                    <a:pt x="723957" y="46030"/>
                    <a:pt x="682125" y="44438"/>
                  </a:cubicBezTo>
                  <a:cubicBezTo>
                    <a:pt x="646082" y="9988"/>
                    <a:pt x="610474" y="0"/>
                    <a:pt x="581380" y="0"/>
                  </a:cubicBezTo>
                  <a:cubicBezTo>
                    <a:pt x="526231" y="0"/>
                    <a:pt x="447633" y="35897"/>
                    <a:pt x="386550" y="207279"/>
                  </a:cubicBezTo>
                  <a:cubicBezTo>
                    <a:pt x="378733" y="229136"/>
                    <a:pt x="371641" y="252440"/>
                    <a:pt x="365127" y="276758"/>
                  </a:cubicBezTo>
                  <a:cubicBezTo>
                    <a:pt x="340809" y="270244"/>
                    <a:pt x="317071" y="264744"/>
                    <a:pt x="294200" y="260691"/>
                  </a:cubicBezTo>
                  <a:cubicBezTo>
                    <a:pt x="115292" y="227978"/>
                    <a:pt x="44800" y="278061"/>
                    <a:pt x="17298" y="325827"/>
                  </a:cubicBezTo>
                  <a:cubicBezTo>
                    <a:pt x="-10349" y="373594"/>
                    <a:pt x="-18455" y="459574"/>
                    <a:pt x="99370" y="598243"/>
                  </a:cubicBezTo>
                  <a:cubicBezTo>
                    <a:pt x="114424" y="615902"/>
                    <a:pt x="130925" y="633706"/>
                    <a:pt x="148729" y="651510"/>
                  </a:cubicBezTo>
                  <a:cubicBezTo>
                    <a:pt x="130925" y="669314"/>
                    <a:pt x="114424" y="687118"/>
                    <a:pt x="99370" y="704777"/>
                  </a:cubicBezTo>
                  <a:cubicBezTo>
                    <a:pt x="93580" y="711580"/>
                    <a:pt x="88224" y="718239"/>
                    <a:pt x="83013" y="724752"/>
                  </a:cubicBezTo>
                  <a:cubicBezTo>
                    <a:pt x="40023" y="725042"/>
                    <a:pt x="5429" y="759926"/>
                    <a:pt x="5429" y="802772"/>
                  </a:cubicBezTo>
                  <a:cubicBezTo>
                    <a:pt x="5429" y="815944"/>
                    <a:pt x="8758" y="828247"/>
                    <a:pt x="14403" y="839248"/>
                  </a:cubicBezTo>
                  <a:cubicBezTo>
                    <a:pt x="-9625" y="902503"/>
                    <a:pt x="73" y="947375"/>
                    <a:pt x="17298" y="977193"/>
                  </a:cubicBezTo>
                  <a:cubicBezTo>
                    <a:pt x="38721" y="1014248"/>
                    <a:pt x="85908" y="1052751"/>
                    <a:pt x="189837" y="1052751"/>
                  </a:cubicBezTo>
                  <a:cubicBezTo>
                    <a:pt x="219655" y="1052751"/>
                    <a:pt x="254250" y="1049567"/>
                    <a:pt x="294200" y="1042184"/>
                  </a:cubicBezTo>
                  <a:cubicBezTo>
                    <a:pt x="317071" y="1037987"/>
                    <a:pt x="340809" y="1032631"/>
                    <a:pt x="365127" y="1026117"/>
                  </a:cubicBezTo>
                  <a:cubicBezTo>
                    <a:pt x="371641" y="1050435"/>
                    <a:pt x="378733" y="1073595"/>
                    <a:pt x="386550" y="1095596"/>
                  </a:cubicBezTo>
                  <a:cubicBezTo>
                    <a:pt x="447633" y="1266978"/>
                    <a:pt x="526231" y="1302875"/>
                    <a:pt x="581380" y="1302875"/>
                  </a:cubicBezTo>
                  <a:cubicBezTo>
                    <a:pt x="636529" y="1302875"/>
                    <a:pt x="715127" y="1266978"/>
                    <a:pt x="776211" y="1095596"/>
                  </a:cubicBezTo>
                  <a:cubicBezTo>
                    <a:pt x="784027" y="1073740"/>
                    <a:pt x="791120" y="1050435"/>
                    <a:pt x="797633" y="1026117"/>
                  </a:cubicBezTo>
                  <a:cubicBezTo>
                    <a:pt x="821951" y="1032631"/>
                    <a:pt x="845690" y="1038132"/>
                    <a:pt x="868560" y="1042184"/>
                  </a:cubicBezTo>
                  <a:cubicBezTo>
                    <a:pt x="870007" y="1042474"/>
                    <a:pt x="871455" y="1042619"/>
                    <a:pt x="872902" y="1042908"/>
                  </a:cubicBezTo>
                  <a:cubicBezTo>
                    <a:pt x="886653" y="1065199"/>
                    <a:pt x="911260" y="1080108"/>
                    <a:pt x="939486" y="1080108"/>
                  </a:cubicBezTo>
                  <a:cubicBezTo>
                    <a:pt x="963804" y="1080108"/>
                    <a:pt x="985371" y="1069108"/>
                    <a:pt x="999701" y="1051738"/>
                  </a:cubicBezTo>
                  <a:cubicBezTo>
                    <a:pt x="1084958" y="1045658"/>
                    <a:pt x="1125921" y="1010774"/>
                    <a:pt x="1145318" y="977048"/>
                  </a:cubicBezTo>
                  <a:cubicBezTo>
                    <a:pt x="1172964" y="929281"/>
                    <a:pt x="1181070" y="843301"/>
                    <a:pt x="1063246" y="704632"/>
                  </a:cubicBezTo>
                  <a:cubicBezTo>
                    <a:pt x="1048192" y="686973"/>
                    <a:pt x="1031691" y="669169"/>
                    <a:pt x="1013887" y="651365"/>
                  </a:cubicBezTo>
                  <a:close/>
                  <a:moveTo>
                    <a:pt x="884771" y="348119"/>
                  </a:moveTo>
                  <a:cubicBezTo>
                    <a:pt x="918787" y="341894"/>
                    <a:pt x="947592" y="339289"/>
                    <a:pt x="971765" y="339289"/>
                  </a:cubicBezTo>
                  <a:cubicBezTo>
                    <a:pt x="1028796" y="339289"/>
                    <a:pt x="1059337" y="353908"/>
                    <a:pt x="1068746" y="370265"/>
                  </a:cubicBezTo>
                  <a:cubicBezTo>
                    <a:pt x="1082207" y="393569"/>
                    <a:pt x="1071207" y="452192"/>
                    <a:pt x="995938" y="540633"/>
                  </a:cubicBezTo>
                  <a:cubicBezTo>
                    <a:pt x="981608" y="557424"/>
                    <a:pt x="965830" y="574359"/>
                    <a:pt x="948750" y="591295"/>
                  </a:cubicBezTo>
                  <a:cubicBezTo>
                    <a:pt x="914155" y="561766"/>
                    <a:pt x="876376" y="532672"/>
                    <a:pt x="836136" y="504591"/>
                  </a:cubicBezTo>
                  <a:cubicBezTo>
                    <a:pt x="831939" y="455666"/>
                    <a:pt x="825570" y="408334"/>
                    <a:pt x="817319" y="363607"/>
                  </a:cubicBezTo>
                  <a:cubicBezTo>
                    <a:pt x="840479" y="357238"/>
                    <a:pt x="863059" y="352027"/>
                    <a:pt x="884771" y="348119"/>
                  </a:cubicBezTo>
                  <a:close/>
                  <a:moveTo>
                    <a:pt x="711943" y="877317"/>
                  </a:moveTo>
                  <a:cubicBezTo>
                    <a:pt x="721351" y="871816"/>
                    <a:pt x="730760" y="866316"/>
                    <a:pt x="740024" y="860815"/>
                  </a:cubicBezTo>
                  <a:cubicBezTo>
                    <a:pt x="737708" y="878330"/>
                    <a:pt x="734958" y="895410"/>
                    <a:pt x="732063" y="912201"/>
                  </a:cubicBezTo>
                  <a:cubicBezTo>
                    <a:pt x="716140" y="906411"/>
                    <a:pt x="699929" y="900187"/>
                    <a:pt x="683572" y="893384"/>
                  </a:cubicBezTo>
                  <a:cubicBezTo>
                    <a:pt x="692981" y="888173"/>
                    <a:pt x="702534" y="882817"/>
                    <a:pt x="711943" y="877317"/>
                  </a:cubicBezTo>
                  <a:close/>
                  <a:moveTo>
                    <a:pt x="667505" y="800456"/>
                  </a:moveTo>
                  <a:cubicBezTo>
                    <a:pt x="638845" y="816957"/>
                    <a:pt x="610185" y="832445"/>
                    <a:pt x="581525" y="846775"/>
                  </a:cubicBezTo>
                  <a:cubicBezTo>
                    <a:pt x="552865" y="832445"/>
                    <a:pt x="524205" y="816957"/>
                    <a:pt x="495545" y="800456"/>
                  </a:cubicBezTo>
                  <a:cubicBezTo>
                    <a:pt x="466885" y="783954"/>
                    <a:pt x="439093" y="766729"/>
                    <a:pt x="412459" y="749215"/>
                  </a:cubicBezTo>
                  <a:cubicBezTo>
                    <a:pt x="410578" y="717226"/>
                    <a:pt x="409564" y="684657"/>
                    <a:pt x="409564" y="651510"/>
                  </a:cubicBezTo>
                  <a:cubicBezTo>
                    <a:pt x="409564" y="618363"/>
                    <a:pt x="410578" y="585795"/>
                    <a:pt x="412459" y="553805"/>
                  </a:cubicBezTo>
                  <a:cubicBezTo>
                    <a:pt x="439238" y="536146"/>
                    <a:pt x="466885" y="519066"/>
                    <a:pt x="495545" y="502565"/>
                  </a:cubicBezTo>
                  <a:cubicBezTo>
                    <a:pt x="524205" y="486063"/>
                    <a:pt x="552865" y="470575"/>
                    <a:pt x="581525" y="456245"/>
                  </a:cubicBezTo>
                  <a:cubicBezTo>
                    <a:pt x="610185" y="470575"/>
                    <a:pt x="638845" y="486063"/>
                    <a:pt x="667505" y="502565"/>
                  </a:cubicBezTo>
                  <a:cubicBezTo>
                    <a:pt x="696165" y="519066"/>
                    <a:pt x="723957" y="536291"/>
                    <a:pt x="750590" y="553805"/>
                  </a:cubicBezTo>
                  <a:cubicBezTo>
                    <a:pt x="752472" y="585795"/>
                    <a:pt x="753485" y="618363"/>
                    <a:pt x="753485" y="651510"/>
                  </a:cubicBezTo>
                  <a:cubicBezTo>
                    <a:pt x="753485" y="684657"/>
                    <a:pt x="752472" y="717226"/>
                    <a:pt x="750590" y="749215"/>
                  </a:cubicBezTo>
                  <a:cubicBezTo>
                    <a:pt x="723812" y="766874"/>
                    <a:pt x="696165" y="783954"/>
                    <a:pt x="667505" y="800456"/>
                  </a:cubicBezTo>
                  <a:close/>
                  <a:moveTo>
                    <a:pt x="479478" y="893384"/>
                  </a:moveTo>
                  <a:cubicBezTo>
                    <a:pt x="463121" y="900042"/>
                    <a:pt x="447054" y="906411"/>
                    <a:pt x="430987" y="912201"/>
                  </a:cubicBezTo>
                  <a:cubicBezTo>
                    <a:pt x="428092" y="895410"/>
                    <a:pt x="425342" y="878330"/>
                    <a:pt x="423026" y="860815"/>
                  </a:cubicBezTo>
                  <a:cubicBezTo>
                    <a:pt x="432290" y="866461"/>
                    <a:pt x="441698" y="871961"/>
                    <a:pt x="451107" y="877317"/>
                  </a:cubicBezTo>
                  <a:cubicBezTo>
                    <a:pt x="460516" y="882817"/>
                    <a:pt x="470069" y="888173"/>
                    <a:pt x="479478" y="893384"/>
                  </a:cubicBezTo>
                  <a:close/>
                  <a:moveTo>
                    <a:pt x="320979" y="684078"/>
                  </a:moveTo>
                  <a:cubicBezTo>
                    <a:pt x="307083" y="673367"/>
                    <a:pt x="293477" y="662366"/>
                    <a:pt x="280449" y="651510"/>
                  </a:cubicBezTo>
                  <a:cubicBezTo>
                    <a:pt x="293477" y="640654"/>
                    <a:pt x="306938" y="629653"/>
                    <a:pt x="320979" y="618942"/>
                  </a:cubicBezTo>
                  <a:cubicBezTo>
                    <a:pt x="320834" y="629798"/>
                    <a:pt x="320689" y="640654"/>
                    <a:pt x="320689" y="651510"/>
                  </a:cubicBezTo>
                  <a:cubicBezTo>
                    <a:pt x="320689" y="662366"/>
                    <a:pt x="320689" y="673222"/>
                    <a:pt x="320979" y="684078"/>
                  </a:cubicBezTo>
                  <a:close/>
                  <a:moveTo>
                    <a:pt x="423026" y="442205"/>
                  </a:moveTo>
                  <a:cubicBezTo>
                    <a:pt x="425342" y="424690"/>
                    <a:pt x="428092" y="407610"/>
                    <a:pt x="430987" y="390819"/>
                  </a:cubicBezTo>
                  <a:cubicBezTo>
                    <a:pt x="446909" y="396609"/>
                    <a:pt x="463121" y="402833"/>
                    <a:pt x="479478" y="409636"/>
                  </a:cubicBezTo>
                  <a:cubicBezTo>
                    <a:pt x="470069" y="414847"/>
                    <a:pt x="460516" y="420203"/>
                    <a:pt x="451107" y="425703"/>
                  </a:cubicBezTo>
                  <a:cubicBezTo>
                    <a:pt x="441698" y="431204"/>
                    <a:pt x="432290" y="436704"/>
                    <a:pt x="423026" y="442205"/>
                  </a:cubicBezTo>
                  <a:close/>
                  <a:moveTo>
                    <a:pt x="683572" y="409636"/>
                  </a:moveTo>
                  <a:cubicBezTo>
                    <a:pt x="699929" y="402978"/>
                    <a:pt x="715996" y="396609"/>
                    <a:pt x="732063" y="390819"/>
                  </a:cubicBezTo>
                  <a:cubicBezTo>
                    <a:pt x="734958" y="407610"/>
                    <a:pt x="737708" y="424690"/>
                    <a:pt x="740024" y="442205"/>
                  </a:cubicBezTo>
                  <a:cubicBezTo>
                    <a:pt x="730760" y="436560"/>
                    <a:pt x="721351" y="431059"/>
                    <a:pt x="711943" y="425703"/>
                  </a:cubicBezTo>
                  <a:cubicBezTo>
                    <a:pt x="702534" y="420203"/>
                    <a:pt x="692981" y="414847"/>
                    <a:pt x="683572" y="409636"/>
                  </a:cubicBezTo>
                  <a:close/>
                  <a:moveTo>
                    <a:pt x="842071" y="618942"/>
                  </a:moveTo>
                  <a:cubicBezTo>
                    <a:pt x="855967" y="629653"/>
                    <a:pt x="869573" y="640654"/>
                    <a:pt x="882600" y="651510"/>
                  </a:cubicBezTo>
                  <a:cubicBezTo>
                    <a:pt x="869573" y="662366"/>
                    <a:pt x="856111" y="673367"/>
                    <a:pt x="842071" y="684078"/>
                  </a:cubicBezTo>
                  <a:cubicBezTo>
                    <a:pt x="842216" y="673222"/>
                    <a:pt x="842360" y="662366"/>
                    <a:pt x="842360" y="651510"/>
                  </a:cubicBezTo>
                  <a:cubicBezTo>
                    <a:pt x="842360" y="640654"/>
                    <a:pt x="842360" y="629798"/>
                    <a:pt x="842071" y="618942"/>
                  </a:cubicBezTo>
                  <a:close/>
                  <a:moveTo>
                    <a:pt x="470503" y="237242"/>
                  </a:moveTo>
                  <a:cubicBezTo>
                    <a:pt x="509585" y="127812"/>
                    <a:pt x="554747" y="89020"/>
                    <a:pt x="581670" y="89020"/>
                  </a:cubicBezTo>
                  <a:cubicBezTo>
                    <a:pt x="588618" y="89020"/>
                    <a:pt x="596723" y="91625"/>
                    <a:pt x="605698" y="97271"/>
                  </a:cubicBezTo>
                  <a:cubicBezTo>
                    <a:pt x="602948" y="105232"/>
                    <a:pt x="601500" y="113772"/>
                    <a:pt x="601500" y="122746"/>
                  </a:cubicBezTo>
                  <a:cubicBezTo>
                    <a:pt x="601500" y="165592"/>
                    <a:pt x="635950" y="200331"/>
                    <a:pt x="678651" y="200765"/>
                  </a:cubicBezTo>
                  <a:cubicBezTo>
                    <a:pt x="683427" y="211911"/>
                    <a:pt x="688349" y="224070"/>
                    <a:pt x="692981" y="237242"/>
                  </a:cubicBezTo>
                  <a:cubicBezTo>
                    <a:pt x="700363" y="258085"/>
                    <a:pt x="707166" y="280087"/>
                    <a:pt x="713245" y="303392"/>
                  </a:cubicBezTo>
                  <a:cubicBezTo>
                    <a:pt x="670400" y="318590"/>
                    <a:pt x="626252" y="336683"/>
                    <a:pt x="581814" y="357527"/>
                  </a:cubicBezTo>
                  <a:cubicBezTo>
                    <a:pt x="537232" y="336683"/>
                    <a:pt x="493229" y="318590"/>
                    <a:pt x="450383" y="303392"/>
                  </a:cubicBezTo>
                  <a:cubicBezTo>
                    <a:pt x="456463" y="280087"/>
                    <a:pt x="463266" y="258085"/>
                    <a:pt x="470648" y="237242"/>
                  </a:cubicBezTo>
                  <a:close/>
                  <a:moveTo>
                    <a:pt x="94449" y="370265"/>
                  </a:moveTo>
                  <a:cubicBezTo>
                    <a:pt x="103857" y="353908"/>
                    <a:pt x="134399" y="339289"/>
                    <a:pt x="191430" y="339289"/>
                  </a:cubicBezTo>
                  <a:cubicBezTo>
                    <a:pt x="215602" y="339289"/>
                    <a:pt x="244407" y="341894"/>
                    <a:pt x="278423" y="348119"/>
                  </a:cubicBezTo>
                  <a:cubicBezTo>
                    <a:pt x="300135" y="352027"/>
                    <a:pt x="322716" y="357238"/>
                    <a:pt x="345875" y="363607"/>
                  </a:cubicBezTo>
                  <a:cubicBezTo>
                    <a:pt x="337625" y="408334"/>
                    <a:pt x="331256" y="455521"/>
                    <a:pt x="327058" y="504591"/>
                  </a:cubicBezTo>
                  <a:cubicBezTo>
                    <a:pt x="286674" y="532672"/>
                    <a:pt x="249039" y="561766"/>
                    <a:pt x="214444" y="591295"/>
                  </a:cubicBezTo>
                  <a:cubicBezTo>
                    <a:pt x="197364" y="574359"/>
                    <a:pt x="181587" y="557424"/>
                    <a:pt x="167257" y="540633"/>
                  </a:cubicBezTo>
                  <a:cubicBezTo>
                    <a:pt x="91988" y="452192"/>
                    <a:pt x="80987" y="393569"/>
                    <a:pt x="94449" y="370265"/>
                  </a:cubicBezTo>
                  <a:close/>
                  <a:moveTo>
                    <a:pt x="278423" y="954902"/>
                  </a:moveTo>
                  <a:cubicBezTo>
                    <a:pt x="164072" y="975890"/>
                    <a:pt x="107910" y="956060"/>
                    <a:pt x="94449" y="932755"/>
                  </a:cubicBezTo>
                  <a:cubicBezTo>
                    <a:pt x="88369" y="922188"/>
                    <a:pt x="87356" y="904529"/>
                    <a:pt x="94883" y="880067"/>
                  </a:cubicBezTo>
                  <a:cubicBezTo>
                    <a:pt x="132662" y="874567"/>
                    <a:pt x="161756" y="842143"/>
                    <a:pt x="161756" y="802772"/>
                  </a:cubicBezTo>
                  <a:cubicBezTo>
                    <a:pt x="161756" y="793073"/>
                    <a:pt x="160019" y="783665"/>
                    <a:pt x="156690" y="775125"/>
                  </a:cubicBezTo>
                  <a:cubicBezTo>
                    <a:pt x="160019" y="770927"/>
                    <a:pt x="163493" y="766729"/>
                    <a:pt x="167257" y="762387"/>
                  </a:cubicBezTo>
                  <a:cubicBezTo>
                    <a:pt x="181587" y="745596"/>
                    <a:pt x="197364" y="728661"/>
                    <a:pt x="214444" y="711725"/>
                  </a:cubicBezTo>
                  <a:cubicBezTo>
                    <a:pt x="249039" y="741254"/>
                    <a:pt x="286818" y="770348"/>
                    <a:pt x="327058" y="798429"/>
                  </a:cubicBezTo>
                  <a:cubicBezTo>
                    <a:pt x="331256" y="847354"/>
                    <a:pt x="337625" y="894686"/>
                    <a:pt x="345875" y="939414"/>
                  </a:cubicBezTo>
                  <a:cubicBezTo>
                    <a:pt x="322716" y="945782"/>
                    <a:pt x="300135" y="950993"/>
                    <a:pt x="278423" y="954902"/>
                  </a:cubicBezTo>
                  <a:close/>
                  <a:moveTo>
                    <a:pt x="692836" y="1065778"/>
                  </a:moveTo>
                  <a:cubicBezTo>
                    <a:pt x="653754" y="1175208"/>
                    <a:pt x="608593" y="1214000"/>
                    <a:pt x="581670" y="1214000"/>
                  </a:cubicBezTo>
                  <a:cubicBezTo>
                    <a:pt x="554747" y="1214000"/>
                    <a:pt x="509585" y="1175208"/>
                    <a:pt x="470503" y="1065778"/>
                  </a:cubicBezTo>
                  <a:cubicBezTo>
                    <a:pt x="463121" y="1044935"/>
                    <a:pt x="456318" y="1022933"/>
                    <a:pt x="450239" y="999629"/>
                  </a:cubicBezTo>
                  <a:cubicBezTo>
                    <a:pt x="493084" y="984430"/>
                    <a:pt x="537232" y="966337"/>
                    <a:pt x="581670" y="945493"/>
                  </a:cubicBezTo>
                  <a:cubicBezTo>
                    <a:pt x="626252" y="966337"/>
                    <a:pt x="670255" y="984430"/>
                    <a:pt x="713101" y="999629"/>
                  </a:cubicBezTo>
                  <a:cubicBezTo>
                    <a:pt x="707021" y="1022933"/>
                    <a:pt x="700218" y="1044935"/>
                    <a:pt x="692836" y="1065778"/>
                  </a:cubicBezTo>
                  <a:close/>
                  <a:moveTo>
                    <a:pt x="1068891" y="932755"/>
                  </a:moveTo>
                  <a:cubicBezTo>
                    <a:pt x="1061653" y="945348"/>
                    <a:pt x="1041678" y="957073"/>
                    <a:pt x="1006649" y="961560"/>
                  </a:cubicBezTo>
                  <a:cubicBezTo>
                    <a:pt x="992898" y="938979"/>
                    <a:pt x="968146" y="924070"/>
                    <a:pt x="939920" y="924070"/>
                  </a:cubicBezTo>
                  <a:cubicBezTo>
                    <a:pt x="915169" y="924070"/>
                    <a:pt x="893022" y="935650"/>
                    <a:pt x="878692" y="953744"/>
                  </a:cubicBezTo>
                  <a:cubicBezTo>
                    <a:pt x="858862" y="949980"/>
                    <a:pt x="838452" y="945203"/>
                    <a:pt x="817464" y="939414"/>
                  </a:cubicBezTo>
                  <a:cubicBezTo>
                    <a:pt x="825714" y="894686"/>
                    <a:pt x="832083" y="847499"/>
                    <a:pt x="836281" y="798429"/>
                  </a:cubicBezTo>
                  <a:cubicBezTo>
                    <a:pt x="876666" y="770348"/>
                    <a:pt x="914300" y="741254"/>
                    <a:pt x="948895" y="711725"/>
                  </a:cubicBezTo>
                  <a:cubicBezTo>
                    <a:pt x="965975" y="728661"/>
                    <a:pt x="981753" y="745596"/>
                    <a:pt x="996083" y="762387"/>
                  </a:cubicBezTo>
                  <a:cubicBezTo>
                    <a:pt x="1071351" y="850828"/>
                    <a:pt x="1082352" y="909451"/>
                    <a:pt x="1068891" y="932755"/>
                  </a:cubicBezTo>
                  <a:close/>
                </a:path>
              </a:pathLst>
            </a:custGeom>
            <a:solidFill>
              <a:srgbClr val="000000"/>
            </a:solidFill>
            <a:ln w="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63FD7BE-F9F2-4399-90F3-C14D05E6ABA3}"/>
                </a:ext>
              </a:extLst>
            </p:cNvPr>
            <p:cNvSpPr/>
            <p:nvPr/>
          </p:nvSpPr>
          <p:spPr>
            <a:xfrm>
              <a:off x="1776495" y="2680216"/>
              <a:ext cx="308974" cy="308169"/>
            </a:xfrm>
            <a:custGeom>
              <a:avLst/>
              <a:gdLst>
                <a:gd name="connsiteX0" fmla="*/ 154584 w 308974"/>
                <a:gd name="connsiteY0" fmla="*/ 0 h 308169"/>
                <a:gd name="connsiteX1" fmla="*/ 0 w 308974"/>
                <a:gd name="connsiteY1" fmla="*/ 154553 h 308169"/>
                <a:gd name="connsiteX2" fmla="*/ 0 w 308974"/>
                <a:gd name="connsiteY2" fmla="*/ 154584 h 308169"/>
                <a:gd name="connsiteX3" fmla="*/ 308975 w 308974"/>
                <a:gd name="connsiteY3" fmla="*/ 154582 h 308169"/>
                <a:gd name="connsiteX4" fmla="*/ 154584 w 308974"/>
                <a:gd name="connsiteY4" fmla="*/ 0 h 308169"/>
                <a:gd name="connsiteX5" fmla="*/ 165791 w 308974"/>
                <a:gd name="connsiteY5" fmla="*/ 58549 h 308169"/>
                <a:gd name="connsiteX6" fmla="*/ 250492 w 308974"/>
                <a:gd name="connsiteY6" fmla="*/ 132414 h 308169"/>
                <a:gd name="connsiteX7" fmla="*/ 250425 w 308974"/>
                <a:gd name="connsiteY7" fmla="*/ 144150 h 308169"/>
                <a:gd name="connsiteX8" fmla="*/ 248107 w 308974"/>
                <a:gd name="connsiteY8" fmla="*/ 154584 h 308169"/>
                <a:gd name="connsiteX9" fmla="*/ 213905 w 308974"/>
                <a:gd name="connsiteY9" fmla="*/ 95069 h 308169"/>
                <a:gd name="connsiteX10" fmla="*/ 154584 w 308974"/>
                <a:gd name="connsiteY10" fmla="*/ 60868 h 308169"/>
                <a:gd name="connsiteX11" fmla="*/ 165791 w 308974"/>
                <a:gd name="connsiteY11" fmla="*/ 58549 h 30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8974" h="308169">
                  <a:moveTo>
                    <a:pt x="154584" y="0"/>
                  </a:moveTo>
                  <a:cubicBezTo>
                    <a:pt x="69218" y="-8"/>
                    <a:pt x="8" y="69187"/>
                    <a:pt x="0" y="154553"/>
                  </a:cubicBezTo>
                  <a:cubicBezTo>
                    <a:pt x="0" y="154564"/>
                    <a:pt x="0" y="154574"/>
                    <a:pt x="0" y="154584"/>
                  </a:cubicBezTo>
                  <a:cubicBezTo>
                    <a:pt x="7657" y="359270"/>
                    <a:pt x="301280" y="359459"/>
                    <a:pt x="308975" y="154582"/>
                  </a:cubicBezTo>
                  <a:cubicBezTo>
                    <a:pt x="309020" y="69264"/>
                    <a:pt x="239901" y="60"/>
                    <a:pt x="154584" y="0"/>
                  </a:cubicBezTo>
                  <a:close/>
                  <a:moveTo>
                    <a:pt x="165791" y="58549"/>
                  </a:moveTo>
                  <a:cubicBezTo>
                    <a:pt x="209578" y="55557"/>
                    <a:pt x="247499" y="88628"/>
                    <a:pt x="250492" y="132414"/>
                  </a:cubicBezTo>
                  <a:cubicBezTo>
                    <a:pt x="250759" y="136322"/>
                    <a:pt x="250736" y="140245"/>
                    <a:pt x="250425" y="144150"/>
                  </a:cubicBezTo>
                  <a:cubicBezTo>
                    <a:pt x="250023" y="147700"/>
                    <a:pt x="249246" y="151198"/>
                    <a:pt x="248107" y="154584"/>
                  </a:cubicBezTo>
                  <a:cubicBezTo>
                    <a:pt x="241818" y="132217"/>
                    <a:pt x="230065" y="111764"/>
                    <a:pt x="213905" y="95069"/>
                  </a:cubicBezTo>
                  <a:cubicBezTo>
                    <a:pt x="197204" y="79019"/>
                    <a:pt x="176842" y="67280"/>
                    <a:pt x="154584" y="60868"/>
                  </a:cubicBezTo>
                  <a:cubicBezTo>
                    <a:pt x="158189" y="59561"/>
                    <a:pt x="161963" y="58780"/>
                    <a:pt x="165791" y="58549"/>
                  </a:cubicBezTo>
                  <a:close/>
                </a:path>
              </a:pathLst>
            </a:custGeom>
            <a:solidFill>
              <a:schemeClr val="accent5">
                <a:lumMod val="50000"/>
              </a:schemeClr>
            </a:solidFill>
            <a:ln w="19199" cap="flat">
              <a:noFill/>
              <a:prstDash val="solid"/>
              <a:miter/>
            </a:ln>
          </p:spPr>
          <p:txBody>
            <a:bodyPr rtlCol="0" anchor="ctr"/>
            <a:lstStyle/>
            <a:p>
              <a:endParaRPr lang="en-US"/>
            </a:p>
          </p:txBody>
        </p:sp>
      </p:grpSp>
      <p:grpSp>
        <p:nvGrpSpPr>
          <p:cNvPr id="32" name="Group 31">
            <a:extLst>
              <a:ext uri="{FF2B5EF4-FFF2-40B4-BE49-F238E27FC236}">
                <a16:creationId xmlns:a16="http://schemas.microsoft.com/office/drawing/2014/main" id="{E35B5059-DC08-4CC8-B18C-A9F27695A27A}"/>
              </a:ext>
            </a:extLst>
          </p:cNvPr>
          <p:cNvGrpSpPr/>
          <p:nvPr/>
        </p:nvGrpSpPr>
        <p:grpSpPr>
          <a:xfrm>
            <a:off x="784769" y="958245"/>
            <a:ext cx="1300356" cy="1351752"/>
            <a:chOff x="4242989" y="2841297"/>
            <a:chExt cx="1300356" cy="1351752"/>
          </a:xfrm>
        </p:grpSpPr>
        <p:sp>
          <p:nvSpPr>
            <p:cNvPr id="30" name="Oval 29">
              <a:extLst>
                <a:ext uri="{FF2B5EF4-FFF2-40B4-BE49-F238E27FC236}">
                  <a16:creationId xmlns:a16="http://schemas.microsoft.com/office/drawing/2014/main" id="{18029E6E-C8FB-4E9F-BA87-BCBF7367E3EA}"/>
                </a:ext>
              </a:extLst>
            </p:cNvPr>
            <p:cNvSpPr/>
            <p:nvPr/>
          </p:nvSpPr>
          <p:spPr>
            <a:xfrm>
              <a:off x="4242989" y="3735849"/>
              <a:ext cx="1300356" cy="457200"/>
            </a:xfrm>
            <a:prstGeom prst="ellipse">
              <a:avLst/>
            </a:prstGeom>
            <a:gradFill flip="none" rotWithShape="1">
              <a:gsLst>
                <a:gs pos="0">
                  <a:schemeClr val="tx1"/>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FE82117-0F04-45BA-9F77-1791718E5333}"/>
                </a:ext>
              </a:extLst>
            </p:cNvPr>
            <p:cNvSpPr/>
            <p:nvPr/>
          </p:nvSpPr>
          <p:spPr>
            <a:xfrm>
              <a:off x="4314657" y="2841297"/>
              <a:ext cx="1157020" cy="1157020"/>
            </a:xfrm>
            <a:prstGeom prst="ellipse">
              <a:avLst/>
            </a:prstGeom>
            <a:gradFill flip="none" rotWithShape="1">
              <a:gsLst>
                <a:gs pos="100000">
                  <a:schemeClr val="tx1"/>
                </a:gs>
                <a:gs pos="0">
                  <a:schemeClr val="tx1">
                    <a:lumMod val="75000"/>
                    <a:lumOff val="25000"/>
                  </a:schemeClr>
                </a:gs>
              </a:gsLst>
              <a:path path="shape">
                <a:fillToRect l="50000" t="50000" r="50000" b="50000"/>
              </a:path>
              <a:tileRect/>
            </a:gradFill>
            <a:ln w="12700">
              <a:gradFill>
                <a:gsLst>
                  <a:gs pos="0">
                    <a:srgbClr val="002060"/>
                  </a:gs>
                  <a:gs pos="100000">
                    <a:srgbClr val="001132"/>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34" name="TextBox 33">
            <a:extLst>
              <a:ext uri="{FF2B5EF4-FFF2-40B4-BE49-F238E27FC236}">
                <a16:creationId xmlns:a16="http://schemas.microsoft.com/office/drawing/2014/main" id="{D7D832E4-B628-4ACF-B1D1-93340CBD4D35}"/>
              </a:ext>
            </a:extLst>
          </p:cNvPr>
          <p:cNvSpPr txBox="1"/>
          <p:nvPr/>
        </p:nvSpPr>
        <p:spPr>
          <a:xfrm>
            <a:off x="566912" y="2183521"/>
            <a:ext cx="1849758" cy="461665"/>
          </a:xfrm>
          <a:prstGeom prst="rect">
            <a:avLst/>
          </a:prstGeom>
          <a:noFill/>
        </p:spPr>
        <p:txBody>
          <a:bodyPr wrap="square" rtlCol="0">
            <a:spAutoFit/>
          </a:bodyPr>
          <a:lstStyle/>
          <a:p>
            <a:pPr algn="ctr" rtl="1"/>
            <a:r>
              <a:rPr lang="fa-IR" sz="2400" dirty="0"/>
              <a:t>اتم</a:t>
            </a:r>
            <a:endParaRPr lang="en-US" sz="2400" dirty="0"/>
          </a:p>
        </p:txBody>
      </p:sp>
      <p:sp>
        <p:nvSpPr>
          <p:cNvPr id="35" name="TextBox 34">
            <a:extLst>
              <a:ext uri="{FF2B5EF4-FFF2-40B4-BE49-F238E27FC236}">
                <a16:creationId xmlns:a16="http://schemas.microsoft.com/office/drawing/2014/main" id="{3B4FAC62-C862-4937-93DD-1E3DCE5E9494}"/>
              </a:ext>
            </a:extLst>
          </p:cNvPr>
          <p:cNvSpPr txBox="1"/>
          <p:nvPr/>
        </p:nvSpPr>
        <p:spPr>
          <a:xfrm>
            <a:off x="408292" y="3781937"/>
            <a:ext cx="2181370" cy="461665"/>
          </a:xfrm>
          <a:prstGeom prst="rect">
            <a:avLst/>
          </a:prstGeom>
          <a:noFill/>
        </p:spPr>
        <p:txBody>
          <a:bodyPr wrap="square" rtlCol="0">
            <a:spAutoFit/>
          </a:bodyPr>
          <a:lstStyle/>
          <a:p>
            <a:pPr algn="ctr" rtl="1"/>
            <a:r>
              <a:rPr lang="fa-IR" sz="2400" dirty="0"/>
              <a:t>ساختار اتمی (</a:t>
            </a:r>
            <a:r>
              <a:rPr lang="fa-IR" sz="2400" dirty="0" err="1"/>
              <a:t>مولکول</a:t>
            </a:r>
            <a:r>
              <a:rPr lang="fa-IR" sz="2400" dirty="0"/>
              <a:t>)</a:t>
            </a:r>
            <a:endParaRPr lang="en-US" sz="2400" dirty="0"/>
          </a:p>
        </p:txBody>
      </p:sp>
      <p:sp>
        <p:nvSpPr>
          <p:cNvPr id="36" name="TextBox 35">
            <a:extLst>
              <a:ext uri="{FF2B5EF4-FFF2-40B4-BE49-F238E27FC236}">
                <a16:creationId xmlns:a16="http://schemas.microsoft.com/office/drawing/2014/main" id="{3A38B759-9452-4DF4-A583-F2C6C3649550}"/>
              </a:ext>
            </a:extLst>
          </p:cNvPr>
          <p:cNvSpPr txBox="1"/>
          <p:nvPr/>
        </p:nvSpPr>
        <p:spPr>
          <a:xfrm>
            <a:off x="227460" y="6307550"/>
            <a:ext cx="2543035" cy="461665"/>
          </a:xfrm>
          <a:prstGeom prst="rect">
            <a:avLst/>
          </a:prstGeom>
          <a:noFill/>
        </p:spPr>
        <p:txBody>
          <a:bodyPr wrap="square" rtlCol="0">
            <a:spAutoFit/>
          </a:bodyPr>
          <a:lstStyle/>
          <a:p>
            <a:pPr algn="ctr" rtl="1"/>
            <a:r>
              <a:rPr lang="fa-IR" sz="2400" dirty="0"/>
              <a:t>درون اتم (هسته و الکترون)</a:t>
            </a:r>
            <a:endParaRPr lang="en-US" sz="2400" dirty="0"/>
          </a:p>
        </p:txBody>
      </p:sp>
    </p:spTree>
    <p:extLst>
      <p:ext uri="{BB962C8B-B14F-4D97-AF65-F5344CB8AC3E}">
        <p14:creationId xmlns:p14="http://schemas.microsoft.com/office/powerpoint/2010/main" val="418486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28C3-902B-4FE8-98DA-4CD3806D6C1A}"/>
              </a:ext>
            </a:extLst>
          </p:cNvPr>
          <p:cNvSpPr>
            <a:spLocks noGrp="1"/>
          </p:cNvSpPr>
          <p:nvPr>
            <p:ph type="title"/>
          </p:nvPr>
        </p:nvSpPr>
        <p:spPr/>
        <p:txBody>
          <a:bodyPr/>
          <a:lstStyle/>
          <a:p>
            <a:r>
              <a:rPr lang="fa-IR" dirty="0"/>
              <a:t>آگاهی داشتن و دسترسی به علم</a:t>
            </a:r>
            <a:endParaRPr lang="en-US" dirty="0"/>
          </a:p>
        </p:txBody>
      </p:sp>
      <p:sp>
        <p:nvSpPr>
          <p:cNvPr id="3" name="Content Placeholder 2">
            <a:extLst>
              <a:ext uri="{FF2B5EF4-FFF2-40B4-BE49-F238E27FC236}">
                <a16:creationId xmlns:a16="http://schemas.microsoft.com/office/drawing/2014/main" id="{D1F60841-DC0D-423E-9525-5FA266E5FB59}"/>
              </a:ext>
            </a:extLst>
          </p:cNvPr>
          <p:cNvSpPr>
            <a:spLocks noGrp="1"/>
          </p:cNvSpPr>
          <p:nvPr>
            <p:ph idx="1"/>
          </p:nvPr>
        </p:nvSpPr>
        <p:spPr>
          <a:xfrm>
            <a:off x="4283515" y="1579279"/>
            <a:ext cx="7420805" cy="4896466"/>
          </a:xfrm>
        </p:spPr>
        <p:txBody>
          <a:bodyPr/>
          <a:lstStyle/>
          <a:p>
            <a:r>
              <a:rPr lang="fa-IR" dirty="0"/>
              <a:t>آگاهی انسان از هستی و پدیدارهای آن، یعنی پایگاه باورهای ما، </a:t>
            </a:r>
            <a:r>
              <a:rPr lang="fa-IR" dirty="0" err="1"/>
              <a:t>آمیخته‌ای</a:t>
            </a:r>
            <a:r>
              <a:rPr lang="fa-IR" dirty="0"/>
              <a:t> از </a:t>
            </a:r>
            <a:r>
              <a:rPr lang="fa-IR" dirty="0" err="1"/>
              <a:t>گزاره‌های</a:t>
            </a:r>
            <a:r>
              <a:rPr lang="fa-IR" dirty="0"/>
              <a:t> صحیح اثبات شده و علمی، </a:t>
            </a:r>
            <a:r>
              <a:rPr lang="fa-IR" dirty="0" err="1"/>
              <a:t>گزاره‌های</a:t>
            </a:r>
            <a:r>
              <a:rPr lang="fa-IR" dirty="0"/>
              <a:t> تا حدودی درست، </a:t>
            </a:r>
            <a:r>
              <a:rPr lang="fa-IR" dirty="0" err="1"/>
              <a:t>اسطوره‌ها</a:t>
            </a:r>
            <a:r>
              <a:rPr lang="fa-IR" dirty="0"/>
              <a:t> و </a:t>
            </a:r>
            <a:r>
              <a:rPr lang="fa-IR" dirty="0" err="1"/>
              <a:t>گزاره‌های</a:t>
            </a:r>
            <a:r>
              <a:rPr lang="fa-IR" dirty="0"/>
              <a:t> غلط می‌باشد. </a:t>
            </a:r>
          </a:p>
          <a:p>
            <a:r>
              <a:rPr lang="fa-IR" dirty="0"/>
              <a:t>آگاهی با علم متفاوت است.</a:t>
            </a:r>
          </a:p>
        </p:txBody>
      </p:sp>
      <p:grpSp>
        <p:nvGrpSpPr>
          <p:cNvPr id="4" name="Group 3">
            <a:extLst>
              <a:ext uri="{FF2B5EF4-FFF2-40B4-BE49-F238E27FC236}">
                <a16:creationId xmlns:a16="http://schemas.microsoft.com/office/drawing/2014/main" id="{3227031B-3A50-4651-AE7C-F9559767AED3}"/>
              </a:ext>
            </a:extLst>
          </p:cNvPr>
          <p:cNvGrpSpPr/>
          <p:nvPr/>
        </p:nvGrpSpPr>
        <p:grpSpPr>
          <a:xfrm>
            <a:off x="254363" y="1526498"/>
            <a:ext cx="3663317" cy="4492592"/>
            <a:chOff x="6399213" y="1296988"/>
            <a:chExt cx="3527425" cy="4325938"/>
          </a:xfrm>
        </p:grpSpPr>
        <p:sp>
          <p:nvSpPr>
            <p:cNvPr id="5" name="Freeform 6">
              <a:extLst>
                <a:ext uri="{FF2B5EF4-FFF2-40B4-BE49-F238E27FC236}">
                  <a16:creationId xmlns:a16="http://schemas.microsoft.com/office/drawing/2014/main" id="{3C677A0C-B19A-4C09-BFA0-79AF3F3E288B}"/>
                </a:ext>
              </a:extLst>
            </p:cNvPr>
            <p:cNvSpPr>
              <a:spLocks/>
            </p:cNvSpPr>
            <p:nvPr/>
          </p:nvSpPr>
          <p:spPr bwMode="auto">
            <a:xfrm>
              <a:off x="6399213" y="1296988"/>
              <a:ext cx="3527425" cy="4325938"/>
            </a:xfrm>
            <a:custGeom>
              <a:avLst/>
              <a:gdLst>
                <a:gd name="T0" fmla="*/ 2874 w 4444"/>
                <a:gd name="T1" fmla="*/ 41 h 5450"/>
                <a:gd name="T2" fmla="*/ 3405 w 4444"/>
                <a:gd name="T3" fmla="*/ 198 h 5450"/>
                <a:gd name="T4" fmla="*/ 3857 w 4444"/>
                <a:gd name="T5" fmla="*/ 482 h 5450"/>
                <a:gd name="T6" fmla="*/ 4189 w 4444"/>
                <a:gd name="T7" fmla="*/ 905 h 5450"/>
                <a:gd name="T8" fmla="*/ 4393 w 4444"/>
                <a:gd name="T9" fmla="*/ 1465 h 5450"/>
                <a:gd name="T10" fmla="*/ 4444 w 4444"/>
                <a:gd name="T11" fmla="*/ 1939 h 5450"/>
                <a:gd name="T12" fmla="*/ 4373 w 4444"/>
                <a:gd name="T13" fmla="*/ 2323 h 5450"/>
                <a:gd name="T14" fmla="*/ 4217 w 4444"/>
                <a:gd name="T15" fmla="*/ 2636 h 5450"/>
                <a:gd name="T16" fmla="*/ 4018 w 4444"/>
                <a:gd name="T17" fmla="*/ 2901 h 5450"/>
                <a:gd name="T18" fmla="*/ 3811 w 4444"/>
                <a:gd name="T19" fmla="*/ 3137 h 5450"/>
                <a:gd name="T20" fmla="*/ 3636 w 4444"/>
                <a:gd name="T21" fmla="*/ 3367 h 5450"/>
                <a:gd name="T22" fmla="*/ 3486 w 4444"/>
                <a:gd name="T23" fmla="*/ 3748 h 5450"/>
                <a:gd name="T24" fmla="*/ 3438 w 4444"/>
                <a:gd name="T25" fmla="*/ 4295 h 5450"/>
                <a:gd name="T26" fmla="*/ 3512 w 4444"/>
                <a:gd name="T27" fmla="*/ 4617 h 5450"/>
                <a:gd name="T28" fmla="*/ 3699 w 4444"/>
                <a:gd name="T29" fmla="*/ 5039 h 5450"/>
                <a:gd name="T30" fmla="*/ 3904 w 4444"/>
                <a:gd name="T31" fmla="*/ 5395 h 5450"/>
                <a:gd name="T32" fmla="*/ 1478 w 4444"/>
                <a:gd name="T33" fmla="*/ 5163 h 5450"/>
                <a:gd name="T34" fmla="*/ 1429 w 4444"/>
                <a:gd name="T35" fmla="*/ 4855 h 5450"/>
                <a:gd name="T36" fmla="*/ 1323 w 4444"/>
                <a:gd name="T37" fmla="*/ 4670 h 5450"/>
                <a:gd name="T38" fmla="*/ 1239 w 4444"/>
                <a:gd name="T39" fmla="*/ 4591 h 5450"/>
                <a:gd name="T40" fmla="*/ 998 w 4444"/>
                <a:gd name="T41" fmla="*/ 4664 h 5450"/>
                <a:gd name="T42" fmla="*/ 702 w 4444"/>
                <a:gd name="T43" fmla="*/ 4667 h 5450"/>
                <a:gd name="T44" fmla="*/ 505 w 4444"/>
                <a:gd name="T45" fmla="*/ 4558 h 5450"/>
                <a:gd name="T46" fmla="*/ 401 w 4444"/>
                <a:gd name="T47" fmla="*/ 4399 h 5450"/>
                <a:gd name="T48" fmla="*/ 378 w 4444"/>
                <a:gd name="T49" fmla="*/ 4246 h 5450"/>
                <a:gd name="T50" fmla="*/ 406 w 4444"/>
                <a:gd name="T51" fmla="*/ 4090 h 5450"/>
                <a:gd name="T52" fmla="*/ 337 w 4444"/>
                <a:gd name="T53" fmla="*/ 3956 h 5450"/>
                <a:gd name="T54" fmla="*/ 282 w 4444"/>
                <a:gd name="T55" fmla="*/ 3849 h 5450"/>
                <a:gd name="T56" fmla="*/ 316 w 4444"/>
                <a:gd name="T57" fmla="*/ 3771 h 5450"/>
                <a:gd name="T58" fmla="*/ 291 w 4444"/>
                <a:gd name="T59" fmla="*/ 3700 h 5450"/>
                <a:gd name="T60" fmla="*/ 268 w 4444"/>
                <a:gd name="T61" fmla="*/ 3585 h 5450"/>
                <a:gd name="T62" fmla="*/ 334 w 4444"/>
                <a:gd name="T63" fmla="*/ 3441 h 5450"/>
                <a:gd name="T64" fmla="*/ 352 w 4444"/>
                <a:gd name="T65" fmla="*/ 3330 h 5450"/>
                <a:gd name="T66" fmla="*/ 241 w 4444"/>
                <a:gd name="T67" fmla="*/ 3216 h 5450"/>
                <a:gd name="T68" fmla="*/ 26 w 4444"/>
                <a:gd name="T69" fmla="*/ 3094 h 5450"/>
                <a:gd name="T70" fmla="*/ 18 w 4444"/>
                <a:gd name="T71" fmla="*/ 2939 h 5450"/>
                <a:gd name="T72" fmla="*/ 144 w 4444"/>
                <a:gd name="T73" fmla="*/ 2742 h 5450"/>
                <a:gd name="T74" fmla="*/ 316 w 4444"/>
                <a:gd name="T75" fmla="*/ 2488 h 5450"/>
                <a:gd name="T76" fmla="*/ 392 w 4444"/>
                <a:gd name="T77" fmla="*/ 2260 h 5450"/>
                <a:gd name="T78" fmla="*/ 357 w 4444"/>
                <a:gd name="T79" fmla="*/ 2048 h 5450"/>
                <a:gd name="T80" fmla="*/ 334 w 4444"/>
                <a:gd name="T81" fmla="*/ 1843 h 5450"/>
                <a:gd name="T82" fmla="*/ 400 w 4444"/>
                <a:gd name="T83" fmla="*/ 1576 h 5450"/>
                <a:gd name="T84" fmla="*/ 502 w 4444"/>
                <a:gd name="T85" fmla="*/ 1305 h 5450"/>
                <a:gd name="T86" fmla="*/ 583 w 4444"/>
                <a:gd name="T87" fmla="*/ 1118 h 5450"/>
                <a:gd name="T88" fmla="*/ 532 w 4444"/>
                <a:gd name="T89" fmla="*/ 1052 h 5450"/>
                <a:gd name="T90" fmla="*/ 464 w 4444"/>
                <a:gd name="T91" fmla="*/ 945 h 5450"/>
                <a:gd name="T92" fmla="*/ 472 w 4444"/>
                <a:gd name="T93" fmla="*/ 847 h 5450"/>
                <a:gd name="T94" fmla="*/ 563 w 4444"/>
                <a:gd name="T95" fmla="*/ 692 h 5450"/>
                <a:gd name="T96" fmla="*/ 884 w 4444"/>
                <a:gd name="T97" fmla="*/ 399 h 5450"/>
                <a:gd name="T98" fmla="*/ 1330 w 4444"/>
                <a:gd name="T99" fmla="*/ 178 h 5450"/>
                <a:gd name="T100" fmla="*/ 1855 w 4444"/>
                <a:gd name="T101" fmla="*/ 41 h 5450"/>
                <a:gd name="T102" fmla="*/ 2420 w 4444"/>
                <a:gd name="T103" fmla="*/ 0 h 5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44" h="5450">
                  <a:moveTo>
                    <a:pt x="2420" y="0"/>
                  </a:moveTo>
                  <a:lnTo>
                    <a:pt x="2536" y="3"/>
                  </a:lnTo>
                  <a:lnTo>
                    <a:pt x="2648" y="11"/>
                  </a:lnTo>
                  <a:lnTo>
                    <a:pt x="2762" y="24"/>
                  </a:lnTo>
                  <a:lnTo>
                    <a:pt x="2874" y="41"/>
                  </a:lnTo>
                  <a:lnTo>
                    <a:pt x="2983" y="64"/>
                  </a:lnTo>
                  <a:lnTo>
                    <a:pt x="3092" y="91"/>
                  </a:lnTo>
                  <a:lnTo>
                    <a:pt x="3200" y="122"/>
                  </a:lnTo>
                  <a:lnTo>
                    <a:pt x="3304" y="157"/>
                  </a:lnTo>
                  <a:lnTo>
                    <a:pt x="3405" y="198"/>
                  </a:lnTo>
                  <a:lnTo>
                    <a:pt x="3502" y="244"/>
                  </a:lnTo>
                  <a:lnTo>
                    <a:pt x="3598" y="297"/>
                  </a:lnTo>
                  <a:lnTo>
                    <a:pt x="3689" y="353"/>
                  </a:lnTo>
                  <a:lnTo>
                    <a:pt x="3775" y="414"/>
                  </a:lnTo>
                  <a:lnTo>
                    <a:pt x="3857" y="482"/>
                  </a:lnTo>
                  <a:lnTo>
                    <a:pt x="3935" y="555"/>
                  </a:lnTo>
                  <a:lnTo>
                    <a:pt x="4006" y="634"/>
                  </a:lnTo>
                  <a:lnTo>
                    <a:pt x="4074" y="718"/>
                  </a:lnTo>
                  <a:lnTo>
                    <a:pt x="4135" y="808"/>
                  </a:lnTo>
                  <a:lnTo>
                    <a:pt x="4189" y="905"/>
                  </a:lnTo>
                  <a:lnTo>
                    <a:pt x="4237" y="1006"/>
                  </a:lnTo>
                  <a:lnTo>
                    <a:pt x="4287" y="1128"/>
                  </a:lnTo>
                  <a:lnTo>
                    <a:pt x="4330" y="1245"/>
                  </a:lnTo>
                  <a:lnTo>
                    <a:pt x="4364" y="1358"/>
                  </a:lnTo>
                  <a:lnTo>
                    <a:pt x="4393" y="1465"/>
                  </a:lnTo>
                  <a:lnTo>
                    <a:pt x="4414" y="1568"/>
                  </a:lnTo>
                  <a:lnTo>
                    <a:pt x="4431" y="1667"/>
                  </a:lnTo>
                  <a:lnTo>
                    <a:pt x="4440" y="1761"/>
                  </a:lnTo>
                  <a:lnTo>
                    <a:pt x="4444" y="1852"/>
                  </a:lnTo>
                  <a:lnTo>
                    <a:pt x="4444" y="1939"/>
                  </a:lnTo>
                  <a:lnTo>
                    <a:pt x="4437" y="2022"/>
                  </a:lnTo>
                  <a:lnTo>
                    <a:pt x="4427" y="2103"/>
                  </a:lnTo>
                  <a:lnTo>
                    <a:pt x="4412" y="2179"/>
                  </a:lnTo>
                  <a:lnTo>
                    <a:pt x="4394" y="2251"/>
                  </a:lnTo>
                  <a:lnTo>
                    <a:pt x="4373" y="2323"/>
                  </a:lnTo>
                  <a:lnTo>
                    <a:pt x="4346" y="2390"/>
                  </a:lnTo>
                  <a:lnTo>
                    <a:pt x="4318" y="2455"/>
                  </a:lnTo>
                  <a:lnTo>
                    <a:pt x="4287" y="2517"/>
                  </a:lnTo>
                  <a:lnTo>
                    <a:pt x="4252" y="2579"/>
                  </a:lnTo>
                  <a:lnTo>
                    <a:pt x="4217" y="2636"/>
                  </a:lnTo>
                  <a:lnTo>
                    <a:pt x="4179" y="2693"/>
                  </a:lnTo>
                  <a:lnTo>
                    <a:pt x="4140" y="2747"/>
                  </a:lnTo>
                  <a:lnTo>
                    <a:pt x="4100" y="2800"/>
                  </a:lnTo>
                  <a:lnTo>
                    <a:pt x="4059" y="2851"/>
                  </a:lnTo>
                  <a:lnTo>
                    <a:pt x="4018" y="2901"/>
                  </a:lnTo>
                  <a:lnTo>
                    <a:pt x="3975" y="2950"/>
                  </a:lnTo>
                  <a:lnTo>
                    <a:pt x="3933" y="2998"/>
                  </a:lnTo>
                  <a:lnTo>
                    <a:pt x="3892" y="3045"/>
                  </a:lnTo>
                  <a:lnTo>
                    <a:pt x="3851" y="3091"/>
                  </a:lnTo>
                  <a:lnTo>
                    <a:pt x="3811" y="3137"/>
                  </a:lnTo>
                  <a:lnTo>
                    <a:pt x="3771" y="3183"/>
                  </a:lnTo>
                  <a:lnTo>
                    <a:pt x="3735" y="3230"/>
                  </a:lnTo>
                  <a:lnTo>
                    <a:pt x="3700" y="3274"/>
                  </a:lnTo>
                  <a:lnTo>
                    <a:pt x="3667" y="3320"/>
                  </a:lnTo>
                  <a:lnTo>
                    <a:pt x="3636" y="3367"/>
                  </a:lnTo>
                  <a:lnTo>
                    <a:pt x="3610" y="3415"/>
                  </a:lnTo>
                  <a:lnTo>
                    <a:pt x="3585" y="3462"/>
                  </a:lnTo>
                  <a:lnTo>
                    <a:pt x="3563" y="3510"/>
                  </a:lnTo>
                  <a:lnTo>
                    <a:pt x="3520" y="3631"/>
                  </a:lnTo>
                  <a:lnTo>
                    <a:pt x="3486" y="3748"/>
                  </a:lnTo>
                  <a:lnTo>
                    <a:pt x="3459" y="3864"/>
                  </a:lnTo>
                  <a:lnTo>
                    <a:pt x="3441" y="3976"/>
                  </a:lnTo>
                  <a:lnTo>
                    <a:pt x="3431" y="4085"/>
                  </a:lnTo>
                  <a:lnTo>
                    <a:pt x="3429" y="4193"/>
                  </a:lnTo>
                  <a:lnTo>
                    <a:pt x="3438" y="4295"/>
                  </a:lnTo>
                  <a:lnTo>
                    <a:pt x="3438" y="4295"/>
                  </a:lnTo>
                  <a:lnTo>
                    <a:pt x="3446" y="4371"/>
                  </a:lnTo>
                  <a:lnTo>
                    <a:pt x="3462" y="4450"/>
                  </a:lnTo>
                  <a:lnTo>
                    <a:pt x="3484" y="4533"/>
                  </a:lnTo>
                  <a:lnTo>
                    <a:pt x="3512" y="4617"/>
                  </a:lnTo>
                  <a:lnTo>
                    <a:pt x="3543" y="4702"/>
                  </a:lnTo>
                  <a:lnTo>
                    <a:pt x="3578" y="4787"/>
                  </a:lnTo>
                  <a:lnTo>
                    <a:pt x="3616" y="4873"/>
                  </a:lnTo>
                  <a:lnTo>
                    <a:pt x="3657" y="4958"/>
                  </a:lnTo>
                  <a:lnTo>
                    <a:pt x="3699" y="5039"/>
                  </a:lnTo>
                  <a:lnTo>
                    <a:pt x="3742" y="5120"/>
                  </a:lnTo>
                  <a:lnTo>
                    <a:pt x="3785" y="5196"/>
                  </a:lnTo>
                  <a:lnTo>
                    <a:pt x="3826" y="5267"/>
                  </a:lnTo>
                  <a:lnTo>
                    <a:pt x="3866" y="5334"/>
                  </a:lnTo>
                  <a:lnTo>
                    <a:pt x="3904" y="5395"/>
                  </a:lnTo>
                  <a:lnTo>
                    <a:pt x="3938" y="5450"/>
                  </a:lnTo>
                  <a:lnTo>
                    <a:pt x="1445" y="5450"/>
                  </a:lnTo>
                  <a:lnTo>
                    <a:pt x="1462" y="5348"/>
                  </a:lnTo>
                  <a:lnTo>
                    <a:pt x="1475" y="5240"/>
                  </a:lnTo>
                  <a:lnTo>
                    <a:pt x="1478" y="5163"/>
                  </a:lnTo>
                  <a:lnTo>
                    <a:pt x="1477" y="5090"/>
                  </a:lnTo>
                  <a:lnTo>
                    <a:pt x="1470" y="5024"/>
                  </a:lnTo>
                  <a:lnTo>
                    <a:pt x="1460" y="4961"/>
                  </a:lnTo>
                  <a:lnTo>
                    <a:pt x="1445" y="4906"/>
                  </a:lnTo>
                  <a:lnTo>
                    <a:pt x="1429" y="4855"/>
                  </a:lnTo>
                  <a:lnTo>
                    <a:pt x="1409" y="4809"/>
                  </a:lnTo>
                  <a:lnTo>
                    <a:pt x="1389" y="4768"/>
                  </a:lnTo>
                  <a:lnTo>
                    <a:pt x="1368" y="4731"/>
                  </a:lnTo>
                  <a:lnTo>
                    <a:pt x="1345" y="4698"/>
                  </a:lnTo>
                  <a:lnTo>
                    <a:pt x="1323" y="4670"/>
                  </a:lnTo>
                  <a:lnTo>
                    <a:pt x="1302" y="4647"/>
                  </a:lnTo>
                  <a:lnTo>
                    <a:pt x="1282" y="4627"/>
                  </a:lnTo>
                  <a:lnTo>
                    <a:pt x="1265" y="4612"/>
                  </a:lnTo>
                  <a:lnTo>
                    <a:pt x="1251" y="4601"/>
                  </a:lnTo>
                  <a:lnTo>
                    <a:pt x="1239" y="4591"/>
                  </a:lnTo>
                  <a:lnTo>
                    <a:pt x="1232" y="4586"/>
                  </a:lnTo>
                  <a:lnTo>
                    <a:pt x="1229" y="4586"/>
                  </a:lnTo>
                  <a:lnTo>
                    <a:pt x="1148" y="4619"/>
                  </a:lnTo>
                  <a:lnTo>
                    <a:pt x="1070" y="4645"/>
                  </a:lnTo>
                  <a:lnTo>
                    <a:pt x="998" y="4664"/>
                  </a:lnTo>
                  <a:lnTo>
                    <a:pt x="930" y="4677"/>
                  </a:lnTo>
                  <a:lnTo>
                    <a:pt x="867" y="4682"/>
                  </a:lnTo>
                  <a:lnTo>
                    <a:pt x="808" y="4682"/>
                  </a:lnTo>
                  <a:lnTo>
                    <a:pt x="752" y="4677"/>
                  </a:lnTo>
                  <a:lnTo>
                    <a:pt x="702" y="4667"/>
                  </a:lnTo>
                  <a:lnTo>
                    <a:pt x="654" y="4652"/>
                  </a:lnTo>
                  <a:lnTo>
                    <a:pt x="611" y="4634"/>
                  </a:lnTo>
                  <a:lnTo>
                    <a:pt x="573" y="4611"/>
                  </a:lnTo>
                  <a:lnTo>
                    <a:pt x="537" y="4586"/>
                  </a:lnTo>
                  <a:lnTo>
                    <a:pt x="505" y="4558"/>
                  </a:lnTo>
                  <a:lnTo>
                    <a:pt x="477" y="4528"/>
                  </a:lnTo>
                  <a:lnTo>
                    <a:pt x="454" y="4498"/>
                  </a:lnTo>
                  <a:lnTo>
                    <a:pt x="433" y="4465"/>
                  </a:lnTo>
                  <a:lnTo>
                    <a:pt x="416" y="4432"/>
                  </a:lnTo>
                  <a:lnTo>
                    <a:pt x="401" y="4399"/>
                  </a:lnTo>
                  <a:lnTo>
                    <a:pt x="392" y="4366"/>
                  </a:lnTo>
                  <a:lnTo>
                    <a:pt x="383" y="4333"/>
                  </a:lnTo>
                  <a:lnTo>
                    <a:pt x="378" y="4303"/>
                  </a:lnTo>
                  <a:lnTo>
                    <a:pt x="377" y="4274"/>
                  </a:lnTo>
                  <a:lnTo>
                    <a:pt x="378" y="4246"/>
                  </a:lnTo>
                  <a:lnTo>
                    <a:pt x="383" y="4222"/>
                  </a:lnTo>
                  <a:lnTo>
                    <a:pt x="390" y="4201"/>
                  </a:lnTo>
                  <a:lnTo>
                    <a:pt x="403" y="4161"/>
                  </a:lnTo>
                  <a:lnTo>
                    <a:pt x="408" y="4125"/>
                  </a:lnTo>
                  <a:lnTo>
                    <a:pt x="406" y="4090"/>
                  </a:lnTo>
                  <a:lnTo>
                    <a:pt x="398" y="4061"/>
                  </a:lnTo>
                  <a:lnTo>
                    <a:pt x="387" y="4032"/>
                  </a:lnTo>
                  <a:lnTo>
                    <a:pt x="372" y="4006"/>
                  </a:lnTo>
                  <a:lnTo>
                    <a:pt x="354" y="3981"/>
                  </a:lnTo>
                  <a:lnTo>
                    <a:pt x="337" y="3956"/>
                  </a:lnTo>
                  <a:lnTo>
                    <a:pt x="319" y="3935"/>
                  </a:lnTo>
                  <a:lnTo>
                    <a:pt x="304" y="3914"/>
                  </a:lnTo>
                  <a:lnTo>
                    <a:pt x="292" y="3892"/>
                  </a:lnTo>
                  <a:lnTo>
                    <a:pt x="284" y="3871"/>
                  </a:lnTo>
                  <a:lnTo>
                    <a:pt x="282" y="3849"/>
                  </a:lnTo>
                  <a:lnTo>
                    <a:pt x="286" y="3829"/>
                  </a:lnTo>
                  <a:lnTo>
                    <a:pt x="291" y="3813"/>
                  </a:lnTo>
                  <a:lnTo>
                    <a:pt x="299" y="3798"/>
                  </a:lnTo>
                  <a:lnTo>
                    <a:pt x="307" y="3785"/>
                  </a:lnTo>
                  <a:lnTo>
                    <a:pt x="316" y="3771"/>
                  </a:lnTo>
                  <a:lnTo>
                    <a:pt x="320" y="3758"/>
                  </a:lnTo>
                  <a:lnTo>
                    <a:pt x="322" y="3745"/>
                  </a:lnTo>
                  <a:lnTo>
                    <a:pt x="319" y="3732"/>
                  </a:lnTo>
                  <a:lnTo>
                    <a:pt x="309" y="3717"/>
                  </a:lnTo>
                  <a:lnTo>
                    <a:pt x="291" y="3700"/>
                  </a:lnTo>
                  <a:lnTo>
                    <a:pt x="268" y="3679"/>
                  </a:lnTo>
                  <a:lnTo>
                    <a:pt x="256" y="3657"/>
                  </a:lnTo>
                  <a:lnTo>
                    <a:pt x="253" y="3634"/>
                  </a:lnTo>
                  <a:lnTo>
                    <a:pt x="258" y="3610"/>
                  </a:lnTo>
                  <a:lnTo>
                    <a:pt x="268" y="3585"/>
                  </a:lnTo>
                  <a:lnTo>
                    <a:pt x="281" y="3558"/>
                  </a:lnTo>
                  <a:lnTo>
                    <a:pt x="297" y="3530"/>
                  </a:lnTo>
                  <a:lnTo>
                    <a:pt x="312" y="3499"/>
                  </a:lnTo>
                  <a:lnTo>
                    <a:pt x="325" y="3466"/>
                  </a:lnTo>
                  <a:lnTo>
                    <a:pt x="334" y="3441"/>
                  </a:lnTo>
                  <a:lnTo>
                    <a:pt x="342" y="3418"/>
                  </a:lnTo>
                  <a:lnTo>
                    <a:pt x="349" y="3396"/>
                  </a:lnTo>
                  <a:lnTo>
                    <a:pt x="352" y="3373"/>
                  </a:lnTo>
                  <a:lnTo>
                    <a:pt x="354" y="3352"/>
                  </a:lnTo>
                  <a:lnTo>
                    <a:pt x="352" y="3330"/>
                  </a:lnTo>
                  <a:lnTo>
                    <a:pt x="344" y="3309"/>
                  </a:lnTo>
                  <a:lnTo>
                    <a:pt x="329" y="3286"/>
                  </a:lnTo>
                  <a:lnTo>
                    <a:pt x="309" y="3264"/>
                  </a:lnTo>
                  <a:lnTo>
                    <a:pt x="279" y="3241"/>
                  </a:lnTo>
                  <a:lnTo>
                    <a:pt x="241" y="3216"/>
                  </a:lnTo>
                  <a:lnTo>
                    <a:pt x="193" y="3192"/>
                  </a:lnTo>
                  <a:lnTo>
                    <a:pt x="135" y="3165"/>
                  </a:lnTo>
                  <a:lnTo>
                    <a:pt x="88" y="3144"/>
                  </a:lnTo>
                  <a:lnTo>
                    <a:pt x="51" y="3119"/>
                  </a:lnTo>
                  <a:lnTo>
                    <a:pt x="26" y="3094"/>
                  </a:lnTo>
                  <a:lnTo>
                    <a:pt x="8" y="3066"/>
                  </a:lnTo>
                  <a:lnTo>
                    <a:pt x="0" y="3036"/>
                  </a:lnTo>
                  <a:lnTo>
                    <a:pt x="0" y="3007"/>
                  </a:lnTo>
                  <a:lnTo>
                    <a:pt x="5" y="2973"/>
                  </a:lnTo>
                  <a:lnTo>
                    <a:pt x="18" y="2939"/>
                  </a:lnTo>
                  <a:lnTo>
                    <a:pt x="35" y="2904"/>
                  </a:lnTo>
                  <a:lnTo>
                    <a:pt x="58" y="2866"/>
                  </a:lnTo>
                  <a:lnTo>
                    <a:pt x="83" y="2826"/>
                  </a:lnTo>
                  <a:lnTo>
                    <a:pt x="112" y="2785"/>
                  </a:lnTo>
                  <a:lnTo>
                    <a:pt x="144" y="2742"/>
                  </a:lnTo>
                  <a:lnTo>
                    <a:pt x="177" y="2696"/>
                  </a:lnTo>
                  <a:lnTo>
                    <a:pt x="211" y="2650"/>
                  </a:lnTo>
                  <a:lnTo>
                    <a:pt x="244" y="2600"/>
                  </a:lnTo>
                  <a:lnTo>
                    <a:pt x="282" y="2542"/>
                  </a:lnTo>
                  <a:lnTo>
                    <a:pt x="316" y="2488"/>
                  </a:lnTo>
                  <a:lnTo>
                    <a:pt x="342" y="2437"/>
                  </a:lnTo>
                  <a:lnTo>
                    <a:pt x="362" y="2389"/>
                  </a:lnTo>
                  <a:lnTo>
                    <a:pt x="377" y="2344"/>
                  </a:lnTo>
                  <a:lnTo>
                    <a:pt x="387" y="2301"/>
                  </a:lnTo>
                  <a:lnTo>
                    <a:pt x="392" y="2260"/>
                  </a:lnTo>
                  <a:lnTo>
                    <a:pt x="393" y="2218"/>
                  </a:lnTo>
                  <a:lnTo>
                    <a:pt x="390" y="2177"/>
                  </a:lnTo>
                  <a:lnTo>
                    <a:pt x="382" y="2136"/>
                  </a:lnTo>
                  <a:lnTo>
                    <a:pt x="372" y="2093"/>
                  </a:lnTo>
                  <a:lnTo>
                    <a:pt x="357" y="2048"/>
                  </a:lnTo>
                  <a:lnTo>
                    <a:pt x="340" y="2000"/>
                  </a:lnTo>
                  <a:lnTo>
                    <a:pt x="332" y="1969"/>
                  </a:lnTo>
                  <a:lnTo>
                    <a:pt x="329" y="1933"/>
                  </a:lnTo>
                  <a:lnTo>
                    <a:pt x="329" y="1890"/>
                  </a:lnTo>
                  <a:lnTo>
                    <a:pt x="334" y="1843"/>
                  </a:lnTo>
                  <a:lnTo>
                    <a:pt x="342" y="1794"/>
                  </a:lnTo>
                  <a:lnTo>
                    <a:pt x="354" y="1743"/>
                  </a:lnTo>
                  <a:lnTo>
                    <a:pt x="367" y="1688"/>
                  </a:lnTo>
                  <a:lnTo>
                    <a:pt x="383" y="1632"/>
                  </a:lnTo>
                  <a:lnTo>
                    <a:pt x="400" y="1576"/>
                  </a:lnTo>
                  <a:lnTo>
                    <a:pt x="420" y="1518"/>
                  </a:lnTo>
                  <a:lnTo>
                    <a:pt x="439" y="1462"/>
                  </a:lnTo>
                  <a:lnTo>
                    <a:pt x="461" y="1407"/>
                  </a:lnTo>
                  <a:lnTo>
                    <a:pt x="481" y="1354"/>
                  </a:lnTo>
                  <a:lnTo>
                    <a:pt x="502" y="1305"/>
                  </a:lnTo>
                  <a:lnTo>
                    <a:pt x="520" y="1259"/>
                  </a:lnTo>
                  <a:lnTo>
                    <a:pt x="540" y="1216"/>
                  </a:lnTo>
                  <a:lnTo>
                    <a:pt x="557" y="1178"/>
                  </a:lnTo>
                  <a:lnTo>
                    <a:pt x="570" y="1145"/>
                  </a:lnTo>
                  <a:lnTo>
                    <a:pt x="583" y="1118"/>
                  </a:lnTo>
                  <a:lnTo>
                    <a:pt x="591" y="1098"/>
                  </a:lnTo>
                  <a:lnTo>
                    <a:pt x="598" y="1085"/>
                  </a:lnTo>
                  <a:lnTo>
                    <a:pt x="600" y="1082"/>
                  </a:lnTo>
                  <a:lnTo>
                    <a:pt x="563" y="1069"/>
                  </a:lnTo>
                  <a:lnTo>
                    <a:pt x="532" y="1052"/>
                  </a:lnTo>
                  <a:lnTo>
                    <a:pt x="509" y="1034"/>
                  </a:lnTo>
                  <a:lnTo>
                    <a:pt x="491" y="1012"/>
                  </a:lnTo>
                  <a:lnTo>
                    <a:pt x="477" y="991"/>
                  </a:lnTo>
                  <a:lnTo>
                    <a:pt x="469" y="968"/>
                  </a:lnTo>
                  <a:lnTo>
                    <a:pt x="464" y="945"/>
                  </a:lnTo>
                  <a:lnTo>
                    <a:pt x="463" y="922"/>
                  </a:lnTo>
                  <a:lnTo>
                    <a:pt x="463" y="900"/>
                  </a:lnTo>
                  <a:lnTo>
                    <a:pt x="466" y="880"/>
                  </a:lnTo>
                  <a:lnTo>
                    <a:pt x="469" y="862"/>
                  </a:lnTo>
                  <a:lnTo>
                    <a:pt x="472" y="847"/>
                  </a:lnTo>
                  <a:lnTo>
                    <a:pt x="476" y="836"/>
                  </a:lnTo>
                  <a:lnTo>
                    <a:pt x="479" y="829"/>
                  </a:lnTo>
                  <a:lnTo>
                    <a:pt x="479" y="826"/>
                  </a:lnTo>
                  <a:lnTo>
                    <a:pt x="519" y="758"/>
                  </a:lnTo>
                  <a:lnTo>
                    <a:pt x="563" y="692"/>
                  </a:lnTo>
                  <a:lnTo>
                    <a:pt x="616" y="627"/>
                  </a:lnTo>
                  <a:lnTo>
                    <a:pt x="674" y="566"/>
                  </a:lnTo>
                  <a:lnTo>
                    <a:pt x="738" y="509"/>
                  </a:lnTo>
                  <a:lnTo>
                    <a:pt x="809" y="452"/>
                  </a:lnTo>
                  <a:lnTo>
                    <a:pt x="884" y="399"/>
                  </a:lnTo>
                  <a:lnTo>
                    <a:pt x="965" y="348"/>
                  </a:lnTo>
                  <a:lnTo>
                    <a:pt x="1051" y="302"/>
                  </a:lnTo>
                  <a:lnTo>
                    <a:pt x="1140" y="257"/>
                  </a:lnTo>
                  <a:lnTo>
                    <a:pt x="1232" y="216"/>
                  </a:lnTo>
                  <a:lnTo>
                    <a:pt x="1330" y="178"/>
                  </a:lnTo>
                  <a:lnTo>
                    <a:pt x="1429" y="143"/>
                  </a:lnTo>
                  <a:lnTo>
                    <a:pt x="1531" y="114"/>
                  </a:lnTo>
                  <a:lnTo>
                    <a:pt x="1637" y="86"/>
                  </a:lnTo>
                  <a:lnTo>
                    <a:pt x="1746" y="62"/>
                  </a:lnTo>
                  <a:lnTo>
                    <a:pt x="1855" y="41"/>
                  </a:lnTo>
                  <a:lnTo>
                    <a:pt x="1966" y="24"/>
                  </a:lnTo>
                  <a:lnTo>
                    <a:pt x="2080" y="13"/>
                  </a:lnTo>
                  <a:lnTo>
                    <a:pt x="2192" y="5"/>
                  </a:lnTo>
                  <a:lnTo>
                    <a:pt x="2306" y="0"/>
                  </a:lnTo>
                  <a:lnTo>
                    <a:pt x="2420" y="0"/>
                  </a:lnTo>
                  <a:close/>
                </a:path>
              </a:pathLst>
            </a:custGeom>
            <a:solidFill>
              <a:schemeClr val="bg1">
                <a:lumMod val="95000"/>
              </a:schemeClr>
            </a:solidFill>
            <a:ln w="15875">
              <a:solidFill>
                <a:schemeClr val="tx1"/>
              </a:solid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grpSp>
          <p:nvGrpSpPr>
            <p:cNvPr id="6" name="Group 5">
              <a:extLst>
                <a:ext uri="{FF2B5EF4-FFF2-40B4-BE49-F238E27FC236}">
                  <a16:creationId xmlns:a16="http://schemas.microsoft.com/office/drawing/2014/main" id="{F340D5D1-ADAA-4A26-85C5-BDEA4A15ACA4}"/>
                </a:ext>
              </a:extLst>
            </p:cNvPr>
            <p:cNvGrpSpPr/>
            <p:nvPr/>
          </p:nvGrpSpPr>
          <p:grpSpPr>
            <a:xfrm>
              <a:off x="8520113" y="2401888"/>
              <a:ext cx="1122363" cy="1303338"/>
              <a:chOff x="8520113" y="2401888"/>
              <a:chExt cx="1122363" cy="1303338"/>
            </a:xfrm>
            <a:solidFill>
              <a:schemeClr val="tx2">
                <a:lumMod val="60000"/>
                <a:lumOff val="40000"/>
              </a:schemeClr>
            </a:solidFill>
          </p:grpSpPr>
          <p:sp>
            <p:nvSpPr>
              <p:cNvPr id="10" name="Freeform 7">
                <a:extLst>
                  <a:ext uri="{FF2B5EF4-FFF2-40B4-BE49-F238E27FC236}">
                    <a16:creationId xmlns:a16="http://schemas.microsoft.com/office/drawing/2014/main" id="{D1CAF14E-AE05-4601-A193-D8113AAD2877}"/>
                  </a:ext>
                </a:extLst>
              </p:cNvPr>
              <p:cNvSpPr>
                <a:spLocks/>
              </p:cNvSpPr>
              <p:nvPr/>
            </p:nvSpPr>
            <p:spPr bwMode="auto">
              <a:xfrm>
                <a:off x="8731251" y="2990850"/>
                <a:ext cx="735013" cy="482600"/>
              </a:xfrm>
              <a:custGeom>
                <a:avLst/>
                <a:gdLst>
                  <a:gd name="T0" fmla="*/ 438 w 925"/>
                  <a:gd name="T1" fmla="*/ 25 h 608"/>
                  <a:gd name="T2" fmla="*/ 484 w 925"/>
                  <a:gd name="T3" fmla="*/ 65 h 608"/>
                  <a:gd name="T4" fmla="*/ 560 w 925"/>
                  <a:gd name="T5" fmla="*/ 96 h 608"/>
                  <a:gd name="T6" fmla="*/ 639 w 925"/>
                  <a:gd name="T7" fmla="*/ 104 h 608"/>
                  <a:gd name="T8" fmla="*/ 718 w 925"/>
                  <a:gd name="T9" fmla="*/ 89 h 608"/>
                  <a:gd name="T10" fmla="*/ 748 w 925"/>
                  <a:gd name="T11" fmla="*/ 117 h 608"/>
                  <a:gd name="T12" fmla="*/ 814 w 925"/>
                  <a:gd name="T13" fmla="*/ 152 h 608"/>
                  <a:gd name="T14" fmla="*/ 887 w 925"/>
                  <a:gd name="T15" fmla="*/ 162 h 608"/>
                  <a:gd name="T16" fmla="*/ 894 w 925"/>
                  <a:gd name="T17" fmla="*/ 167 h 608"/>
                  <a:gd name="T18" fmla="*/ 846 w 925"/>
                  <a:gd name="T19" fmla="*/ 175 h 608"/>
                  <a:gd name="T20" fmla="*/ 827 w 925"/>
                  <a:gd name="T21" fmla="*/ 177 h 608"/>
                  <a:gd name="T22" fmla="*/ 811 w 925"/>
                  <a:gd name="T23" fmla="*/ 274 h 608"/>
                  <a:gd name="T24" fmla="*/ 766 w 925"/>
                  <a:gd name="T25" fmla="*/ 357 h 608"/>
                  <a:gd name="T26" fmla="*/ 702 w 925"/>
                  <a:gd name="T27" fmla="*/ 425 h 608"/>
                  <a:gd name="T28" fmla="*/ 624 w 925"/>
                  <a:gd name="T29" fmla="*/ 481 h 608"/>
                  <a:gd name="T30" fmla="*/ 538 w 925"/>
                  <a:gd name="T31" fmla="*/ 526 h 608"/>
                  <a:gd name="T32" fmla="*/ 451 w 925"/>
                  <a:gd name="T33" fmla="*/ 560 h 608"/>
                  <a:gd name="T34" fmla="*/ 370 w 925"/>
                  <a:gd name="T35" fmla="*/ 585 h 608"/>
                  <a:gd name="T36" fmla="*/ 300 w 925"/>
                  <a:gd name="T37" fmla="*/ 602 h 608"/>
                  <a:gd name="T38" fmla="*/ 213 w 925"/>
                  <a:gd name="T39" fmla="*/ 602 h 608"/>
                  <a:gd name="T40" fmla="*/ 104 w 925"/>
                  <a:gd name="T41" fmla="*/ 570 h 608"/>
                  <a:gd name="T42" fmla="*/ 43 w 925"/>
                  <a:gd name="T43" fmla="*/ 526 h 608"/>
                  <a:gd name="T44" fmla="*/ 10 w 925"/>
                  <a:gd name="T45" fmla="*/ 468 h 608"/>
                  <a:gd name="T46" fmla="*/ 0 w 925"/>
                  <a:gd name="T47" fmla="*/ 402 h 608"/>
                  <a:gd name="T48" fmla="*/ 8 w 925"/>
                  <a:gd name="T49" fmla="*/ 331 h 608"/>
                  <a:gd name="T50" fmla="*/ 35 w 925"/>
                  <a:gd name="T51" fmla="*/ 263 h 608"/>
                  <a:gd name="T52" fmla="*/ 87 w 925"/>
                  <a:gd name="T53" fmla="*/ 187 h 608"/>
                  <a:gd name="T54" fmla="*/ 175 w 925"/>
                  <a:gd name="T55" fmla="*/ 108 h 608"/>
                  <a:gd name="T56" fmla="*/ 228 w 925"/>
                  <a:gd name="T57" fmla="*/ 73 h 608"/>
                  <a:gd name="T58" fmla="*/ 284 w 925"/>
                  <a:gd name="T59" fmla="*/ 63 h 608"/>
                  <a:gd name="T60" fmla="*/ 355 w 925"/>
                  <a:gd name="T61" fmla="*/ 41 h 608"/>
                  <a:gd name="T62" fmla="*/ 419 w 925"/>
                  <a:gd name="T63"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5" h="608">
                    <a:moveTo>
                      <a:pt x="419" y="0"/>
                    </a:moveTo>
                    <a:lnTo>
                      <a:pt x="438" y="25"/>
                    </a:lnTo>
                    <a:lnTo>
                      <a:pt x="459" y="46"/>
                    </a:lnTo>
                    <a:lnTo>
                      <a:pt x="484" y="65"/>
                    </a:lnTo>
                    <a:lnTo>
                      <a:pt x="520" y="84"/>
                    </a:lnTo>
                    <a:lnTo>
                      <a:pt x="560" y="96"/>
                    </a:lnTo>
                    <a:lnTo>
                      <a:pt x="599" y="104"/>
                    </a:lnTo>
                    <a:lnTo>
                      <a:pt x="639" y="104"/>
                    </a:lnTo>
                    <a:lnTo>
                      <a:pt x="679" y="99"/>
                    </a:lnTo>
                    <a:lnTo>
                      <a:pt x="718" y="89"/>
                    </a:lnTo>
                    <a:lnTo>
                      <a:pt x="718" y="91"/>
                    </a:lnTo>
                    <a:lnTo>
                      <a:pt x="748" y="117"/>
                    </a:lnTo>
                    <a:lnTo>
                      <a:pt x="780" y="137"/>
                    </a:lnTo>
                    <a:lnTo>
                      <a:pt x="814" y="152"/>
                    </a:lnTo>
                    <a:lnTo>
                      <a:pt x="851" y="159"/>
                    </a:lnTo>
                    <a:lnTo>
                      <a:pt x="887" y="162"/>
                    </a:lnTo>
                    <a:lnTo>
                      <a:pt x="925" y="159"/>
                    </a:lnTo>
                    <a:lnTo>
                      <a:pt x="894" y="167"/>
                    </a:lnTo>
                    <a:lnTo>
                      <a:pt x="867" y="172"/>
                    </a:lnTo>
                    <a:lnTo>
                      <a:pt x="846" y="175"/>
                    </a:lnTo>
                    <a:lnTo>
                      <a:pt x="832" y="177"/>
                    </a:lnTo>
                    <a:lnTo>
                      <a:pt x="827" y="177"/>
                    </a:lnTo>
                    <a:lnTo>
                      <a:pt x="822" y="228"/>
                    </a:lnTo>
                    <a:lnTo>
                      <a:pt x="811" y="274"/>
                    </a:lnTo>
                    <a:lnTo>
                      <a:pt x="791" y="317"/>
                    </a:lnTo>
                    <a:lnTo>
                      <a:pt x="766" y="357"/>
                    </a:lnTo>
                    <a:lnTo>
                      <a:pt x="737" y="392"/>
                    </a:lnTo>
                    <a:lnTo>
                      <a:pt x="702" y="425"/>
                    </a:lnTo>
                    <a:lnTo>
                      <a:pt x="664" y="455"/>
                    </a:lnTo>
                    <a:lnTo>
                      <a:pt x="624" y="481"/>
                    </a:lnTo>
                    <a:lnTo>
                      <a:pt x="581" y="504"/>
                    </a:lnTo>
                    <a:lnTo>
                      <a:pt x="538" y="526"/>
                    </a:lnTo>
                    <a:lnTo>
                      <a:pt x="494" y="544"/>
                    </a:lnTo>
                    <a:lnTo>
                      <a:pt x="451" y="560"/>
                    </a:lnTo>
                    <a:lnTo>
                      <a:pt x="409" y="573"/>
                    </a:lnTo>
                    <a:lnTo>
                      <a:pt x="370" y="585"/>
                    </a:lnTo>
                    <a:lnTo>
                      <a:pt x="334" y="595"/>
                    </a:lnTo>
                    <a:lnTo>
                      <a:pt x="300" y="602"/>
                    </a:lnTo>
                    <a:lnTo>
                      <a:pt x="271" y="608"/>
                    </a:lnTo>
                    <a:lnTo>
                      <a:pt x="213" y="602"/>
                    </a:lnTo>
                    <a:lnTo>
                      <a:pt x="157" y="588"/>
                    </a:lnTo>
                    <a:lnTo>
                      <a:pt x="104" y="570"/>
                    </a:lnTo>
                    <a:lnTo>
                      <a:pt x="71" y="550"/>
                    </a:lnTo>
                    <a:lnTo>
                      <a:pt x="43" y="526"/>
                    </a:lnTo>
                    <a:lnTo>
                      <a:pt x="23" y="499"/>
                    </a:lnTo>
                    <a:lnTo>
                      <a:pt x="10" y="468"/>
                    </a:lnTo>
                    <a:lnTo>
                      <a:pt x="1" y="435"/>
                    </a:lnTo>
                    <a:lnTo>
                      <a:pt x="0" y="402"/>
                    </a:lnTo>
                    <a:lnTo>
                      <a:pt x="1" y="365"/>
                    </a:lnTo>
                    <a:lnTo>
                      <a:pt x="8" y="331"/>
                    </a:lnTo>
                    <a:lnTo>
                      <a:pt x="20" y="296"/>
                    </a:lnTo>
                    <a:lnTo>
                      <a:pt x="35" y="263"/>
                    </a:lnTo>
                    <a:lnTo>
                      <a:pt x="53" y="233"/>
                    </a:lnTo>
                    <a:lnTo>
                      <a:pt x="87" y="187"/>
                    </a:lnTo>
                    <a:lnTo>
                      <a:pt x="129" y="146"/>
                    </a:lnTo>
                    <a:lnTo>
                      <a:pt x="175" y="108"/>
                    </a:lnTo>
                    <a:lnTo>
                      <a:pt x="224" y="75"/>
                    </a:lnTo>
                    <a:lnTo>
                      <a:pt x="228" y="73"/>
                    </a:lnTo>
                    <a:lnTo>
                      <a:pt x="248" y="61"/>
                    </a:lnTo>
                    <a:lnTo>
                      <a:pt x="284" y="63"/>
                    </a:lnTo>
                    <a:lnTo>
                      <a:pt x="320" y="55"/>
                    </a:lnTo>
                    <a:lnTo>
                      <a:pt x="355" y="41"/>
                    </a:lnTo>
                    <a:lnTo>
                      <a:pt x="388" y="22"/>
                    </a:lnTo>
                    <a:lnTo>
                      <a:pt x="419" y="0"/>
                    </a:lnTo>
                    <a:close/>
                  </a:path>
                </a:pathLst>
              </a:custGeom>
              <a:grp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sp>
            <p:nvSpPr>
              <p:cNvPr id="11" name="Freeform 8">
                <a:extLst>
                  <a:ext uri="{FF2B5EF4-FFF2-40B4-BE49-F238E27FC236}">
                    <a16:creationId xmlns:a16="http://schemas.microsoft.com/office/drawing/2014/main" id="{C040B933-2CF0-49AB-B5B7-10AE82C7A681}"/>
                  </a:ext>
                </a:extLst>
              </p:cNvPr>
              <p:cNvSpPr>
                <a:spLocks/>
              </p:cNvSpPr>
              <p:nvPr/>
            </p:nvSpPr>
            <p:spPr bwMode="auto">
              <a:xfrm>
                <a:off x="8520113" y="3078163"/>
                <a:ext cx="319088" cy="258763"/>
              </a:xfrm>
              <a:custGeom>
                <a:avLst/>
                <a:gdLst>
                  <a:gd name="T0" fmla="*/ 403 w 403"/>
                  <a:gd name="T1" fmla="*/ 0 h 327"/>
                  <a:gd name="T2" fmla="*/ 362 w 403"/>
                  <a:gd name="T3" fmla="*/ 38 h 327"/>
                  <a:gd name="T4" fmla="*/ 324 w 403"/>
                  <a:gd name="T5" fmla="*/ 80 h 327"/>
                  <a:gd name="T6" fmla="*/ 291 w 403"/>
                  <a:gd name="T7" fmla="*/ 124 h 327"/>
                  <a:gd name="T8" fmla="*/ 268 w 403"/>
                  <a:gd name="T9" fmla="*/ 167 h 327"/>
                  <a:gd name="T10" fmla="*/ 251 w 403"/>
                  <a:gd name="T11" fmla="*/ 215 h 327"/>
                  <a:gd name="T12" fmla="*/ 243 w 403"/>
                  <a:gd name="T13" fmla="*/ 266 h 327"/>
                  <a:gd name="T14" fmla="*/ 241 w 403"/>
                  <a:gd name="T15" fmla="*/ 268 h 327"/>
                  <a:gd name="T16" fmla="*/ 230 w 403"/>
                  <a:gd name="T17" fmla="*/ 291 h 327"/>
                  <a:gd name="T18" fmla="*/ 213 w 403"/>
                  <a:gd name="T19" fmla="*/ 308 h 327"/>
                  <a:gd name="T20" fmla="*/ 195 w 403"/>
                  <a:gd name="T21" fmla="*/ 319 h 327"/>
                  <a:gd name="T22" fmla="*/ 174 w 403"/>
                  <a:gd name="T23" fmla="*/ 326 h 327"/>
                  <a:gd name="T24" fmla="*/ 151 w 403"/>
                  <a:gd name="T25" fmla="*/ 327 h 327"/>
                  <a:gd name="T26" fmla="*/ 127 w 403"/>
                  <a:gd name="T27" fmla="*/ 324 h 327"/>
                  <a:gd name="T28" fmla="*/ 103 w 403"/>
                  <a:gd name="T29" fmla="*/ 317 h 327"/>
                  <a:gd name="T30" fmla="*/ 81 w 403"/>
                  <a:gd name="T31" fmla="*/ 308 h 327"/>
                  <a:gd name="T32" fmla="*/ 61 w 403"/>
                  <a:gd name="T33" fmla="*/ 294 h 327"/>
                  <a:gd name="T34" fmla="*/ 45 w 403"/>
                  <a:gd name="T35" fmla="*/ 279 h 327"/>
                  <a:gd name="T36" fmla="*/ 25 w 403"/>
                  <a:gd name="T37" fmla="*/ 253 h 327"/>
                  <a:gd name="T38" fmla="*/ 10 w 403"/>
                  <a:gd name="T39" fmla="*/ 222 h 327"/>
                  <a:gd name="T40" fmla="*/ 2 w 403"/>
                  <a:gd name="T41" fmla="*/ 187 h 327"/>
                  <a:gd name="T42" fmla="*/ 0 w 403"/>
                  <a:gd name="T43" fmla="*/ 154 h 327"/>
                  <a:gd name="T44" fmla="*/ 30 w 403"/>
                  <a:gd name="T45" fmla="*/ 137 h 327"/>
                  <a:gd name="T46" fmla="*/ 60 w 403"/>
                  <a:gd name="T47" fmla="*/ 116 h 327"/>
                  <a:gd name="T48" fmla="*/ 88 w 403"/>
                  <a:gd name="T49" fmla="*/ 88 h 327"/>
                  <a:gd name="T50" fmla="*/ 126 w 403"/>
                  <a:gd name="T51" fmla="*/ 98 h 327"/>
                  <a:gd name="T52" fmla="*/ 164 w 403"/>
                  <a:gd name="T53" fmla="*/ 98 h 327"/>
                  <a:gd name="T54" fmla="*/ 200 w 403"/>
                  <a:gd name="T55" fmla="*/ 88 h 327"/>
                  <a:gd name="T56" fmla="*/ 235 w 403"/>
                  <a:gd name="T57" fmla="*/ 73 h 327"/>
                  <a:gd name="T58" fmla="*/ 269 w 403"/>
                  <a:gd name="T59" fmla="*/ 53 h 327"/>
                  <a:gd name="T60" fmla="*/ 299 w 403"/>
                  <a:gd name="T61" fmla="*/ 28 h 327"/>
                  <a:gd name="T62" fmla="*/ 327 w 403"/>
                  <a:gd name="T63" fmla="*/ 2 h 327"/>
                  <a:gd name="T64" fmla="*/ 365 w 403"/>
                  <a:gd name="T65" fmla="*/ 5 h 327"/>
                  <a:gd name="T66" fmla="*/ 403 w 403"/>
                  <a:gd name="T6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 h="327">
                    <a:moveTo>
                      <a:pt x="403" y="0"/>
                    </a:moveTo>
                    <a:lnTo>
                      <a:pt x="362" y="38"/>
                    </a:lnTo>
                    <a:lnTo>
                      <a:pt x="324" y="80"/>
                    </a:lnTo>
                    <a:lnTo>
                      <a:pt x="291" y="124"/>
                    </a:lnTo>
                    <a:lnTo>
                      <a:pt x="268" y="167"/>
                    </a:lnTo>
                    <a:lnTo>
                      <a:pt x="251" y="215"/>
                    </a:lnTo>
                    <a:lnTo>
                      <a:pt x="243" y="266"/>
                    </a:lnTo>
                    <a:lnTo>
                      <a:pt x="241" y="268"/>
                    </a:lnTo>
                    <a:lnTo>
                      <a:pt x="230" y="291"/>
                    </a:lnTo>
                    <a:lnTo>
                      <a:pt x="213" y="308"/>
                    </a:lnTo>
                    <a:lnTo>
                      <a:pt x="195" y="319"/>
                    </a:lnTo>
                    <a:lnTo>
                      <a:pt x="174" y="326"/>
                    </a:lnTo>
                    <a:lnTo>
                      <a:pt x="151" y="327"/>
                    </a:lnTo>
                    <a:lnTo>
                      <a:pt x="127" y="324"/>
                    </a:lnTo>
                    <a:lnTo>
                      <a:pt x="103" y="317"/>
                    </a:lnTo>
                    <a:lnTo>
                      <a:pt x="81" y="308"/>
                    </a:lnTo>
                    <a:lnTo>
                      <a:pt x="61" y="294"/>
                    </a:lnTo>
                    <a:lnTo>
                      <a:pt x="45" y="279"/>
                    </a:lnTo>
                    <a:lnTo>
                      <a:pt x="25" y="253"/>
                    </a:lnTo>
                    <a:lnTo>
                      <a:pt x="10" y="222"/>
                    </a:lnTo>
                    <a:lnTo>
                      <a:pt x="2" y="187"/>
                    </a:lnTo>
                    <a:lnTo>
                      <a:pt x="0" y="154"/>
                    </a:lnTo>
                    <a:lnTo>
                      <a:pt x="30" y="137"/>
                    </a:lnTo>
                    <a:lnTo>
                      <a:pt x="60" y="116"/>
                    </a:lnTo>
                    <a:lnTo>
                      <a:pt x="88" y="88"/>
                    </a:lnTo>
                    <a:lnTo>
                      <a:pt x="126" y="98"/>
                    </a:lnTo>
                    <a:lnTo>
                      <a:pt x="164" y="98"/>
                    </a:lnTo>
                    <a:lnTo>
                      <a:pt x="200" y="88"/>
                    </a:lnTo>
                    <a:lnTo>
                      <a:pt x="235" y="73"/>
                    </a:lnTo>
                    <a:lnTo>
                      <a:pt x="269" y="53"/>
                    </a:lnTo>
                    <a:lnTo>
                      <a:pt x="299" y="28"/>
                    </a:lnTo>
                    <a:lnTo>
                      <a:pt x="327" y="2"/>
                    </a:lnTo>
                    <a:lnTo>
                      <a:pt x="365" y="5"/>
                    </a:lnTo>
                    <a:lnTo>
                      <a:pt x="403" y="0"/>
                    </a:lnTo>
                    <a:close/>
                  </a:path>
                </a:pathLst>
              </a:custGeom>
              <a:grp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sp>
            <p:nvSpPr>
              <p:cNvPr id="12" name="Freeform 9">
                <a:extLst>
                  <a:ext uri="{FF2B5EF4-FFF2-40B4-BE49-F238E27FC236}">
                    <a16:creationId xmlns:a16="http://schemas.microsoft.com/office/drawing/2014/main" id="{FD785817-E44E-4E5C-9272-5D57F4A4E2D0}"/>
                  </a:ext>
                </a:extLst>
              </p:cNvPr>
              <p:cNvSpPr>
                <a:spLocks noEditPoints="1"/>
              </p:cNvSpPr>
              <p:nvPr/>
            </p:nvSpPr>
            <p:spPr bwMode="auto">
              <a:xfrm>
                <a:off x="9055101" y="2401888"/>
                <a:ext cx="587375" cy="698500"/>
              </a:xfrm>
              <a:custGeom>
                <a:avLst/>
                <a:gdLst>
                  <a:gd name="T0" fmla="*/ 353 w 740"/>
                  <a:gd name="T1" fmla="*/ 131 h 879"/>
                  <a:gd name="T2" fmla="*/ 405 w 740"/>
                  <a:gd name="T3" fmla="*/ 159 h 879"/>
                  <a:gd name="T4" fmla="*/ 537 w 740"/>
                  <a:gd name="T5" fmla="*/ 336 h 879"/>
                  <a:gd name="T6" fmla="*/ 482 w 740"/>
                  <a:gd name="T7" fmla="*/ 524 h 879"/>
                  <a:gd name="T8" fmla="*/ 305 w 740"/>
                  <a:gd name="T9" fmla="*/ 603 h 879"/>
                  <a:gd name="T10" fmla="*/ 294 w 740"/>
                  <a:gd name="T11" fmla="*/ 620 h 879"/>
                  <a:gd name="T12" fmla="*/ 350 w 740"/>
                  <a:gd name="T13" fmla="*/ 622 h 879"/>
                  <a:gd name="T14" fmla="*/ 502 w 740"/>
                  <a:gd name="T15" fmla="*/ 584 h 879"/>
                  <a:gd name="T16" fmla="*/ 563 w 740"/>
                  <a:gd name="T17" fmla="*/ 704 h 879"/>
                  <a:gd name="T18" fmla="*/ 580 w 740"/>
                  <a:gd name="T19" fmla="*/ 694 h 879"/>
                  <a:gd name="T20" fmla="*/ 537 w 740"/>
                  <a:gd name="T21" fmla="*/ 612 h 879"/>
                  <a:gd name="T22" fmla="*/ 533 w 740"/>
                  <a:gd name="T23" fmla="*/ 494 h 879"/>
                  <a:gd name="T24" fmla="*/ 553 w 740"/>
                  <a:gd name="T25" fmla="*/ 299 h 879"/>
                  <a:gd name="T26" fmla="*/ 410 w 740"/>
                  <a:gd name="T27" fmla="*/ 134 h 879"/>
                  <a:gd name="T28" fmla="*/ 624 w 740"/>
                  <a:gd name="T29" fmla="*/ 38 h 879"/>
                  <a:gd name="T30" fmla="*/ 679 w 740"/>
                  <a:gd name="T31" fmla="*/ 180 h 879"/>
                  <a:gd name="T32" fmla="*/ 609 w 740"/>
                  <a:gd name="T33" fmla="*/ 339 h 879"/>
                  <a:gd name="T34" fmla="*/ 613 w 740"/>
                  <a:gd name="T35" fmla="*/ 359 h 879"/>
                  <a:gd name="T36" fmla="*/ 674 w 740"/>
                  <a:gd name="T37" fmla="*/ 296 h 879"/>
                  <a:gd name="T38" fmla="*/ 740 w 740"/>
                  <a:gd name="T39" fmla="*/ 442 h 879"/>
                  <a:gd name="T40" fmla="*/ 654 w 740"/>
                  <a:gd name="T41" fmla="*/ 575 h 879"/>
                  <a:gd name="T42" fmla="*/ 616 w 740"/>
                  <a:gd name="T43" fmla="*/ 605 h 879"/>
                  <a:gd name="T44" fmla="*/ 629 w 740"/>
                  <a:gd name="T45" fmla="*/ 615 h 879"/>
                  <a:gd name="T46" fmla="*/ 725 w 740"/>
                  <a:gd name="T47" fmla="*/ 650 h 879"/>
                  <a:gd name="T48" fmla="*/ 692 w 740"/>
                  <a:gd name="T49" fmla="*/ 797 h 879"/>
                  <a:gd name="T50" fmla="*/ 642 w 740"/>
                  <a:gd name="T51" fmla="*/ 831 h 879"/>
                  <a:gd name="T52" fmla="*/ 500 w 740"/>
                  <a:gd name="T53" fmla="*/ 878 h 879"/>
                  <a:gd name="T54" fmla="*/ 335 w 740"/>
                  <a:gd name="T55" fmla="*/ 823 h 879"/>
                  <a:gd name="T56" fmla="*/ 469 w 740"/>
                  <a:gd name="T57" fmla="*/ 721 h 879"/>
                  <a:gd name="T58" fmla="*/ 461 w 740"/>
                  <a:gd name="T59" fmla="*/ 703 h 879"/>
                  <a:gd name="T60" fmla="*/ 383 w 740"/>
                  <a:gd name="T61" fmla="*/ 769 h 879"/>
                  <a:gd name="T62" fmla="*/ 175 w 740"/>
                  <a:gd name="T63" fmla="*/ 815 h 879"/>
                  <a:gd name="T64" fmla="*/ 21 w 740"/>
                  <a:gd name="T65" fmla="*/ 717 h 879"/>
                  <a:gd name="T66" fmla="*/ 5 w 740"/>
                  <a:gd name="T67" fmla="*/ 559 h 879"/>
                  <a:gd name="T68" fmla="*/ 81 w 740"/>
                  <a:gd name="T69" fmla="*/ 603 h 879"/>
                  <a:gd name="T70" fmla="*/ 94 w 740"/>
                  <a:gd name="T71" fmla="*/ 592 h 879"/>
                  <a:gd name="T72" fmla="*/ 39 w 740"/>
                  <a:gd name="T73" fmla="*/ 529 h 879"/>
                  <a:gd name="T74" fmla="*/ 21 w 740"/>
                  <a:gd name="T75" fmla="*/ 484 h 879"/>
                  <a:gd name="T76" fmla="*/ 11 w 740"/>
                  <a:gd name="T77" fmla="*/ 379 h 879"/>
                  <a:gd name="T78" fmla="*/ 36 w 740"/>
                  <a:gd name="T79" fmla="*/ 314 h 879"/>
                  <a:gd name="T80" fmla="*/ 175 w 740"/>
                  <a:gd name="T81" fmla="*/ 242 h 879"/>
                  <a:gd name="T82" fmla="*/ 317 w 740"/>
                  <a:gd name="T83" fmla="*/ 303 h 879"/>
                  <a:gd name="T84" fmla="*/ 347 w 740"/>
                  <a:gd name="T85" fmla="*/ 372 h 879"/>
                  <a:gd name="T86" fmla="*/ 350 w 740"/>
                  <a:gd name="T87" fmla="*/ 484 h 879"/>
                  <a:gd name="T88" fmla="*/ 368 w 740"/>
                  <a:gd name="T89" fmla="*/ 489 h 879"/>
                  <a:gd name="T90" fmla="*/ 368 w 740"/>
                  <a:gd name="T91" fmla="*/ 361 h 879"/>
                  <a:gd name="T92" fmla="*/ 477 w 740"/>
                  <a:gd name="T93" fmla="*/ 354 h 879"/>
                  <a:gd name="T94" fmla="*/ 477 w 740"/>
                  <a:gd name="T95" fmla="*/ 336 h 879"/>
                  <a:gd name="T96" fmla="*/ 428 w 740"/>
                  <a:gd name="T97" fmla="*/ 342 h 879"/>
                  <a:gd name="T98" fmla="*/ 353 w 740"/>
                  <a:gd name="T99" fmla="*/ 321 h 879"/>
                  <a:gd name="T100" fmla="*/ 256 w 740"/>
                  <a:gd name="T101" fmla="*/ 227 h 879"/>
                  <a:gd name="T102" fmla="*/ 319 w 740"/>
                  <a:gd name="T103" fmla="*/ 101 h 879"/>
                  <a:gd name="T104" fmla="*/ 472 w 740"/>
                  <a:gd name="T105" fmla="*/ 65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0" h="879">
                    <a:moveTo>
                      <a:pt x="363" y="119"/>
                    </a:moveTo>
                    <a:lnTo>
                      <a:pt x="360" y="121"/>
                    </a:lnTo>
                    <a:lnTo>
                      <a:pt x="357" y="123"/>
                    </a:lnTo>
                    <a:lnTo>
                      <a:pt x="355" y="126"/>
                    </a:lnTo>
                    <a:lnTo>
                      <a:pt x="353" y="131"/>
                    </a:lnTo>
                    <a:lnTo>
                      <a:pt x="353" y="134"/>
                    </a:lnTo>
                    <a:lnTo>
                      <a:pt x="355" y="138"/>
                    </a:lnTo>
                    <a:lnTo>
                      <a:pt x="357" y="141"/>
                    </a:lnTo>
                    <a:lnTo>
                      <a:pt x="362" y="142"/>
                    </a:lnTo>
                    <a:lnTo>
                      <a:pt x="405" y="159"/>
                    </a:lnTo>
                    <a:lnTo>
                      <a:pt x="443" y="182"/>
                    </a:lnTo>
                    <a:lnTo>
                      <a:pt x="476" y="214"/>
                    </a:lnTo>
                    <a:lnTo>
                      <a:pt x="504" y="252"/>
                    </a:lnTo>
                    <a:lnTo>
                      <a:pt x="524" y="291"/>
                    </a:lnTo>
                    <a:lnTo>
                      <a:pt x="537" y="336"/>
                    </a:lnTo>
                    <a:lnTo>
                      <a:pt x="540" y="380"/>
                    </a:lnTo>
                    <a:lnTo>
                      <a:pt x="535" y="422"/>
                    </a:lnTo>
                    <a:lnTo>
                      <a:pt x="524" y="460"/>
                    </a:lnTo>
                    <a:lnTo>
                      <a:pt x="505" y="494"/>
                    </a:lnTo>
                    <a:lnTo>
                      <a:pt x="482" y="524"/>
                    </a:lnTo>
                    <a:lnTo>
                      <a:pt x="454" y="549"/>
                    </a:lnTo>
                    <a:lnTo>
                      <a:pt x="421" y="570"/>
                    </a:lnTo>
                    <a:lnTo>
                      <a:pt x="385" y="587"/>
                    </a:lnTo>
                    <a:lnTo>
                      <a:pt x="347" y="597"/>
                    </a:lnTo>
                    <a:lnTo>
                      <a:pt x="305" y="603"/>
                    </a:lnTo>
                    <a:lnTo>
                      <a:pt x="301" y="605"/>
                    </a:lnTo>
                    <a:lnTo>
                      <a:pt x="297" y="608"/>
                    </a:lnTo>
                    <a:lnTo>
                      <a:pt x="296" y="612"/>
                    </a:lnTo>
                    <a:lnTo>
                      <a:pt x="294" y="615"/>
                    </a:lnTo>
                    <a:lnTo>
                      <a:pt x="294" y="620"/>
                    </a:lnTo>
                    <a:lnTo>
                      <a:pt x="296" y="623"/>
                    </a:lnTo>
                    <a:lnTo>
                      <a:pt x="297" y="627"/>
                    </a:lnTo>
                    <a:lnTo>
                      <a:pt x="301" y="628"/>
                    </a:lnTo>
                    <a:lnTo>
                      <a:pt x="305" y="628"/>
                    </a:lnTo>
                    <a:lnTo>
                      <a:pt x="350" y="622"/>
                    </a:lnTo>
                    <a:lnTo>
                      <a:pt x="393" y="608"/>
                    </a:lnTo>
                    <a:lnTo>
                      <a:pt x="433" y="592"/>
                    </a:lnTo>
                    <a:lnTo>
                      <a:pt x="467" y="569"/>
                    </a:lnTo>
                    <a:lnTo>
                      <a:pt x="499" y="541"/>
                    </a:lnTo>
                    <a:lnTo>
                      <a:pt x="502" y="584"/>
                    </a:lnTo>
                    <a:lnTo>
                      <a:pt x="515" y="625"/>
                    </a:lnTo>
                    <a:lnTo>
                      <a:pt x="533" y="665"/>
                    </a:lnTo>
                    <a:lnTo>
                      <a:pt x="557" y="699"/>
                    </a:lnTo>
                    <a:lnTo>
                      <a:pt x="560" y="703"/>
                    </a:lnTo>
                    <a:lnTo>
                      <a:pt x="563" y="704"/>
                    </a:lnTo>
                    <a:lnTo>
                      <a:pt x="568" y="704"/>
                    </a:lnTo>
                    <a:lnTo>
                      <a:pt x="571" y="703"/>
                    </a:lnTo>
                    <a:lnTo>
                      <a:pt x="575" y="701"/>
                    </a:lnTo>
                    <a:lnTo>
                      <a:pt x="578" y="698"/>
                    </a:lnTo>
                    <a:lnTo>
                      <a:pt x="580" y="694"/>
                    </a:lnTo>
                    <a:lnTo>
                      <a:pt x="580" y="691"/>
                    </a:lnTo>
                    <a:lnTo>
                      <a:pt x="576" y="686"/>
                    </a:lnTo>
                    <a:lnTo>
                      <a:pt x="562" y="663"/>
                    </a:lnTo>
                    <a:lnTo>
                      <a:pt x="548" y="638"/>
                    </a:lnTo>
                    <a:lnTo>
                      <a:pt x="537" y="612"/>
                    </a:lnTo>
                    <a:lnTo>
                      <a:pt x="527" y="584"/>
                    </a:lnTo>
                    <a:lnTo>
                      <a:pt x="522" y="554"/>
                    </a:lnTo>
                    <a:lnTo>
                      <a:pt x="524" y="526"/>
                    </a:lnTo>
                    <a:lnTo>
                      <a:pt x="532" y="499"/>
                    </a:lnTo>
                    <a:lnTo>
                      <a:pt x="533" y="494"/>
                    </a:lnTo>
                    <a:lnTo>
                      <a:pt x="548" y="461"/>
                    </a:lnTo>
                    <a:lnTo>
                      <a:pt x="558" y="427"/>
                    </a:lnTo>
                    <a:lnTo>
                      <a:pt x="565" y="387"/>
                    </a:lnTo>
                    <a:lnTo>
                      <a:pt x="563" y="344"/>
                    </a:lnTo>
                    <a:lnTo>
                      <a:pt x="553" y="299"/>
                    </a:lnTo>
                    <a:lnTo>
                      <a:pt x="537" y="258"/>
                    </a:lnTo>
                    <a:lnTo>
                      <a:pt x="512" y="220"/>
                    </a:lnTo>
                    <a:lnTo>
                      <a:pt x="482" y="185"/>
                    </a:lnTo>
                    <a:lnTo>
                      <a:pt x="448" y="156"/>
                    </a:lnTo>
                    <a:lnTo>
                      <a:pt x="410" y="134"/>
                    </a:lnTo>
                    <a:lnTo>
                      <a:pt x="368" y="119"/>
                    </a:lnTo>
                    <a:lnTo>
                      <a:pt x="363" y="119"/>
                    </a:lnTo>
                    <a:close/>
                    <a:moveTo>
                      <a:pt x="566" y="0"/>
                    </a:moveTo>
                    <a:lnTo>
                      <a:pt x="598" y="17"/>
                    </a:lnTo>
                    <a:lnTo>
                      <a:pt x="624" y="38"/>
                    </a:lnTo>
                    <a:lnTo>
                      <a:pt x="644" y="63"/>
                    </a:lnTo>
                    <a:lnTo>
                      <a:pt x="659" y="91"/>
                    </a:lnTo>
                    <a:lnTo>
                      <a:pt x="669" y="121"/>
                    </a:lnTo>
                    <a:lnTo>
                      <a:pt x="675" y="151"/>
                    </a:lnTo>
                    <a:lnTo>
                      <a:pt x="679" y="180"/>
                    </a:lnTo>
                    <a:lnTo>
                      <a:pt x="680" y="209"/>
                    </a:lnTo>
                    <a:lnTo>
                      <a:pt x="680" y="235"/>
                    </a:lnTo>
                    <a:lnTo>
                      <a:pt x="661" y="273"/>
                    </a:lnTo>
                    <a:lnTo>
                      <a:pt x="636" y="308"/>
                    </a:lnTo>
                    <a:lnTo>
                      <a:pt x="609" y="339"/>
                    </a:lnTo>
                    <a:lnTo>
                      <a:pt x="606" y="344"/>
                    </a:lnTo>
                    <a:lnTo>
                      <a:pt x="606" y="349"/>
                    </a:lnTo>
                    <a:lnTo>
                      <a:pt x="606" y="352"/>
                    </a:lnTo>
                    <a:lnTo>
                      <a:pt x="609" y="356"/>
                    </a:lnTo>
                    <a:lnTo>
                      <a:pt x="613" y="359"/>
                    </a:lnTo>
                    <a:lnTo>
                      <a:pt x="618" y="361"/>
                    </a:lnTo>
                    <a:lnTo>
                      <a:pt x="621" y="359"/>
                    </a:lnTo>
                    <a:lnTo>
                      <a:pt x="626" y="357"/>
                    </a:lnTo>
                    <a:lnTo>
                      <a:pt x="652" y="328"/>
                    </a:lnTo>
                    <a:lnTo>
                      <a:pt x="674" y="296"/>
                    </a:lnTo>
                    <a:lnTo>
                      <a:pt x="702" y="324"/>
                    </a:lnTo>
                    <a:lnTo>
                      <a:pt x="722" y="354"/>
                    </a:lnTo>
                    <a:lnTo>
                      <a:pt x="733" y="384"/>
                    </a:lnTo>
                    <a:lnTo>
                      <a:pt x="738" y="413"/>
                    </a:lnTo>
                    <a:lnTo>
                      <a:pt x="740" y="442"/>
                    </a:lnTo>
                    <a:lnTo>
                      <a:pt x="735" y="468"/>
                    </a:lnTo>
                    <a:lnTo>
                      <a:pt x="728" y="494"/>
                    </a:lnTo>
                    <a:lnTo>
                      <a:pt x="707" y="524"/>
                    </a:lnTo>
                    <a:lnTo>
                      <a:pt x="682" y="552"/>
                    </a:lnTo>
                    <a:lnTo>
                      <a:pt x="654" y="575"/>
                    </a:lnTo>
                    <a:lnTo>
                      <a:pt x="624" y="592"/>
                    </a:lnTo>
                    <a:lnTo>
                      <a:pt x="619" y="595"/>
                    </a:lnTo>
                    <a:lnTo>
                      <a:pt x="616" y="598"/>
                    </a:lnTo>
                    <a:lnTo>
                      <a:pt x="616" y="602"/>
                    </a:lnTo>
                    <a:lnTo>
                      <a:pt x="616" y="605"/>
                    </a:lnTo>
                    <a:lnTo>
                      <a:pt x="616" y="610"/>
                    </a:lnTo>
                    <a:lnTo>
                      <a:pt x="619" y="613"/>
                    </a:lnTo>
                    <a:lnTo>
                      <a:pt x="621" y="615"/>
                    </a:lnTo>
                    <a:lnTo>
                      <a:pt x="626" y="617"/>
                    </a:lnTo>
                    <a:lnTo>
                      <a:pt x="629" y="615"/>
                    </a:lnTo>
                    <a:lnTo>
                      <a:pt x="656" y="603"/>
                    </a:lnTo>
                    <a:lnTo>
                      <a:pt x="679" y="587"/>
                    </a:lnTo>
                    <a:lnTo>
                      <a:pt x="700" y="569"/>
                    </a:lnTo>
                    <a:lnTo>
                      <a:pt x="717" y="612"/>
                    </a:lnTo>
                    <a:lnTo>
                      <a:pt x="725" y="650"/>
                    </a:lnTo>
                    <a:lnTo>
                      <a:pt x="728" y="686"/>
                    </a:lnTo>
                    <a:lnTo>
                      <a:pt x="727" y="719"/>
                    </a:lnTo>
                    <a:lnTo>
                      <a:pt x="718" y="747"/>
                    </a:lnTo>
                    <a:lnTo>
                      <a:pt x="707" y="774"/>
                    </a:lnTo>
                    <a:lnTo>
                      <a:pt x="692" y="797"/>
                    </a:lnTo>
                    <a:lnTo>
                      <a:pt x="674" y="818"/>
                    </a:lnTo>
                    <a:lnTo>
                      <a:pt x="652" y="836"/>
                    </a:lnTo>
                    <a:lnTo>
                      <a:pt x="649" y="833"/>
                    </a:lnTo>
                    <a:lnTo>
                      <a:pt x="646" y="831"/>
                    </a:lnTo>
                    <a:lnTo>
                      <a:pt x="642" y="831"/>
                    </a:lnTo>
                    <a:lnTo>
                      <a:pt x="637" y="833"/>
                    </a:lnTo>
                    <a:lnTo>
                      <a:pt x="604" y="850"/>
                    </a:lnTo>
                    <a:lnTo>
                      <a:pt x="571" y="863"/>
                    </a:lnTo>
                    <a:lnTo>
                      <a:pt x="535" y="873"/>
                    </a:lnTo>
                    <a:lnTo>
                      <a:pt x="500" y="878"/>
                    </a:lnTo>
                    <a:lnTo>
                      <a:pt x="464" y="879"/>
                    </a:lnTo>
                    <a:lnTo>
                      <a:pt x="429" y="874"/>
                    </a:lnTo>
                    <a:lnTo>
                      <a:pt x="396" y="863"/>
                    </a:lnTo>
                    <a:lnTo>
                      <a:pt x="365" y="846"/>
                    </a:lnTo>
                    <a:lnTo>
                      <a:pt x="335" y="823"/>
                    </a:lnTo>
                    <a:lnTo>
                      <a:pt x="373" y="805"/>
                    </a:lnTo>
                    <a:lnTo>
                      <a:pt x="408" y="782"/>
                    </a:lnTo>
                    <a:lnTo>
                      <a:pt x="439" y="755"/>
                    </a:lnTo>
                    <a:lnTo>
                      <a:pt x="467" y="724"/>
                    </a:lnTo>
                    <a:lnTo>
                      <a:pt x="469" y="721"/>
                    </a:lnTo>
                    <a:lnTo>
                      <a:pt x="469" y="716"/>
                    </a:lnTo>
                    <a:lnTo>
                      <a:pt x="469" y="711"/>
                    </a:lnTo>
                    <a:lnTo>
                      <a:pt x="466" y="707"/>
                    </a:lnTo>
                    <a:lnTo>
                      <a:pt x="464" y="704"/>
                    </a:lnTo>
                    <a:lnTo>
                      <a:pt x="461" y="703"/>
                    </a:lnTo>
                    <a:lnTo>
                      <a:pt x="456" y="703"/>
                    </a:lnTo>
                    <a:lnTo>
                      <a:pt x="452" y="704"/>
                    </a:lnTo>
                    <a:lnTo>
                      <a:pt x="449" y="707"/>
                    </a:lnTo>
                    <a:lnTo>
                      <a:pt x="418" y="741"/>
                    </a:lnTo>
                    <a:lnTo>
                      <a:pt x="383" y="769"/>
                    </a:lnTo>
                    <a:lnTo>
                      <a:pt x="345" y="792"/>
                    </a:lnTo>
                    <a:lnTo>
                      <a:pt x="304" y="808"/>
                    </a:lnTo>
                    <a:lnTo>
                      <a:pt x="263" y="817"/>
                    </a:lnTo>
                    <a:lnTo>
                      <a:pt x="218" y="820"/>
                    </a:lnTo>
                    <a:lnTo>
                      <a:pt x="175" y="815"/>
                    </a:lnTo>
                    <a:lnTo>
                      <a:pt x="130" y="805"/>
                    </a:lnTo>
                    <a:lnTo>
                      <a:pt x="89" y="785"/>
                    </a:lnTo>
                    <a:lnTo>
                      <a:pt x="61" y="767"/>
                    </a:lnTo>
                    <a:lnTo>
                      <a:pt x="38" y="744"/>
                    </a:lnTo>
                    <a:lnTo>
                      <a:pt x="21" y="717"/>
                    </a:lnTo>
                    <a:lnTo>
                      <a:pt x="10" y="688"/>
                    </a:lnTo>
                    <a:lnTo>
                      <a:pt x="1" y="656"/>
                    </a:lnTo>
                    <a:lnTo>
                      <a:pt x="0" y="625"/>
                    </a:lnTo>
                    <a:lnTo>
                      <a:pt x="0" y="592"/>
                    </a:lnTo>
                    <a:lnTo>
                      <a:pt x="5" y="559"/>
                    </a:lnTo>
                    <a:lnTo>
                      <a:pt x="13" y="527"/>
                    </a:lnTo>
                    <a:lnTo>
                      <a:pt x="31" y="556"/>
                    </a:lnTo>
                    <a:lnTo>
                      <a:pt x="53" y="580"/>
                    </a:lnTo>
                    <a:lnTo>
                      <a:pt x="77" y="602"/>
                    </a:lnTo>
                    <a:lnTo>
                      <a:pt x="81" y="603"/>
                    </a:lnTo>
                    <a:lnTo>
                      <a:pt x="86" y="603"/>
                    </a:lnTo>
                    <a:lnTo>
                      <a:pt x="89" y="602"/>
                    </a:lnTo>
                    <a:lnTo>
                      <a:pt x="92" y="600"/>
                    </a:lnTo>
                    <a:lnTo>
                      <a:pt x="94" y="595"/>
                    </a:lnTo>
                    <a:lnTo>
                      <a:pt x="94" y="592"/>
                    </a:lnTo>
                    <a:lnTo>
                      <a:pt x="94" y="589"/>
                    </a:lnTo>
                    <a:lnTo>
                      <a:pt x="92" y="584"/>
                    </a:lnTo>
                    <a:lnTo>
                      <a:pt x="89" y="580"/>
                    </a:lnTo>
                    <a:lnTo>
                      <a:pt x="63" y="557"/>
                    </a:lnTo>
                    <a:lnTo>
                      <a:pt x="39" y="529"/>
                    </a:lnTo>
                    <a:lnTo>
                      <a:pt x="23" y="498"/>
                    </a:lnTo>
                    <a:lnTo>
                      <a:pt x="23" y="496"/>
                    </a:lnTo>
                    <a:lnTo>
                      <a:pt x="25" y="493"/>
                    </a:lnTo>
                    <a:lnTo>
                      <a:pt x="23" y="488"/>
                    </a:lnTo>
                    <a:lnTo>
                      <a:pt x="21" y="484"/>
                    </a:lnTo>
                    <a:lnTo>
                      <a:pt x="16" y="483"/>
                    </a:lnTo>
                    <a:lnTo>
                      <a:pt x="8" y="453"/>
                    </a:lnTo>
                    <a:lnTo>
                      <a:pt x="5" y="422"/>
                    </a:lnTo>
                    <a:lnTo>
                      <a:pt x="6" y="390"/>
                    </a:lnTo>
                    <a:lnTo>
                      <a:pt x="11" y="379"/>
                    </a:lnTo>
                    <a:lnTo>
                      <a:pt x="13" y="375"/>
                    </a:lnTo>
                    <a:lnTo>
                      <a:pt x="13" y="372"/>
                    </a:lnTo>
                    <a:lnTo>
                      <a:pt x="11" y="370"/>
                    </a:lnTo>
                    <a:lnTo>
                      <a:pt x="21" y="341"/>
                    </a:lnTo>
                    <a:lnTo>
                      <a:pt x="36" y="314"/>
                    </a:lnTo>
                    <a:lnTo>
                      <a:pt x="56" y="288"/>
                    </a:lnTo>
                    <a:lnTo>
                      <a:pt x="81" y="268"/>
                    </a:lnTo>
                    <a:lnTo>
                      <a:pt x="111" y="253"/>
                    </a:lnTo>
                    <a:lnTo>
                      <a:pt x="142" y="245"/>
                    </a:lnTo>
                    <a:lnTo>
                      <a:pt x="175" y="242"/>
                    </a:lnTo>
                    <a:lnTo>
                      <a:pt x="210" y="243"/>
                    </a:lnTo>
                    <a:lnTo>
                      <a:pt x="241" y="252"/>
                    </a:lnTo>
                    <a:lnTo>
                      <a:pt x="271" y="263"/>
                    </a:lnTo>
                    <a:lnTo>
                      <a:pt x="297" y="281"/>
                    </a:lnTo>
                    <a:lnTo>
                      <a:pt x="317" y="303"/>
                    </a:lnTo>
                    <a:lnTo>
                      <a:pt x="332" y="328"/>
                    </a:lnTo>
                    <a:lnTo>
                      <a:pt x="332" y="331"/>
                    </a:lnTo>
                    <a:lnTo>
                      <a:pt x="334" y="334"/>
                    </a:lnTo>
                    <a:lnTo>
                      <a:pt x="337" y="337"/>
                    </a:lnTo>
                    <a:lnTo>
                      <a:pt x="347" y="372"/>
                    </a:lnTo>
                    <a:lnTo>
                      <a:pt x="352" y="407"/>
                    </a:lnTo>
                    <a:lnTo>
                      <a:pt x="353" y="443"/>
                    </a:lnTo>
                    <a:lnTo>
                      <a:pt x="348" y="476"/>
                    </a:lnTo>
                    <a:lnTo>
                      <a:pt x="350" y="481"/>
                    </a:lnTo>
                    <a:lnTo>
                      <a:pt x="350" y="484"/>
                    </a:lnTo>
                    <a:lnTo>
                      <a:pt x="353" y="488"/>
                    </a:lnTo>
                    <a:lnTo>
                      <a:pt x="357" y="491"/>
                    </a:lnTo>
                    <a:lnTo>
                      <a:pt x="362" y="491"/>
                    </a:lnTo>
                    <a:lnTo>
                      <a:pt x="365" y="491"/>
                    </a:lnTo>
                    <a:lnTo>
                      <a:pt x="368" y="489"/>
                    </a:lnTo>
                    <a:lnTo>
                      <a:pt x="372" y="488"/>
                    </a:lnTo>
                    <a:lnTo>
                      <a:pt x="373" y="483"/>
                    </a:lnTo>
                    <a:lnTo>
                      <a:pt x="376" y="442"/>
                    </a:lnTo>
                    <a:lnTo>
                      <a:pt x="375" y="402"/>
                    </a:lnTo>
                    <a:lnTo>
                      <a:pt x="368" y="361"/>
                    </a:lnTo>
                    <a:lnTo>
                      <a:pt x="393" y="367"/>
                    </a:lnTo>
                    <a:lnTo>
                      <a:pt x="419" y="369"/>
                    </a:lnTo>
                    <a:lnTo>
                      <a:pt x="448" y="364"/>
                    </a:lnTo>
                    <a:lnTo>
                      <a:pt x="472" y="356"/>
                    </a:lnTo>
                    <a:lnTo>
                      <a:pt x="477" y="354"/>
                    </a:lnTo>
                    <a:lnTo>
                      <a:pt x="479" y="351"/>
                    </a:lnTo>
                    <a:lnTo>
                      <a:pt x="481" y="346"/>
                    </a:lnTo>
                    <a:lnTo>
                      <a:pt x="481" y="342"/>
                    </a:lnTo>
                    <a:lnTo>
                      <a:pt x="481" y="339"/>
                    </a:lnTo>
                    <a:lnTo>
                      <a:pt x="477" y="336"/>
                    </a:lnTo>
                    <a:lnTo>
                      <a:pt x="474" y="332"/>
                    </a:lnTo>
                    <a:lnTo>
                      <a:pt x="471" y="332"/>
                    </a:lnTo>
                    <a:lnTo>
                      <a:pt x="466" y="332"/>
                    </a:lnTo>
                    <a:lnTo>
                      <a:pt x="448" y="339"/>
                    </a:lnTo>
                    <a:lnTo>
                      <a:pt x="428" y="342"/>
                    </a:lnTo>
                    <a:lnTo>
                      <a:pt x="408" y="344"/>
                    </a:lnTo>
                    <a:lnTo>
                      <a:pt x="386" y="342"/>
                    </a:lnTo>
                    <a:lnTo>
                      <a:pt x="370" y="336"/>
                    </a:lnTo>
                    <a:lnTo>
                      <a:pt x="355" y="323"/>
                    </a:lnTo>
                    <a:lnTo>
                      <a:pt x="353" y="321"/>
                    </a:lnTo>
                    <a:lnTo>
                      <a:pt x="337" y="291"/>
                    </a:lnTo>
                    <a:lnTo>
                      <a:pt x="315" y="265"/>
                    </a:lnTo>
                    <a:lnTo>
                      <a:pt x="297" y="248"/>
                    </a:lnTo>
                    <a:lnTo>
                      <a:pt x="277" y="237"/>
                    </a:lnTo>
                    <a:lnTo>
                      <a:pt x="256" y="227"/>
                    </a:lnTo>
                    <a:lnTo>
                      <a:pt x="279" y="207"/>
                    </a:lnTo>
                    <a:lnTo>
                      <a:pt x="297" y="184"/>
                    </a:lnTo>
                    <a:lnTo>
                      <a:pt x="310" y="157"/>
                    </a:lnTo>
                    <a:lnTo>
                      <a:pt x="317" y="129"/>
                    </a:lnTo>
                    <a:lnTo>
                      <a:pt x="319" y="101"/>
                    </a:lnTo>
                    <a:lnTo>
                      <a:pt x="317" y="71"/>
                    </a:lnTo>
                    <a:lnTo>
                      <a:pt x="357" y="76"/>
                    </a:lnTo>
                    <a:lnTo>
                      <a:pt x="396" y="78"/>
                    </a:lnTo>
                    <a:lnTo>
                      <a:pt x="434" y="73"/>
                    </a:lnTo>
                    <a:lnTo>
                      <a:pt x="472" y="65"/>
                    </a:lnTo>
                    <a:lnTo>
                      <a:pt x="507" y="48"/>
                    </a:lnTo>
                    <a:lnTo>
                      <a:pt x="540" y="27"/>
                    </a:lnTo>
                    <a:lnTo>
                      <a:pt x="566" y="0"/>
                    </a:lnTo>
                    <a:close/>
                  </a:path>
                </a:pathLst>
              </a:custGeom>
              <a:grp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sp>
            <p:nvSpPr>
              <p:cNvPr id="13" name="Freeform 10">
                <a:extLst>
                  <a:ext uri="{FF2B5EF4-FFF2-40B4-BE49-F238E27FC236}">
                    <a16:creationId xmlns:a16="http://schemas.microsoft.com/office/drawing/2014/main" id="{C933A9FA-D710-4787-83E2-B744268D22CA}"/>
                  </a:ext>
                </a:extLst>
              </p:cNvPr>
              <p:cNvSpPr>
                <a:spLocks/>
              </p:cNvSpPr>
              <p:nvPr/>
            </p:nvSpPr>
            <p:spPr bwMode="auto">
              <a:xfrm>
                <a:off x="8648701" y="3325813"/>
                <a:ext cx="327025" cy="379413"/>
              </a:xfrm>
              <a:custGeom>
                <a:avLst/>
                <a:gdLst>
                  <a:gd name="T0" fmla="*/ 79 w 411"/>
                  <a:gd name="T1" fmla="*/ 0 h 480"/>
                  <a:gd name="T2" fmla="*/ 84 w 411"/>
                  <a:gd name="T3" fmla="*/ 34 h 480"/>
                  <a:gd name="T4" fmla="*/ 94 w 411"/>
                  <a:gd name="T5" fmla="*/ 67 h 480"/>
                  <a:gd name="T6" fmla="*/ 109 w 411"/>
                  <a:gd name="T7" fmla="*/ 96 h 480"/>
                  <a:gd name="T8" fmla="*/ 130 w 411"/>
                  <a:gd name="T9" fmla="*/ 123 h 480"/>
                  <a:gd name="T10" fmla="*/ 157 w 411"/>
                  <a:gd name="T11" fmla="*/ 146 h 480"/>
                  <a:gd name="T12" fmla="*/ 195 w 411"/>
                  <a:gd name="T13" fmla="*/ 169 h 480"/>
                  <a:gd name="T14" fmla="*/ 236 w 411"/>
                  <a:gd name="T15" fmla="*/ 186 h 480"/>
                  <a:gd name="T16" fmla="*/ 279 w 411"/>
                  <a:gd name="T17" fmla="*/ 199 h 480"/>
                  <a:gd name="T18" fmla="*/ 324 w 411"/>
                  <a:gd name="T19" fmla="*/ 207 h 480"/>
                  <a:gd name="T20" fmla="*/ 325 w 411"/>
                  <a:gd name="T21" fmla="*/ 227 h 480"/>
                  <a:gd name="T22" fmla="*/ 332 w 411"/>
                  <a:gd name="T23" fmla="*/ 248 h 480"/>
                  <a:gd name="T24" fmla="*/ 340 w 411"/>
                  <a:gd name="T25" fmla="*/ 273 h 480"/>
                  <a:gd name="T26" fmla="*/ 350 w 411"/>
                  <a:gd name="T27" fmla="*/ 298 h 480"/>
                  <a:gd name="T28" fmla="*/ 362 w 411"/>
                  <a:gd name="T29" fmla="*/ 324 h 480"/>
                  <a:gd name="T30" fmla="*/ 373 w 411"/>
                  <a:gd name="T31" fmla="*/ 351 h 480"/>
                  <a:gd name="T32" fmla="*/ 385 w 411"/>
                  <a:gd name="T33" fmla="*/ 376 h 480"/>
                  <a:gd name="T34" fmla="*/ 395 w 411"/>
                  <a:gd name="T35" fmla="*/ 399 h 480"/>
                  <a:gd name="T36" fmla="*/ 403 w 411"/>
                  <a:gd name="T37" fmla="*/ 418 h 480"/>
                  <a:gd name="T38" fmla="*/ 408 w 411"/>
                  <a:gd name="T39" fmla="*/ 437 h 480"/>
                  <a:gd name="T40" fmla="*/ 411 w 411"/>
                  <a:gd name="T41" fmla="*/ 450 h 480"/>
                  <a:gd name="T42" fmla="*/ 409 w 411"/>
                  <a:gd name="T43" fmla="*/ 458 h 480"/>
                  <a:gd name="T44" fmla="*/ 401 w 411"/>
                  <a:gd name="T45" fmla="*/ 461 h 480"/>
                  <a:gd name="T46" fmla="*/ 383 w 411"/>
                  <a:gd name="T47" fmla="*/ 461 h 480"/>
                  <a:gd name="T48" fmla="*/ 358 w 411"/>
                  <a:gd name="T49" fmla="*/ 465 h 480"/>
                  <a:gd name="T50" fmla="*/ 333 w 411"/>
                  <a:gd name="T51" fmla="*/ 466 h 480"/>
                  <a:gd name="T52" fmla="*/ 307 w 411"/>
                  <a:gd name="T53" fmla="*/ 470 h 480"/>
                  <a:gd name="T54" fmla="*/ 284 w 411"/>
                  <a:gd name="T55" fmla="*/ 475 h 480"/>
                  <a:gd name="T56" fmla="*/ 264 w 411"/>
                  <a:gd name="T57" fmla="*/ 476 h 480"/>
                  <a:gd name="T58" fmla="*/ 251 w 411"/>
                  <a:gd name="T59" fmla="*/ 480 h 480"/>
                  <a:gd name="T60" fmla="*/ 248 w 411"/>
                  <a:gd name="T61" fmla="*/ 480 h 480"/>
                  <a:gd name="T62" fmla="*/ 193 w 411"/>
                  <a:gd name="T63" fmla="*/ 440 h 480"/>
                  <a:gd name="T64" fmla="*/ 148 w 411"/>
                  <a:gd name="T65" fmla="*/ 397 h 480"/>
                  <a:gd name="T66" fmla="*/ 112 w 411"/>
                  <a:gd name="T67" fmla="*/ 352 h 480"/>
                  <a:gd name="T68" fmla="*/ 81 w 411"/>
                  <a:gd name="T69" fmla="*/ 308 h 480"/>
                  <a:gd name="T70" fmla="*/ 56 w 411"/>
                  <a:gd name="T71" fmla="*/ 263 h 480"/>
                  <a:gd name="T72" fmla="*/ 38 w 411"/>
                  <a:gd name="T73" fmla="*/ 220 h 480"/>
                  <a:gd name="T74" fmla="*/ 23 w 411"/>
                  <a:gd name="T75" fmla="*/ 179 h 480"/>
                  <a:gd name="T76" fmla="*/ 13 w 411"/>
                  <a:gd name="T77" fmla="*/ 141 h 480"/>
                  <a:gd name="T78" fmla="*/ 6 w 411"/>
                  <a:gd name="T79" fmla="*/ 108 h 480"/>
                  <a:gd name="T80" fmla="*/ 1 w 411"/>
                  <a:gd name="T81" fmla="*/ 78 h 480"/>
                  <a:gd name="T82" fmla="*/ 0 w 411"/>
                  <a:gd name="T83" fmla="*/ 55 h 480"/>
                  <a:gd name="T84" fmla="*/ 0 w 411"/>
                  <a:gd name="T85" fmla="*/ 38 h 480"/>
                  <a:gd name="T86" fmla="*/ 29 w 411"/>
                  <a:gd name="T87" fmla="*/ 32 h 480"/>
                  <a:gd name="T88" fmla="*/ 56 w 411"/>
                  <a:gd name="T89" fmla="*/ 20 h 480"/>
                  <a:gd name="T90" fmla="*/ 79 w 411"/>
                  <a:gd name="T91"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1" h="480">
                    <a:moveTo>
                      <a:pt x="79" y="0"/>
                    </a:moveTo>
                    <a:lnTo>
                      <a:pt x="84" y="34"/>
                    </a:lnTo>
                    <a:lnTo>
                      <a:pt x="94" y="67"/>
                    </a:lnTo>
                    <a:lnTo>
                      <a:pt x="109" y="96"/>
                    </a:lnTo>
                    <a:lnTo>
                      <a:pt x="130" y="123"/>
                    </a:lnTo>
                    <a:lnTo>
                      <a:pt x="157" y="146"/>
                    </a:lnTo>
                    <a:lnTo>
                      <a:pt x="195" y="169"/>
                    </a:lnTo>
                    <a:lnTo>
                      <a:pt x="236" y="186"/>
                    </a:lnTo>
                    <a:lnTo>
                      <a:pt x="279" y="199"/>
                    </a:lnTo>
                    <a:lnTo>
                      <a:pt x="324" y="207"/>
                    </a:lnTo>
                    <a:lnTo>
                      <a:pt x="325" y="227"/>
                    </a:lnTo>
                    <a:lnTo>
                      <a:pt x="332" y="248"/>
                    </a:lnTo>
                    <a:lnTo>
                      <a:pt x="340" y="273"/>
                    </a:lnTo>
                    <a:lnTo>
                      <a:pt x="350" y="298"/>
                    </a:lnTo>
                    <a:lnTo>
                      <a:pt x="362" y="324"/>
                    </a:lnTo>
                    <a:lnTo>
                      <a:pt x="373" y="351"/>
                    </a:lnTo>
                    <a:lnTo>
                      <a:pt x="385" y="376"/>
                    </a:lnTo>
                    <a:lnTo>
                      <a:pt x="395" y="399"/>
                    </a:lnTo>
                    <a:lnTo>
                      <a:pt x="403" y="418"/>
                    </a:lnTo>
                    <a:lnTo>
                      <a:pt x="408" y="437"/>
                    </a:lnTo>
                    <a:lnTo>
                      <a:pt x="411" y="450"/>
                    </a:lnTo>
                    <a:lnTo>
                      <a:pt x="409" y="458"/>
                    </a:lnTo>
                    <a:lnTo>
                      <a:pt x="401" y="461"/>
                    </a:lnTo>
                    <a:lnTo>
                      <a:pt x="383" y="461"/>
                    </a:lnTo>
                    <a:lnTo>
                      <a:pt x="358" y="465"/>
                    </a:lnTo>
                    <a:lnTo>
                      <a:pt x="333" y="466"/>
                    </a:lnTo>
                    <a:lnTo>
                      <a:pt x="307" y="470"/>
                    </a:lnTo>
                    <a:lnTo>
                      <a:pt x="284" y="475"/>
                    </a:lnTo>
                    <a:lnTo>
                      <a:pt x="264" y="476"/>
                    </a:lnTo>
                    <a:lnTo>
                      <a:pt x="251" y="480"/>
                    </a:lnTo>
                    <a:lnTo>
                      <a:pt x="248" y="480"/>
                    </a:lnTo>
                    <a:lnTo>
                      <a:pt x="193" y="440"/>
                    </a:lnTo>
                    <a:lnTo>
                      <a:pt x="148" y="397"/>
                    </a:lnTo>
                    <a:lnTo>
                      <a:pt x="112" y="352"/>
                    </a:lnTo>
                    <a:lnTo>
                      <a:pt x="81" y="308"/>
                    </a:lnTo>
                    <a:lnTo>
                      <a:pt x="56" y="263"/>
                    </a:lnTo>
                    <a:lnTo>
                      <a:pt x="38" y="220"/>
                    </a:lnTo>
                    <a:lnTo>
                      <a:pt x="23" y="179"/>
                    </a:lnTo>
                    <a:lnTo>
                      <a:pt x="13" y="141"/>
                    </a:lnTo>
                    <a:lnTo>
                      <a:pt x="6" y="108"/>
                    </a:lnTo>
                    <a:lnTo>
                      <a:pt x="1" y="78"/>
                    </a:lnTo>
                    <a:lnTo>
                      <a:pt x="0" y="55"/>
                    </a:lnTo>
                    <a:lnTo>
                      <a:pt x="0" y="38"/>
                    </a:lnTo>
                    <a:lnTo>
                      <a:pt x="29" y="32"/>
                    </a:lnTo>
                    <a:lnTo>
                      <a:pt x="56" y="20"/>
                    </a:lnTo>
                    <a:lnTo>
                      <a:pt x="79" y="0"/>
                    </a:lnTo>
                    <a:close/>
                  </a:path>
                </a:pathLst>
              </a:custGeom>
              <a:grp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grpSp>
        <p:sp>
          <p:nvSpPr>
            <p:cNvPr id="7" name="Freeform 11">
              <a:extLst>
                <a:ext uri="{FF2B5EF4-FFF2-40B4-BE49-F238E27FC236}">
                  <a16:creationId xmlns:a16="http://schemas.microsoft.com/office/drawing/2014/main" id="{4FAAE964-1869-4435-AB06-0DFE08B47D76}"/>
                </a:ext>
              </a:extLst>
            </p:cNvPr>
            <p:cNvSpPr>
              <a:spLocks/>
            </p:cNvSpPr>
            <p:nvPr/>
          </p:nvSpPr>
          <p:spPr bwMode="auto">
            <a:xfrm>
              <a:off x="8243888" y="1654175"/>
              <a:ext cx="1250950" cy="938213"/>
            </a:xfrm>
            <a:custGeom>
              <a:avLst/>
              <a:gdLst>
                <a:gd name="T0" fmla="*/ 724 w 1576"/>
                <a:gd name="T1" fmla="*/ 122 h 1183"/>
                <a:gd name="T2" fmla="*/ 686 w 1576"/>
                <a:gd name="T3" fmla="*/ 223 h 1183"/>
                <a:gd name="T4" fmla="*/ 887 w 1576"/>
                <a:gd name="T5" fmla="*/ 102 h 1183"/>
                <a:gd name="T6" fmla="*/ 1059 w 1576"/>
                <a:gd name="T7" fmla="*/ 274 h 1183"/>
                <a:gd name="T8" fmla="*/ 1056 w 1576"/>
                <a:gd name="T9" fmla="*/ 325 h 1183"/>
                <a:gd name="T10" fmla="*/ 1327 w 1576"/>
                <a:gd name="T11" fmla="*/ 367 h 1183"/>
                <a:gd name="T12" fmla="*/ 1332 w 1576"/>
                <a:gd name="T13" fmla="*/ 591 h 1183"/>
                <a:gd name="T14" fmla="*/ 1309 w 1576"/>
                <a:gd name="T15" fmla="*/ 628 h 1183"/>
                <a:gd name="T16" fmla="*/ 1573 w 1576"/>
                <a:gd name="T17" fmla="*/ 758 h 1183"/>
                <a:gd name="T18" fmla="*/ 1547 w 1576"/>
                <a:gd name="T19" fmla="*/ 930 h 1183"/>
                <a:gd name="T20" fmla="*/ 1289 w 1576"/>
                <a:gd name="T21" fmla="*/ 882 h 1183"/>
                <a:gd name="T22" fmla="*/ 1284 w 1576"/>
                <a:gd name="T23" fmla="*/ 922 h 1183"/>
                <a:gd name="T24" fmla="*/ 1200 w 1576"/>
                <a:gd name="T25" fmla="*/ 1160 h 1183"/>
                <a:gd name="T26" fmla="*/ 1056 w 1576"/>
                <a:gd name="T27" fmla="*/ 1168 h 1183"/>
                <a:gd name="T28" fmla="*/ 1079 w 1576"/>
                <a:gd name="T29" fmla="*/ 856 h 1183"/>
                <a:gd name="T30" fmla="*/ 894 w 1576"/>
                <a:gd name="T31" fmla="*/ 684 h 1183"/>
                <a:gd name="T32" fmla="*/ 876 w 1576"/>
                <a:gd name="T33" fmla="*/ 720 h 1183"/>
                <a:gd name="T34" fmla="*/ 848 w 1576"/>
                <a:gd name="T35" fmla="*/ 849 h 1183"/>
                <a:gd name="T36" fmla="*/ 1058 w 1576"/>
                <a:gd name="T37" fmla="*/ 869 h 1183"/>
                <a:gd name="T38" fmla="*/ 1020 w 1576"/>
                <a:gd name="T39" fmla="*/ 1158 h 1183"/>
                <a:gd name="T40" fmla="*/ 871 w 1576"/>
                <a:gd name="T41" fmla="*/ 968 h 1183"/>
                <a:gd name="T42" fmla="*/ 588 w 1576"/>
                <a:gd name="T43" fmla="*/ 929 h 1183"/>
                <a:gd name="T44" fmla="*/ 531 w 1576"/>
                <a:gd name="T45" fmla="*/ 887 h 1183"/>
                <a:gd name="T46" fmla="*/ 464 w 1576"/>
                <a:gd name="T47" fmla="*/ 623 h 1183"/>
                <a:gd name="T48" fmla="*/ 616 w 1576"/>
                <a:gd name="T49" fmla="*/ 448 h 1183"/>
                <a:gd name="T50" fmla="*/ 782 w 1576"/>
                <a:gd name="T51" fmla="*/ 634 h 1183"/>
                <a:gd name="T52" fmla="*/ 729 w 1576"/>
                <a:gd name="T53" fmla="*/ 777 h 1183"/>
                <a:gd name="T54" fmla="*/ 868 w 1576"/>
                <a:gd name="T55" fmla="*/ 631 h 1183"/>
                <a:gd name="T56" fmla="*/ 1046 w 1576"/>
                <a:gd name="T57" fmla="*/ 613 h 1183"/>
                <a:gd name="T58" fmla="*/ 864 w 1576"/>
                <a:gd name="T59" fmla="*/ 605 h 1183"/>
                <a:gd name="T60" fmla="*/ 668 w 1576"/>
                <a:gd name="T61" fmla="*/ 428 h 1183"/>
                <a:gd name="T62" fmla="*/ 435 w 1576"/>
                <a:gd name="T63" fmla="*/ 539 h 1183"/>
                <a:gd name="T64" fmla="*/ 240 w 1576"/>
                <a:gd name="T65" fmla="*/ 544 h 1183"/>
                <a:gd name="T66" fmla="*/ 367 w 1576"/>
                <a:gd name="T67" fmla="*/ 534 h 1183"/>
                <a:gd name="T68" fmla="*/ 496 w 1576"/>
                <a:gd name="T69" fmla="*/ 757 h 1183"/>
                <a:gd name="T70" fmla="*/ 418 w 1576"/>
                <a:gd name="T71" fmla="*/ 1001 h 1183"/>
                <a:gd name="T72" fmla="*/ 263 w 1576"/>
                <a:gd name="T73" fmla="*/ 1009 h 1183"/>
                <a:gd name="T74" fmla="*/ 202 w 1576"/>
                <a:gd name="T75" fmla="*/ 651 h 1183"/>
                <a:gd name="T76" fmla="*/ 430 w 1576"/>
                <a:gd name="T77" fmla="*/ 281 h 1183"/>
                <a:gd name="T78" fmla="*/ 631 w 1576"/>
                <a:gd name="T79" fmla="*/ 375 h 1183"/>
                <a:gd name="T80" fmla="*/ 821 w 1576"/>
                <a:gd name="T81" fmla="*/ 302 h 1183"/>
                <a:gd name="T82" fmla="*/ 965 w 1576"/>
                <a:gd name="T83" fmla="*/ 451 h 1183"/>
                <a:gd name="T84" fmla="*/ 897 w 1576"/>
                <a:gd name="T85" fmla="*/ 496 h 1183"/>
                <a:gd name="T86" fmla="*/ 1084 w 1576"/>
                <a:gd name="T87" fmla="*/ 486 h 1183"/>
                <a:gd name="T88" fmla="*/ 1205 w 1576"/>
                <a:gd name="T89" fmla="*/ 663 h 1183"/>
                <a:gd name="T90" fmla="*/ 1216 w 1576"/>
                <a:gd name="T91" fmla="*/ 821 h 1183"/>
                <a:gd name="T92" fmla="*/ 1408 w 1576"/>
                <a:gd name="T93" fmla="*/ 765 h 1183"/>
                <a:gd name="T94" fmla="*/ 1366 w 1576"/>
                <a:gd name="T95" fmla="*/ 732 h 1183"/>
                <a:gd name="T96" fmla="*/ 1173 w 1576"/>
                <a:gd name="T97" fmla="*/ 520 h 1183"/>
                <a:gd name="T98" fmla="*/ 930 w 1576"/>
                <a:gd name="T99" fmla="*/ 296 h 1183"/>
                <a:gd name="T100" fmla="*/ 501 w 1576"/>
                <a:gd name="T101" fmla="*/ 254 h 1183"/>
                <a:gd name="T102" fmla="*/ 157 w 1576"/>
                <a:gd name="T103" fmla="*/ 502 h 1183"/>
                <a:gd name="T104" fmla="*/ 268 w 1576"/>
                <a:gd name="T105" fmla="*/ 857 h 1183"/>
                <a:gd name="T106" fmla="*/ 91 w 1576"/>
                <a:gd name="T107" fmla="*/ 1071 h 1183"/>
                <a:gd name="T108" fmla="*/ 12 w 1576"/>
                <a:gd name="T109" fmla="*/ 669 h 1183"/>
                <a:gd name="T110" fmla="*/ 248 w 1576"/>
                <a:gd name="T111" fmla="*/ 157 h 1183"/>
                <a:gd name="T112" fmla="*/ 372 w 1576"/>
                <a:gd name="T113" fmla="*/ 210 h 1183"/>
                <a:gd name="T114" fmla="*/ 514 w 1576"/>
                <a:gd name="T115" fmla="*/ 41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76" h="1183">
                  <a:moveTo>
                    <a:pt x="635" y="0"/>
                  </a:moveTo>
                  <a:lnTo>
                    <a:pt x="678" y="7"/>
                  </a:lnTo>
                  <a:lnTo>
                    <a:pt x="717" y="18"/>
                  </a:lnTo>
                  <a:lnTo>
                    <a:pt x="750" y="31"/>
                  </a:lnTo>
                  <a:lnTo>
                    <a:pt x="778" y="48"/>
                  </a:lnTo>
                  <a:lnTo>
                    <a:pt x="801" y="64"/>
                  </a:lnTo>
                  <a:lnTo>
                    <a:pt x="818" y="79"/>
                  </a:lnTo>
                  <a:lnTo>
                    <a:pt x="785" y="89"/>
                  </a:lnTo>
                  <a:lnTo>
                    <a:pt x="752" y="104"/>
                  </a:lnTo>
                  <a:lnTo>
                    <a:pt x="724" y="122"/>
                  </a:lnTo>
                  <a:lnTo>
                    <a:pt x="701" y="147"/>
                  </a:lnTo>
                  <a:lnTo>
                    <a:pt x="681" y="175"/>
                  </a:lnTo>
                  <a:lnTo>
                    <a:pt x="668" y="210"/>
                  </a:lnTo>
                  <a:lnTo>
                    <a:pt x="666" y="215"/>
                  </a:lnTo>
                  <a:lnTo>
                    <a:pt x="668" y="218"/>
                  </a:lnTo>
                  <a:lnTo>
                    <a:pt x="671" y="221"/>
                  </a:lnTo>
                  <a:lnTo>
                    <a:pt x="674" y="225"/>
                  </a:lnTo>
                  <a:lnTo>
                    <a:pt x="678" y="225"/>
                  </a:lnTo>
                  <a:lnTo>
                    <a:pt x="681" y="225"/>
                  </a:lnTo>
                  <a:lnTo>
                    <a:pt x="686" y="223"/>
                  </a:lnTo>
                  <a:lnTo>
                    <a:pt x="689" y="221"/>
                  </a:lnTo>
                  <a:lnTo>
                    <a:pt x="691" y="216"/>
                  </a:lnTo>
                  <a:lnTo>
                    <a:pt x="702" y="188"/>
                  </a:lnTo>
                  <a:lnTo>
                    <a:pt x="717" y="164"/>
                  </a:lnTo>
                  <a:lnTo>
                    <a:pt x="737" y="144"/>
                  </a:lnTo>
                  <a:lnTo>
                    <a:pt x="760" y="127"/>
                  </a:lnTo>
                  <a:lnTo>
                    <a:pt x="787" y="114"/>
                  </a:lnTo>
                  <a:lnTo>
                    <a:pt x="815" y="104"/>
                  </a:lnTo>
                  <a:lnTo>
                    <a:pt x="844" y="98"/>
                  </a:lnTo>
                  <a:lnTo>
                    <a:pt x="887" y="102"/>
                  </a:lnTo>
                  <a:lnTo>
                    <a:pt x="925" y="111"/>
                  </a:lnTo>
                  <a:lnTo>
                    <a:pt x="957" y="124"/>
                  </a:lnTo>
                  <a:lnTo>
                    <a:pt x="982" y="139"/>
                  </a:lnTo>
                  <a:lnTo>
                    <a:pt x="1003" y="157"/>
                  </a:lnTo>
                  <a:lnTo>
                    <a:pt x="1021" y="177"/>
                  </a:lnTo>
                  <a:lnTo>
                    <a:pt x="1034" y="197"/>
                  </a:lnTo>
                  <a:lnTo>
                    <a:pt x="1044" y="218"/>
                  </a:lnTo>
                  <a:lnTo>
                    <a:pt x="1051" y="238"/>
                  </a:lnTo>
                  <a:lnTo>
                    <a:pt x="1056" y="258"/>
                  </a:lnTo>
                  <a:lnTo>
                    <a:pt x="1059" y="274"/>
                  </a:lnTo>
                  <a:lnTo>
                    <a:pt x="1061" y="289"/>
                  </a:lnTo>
                  <a:lnTo>
                    <a:pt x="1061" y="299"/>
                  </a:lnTo>
                  <a:lnTo>
                    <a:pt x="1053" y="304"/>
                  </a:lnTo>
                  <a:lnTo>
                    <a:pt x="1049" y="306"/>
                  </a:lnTo>
                  <a:lnTo>
                    <a:pt x="1046" y="311"/>
                  </a:lnTo>
                  <a:lnTo>
                    <a:pt x="1046" y="314"/>
                  </a:lnTo>
                  <a:lnTo>
                    <a:pt x="1048" y="317"/>
                  </a:lnTo>
                  <a:lnTo>
                    <a:pt x="1049" y="321"/>
                  </a:lnTo>
                  <a:lnTo>
                    <a:pt x="1053" y="324"/>
                  </a:lnTo>
                  <a:lnTo>
                    <a:pt x="1056" y="325"/>
                  </a:lnTo>
                  <a:lnTo>
                    <a:pt x="1059" y="325"/>
                  </a:lnTo>
                  <a:lnTo>
                    <a:pt x="1064" y="324"/>
                  </a:lnTo>
                  <a:lnTo>
                    <a:pt x="1100" y="309"/>
                  </a:lnTo>
                  <a:lnTo>
                    <a:pt x="1137" y="299"/>
                  </a:lnTo>
                  <a:lnTo>
                    <a:pt x="1167" y="301"/>
                  </a:lnTo>
                  <a:lnTo>
                    <a:pt x="1200" y="304"/>
                  </a:lnTo>
                  <a:lnTo>
                    <a:pt x="1231" y="312"/>
                  </a:lnTo>
                  <a:lnTo>
                    <a:pt x="1264" y="324"/>
                  </a:lnTo>
                  <a:lnTo>
                    <a:pt x="1297" y="342"/>
                  </a:lnTo>
                  <a:lnTo>
                    <a:pt x="1327" y="367"/>
                  </a:lnTo>
                  <a:lnTo>
                    <a:pt x="1355" y="398"/>
                  </a:lnTo>
                  <a:lnTo>
                    <a:pt x="1375" y="431"/>
                  </a:lnTo>
                  <a:lnTo>
                    <a:pt x="1388" y="463"/>
                  </a:lnTo>
                  <a:lnTo>
                    <a:pt x="1395" y="489"/>
                  </a:lnTo>
                  <a:lnTo>
                    <a:pt x="1395" y="514"/>
                  </a:lnTo>
                  <a:lnTo>
                    <a:pt x="1391" y="535"/>
                  </a:lnTo>
                  <a:lnTo>
                    <a:pt x="1385" y="553"/>
                  </a:lnTo>
                  <a:lnTo>
                    <a:pt x="1376" y="568"/>
                  </a:lnTo>
                  <a:lnTo>
                    <a:pt x="1366" y="580"/>
                  </a:lnTo>
                  <a:lnTo>
                    <a:pt x="1332" y="591"/>
                  </a:lnTo>
                  <a:lnTo>
                    <a:pt x="1297" y="608"/>
                  </a:lnTo>
                  <a:lnTo>
                    <a:pt x="1292" y="611"/>
                  </a:lnTo>
                  <a:lnTo>
                    <a:pt x="1290" y="615"/>
                  </a:lnTo>
                  <a:lnTo>
                    <a:pt x="1290" y="618"/>
                  </a:lnTo>
                  <a:lnTo>
                    <a:pt x="1292" y="621"/>
                  </a:lnTo>
                  <a:lnTo>
                    <a:pt x="1294" y="626"/>
                  </a:lnTo>
                  <a:lnTo>
                    <a:pt x="1297" y="628"/>
                  </a:lnTo>
                  <a:lnTo>
                    <a:pt x="1300" y="629"/>
                  </a:lnTo>
                  <a:lnTo>
                    <a:pt x="1304" y="629"/>
                  </a:lnTo>
                  <a:lnTo>
                    <a:pt x="1309" y="628"/>
                  </a:lnTo>
                  <a:lnTo>
                    <a:pt x="1338" y="615"/>
                  </a:lnTo>
                  <a:lnTo>
                    <a:pt x="1366" y="605"/>
                  </a:lnTo>
                  <a:lnTo>
                    <a:pt x="1416" y="615"/>
                  </a:lnTo>
                  <a:lnTo>
                    <a:pt x="1457" y="628"/>
                  </a:lnTo>
                  <a:lnTo>
                    <a:pt x="1490" y="644"/>
                  </a:lnTo>
                  <a:lnTo>
                    <a:pt x="1518" y="664"/>
                  </a:lnTo>
                  <a:lnTo>
                    <a:pt x="1540" y="686"/>
                  </a:lnTo>
                  <a:lnTo>
                    <a:pt x="1555" y="709"/>
                  </a:lnTo>
                  <a:lnTo>
                    <a:pt x="1566" y="734"/>
                  </a:lnTo>
                  <a:lnTo>
                    <a:pt x="1573" y="758"/>
                  </a:lnTo>
                  <a:lnTo>
                    <a:pt x="1576" y="785"/>
                  </a:lnTo>
                  <a:lnTo>
                    <a:pt x="1576" y="810"/>
                  </a:lnTo>
                  <a:lnTo>
                    <a:pt x="1575" y="833"/>
                  </a:lnTo>
                  <a:lnTo>
                    <a:pt x="1571" y="856"/>
                  </a:lnTo>
                  <a:lnTo>
                    <a:pt x="1566" y="876"/>
                  </a:lnTo>
                  <a:lnTo>
                    <a:pt x="1560" y="894"/>
                  </a:lnTo>
                  <a:lnTo>
                    <a:pt x="1555" y="909"/>
                  </a:lnTo>
                  <a:lnTo>
                    <a:pt x="1550" y="920"/>
                  </a:lnTo>
                  <a:lnTo>
                    <a:pt x="1547" y="929"/>
                  </a:lnTo>
                  <a:lnTo>
                    <a:pt x="1547" y="930"/>
                  </a:lnTo>
                  <a:lnTo>
                    <a:pt x="1565" y="933"/>
                  </a:lnTo>
                  <a:lnTo>
                    <a:pt x="1538" y="958"/>
                  </a:lnTo>
                  <a:lnTo>
                    <a:pt x="1509" y="975"/>
                  </a:lnTo>
                  <a:lnTo>
                    <a:pt x="1475" y="988"/>
                  </a:lnTo>
                  <a:lnTo>
                    <a:pt x="1442" y="995"/>
                  </a:lnTo>
                  <a:lnTo>
                    <a:pt x="1406" y="996"/>
                  </a:lnTo>
                  <a:lnTo>
                    <a:pt x="1370" y="995"/>
                  </a:lnTo>
                  <a:lnTo>
                    <a:pt x="1335" y="988"/>
                  </a:lnTo>
                  <a:lnTo>
                    <a:pt x="1315" y="933"/>
                  </a:lnTo>
                  <a:lnTo>
                    <a:pt x="1289" y="882"/>
                  </a:lnTo>
                  <a:lnTo>
                    <a:pt x="1286" y="879"/>
                  </a:lnTo>
                  <a:lnTo>
                    <a:pt x="1281" y="877"/>
                  </a:lnTo>
                  <a:lnTo>
                    <a:pt x="1277" y="877"/>
                  </a:lnTo>
                  <a:lnTo>
                    <a:pt x="1272" y="877"/>
                  </a:lnTo>
                  <a:lnTo>
                    <a:pt x="1269" y="881"/>
                  </a:lnTo>
                  <a:lnTo>
                    <a:pt x="1267" y="882"/>
                  </a:lnTo>
                  <a:lnTo>
                    <a:pt x="1266" y="887"/>
                  </a:lnTo>
                  <a:lnTo>
                    <a:pt x="1266" y="891"/>
                  </a:lnTo>
                  <a:lnTo>
                    <a:pt x="1267" y="895"/>
                  </a:lnTo>
                  <a:lnTo>
                    <a:pt x="1284" y="922"/>
                  </a:lnTo>
                  <a:lnTo>
                    <a:pt x="1297" y="950"/>
                  </a:lnTo>
                  <a:lnTo>
                    <a:pt x="1307" y="980"/>
                  </a:lnTo>
                  <a:lnTo>
                    <a:pt x="1315" y="1009"/>
                  </a:lnTo>
                  <a:lnTo>
                    <a:pt x="1317" y="1039"/>
                  </a:lnTo>
                  <a:lnTo>
                    <a:pt x="1315" y="1069"/>
                  </a:lnTo>
                  <a:lnTo>
                    <a:pt x="1309" y="1095"/>
                  </a:lnTo>
                  <a:lnTo>
                    <a:pt x="1294" y="1122"/>
                  </a:lnTo>
                  <a:lnTo>
                    <a:pt x="1274" y="1143"/>
                  </a:lnTo>
                  <a:lnTo>
                    <a:pt x="1246" y="1163"/>
                  </a:lnTo>
                  <a:lnTo>
                    <a:pt x="1200" y="1160"/>
                  </a:lnTo>
                  <a:lnTo>
                    <a:pt x="1153" y="1166"/>
                  </a:lnTo>
                  <a:lnTo>
                    <a:pt x="1112" y="1181"/>
                  </a:lnTo>
                  <a:lnTo>
                    <a:pt x="1109" y="1178"/>
                  </a:lnTo>
                  <a:lnTo>
                    <a:pt x="1107" y="1175"/>
                  </a:lnTo>
                  <a:lnTo>
                    <a:pt x="1102" y="1175"/>
                  </a:lnTo>
                  <a:lnTo>
                    <a:pt x="1099" y="1175"/>
                  </a:lnTo>
                  <a:lnTo>
                    <a:pt x="1056" y="1180"/>
                  </a:lnTo>
                  <a:lnTo>
                    <a:pt x="1011" y="1183"/>
                  </a:lnTo>
                  <a:lnTo>
                    <a:pt x="1034" y="1176"/>
                  </a:lnTo>
                  <a:lnTo>
                    <a:pt x="1056" y="1168"/>
                  </a:lnTo>
                  <a:lnTo>
                    <a:pt x="1086" y="1148"/>
                  </a:lnTo>
                  <a:lnTo>
                    <a:pt x="1110" y="1122"/>
                  </a:lnTo>
                  <a:lnTo>
                    <a:pt x="1129" y="1090"/>
                  </a:lnTo>
                  <a:lnTo>
                    <a:pt x="1142" y="1056"/>
                  </a:lnTo>
                  <a:lnTo>
                    <a:pt x="1147" y="1021"/>
                  </a:lnTo>
                  <a:lnTo>
                    <a:pt x="1145" y="985"/>
                  </a:lnTo>
                  <a:lnTo>
                    <a:pt x="1135" y="945"/>
                  </a:lnTo>
                  <a:lnTo>
                    <a:pt x="1122" y="910"/>
                  </a:lnTo>
                  <a:lnTo>
                    <a:pt x="1102" y="881"/>
                  </a:lnTo>
                  <a:lnTo>
                    <a:pt x="1079" y="856"/>
                  </a:lnTo>
                  <a:lnTo>
                    <a:pt x="1053" y="836"/>
                  </a:lnTo>
                  <a:lnTo>
                    <a:pt x="1023" y="821"/>
                  </a:lnTo>
                  <a:lnTo>
                    <a:pt x="990" y="813"/>
                  </a:lnTo>
                  <a:lnTo>
                    <a:pt x="988" y="811"/>
                  </a:lnTo>
                  <a:lnTo>
                    <a:pt x="985" y="810"/>
                  </a:lnTo>
                  <a:lnTo>
                    <a:pt x="957" y="793"/>
                  </a:lnTo>
                  <a:lnTo>
                    <a:pt x="932" y="772"/>
                  </a:lnTo>
                  <a:lnTo>
                    <a:pt x="912" y="745"/>
                  </a:lnTo>
                  <a:lnTo>
                    <a:pt x="899" y="715"/>
                  </a:lnTo>
                  <a:lnTo>
                    <a:pt x="894" y="684"/>
                  </a:lnTo>
                  <a:lnTo>
                    <a:pt x="892" y="679"/>
                  </a:lnTo>
                  <a:lnTo>
                    <a:pt x="889" y="676"/>
                  </a:lnTo>
                  <a:lnTo>
                    <a:pt x="886" y="674"/>
                  </a:lnTo>
                  <a:lnTo>
                    <a:pt x="882" y="672"/>
                  </a:lnTo>
                  <a:lnTo>
                    <a:pt x="879" y="672"/>
                  </a:lnTo>
                  <a:lnTo>
                    <a:pt x="874" y="674"/>
                  </a:lnTo>
                  <a:lnTo>
                    <a:pt x="871" y="676"/>
                  </a:lnTo>
                  <a:lnTo>
                    <a:pt x="869" y="679"/>
                  </a:lnTo>
                  <a:lnTo>
                    <a:pt x="869" y="684"/>
                  </a:lnTo>
                  <a:lnTo>
                    <a:pt x="876" y="720"/>
                  </a:lnTo>
                  <a:lnTo>
                    <a:pt x="891" y="755"/>
                  </a:lnTo>
                  <a:lnTo>
                    <a:pt x="912" y="785"/>
                  </a:lnTo>
                  <a:lnTo>
                    <a:pt x="940" y="810"/>
                  </a:lnTo>
                  <a:lnTo>
                    <a:pt x="896" y="816"/>
                  </a:lnTo>
                  <a:lnTo>
                    <a:pt x="851" y="831"/>
                  </a:lnTo>
                  <a:lnTo>
                    <a:pt x="848" y="834"/>
                  </a:lnTo>
                  <a:lnTo>
                    <a:pt x="846" y="838"/>
                  </a:lnTo>
                  <a:lnTo>
                    <a:pt x="846" y="841"/>
                  </a:lnTo>
                  <a:lnTo>
                    <a:pt x="846" y="844"/>
                  </a:lnTo>
                  <a:lnTo>
                    <a:pt x="848" y="849"/>
                  </a:lnTo>
                  <a:lnTo>
                    <a:pt x="851" y="851"/>
                  </a:lnTo>
                  <a:lnTo>
                    <a:pt x="854" y="853"/>
                  </a:lnTo>
                  <a:lnTo>
                    <a:pt x="859" y="854"/>
                  </a:lnTo>
                  <a:lnTo>
                    <a:pt x="864" y="853"/>
                  </a:lnTo>
                  <a:lnTo>
                    <a:pt x="901" y="839"/>
                  </a:lnTo>
                  <a:lnTo>
                    <a:pt x="935" y="833"/>
                  </a:lnTo>
                  <a:lnTo>
                    <a:pt x="968" y="833"/>
                  </a:lnTo>
                  <a:lnTo>
                    <a:pt x="1001" y="839"/>
                  </a:lnTo>
                  <a:lnTo>
                    <a:pt x="1031" y="851"/>
                  </a:lnTo>
                  <a:lnTo>
                    <a:pt x="1058" y="869"/>
                  </a:lnTo>
                  <a:lnTo>
                    <a:pt x="1081" y="894"/>
                  </a:lnTo>
                  <a:lnTo>
                    <a:pt x="1100" y="924"/>
                  </a:lnTo>
                  <a:lnTo>
                    <a:pt x="1115" y="960"/>
                  </a:lnTo>
                  <a:lnTo>
                    <a:pt x="1122" y="996"/>
                  </a:lnTo>
                  <a:lnTo>
                    <a:pt x="1122" y="1033"/>
                  </a:lnTo>
                  <a:lnTo>
                    <a:pt x="1112" y="1066"/>
                  </a:lnTo>
                  <a:lnTo>
                    <a:pt x="1096" y="1097"/>
                  </a:lnTo>
                  <a:lnTo>
                    <a:pt x="1072" y="1125"/>
                  </a:lnTo>
                  <a:lnTo>
                    <a:pt x="1044" y="1147"/>
                  </a:lnTo>
                  <a:lnTo>
                    <a:pt x="1020" y="1158"/>
                  </a:lnTo>
                  <a:lnTo>
                    <a:pt x="991" y="1163"/>
                  </a:lnTo>
                  <a:lnTo>
                    <a:pt x="963" y="1165"/>
                  </a:lnTo>
                  <a:lnTo>
                    <a:pt x="934" y="1163"/>
                  </a:lnTo>
                  <a:lnTo>
                    <a:pt x="906" y="1160"/>
                  </a:lnTo>
                  <a:lnTo>
                    <a:pt x="879" y="1153"/>
                  </a:lnTo>
                  <a:lnTo>
                    <a:pt x="889" y="1120"/>
                  </a:lnTo>
                  <a:lnTo>
                    <a:pt x="894" y="1082"/>
                  </a:lnTo>
                  <a:lnTo>
                    <a:pt x="892" y="1043"/>
                  </a:lnTo>
                  <a:lnTo>
                    <a:pt x="882" y="1001"/>
                  </a:lnTo>
                  <a:lnTo>
                    <a:pt x="871" y="968"/>
                  </a:lnTo>
                  <a:lnTo>
                    <a:pt x="853" y="940"/>
                  </a:lnTo>
                  <a:lnTo>
                    <a:pt x="830" y="920"/>
                  </a:lnTo>
                  <a:lnTo>
                    <a:pt x="803" y="904"/>
                  </a:lnTo>
                  <a:lnTo>
                    <a:pt x="775" y="894"/>
                  </a:lnTo>
                  <a:lnTo>
                    <a:pt x="745" y="889"/>
                  </a:lnTo>
                  <a:lnTo>
                    <a:pt x="712" y="887"/>
                  </a:lnTo>
                  <a:lnTo>
                    <a:pt x="681" y="892"/>
                  </a:lnTo>
                  <a:lnTo>
                    <a:pt x="648" y="900"/>
                  </a:lnTo>
                  <a:lnTo>
                    <a:pt x="616" y="912"/>
                  </a:lnTo>
                  <a:lnTo>
                    <a:pt x="588" y="929"/>
                  </a:lnTo>
                  <a:lnTo>
                    <a:pt x="562" y="947"/>
                  </a:lnTo>
                  <a:lnTo>
                    <a:pt x="539" y="970"/>
                  </a:lnTo>
                  <a:lnTo>
                    <a:pt x="519" y="996"/>
                  </a:lnTo>
                  <a:lnTo>
                    <a:pt x="506" y="1024"/>
                  </a:lnTo>
                  <a:lnTo>
                    <a:pt x="481" y="1014"/>
                  </a:lnTo>
                  <a:lnTo>
                    <a:pt x="455" y="1008"/>
                  </a:lnTo>
                  <a:lnTo>
                    <a:pt x="481" y="985"/>
                  </a:lnTo>
                  <a:lnTo>
                    <a:pt x="502" y="955"/>
                  </a:lnTo>
                  <a:lnTo>
                    <a:pt x="519" y="924"/>
                  </a:lnTo>
                  <a:lnTo>
                    <a:pt x="531" y="887"/>
                  </a:lnTo>
                  <a:lnTo>
                    <a:pt x="537" y="853"/>
                  </a:lnTo>
                  <a:lnTo>
                    <a:pt x="539" y="821"/>
                  </a:lnTo>
                  <a:lnTo>
                    <a:pt x="537" y="791"/>
                  </a:lnTo>
                  <a:lnTo>
                    <a:pt x="529" y="762"/>
                  </a:lnTo>
                  <a:lnTo>
                    <a:pt x="516" y="739"/>
                  </a:lnTo>
                  <a:lnTo>
                    <a:pt x="502" y="717"/>
                  </a:lnTo>
                  <a:lnTo>
                    <a:pt x="488" y="696"/>
                  </a:lnTo>
                  <a:lnTo>
                    <a:pt x="476" y="674"/>
                  </a:lnTo>
                  <a:lnTo>
                    <a:pt x="468" y="649"/>
                  </a:lnTo>
                  <a:lnTo>
                    <a:pt x="464" y="623"/>
                  </a:lnTo>
                  <a:lnTo>
                    <a:pt x="464" y="621"/>
                  </a:lnTo>
                  <a:lnTo>
                    <a:pt x="464" y="620"/>
                  </a:lnTo>
                  <a:lnTo>
                    <a:pt x="469" y="588"/>
                  </a:lnTo>
                  <a:lnTo>
                    <a:pt x="476" y="557"/>
                  </a:lnTo>
                  <a:lnTo>
                    <a:pt x="488" y="529"/>
                  </a:lnTo>
                  <a:lnTo>
                    <a:pt x="502" y="504"/>
                  </a:lnTo>
                  <a:lnTo>
                    <a:pt x="524" y="482"/>
                  </a:lnTo>
                  <a:lnTo>
                    <a:pt x="549" y="464"/>
                  </a:lnTo>
                  <a:lnTo>
                    <a:pt x="580" y="453"/>
                  </a:lnTo>
                  <a:lnTo>
                    <a:pt x="616" y="448"/>
                  </a:lnTo>
                  <a:lnTo>
                    <a:pt x="656" y="451"/>
                  </a:lnTo>
                  <a:lnTo>
                    <a:pt x="692" y="458"/>
                  </a:lnTo>
                  <a:lnTo>
                    <a:pt x="719" y="469"/>
                  </a:lnTo>
                  <a:lnTo>
                    <a:pt x="740" y="484"/>
                  </a:lnTo>
                  <a:lnTo>
                    <a:pt x="757" y="506"/>
                  </a:lnTo>
                  <a:lnTo>
                    <a:pt x="770" y="529"/>
                  </a:lnTo>
                  <a:lnTo>
                    <a:pt x="778" y="553"/>
                  </a:lnTo>
                  <a:lnTo>
                    <a:pt x="783" y="582"/>
                  </a:lnTo>
                  <a:lnTo>
                    <a:pt x="785" y="608"/>
                  </a:lnTo>
                  <a:lnTo>
                    <a:pt x="782" y="634"/>
                  </a:lnTo>
                  <a:lnTo>
                    <a:pt x="767" y="677"/>
                  </a:lnTo>
                  <a:lnTo>
                    <a:pt x="745" y="719"/>
                  </a:lnTo>
                  <a:lnTo>
                    <a:pt x="719" y="755"/>
                  </a:lnTo>
                  <a:lnTo>
                    <a:pt x="716" y="758"/>
                  </a:lnTo>
                  <a:lnTo>
                    <a:pt x="716" y="763"/>
                  </a:lnTo>
                  <a:lnTo>
                    <a:pt x="717" y="767"/>
                  </a:lnTo>
                  <a:lnTo>
                    <a:pt x="719" y="772"/>
                  </a:lnTo>
                  <a:lnTo>
                    <a:pt x="721" y="773"/>
                  </a:lnTo>
                  <a:lnTo>
                    <a:pt x="725" y="775"/>
                  </a:lnTo>
                  <a:lnTo>
                    <a:pt x="729" y="777"/>
                  </a:lnTo>
                  <a:lnTo>
                    <a:pt x="732" y="775"/>
                  </a:lnTo>
                  <a:lnTo>
                    <a:pt x="735" y="772"/>
                  </a:lnTo>
                  <a:lnTo>
                    <a:pt x="762" y="737"/>
                  </a:lnTo>
                  <a:lnTo>
                    <a:pt x="783" y="699"/>
                  </a:lnTo>
                  <a:lnTo>
                    <a:pt x="800" y="659"/>
                  </a:lnTo>
                  <a:lnTo>
                    <a:pt x="808" y="616"/>
                  </a:lnTo>
                  <a:lnTo>
                    <a:pt x="810" y="606"/>
                  </a:lnTo>
                  <a:lnTo>
                    <a:pt x="810" y="596"/>
                  </a:lnTo>
                  <a:lnTo>
                    <a:pt x="838" y="618"/>
                  </a:lnTo>
                  <a:lnTo>
                    <a:pt x="868" y="631"/>
                  </a:lnTo>
                  <a:lnTo>
                    <a:pt x="901" y="639"/>
                  </a:lnTo>
                  <a:lnTo>
                    <a:pt x="935" y="643"/>
                  </a:lnTo>
                  <a:lnTo>
                    <a:pt x="972" y="643"/>
                  </a:lnTo>
                  <a:lnTo>
                    <a:pt x="1006" y="638"/>
                  </a:lnTo>
                  <a:lnTo>
                    <a:pt x="1038" y="629"/>
                  </a:lnTo>
                  <a:lnTo>
                    <a:pt x="1043" y="628"/>
                  </a:lnTo>
                  <a:lnTo>
                    <a:pt x="1044" y="625"/>
                  </a:lnTo>
                  <a:lnTo>
                    <a:pt x="1046" y="621"/>
                  </a:lnTo>
                  <a:lnTo>
                    <a:pt x="1046" y="616"/>
                  </a:lnTo>
                  <a:lnTo>
                    <a:pt x="1046" y="613"/>
                  </a:lnTo>
                  <a:lnTo>
                    <a:pt x="1043" y="610"/>
                  </a:lnTo>
                  <a:lnTo>
                    <a:pt x="1041" y="606"/>
                  </a:lnTo>
                  <a:lnTo>
                    <a:pt x="1036" y="606"/>
                  </a:lnTo>
                  <a:lnTo>
                    <a:pt x="1031" y="606"/>
                  </a:lnTo>
                  <a:lnTo>
                    <a:pt x="1005" y="613"/>
                  </a:lnTo>
                  <a:lnTo>
                    <a:pt x="977" y="618"/>
                  </a:lnTo>
                  <a:lnTo>
                    <a:pt x="949" y="620"/>
                  </a:lnTo>
                  <a:lnTo>
                    <a:pt x="919" y="618"/>
                  </a:lnTo>
                  <a:lnTo>
                    <a:pt x="891" y="613"/>
                  </a:lnTo>
                  <a:lnTo>
                    <a:pt x="864" y="605"/>
                  </a:lnTo>
                  <a:lnTo>
                    <a:pt x="839" y="590"/>
                  </a:lnTo>
                  <a:lnTo>
                    <a:pt x="820" y="572"/>
                  </a:lnTo>
                  <a:lnTo>
                    <a:pt x="803" y="547"/>
                  </a:lnTo>
                  <a:lnTo>
                    <a:pt x="803" y="545"/>
                  </a:lnTo>
                  <a:lnTo>
                    <a:pt x="792" y="517"/>
                  </a:lnTo>
                  <a:lnTo>
                    <a:pt x="775" y="491"/>
                  </a:lnTo>
                  <a:lnTo>
                    <a:pt x="755" y="468"/>
                  </a:lnTo>
                  <a:lnTo>
                    <a:pt x="732" y="449"/>
                  </a:lnTo>
                  <a:lnTo>
                    <a:pt x="704" y="436"/>
                  </a:lnTo>
                  <a:lnTo>
                    <a:pt x="668" y="428"/>
                  </a:lnTo>
                  <a:lnTo>
                    <a:pt x="630" y="425"/>
                  </a:lnTo>
                  <a:lnTo>
                    <a:pt x="593" y="426"/>
                  </a:lnTo>
                  <a:lnTo>
                    <a:pt x="555" y="435"/>
                  </a:lnTo>
                  <a:lnTo>
                    <a:pt x="529" y="446"/>
                  </a:lnTo>
                  <a:lnTo>
                    <a:pt x="506" y="463"/>
                  </a:lnTo>
                  <a:lnTo>
                    <a:pt x="486" y="484"/>
                  </a:lnTo>
                  <a:lnTo>
                    <a:pt x="471" y="507"/>
                  </a:lnTo>
                  <a:lnTo>
                    <a:pt x="460" y="534"/>
                  </a:lnTo>
                  <a:lnTo>
                    <a:pt x="451" y="560"/>
                  </a:lnTo>
                  <a:lnTo>
                    <a:pt x="435" y="539"/>
                  </a:lnTo>
                  <a:lnTo>
                    <a:pt x="413" y="522"/>
                  </a:lnTo>
                  <a:lnTo>
                    <a:pt x="388" y="512"/>
                  </a:lnTo>
                  <a:lnTo>
                    <a:pt x="360" y="507"/>
                  </a:lnTo>
                  <a:lnTo>
                    <a:pt x="332" y="507"/>
                  </a:lnTo>
                  <a:lnTo>
                    <a:pt x="303" y="512"/>
                  </a:lnTo>
                  <a:lnTo>
                    <a:pt x="273" y="520"/>
                  </a:lnTo>
                  <a:lnTo>
                    <a:pt x="246" y="534"/>
                  </a:lnTo>
                  <a:lnTo>
                    <a:pt x="243" y="537"/>
                  </a:lnTo>
                  <a:lnTo>
                    <a:pt x="240" y="540"/>
                  </a:lnTo>
                  <a:lnTo>
                    <a:pt x="240" y="544"/>
                  </a:lnTo>
                  <a:lnTo>
                    <a:pt x="241" y="549"/>
                  </a:lnTo>
                  <a:lnTo>
                    <a:pt x="243" y="552"/>
                  </a:lnTo>
                  <a:lnTo>
                    <a:pt x="246" y="553"/>
                  </a:lnTo>
                  <a:lnTo>
                    <a:pt x="250" y="555"/>
                  </a:lnTo>
                  <a:lnTo>
                    <a:pt x="255" y="557"/>
                  </a:lnTo>
                  <a:lnTo>
                    <a:pt x="258" y="555"/>
                  </a:lnTo>
                  <a:lnTo>
                    <a:pt x="288" y="542"/>
                  </a:lnTo>
                  <a:lnTo>
                    <a:pt x="316" y="534"/>
                  </a:lnTo>
                  <a:lnTo>
                    <a:pt x="342" y="530"/>
                  </a:lnTo>
                  <a:lnTo>
                    <a:pt x="367" y="534"/>
                  </a:lnTo>
                  <a:lnTo>
                    <a:pt x="390" y="542"/>
                  </a:lnTo>
                  <a:lnTo>
                    <a:pt x="410" y="557"/>
                  </a:lnTo>
                  <a:lnTo>
                    <a:pt x="425" y="577"/>
                  </a:lnTo>
                  <a:lnTo>
                    <a:pt x="435" y="605"/>
                  </a:lnTo>
                  <a:lnTo>
                    <a:pt x="440" y="638"/>
                  </a:lnTo>
                  <a:lnTo>
                    <a:pt x="445" y="664"/>
                  </a:lnTo>
                  <a:lnTo>
                    <a:pt x="455" y="689"/>
                  </a:lnTo>
                  <a:lnTo>
                    <a:pt x="468" y="712"/>
                  </a:lnTo>
                  <a:lnTo>
                    <a:pt x="483" y="734"/>
                  </a:lnTo>
                  <a:lnTo>
                    <a:pt x="496" y="757"/>
                  </a:lnTo>
                  <a:lnTo>
                    <a:pt x="507" y="780"/>
                  </a:lnTo>
                  <a:lnTo>
                    <a:pt x="514" y="806"/>
                  </a:lnTo>
                  <a:lnTo>
                    <a:pt x="514" y="836"/>
                  </a:lnTo>
                  <a:lnTo>
                    <a:pt x="511" y="869"/>
                  </a:lnTo>
                  <a:lnTo>
                    <a:pt x="502" y="902"/>
                  </a:lnTo>
                  <a:lnTo>
                    <a:pt x="489" y="933"/>
                  </a:lnTo>
                  <a:lnTo>
                    <a:pt x="471" y="962"/>
                  </a:lnTo>
                  <a:lnTo>
                    <a:pt x="448" y="983"/>
                  </a:lnTo>
                  <a:lnTo>
                    <a:pt x="420" y="1000"/>
                  </a:lnTo>
                  <a:lnTo>
                    <a:pt x="418" y="1001"/>
                  </a:lnTo>
                  <a:lnTo>
                    <a:pt x="415" y="1003"/>
                  </a:lnTo>
                  <a:lnTo>
                    <a:pt x="382" y="1005"/>
                  </a:lnTo>
                  <a:lnTo>
                    <a:pt x="349" y="1009"/>
                  </a:lnTo>
                  <a:lnTo>
                    <a:pt x="317" y="1019"/>
                  </a:lnTo>
                  <a:lnTo>
                    <a:pt x="289" y="1034"/>
                  </a:lnTo>
                  <a:lnTo>
                    <a:pt x="265" y="1054"/>
                  </a:lnTo>
                  <a:lnTo>
                    <a:pt x="246" y="1079"/>
                  </a:lnTo>
                  <a:lnTo>
                    <a:pt x="203" y="1067"/>
                  </a:lnTo>
                  <a:lnTo>
                    <a:pt x="237" y="1041"/>
                  </a:lnTo>
                  <a:lnTo>
                    <a:pt x="263" y="1009"/>
                  </a:lnTo>
                  <a:lnTo>
                    <a:pt x="284" y="975"/>
                  </a:lnTo>
                  <a:lnTo>
                    <a:pt x="296" y="940"/>
                  </a:lnTo>
                  <a:lnTo>
                    <a:pt x="299" y="904"/>
                  </a:lnTo>
                  <a:lnTo>
                    <a:pt x="298" y="869"/>
                  </a:lnTo>
                  <a:lnTo>
                    <a:pt x="288" y="833"/>
                  </a:lnTo>
                  <a:lnTo>
                    <a:pt x="276" y="798"/>
                  </a:lnTo>
                  <a:lnTo>
                    <a:pt x="260" y="763"/>
                  </a:lnTo>
                  <a:lnTo>
                    <a:pt x="243" y="732"/>
                  </a:lnTo>
                  <a:lnTo>
                    <a:pt x="227" y="701"/>
                  </a:lnTo>
                  <a:lnTo>
                    <a:pt x="202" y="651"/>
                  </a:lnTo>
                  <a:lnTo>
                    <a:pt x="187" y="603"/>
                  </a:lnTo>
                  <a:lnTo>
                    <a:pt x="180" y="553"/>
                  </a:lnTo>
                  <a:lnTo>
                    <a:pt x="185" y="507"/>
                  </a:lnTo>
                  <a:lnTo>
                    <a:pt x="199" y="459"/>
                  </a:lnTo>
                  <a:lnTo>
                    <a:pt x="223" y="415"/>
                  </a:lnTo>
                  <a:lnTo>
                    <a:pt x="256" y="372"/>
                  </a:lnTo>
                  <a:lnTo>
                    <a:pt x="296" y="337"/>
                  </a:lnTo>
                  <a:lnTo>
                    <a:pt x="339" y="309"/>
                  </a:lnTo>
                  <a:lnTo>
                    <a:pt x="384" y="291"/>
                  </a:lnTo>
                  <a:lnTo>
                    <a:pt x="430" y="281"/>
                  </a:lnTo>
                  <a:lnTo>
                    <a:pt x="476" y="279"/>
                  </a:lnTo>
                  <a:lnTo>
                    <a:pt x="524" y="286"/>
                  </a:lnTo>
                  <a:lnTo>
                    <a:pt x="572" y="297"/>
                  </a:lnTo>
                  <a:lnTo>
                    <a:pt x="616" y="317"/>
                  </a:lnTo>
                  <a:lnTo>
                    <a:pt x="661" y="344"/>
                  </a:lnTo>
                  <a:lnTo>
                    <a:pt x="648" y="354"/>
                  </a:lnTo>
                  <a:lnTo>
                    <a:pt x="636" y="365"/>
                  </a:lnTo>
                  <a:lnTo>
                    <a:pt x="633" y="368"/>
                  </a:lnTo>
                  <a:lnTo>
                    <a:pt x="631" y="372"/>
                  </a:lnTo>
                  <a:lnTo>
                    <a:pt x="631" y="375"/>
                  </a:lnTo>
                  <a:lnTo>
                    <a:pt x="635" y="380"/>
                  </a:lnTo>
                  <a:lnTo>
                    <a:pt x="636" y="382"/>
                  </a:lnTo>
                  <a:lnTo>
                    <a:pt x="640" y="383"/>
                  </a:lnTo>
                  <a:lnTo>
                    <a:pt x="645" y="385"/>
                  </a:lnTo>
                  <a:lnTo>
                    <a:pt x="648" y="383"/>
                  </a:lnTo>
                  <a:lnTo>
                    <a:pt x="653" y="382"/>
                  </a:lnTo>
                  <a:lnTo>
                    <a:pt x="692" y="352"/>
                  </a:lnTo>
                  <a:lnTo>
                    <a:pt x="735" y="329"/>
                  </a:lnTo>
                  <a:lnTo>
                    <a:pt x="782" y="311"/>
                  </a:lnTo>
                  <a:lnTo>
                    <a:pt x="821" y="302"/>
                  </a:lnTo>
                  <a:lnTo>
                    <a:pt x="858" y="302"/>
                  </a:lnTo>
                  <a:lnTo>
                    <a:pt x="892" y="309"/>
                  </a:lnTo>
                  <a:lnTo>
                    <a:pt x="924" y="321"/>
                  </a:lnTo>
                  <a:lnTo>
                    <a:pt x="953" y="339"/>
                  </a:lnTo>
                  <a:lnTo>
                    <a:pt x="980" y="362"/>
                  </a:lnTo>
                  <a:lnTo>
                    <a:pt x="1005" y="388"/>
                  </a:lnTo>
                  <a:lnTo>
                    <a:pt x="1028" y="418"/>
                  </a:lnTo>
                  <a:lnTo>
                    <a:pt x="1046" y="449"/>
                  </a:lnTo>
                  <a:lnTo>
                    <a:pt x="1006" y="448"/>
                  </a:lnTo>
                  <a:lnTo>
                    <a:pt x="965" y="451"/>
                  </a:lnTo>
                  <a:lnTo>
                    <a:pt x="927" y="461"/>
                  </a:lnTo>
                  <a:lnTo>
                    <a:pt x="891" y="474"/>
                  </a:lnTo>
                  <a:lnTo>
                    <a:pt x="886" y="476"/>
                  </a:lnTo>
                  <a:lnTo>
                    <a:pt x="884" y="479"/>
                  </a:lnTo>
                  <a:lnTo>
                    <a:pt x="884" y="482"/>
                  </a:lnTo>
                  <a:lnTo>
                    <a:pt x="884" y="487"/>
                  </a:lnTo>
                  <a:lnTo>
                    <a:pt x="886" y="491"/>
                  </a:lnTo>
                  <a:lnTo>
                    <a:pt x="889" y="492"/>
                  </a:lnTo>
                  <a:lnTo>
                    <a:pt x="894" y="496"/>
                  </a:lnTo>
                  <a:lnTo>
                    <a:pt x="897" y="496"/>
                  </a:lnTo>
                  <a:lnTo>
                    <a:pt x="902" y="494"/>
                  </a:lnTo>
                  <a:lnTo>
                    <a:pt x="940" y="481"/>
                  </a:lnTo>
                  <a:lnTo>
                    <a:pt x="982" y="474"/>
                  </a:lnTo>
                  <a:lnTo>
                    <a:pt x="1021" y="473"/>
                  </a:lnTo>
                  <a:lnTo>
                    <a:pt x="1062" y="479"/>
                  </a:lnTo>
                  <a:lnTo>
                    <a:pt x="1064" y="482"/>
                  </a:lnTo>
                  <a:lnTo>
                    <a:pt x="1069" y="484"/>
                  </a:lnTo>
                  <a:lnTo>
                    <a:pt x="1072" y="484"/>
                  </a:lnTo>
                  <a:lnTo>
                    <a:pt x="1076" y="482"/>
                  </a:lnTo>
                  <a:lnTo>
                    <a:pt x="1084" y="486"/>
                  </a:lnTo>
                  <a:lnTo>
                    <a:pt x="1114" y="499"/>
                  </a:lnTo>
                  <a:lnTo>
                    <a:pt x="1137" y="515"/>
                  </a:lnTo>
                  <a:lnTo>
                    <a:pt x="1158" y="537"/>
                  </a:lnTo>
                  <a:lnTo>
                    <a:pt x="1173" y="560"/>
                  </a:lnTo>
                  <a:lnTo>
                    <a:pt x="1186" y="585"/>
                  </a:lnTo>
                  <a:lnTo>
                    <a:pt x="1186" y="587"/>
                  </a:lnTo>
                  <a:lnTo>
                    <a:pt x="1186" y="588"/>
                  </a:lnTo>
                  <a:lnTo>
                    <a:pt x="1191" y="601"/>
                  </a:lnTo>
                  <a:lnTo>
                    <a:pt x="1196" y="615"/>
                  </a:lnTo>
                  <a:lnTo>
                    <a:pt x="1205" y="663"/>
                  </a:lnTo>
                  <a:lnTo>
                    <a:pt x="1206" y="712"/>
                  </a:lnTo>
                  <a:lnTo>
                    <a:pt x="1203" y="762"/>
                  </a:lnTo>
                  <a:lnTo>
                    <a:pt x="1196" y="806"/>
                  </a:lnTo>
                  <a:lnTo>
                    <a:pt x="1196" y="811"/>
                  </a:lnTo>
                  <a:lnTo>
                    <a:pt x="1198" y="816"/>
                  </a:lnTo>
                  <a:lnTo>
                    <a:pt x="1201" y="818"/>
                  </a:lnTo>
                  <a:lnTo>
                    <a:pt x="1205" y="821"/>
                  </a:lnTo>
                  <a:lnTo>
                    <a:pt x="1208" y="821"/>
                  </a:lnTo>
                  <a:lnTo>
                    <a:pt x="1211" y="821"/>
                  </a:lnTo>
                  <a:lnTo>
                    <a:pt x="1216" y="821"/>
                  </a:lnTo>
                  <a:lnTo>
                    <a:pt x="1218" y="818"/>
                  </a:lnTo>
                  <a:lnTo>
                    <a:pt x="1219" y="813"/>
                  </a:lnTo>
                  <a:lnTo>
                    <a:pt x="1228" y="767"/>
                  </a:lnTo>
                  <a:lnTo>
                    <a:pt x="1231" y="719"/>
                  </a:lnTo>
                  <a:lnTo>
                    <a:pt x="1229" y="671"/>
                  </a:lnTo>
                  <a:lnTo>
                    <a:pt x="1257" y="701"/>
                  </a:lnTo>
                  <a:lnTo>
                    <a:pt x="1290" y="724"/>
                  </a:lnTo>
                  <a:lnTo>
                    <a:pt x="1327" y="743"/>
                  </a:lnTo>
                  <a:lnTo>
                    <a:pt x="1366" y="757"/>
                  </a:lnTo>
                  <a:lnTo>
                    <a:pt x="1408" y="765"/>
                  </a:lnTo>
                  <a:lnTo>
                    <a:pt x="1411" y="763"/>
                  </a:lnTo>
                  <a:lnTo>
                    <a:pt x="1414" y="762"/>
                  </a:lnTo>
                  <a:lnTo>
                    <a:pt x="1418" y="758"/>
                  </a:lnTo>
                  <a:lnTo>
                    <a:pt x="1418" y="755"/>
                  </a:lnTo>
                  <a:lnTo>
                    <a:pt x="1418" y="752"/>
                  </a:lnTo>
                  <a:lnTo>
                    <a:pt x="1418" y="747"/>
                  </a:lnTo>
                  <a:lnTo>
                    <a:pt x="1414" y="743"/>
                  </a:lnTo>
                  <a:lnTo>
                    <a:pt x="1411" y="742"/>
                  </a:lnTo>
                  <a:lnTo>
                    <a:pt x="1408" y="740"/>
                  </a:lnTo>
                  <a:lnTo>
                    <a:pt x="1366" y="732"/>
                  </a:lnTo>
                  <a:lnTo>
                    <a:pt x="1328" y="717"/>
                  </a:lnTo>
                  <a:lnTo>
                    <a:pt x="1292" y="697"/>
                  </a:lnTo>
                  <a:lnTo>
                    <a:pt x="1262" y="671"/>
                  </a:lnTo>
                  <a:lnTo>
                    <a:pt x="1236" y="638"/>
                  </a:lnTo>
                  <a:lnTo>
                    <a:pt x="1216" y="601"/>
                  </a:lnTo>
                  <a:lnTo>
                    <a:pt x="1213" y="591"/>
                  </a:lnTo>
                  <a:lnTo>
                    <a:pt x="1210" y="583"/>
                  </a:lnTo>
                  <a:lnTo>
                    <a:pt x="1210" y="580"/>
                  </a:lnTo>
                  <a:lnTo>
                    <a:pt x="1193" y="550"/>
                  </a:lnTo>
                  <a:lnTo>
                    <a:pt x="1173" y="520"/>
                  </a:lnTo>
                  <a:lnTo>
                    <a:pt x="1147" y="496"/>
                  </a:lnTo>
                  <a:lnTo>
                    <a:pt x="1115" y="474"/>
                  </a:lnTo>
                  <a:lnTo>
                    <a:pt x="1097" y="464"/>
                  </a:lnTo>
                  <a:lnTo>
                    <a:pt x="1077" y="458"/>
                  </a:lnTo>
                  <a:lnTo>
                    <a:pt x="1059" y="423"/>
                  </a:lnTo>
                  <a:lnTo>
                    <a:pt x="1039" y="392"/>
                  </a:lnTo>
                  <a:lnTo>
                    <a:pt x="1016" y="362"/>
                  </a:lnTo>
                  <a:lnTo>
                    <a:pt x="990" y="335"/>
                  </a:lnTo>
                  <a:lnTo>
                    <a:pt x="962" y="312"/>
                  </a:lnTo>
                  <a:lnTo>
                    <a:pt x="930" y="296"/>
                  </a:lnTo>
                  <a:lnTo>
                    <a:pt x="896" y="283"/>
                  </a:lnTo>
                  <a:lnTo>
                    <a:pt x="859" y="278"/>
                  </a:lnTo>
                  <a:lnTo>
                    <a:pt x="820" y="279"/>
                  </a:lnTo>
                  <a:lnTo>
                    <a:pt x="772" y="289"/>
                  </a:lnTo>
                  <a:lnTo>
                    <a:pt x="725" y="307"/>
                  </a:lnTo>
                  <a:lnTo>
                    <a:pt x="683" y="330"/>
                  </a:lnTo>
                  <a:lnTo>
                    <a:pt x="640" y="302"/>
                  </a:lnTo>
                  <a:lnTo>
                    <a:pt x="595" y="279"/>
                  </a:lnTo>
                  <a:lnTo>
                    <a:pt x="549" y="263"/>
                  </a:lnTo>
                  <a:lnTo>
                    <a:pt x="501" y="254"/>
                  </a:lnTo>
                  <a:lnTo>
                    <a:pt x="451" y="253"/>
                  </a:lnTo>
                  <a:lnTo>
                    <a:pt x="402" y="259"/>
                  </a:lnTo>
                  <a:lnTo>
                    <a:pt x="354" y="276"/>
                  </a:lnTo>
                  <a:lnTo>
                    <a:pt x="314" y="297"/>
                  </a:lnTo>
                  <a:lnTo>
                    <a:pt x="278" y="322"/>
                  </a:lnTo>
                  <a:lnTo>
                    <a:pt x="245" y="350"/>
                  </a:lnTo>
                  <a:lnTo>
                    <a:pt x="215" y="383"/>
                  </a:lnTo>
                  <a:lnTo>
                    <a:pt x="189" y="420"/>
                  </a:lnTo>
                  <a:lnTo>
                    <a:pt x="170" y="459"/>
                  </a:lnTo>
                  <a:lnTo>
                    <a:pt x="157" y="502"/>
                  </a:lnTo>
                  <a:lnTo>
                    <a:pt x="152" y="542"/>
                  </a:lnTo>
                  <a:lnTo>
                    <a:pt x="154" y="578"/>
                  </a:lnTo>
                  <a:lnTo>
                    <a:pt x="162" y="615"/>
                  </a:lnTo>
                  <a:lnTo>
                    <a:pt x="175" y="649"/>
                  </a:lnTo>
                  <a:lnTo>
                    <a:pt x="190" y="684"/>
                  </a:lnTo>
                  <a:lnTo>
                    <a:pt x="208" y="717"/>
                  </a:lnTo>
                  <a:lnTo>
                    <a:pt x="227" y="752"/>
                  </a:lnTo>
                  <a:lnTo>
                    <a:pt x="245" y="785"/>
                  </a:lnTo>
                  <a:lnTo>
                    <a:pt x="258" y="821"/>
                  </a:lnTo>
                  <a:lnTo>
                    <a:pt x="268" y="857"/>
                  </a:lnTo>
                  <a:lnTo>
                    <a:pt x="271" y="892"/>
                  </a:lnTo>
                  <a:lnTo>
                    <a:pt x="268" y="927"/>
                  </a:lnTo>
                  <a:lnTo>
                    <a:pt x="260" y="960"/>
                  </a:lnTo>
                  <a:lnTo>
                    <a:pt x="245" y="991"/>
                  </a:lnTo>
                  <a:lnTo>
                    <a:pt x="223" y="1019"/>
                  </a:lnTo>
                  <a:lnTo>
                    <a:pt x="197" y="1043"/>
                  </a:lnTo>
                  <a:lnTo>
                    <a:pt x="162" y="1062"/>
                  </a:lnTo>
                  <a:lnTo>
                    <a:pt x="113" y="1066"/>
                  </a:lnTo>
                  <a:lnTo>
                    <a:pt x="101" y="1067"/>
                  </a:lnTo>
                  <a:lnTo>
                    <a:pt x="91" y="1071"/>
                  </a:lnTo>
                  <a:lnTo>
                    <a:pt x="101" y="1019"/>
                  </a:lnTo>
                  <a:lnTo>
                    <a:pt x="104" y="968"/>
                  </a:lnTo>
                  <a:lnTo>
                    <a:pt x="101" y="917"/>
                  </a:lnTo>
                  <a:lnTo>
                    <a:pt x="93" y="879"/>
                  </a:lnTo>
                  <a:lnTo>
                    <a:pt x="78" y="843"/>
                  </a:lnTo>
                  <a:lnTo>
                    <a:pt x="61" y="810"/>
                  </a:lnTo>
                  <a:lnTo>
                    <a:pt x="60" y="806"/>
                  </a:lnTo>
                  <a:lnTo>
                    <a:pt x="60" y="805"/>
                  </a:lnTo>
                  <a:lnTo>
                    <a:pt x="32" y="737"/>
                  </a:lnTo>
                  <a:lnTo>
                    <a:pt x="12" y="669"/>
                  </a:lnTo>
                  <a:lnTo>
                    <a:pt x="0" y="600"/>
                  </a:lnTo>
                  <a:lnTo>
                    <a:pt x="0" y="530"/>
                  </a:lnTo>
                  <a:lnTo>
                    <a:pt x="9" y="459"/>
                  </a:lnTo>
                  <a:lnTo>
                    <a:pt x="28" y="390"/>
                  </a:lnTo>
                  <a:lnTo>
                    <a:pt x="53" y="339"/>
                  </a:lnTo>
                  <a:lnTo>
                    <a:pt x="83" y="291"/>
                  </a:lnTo>
                  <a:lnTo>
                    <a:pt x="118" y="249"/>
                  </a:lnTo>
                  <a:lnTo>
                    <a:pt x="157" y="215"/>
                  </a:lnTo>
                  <a:lnTo>
                    <a:pt x="200" y="183"/>
                  </a:lnTo>
                  <a:lnTo>
                    <a:pt x="248" y="157"/>
                  </a:lnTo>
                  <a:lnTo>
                    <a:pt x="298" y="136"/>
                  </a:lnTo>
                  <a:lnTo>
                    <a:pt x="351" y="119"/>
                  </a:lnTo>
                  <a:lnTo>
                    <a:pt x="405" y="106"/>
                  </a:lnTo>
                  <a:lnTo>
                    <a:pt x="388" y="132"/>
                  </a:lnTo>
                  <a:lnTo>
                    <a:pt x="374" y="164"/>
                  </a:lnTo>
                  <a:lnTo>
                    <a:pt x="364" y="197"/>
                  </a:lnTo>
                  <a:lnTo>
                    <a:pt x="364" y="202"/>
                  </a:lnTo>
                  <a:lnTo>
                    <a:pt x="365" y="205"/>
                  </a:lnTo>
                  <a:lnTo>
                    <a:pt x="369" y="208"/>
                  </a:lnTo>
                  <a:lnTo>
                    <a:pt x="372" y="210"/>
                  </a:lnTo>
                  <a:lnTo>
                    <a:pt x="375" y="212"/>
                  </a:lnTo>
                  <a:lnTo>
                    <a:pt x="379" y="212"/>
                  </a:lnTo>
                  <a:lnTo>
                    <a:pt x="384" y="210"/>
                  </a:lnTo>
                  <a:lnTo>
                    <a:pt x="385" y="207"/>
                  </a:lnTo>
                  <a:lnTo>
                    <a:pt x="387" y="203"/>
                  </a:lnTo>
                  <a:lnTo>
                    <a:pt x="402" y="160"/>
                  </a:lnTo>
                  <a:lnTo>
                    <a:pt x="423" y="122"/>
                  </a:lnTo>
                  <a:lnTo>
                    <a:pt x="448" y="91"/>
                  </a:lnTo>
                  <a:lnTo>
                    <a:pt x="479" y="63"/>
                  </a:lnTo>
                  <a:lnTo>
                    <a:pt x="514" y="41"/>
                  </a:lnTo>
                  <a:lnTo>
                    <a:pt x="552" y="23"/>
                  </a:lnTo>
                  <a:lnTo>
                    <a:pt x="592" y="10"/>
                  </a:lnTo>
                  <a:lnTo>
                    <a:pt x="635" y="0"/>
                  </a:lnTo>
                  <a:close/>
                </a:path>
              </a:pathLst>
            </a:custGeom>
            <a:solidFill>
              <a:schemeClr val="accent2"/>
            </a:solid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sp>
          <p:nvSpPr>
            <p:cNvPr id="8" name="Freeform 12">
              <a:extLst>
                <a:ext uri="{FF2B5EF4-FFF2-40B4-BE49-F238E27FC236}">
                  <a16:creationId xmlns:a16="http://schemas.microsoft.com/office/drawing/2014/main" id="{CFCF95EF-B507-4A0E-9E7D-5388E262B9D4}"/>
                </a:ext>
              </a:extLst>
            </p:cNvPr>
            <p:cNvSpPr>
              <a:spLocks noEditPoints="1"/>
            </p:cNvSpPr>
            <p:nvPr/>
          </p:nvSpPr>
          <p:spPr bwMode="auto">
            <a:xfrm>
              <a:off x="7129463" y="1565275"/>
              <a:ext cx="1555750" cy="1185863"/>
            </a:xfrm>
            <a:custGeom>
              <a:avLst/>
              <a:gdLst>
                <a:gd name="T0" fmla="*/ 701 w 1959"/>
                <a:gd name="T1" fmla="*/ 605 h 1494"/>
                <a:gd name="T2" fmla="*/ 431 w 1959"/>
                <a:gd name="T3" fmla="*/ 825 h 1494"/>
                <a:gd name="T4" fmla="*/ 715 w 1959"/>
                <a:gd name="T5" fmla="*/ 717 h 1494"/>
                <a:gd name="T6" fmla="*/ 687 w 1959"/>
                <a:gd name="T7" fmla="*/ 648 h 1494"/>
                <a:gd name="T8" fmla="*/ 1064 w 1959"/>
                <a:gd name="T9" fmla="*/ 590 h 1494"/>
                <a:gd name="T10" fmla="*/ 1084 w 1959"/>
                <a:gd name="T11" fmla="*/ 455 h 1494"/>
                <a:gd name="T12" fmla="*/ 971 w 1959"/>
                <a:gd name="T13" fmla="*/ 471 h 1494"/>
                <a:gd name="T14" fmla="*/ 702 w 1959"/>
                <a:gd name="T15" fmla="*/ 364 h 1494"/>
                <a:gd name="T16" fmla="*/ 1264 w 1959"/>
                <a:gd name="T17" fmla="*/ 167 h 1494"/>
                <a:gd name="T18" fmla="*/ 848 w 1959"/>
                <a:gd name="T19" fmla="*/ 250 h 1494"/>
                <a:gd name="T20" fmla="*/ 549 w 1959"/>
                <a:gd name="T21" fmla="*/ 517 h 1494"/>
                <a:gd name="T22" fmla="*/ 331 w 1959"/>
                <a:gd name="T23" fmla="*/ 858 h 1494"/>
                <a:gd name="T24" fmla="*/ 608 w 1959"/>
                <a:gd name="T25" fmla="*/ 1031 h 1494"/>
                <a:gd name="T26" fmla="*/ 606 w 1959"/>
                <a:gd name="T27" fmla="*/ 942 h 1494"/>
                <a:gd name="T28" fmla="*/ 520 w 1959"/>
                <a:gd name="T29" fmla="*/ 939 h 1494"/>
                <a:gd name="T30" fmla="*/ 476 w 1959"/>
                <a:gd name="T31" fmla="*/ 598 h 1494"/>
                <a:gd name="T32" fmla="*/ 801 w 1959"/>
                <a:gd name="T33" fmla="*/ 261 h 1494"/>
                <a:gd name="T34" fmla="*/ 1199 w 1959"/>
                <a:gd name="T35" fmla="*/ 199 h 1494"/>
                <a:gd name="T36" fmla="*/ 1365 w 1959"/>
                <a:gd name="T37" fmla="*/ 344 h 1494"/>
                <a:gd name="T38" fmla="*/ 1498 w 1959"/>
                <a:gd name="T39" fmla="*/ 38 h 1494"/>
                <a:gd name="T40" fmla="*/ 1609 w 1959"/>
                <a:gd name="T41" fmla="*/ 179 h 1494"/>
                <a:gd name="T42" fmla="*/ 1725 w 1959"/>
                <a:gd name="T43" fmla="*/ 45 h 1494"/>
                <a:gd name="T44" fmla="*/ 1830 w 1959"/>
                <a:gd name="T45" fmla="*/ 189 h 1494"/>
                <a:gd name="T46" fmla="*/ 1304 w 1959"/>
                <a:gd name="T47" fmla="*/ 354 h 1494"/>
                <a:gd name="T48" fmla="*/ 1394 w 1959"/>
                <a:gd name="T49" fmla="*/ 539 h 1494"/>
                <a:gd name="T50" fmla="*/ 1259 w 1959"/>
                <a:gd name="T51" fmla="*/ 802 h 1494"/>
                <a:gd name="T52" fmla="*/ 1419 w 1959"/>
                <a:gd name="T53" fmla="*/ 1233 h 1494"/>
                <a:gd name="T54" fmla="*/ 1234 w 1959"/>
                <a:gd name="T55" fmla="*/ 947 h 1494"/>
                <a:gd name="T56" fmla="*/ 1163 w 1959"/>
                <a:gd name="T57" fmla="*/ 983 h 1494"/>
                <a:gd name="T58" fmla="*/ 1279 w 1959"/>
                <a:gd name="T59" fmla="*/ 691 h 1494"/>
                <a:gd name="T60" fmla="*/ 1241 w 1959"/>
                <a:gd name="T61" fmla="*/ 347 h 1494"/>
                <a:gd name="T62" fmla="*/ 1127 w 1959"/>
                <a:gd name="T63" fmla="*/ 567 h 1494"/>
                <a:gd name="T64" fmla="*/ 811 w 1959"/>
                <a:gd name="T65" fmla="*/ 825 h 1494"/>
                <a:gd name="T66" fmla="*/ 492 w 1959"/>
                <a:gd name="T67" fmla="*/ 1183 h 1494"/>
                <a:gd name="T68" fmla="*/ 326 w 1959"/>
                <a:gd name="T69" fmla="*/ 968 h 1494"/>
                <a:gd name="T70" fmla="*/ 221 w 1959"/>
                <a:gd name="T71" fmla="*/ 1168 h 1494"/>
                <a:gd name="T72" fmla="*/ 524 w 1959"/>
                <a:gd name="T73" fmla="*/ 1211 h 1494"/>
                <a:gd name="T74" fmla="*/ 783 w 1959"/>
                <a:gd name="T75" fmla="*/ 1213 h 1494"/>
                <a:gd name="T76" fmla="*/ 912 w 1959"/>
                <a:gd name="T77" fmla="*/ 812 h 1494"/>
                <a:gd name="T78" fmla="*/ 1176 w 1959"/>
                <a:gd name="T79" fmla="*/ 1206 h 1494"/>
                <a:gd name="T80" fmla="*/ 1059 w 1959"/>
                <a:gd name="T81" fmla="*/ 1173 h 1494"/>
                <a:gd name="T82" fmla="*/ 1081 w 1959"/>
                <a:gd name="T83" fmla="*/ 1021 h 1494"/>
                <a:gd name="T84" fmla="*/ 1043 w 1959"/>
                <a:gd name="T85" fmla="*/ 892 h 1494"/>
                <a:gd name="T86" fmla="*/ 856 w 1959"/>
                <a:gd name="T87" fmla="*/ 1008 h 1494"/>
                <a:gd name="T88" fmla="*/ 927 w 1959"/>
                <a:gd name="T89" fmla="*/ 1059 h 1494"/>
                <a:gd name="T90" fmla="*/ 907 w 1959"/>
                <a:gd name="T91" fmla="*/ 1372 h 1494"/>
                <a:gd name="T92" fmla="*/ 887 w 1959"/>
                <a:gd name="T93" fmla="*/ 1386 h 1494"/>
                <a:gd name="T94" fmla="*/ 659 w 1959"/>
                <a:gd name="T95" fmla="*/ 1380 h 1494"/>
                <a:gd name="T96" fmla="*/ 601 w 1959"/>
                <a:gd name="T97" fmla="*/ 1253 h 1494"/>
                <a:gd name="T98" fmla="*/ 364 w 1959"/>
                <a:gd name="T99" fmla="*/ 1471 h 1494"/>
                <a:gd name="T100" fmla="*/ 296 w 1959"/>
                <a:gd name="T101" fmla="*/ 1309 h 1494"/>
                <a:gd name="T102" fmla="*/ 203 w 1959"/>
                <a:gd name="T103" fmla="*/ 1289 h 1494"/>
                <a:gd name="T104" fmla="*/ 149 w 1959"/>
                <a:gd name="T105" fmla="*/ 1097 h 1494"/>
                <a:gd name="T106" fmla="*/ 0 w 1959"/>
                <a:gd name="T107" fmla="*/ 859 h 1494"/>
                <a:gd name="T108" fmla="*/ 198 w 1959"/>
                <a:gd name="T109" fmla="*/ 930 h 1494"/>
                <a:gd name="T110" fmla="*/ 81 w 1959"/>
                <a:gd name="T111" fmla="*/ 580 h 1494"/>
                <a:gd name="T112" fmla="*/ 279 w 1959"/>
                <a:gd name="T113" fmla="*/ 600 h 1494"/>
                <a:gd name="T114" fmla="*/ 426 w 1959"/>
                <a:gd name="T115" fmla="*/ 247 h 1494"/>
                <a:gd name="T116" fmla="*/ 479 w 1959"/>
                <a:gd name="T117" fmla="*/ 425 h 1494"/>
                <a:gd name="T118" fmla="*/ 907 w 1959"/>
                <a:gd name="T119" fmla="*/ 93 h 1494"/>
                <a:gd name="T120" fmla="*/ 970 w 1959"/>
                <a:gd name="T121" fmla="*/ 121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9" h="1494">
                  <a:moveTo>
                    <a:pt x="702" y="364"/>
                  </a:moveTo>
                  <a:lnTo>
                    <a:pt x="697" y="364"/>
                  </a:lnTo>
                  <a:lnTo>
                    <a:pt x="694" y="367"/>
                  </a:lnTo>
                  <a:lnTo>
                    <a:pt x="692" y="370"/>
                  </a:lnTo>
                  <a:lnTo>
                    <a:pt x="691" y="375"/>
                  </a:lnTo>
                  <a:lnTo>
                    <a:pt x="691" y="380"/>
                  </a:lnTo>
                  <a:lnTo>
                    <a:pt x="694" y="384"/>
                  </a:lnTo>
                  <a:lnTo>
                    <a:pt x="715" y="408"/>
                  </a:lnTo>
                  <a:lnTo>
                    <a:pt x="732" y="436"/>
                  </a:lnTo>
                  <a:lnTo>
                    <a:pt x="744" y="466"/>
                  </a:lnTo>
                  <a:lnTo>
                    <a:pt x="750" y="498"/>
                  </a:lnTo>
                  <a:lnTo>
                    <a:pt x="747" y="529"/>
                  </a:lnTo>
                  <a:lnTo>
                    <a:pt x="737" y="555"/>
                  </a:lnTo>
                  <a:lnTo>
                    <a:pt x="722" y="582"/>
                  </a:lnTo>
                  <a:lnTo>
                    <a:pt x="701" y="605"/>
                  </a:lnTo>
                  <a:lnTo>
                    <a:pt x="677" y="625"/>
                  </a:lnTo>
                  <a:lnTo>
                    <a:pt x="651" y="643"/>
                  </a:lnTo>
                  <a:lnTo>
                    <a:pt x="625" y="658"/>
                  </a:lnTo>
                  <a:lnTo>
                    <a:pt x="590" y="658"/>
                  </a:lnTo>
                  <a:lnTo>
                    <a:pt x="557" y="666"/>
                  </a:lnTo>
                  <a:lnTo>
                    <a:pt x="522" y="681"/>
                  </a:lnTo>
                  <a:lnTo>
                    <a:pt x="496" y="701"/>
                  </a:lnTo>
                  <a:lnTo>
                    <a:pt x="474" y="726"/>
                  </a:lnTo>
                  <a:lnTo>
                    <a:pt x="454" y="752"/>
                  </a:lnTo>
                  <a:lnTo>
                    <a:pt x="438" y="782"/>
                  </a:lnTo>
                  <a:lnTo>
                    <a:pt x="425" y="812"/>
                  </a:lnTo>
                  <a:lnTo>
                    <a:pt x="425" y="816"/>
                  </a:lnTo>
                  <a:lnTo>
                    <a:pt x="425" y="820"/>
                  </a:lnTo>
                  <a:lnTo>
                    <a:pt x="428" y="823"/>
                  </a:lnTo>
                  <a:lnTo>
                    <a:pt x="431" y="825"/>
                  </a:lnTo>
                  <a:lnTo>
                    <a:pt x="435" y="826"/>
                  </a:lnTo>
                  <a:lnTo>
                    <a:pt x="440" y="826"/>
                  </a:lnTo>
                  <a:lnTo>
                    <a:pt x="443" y="825"/>
                  </a:lnTo>
                  <a:lnTo>
                    <a:pt x="446" y="821"/>
                  </a:lnTo>
                  <a:lnTo>
                    <a:pt x="448" y="818"/>
                  </a:lnTo>
                  <a:lnTo>
                    <a:pt x="463" y="785"/>
                  </a:lnTo>
                  <a:lnTo>
                    <a:pt x="483" y="754"/>
                  </a:lnTo>
                  <a:lnTo>
                    <a:pt x="506" y="727"/>
                  </a:lnTo>
                  <a:lnTo>
                    <a:pt x="534" y="702"/>
                  </a:lnTo>
                  <a:lnTo>
                    <a:pt x="563" y="689"/>
                  </a:lnTo>
                  <a:lnTo>
                    <a:pt x="593" y="683"/>
                  </a:lnTo>
                  <a:lnTo>
                    <a:pt x="625" y="683"/>
                  </a:lnTo>
                  <a:lnTo>
                    <a:pt x="656" y="689"/>
                  </a:lnTo>
                  <a:lnTo>
                    <a:pt x="686" y="701"/>
                  </a:lnTo>
                  <a:lnTo>
                    <a:pt x="715" y="717"/>
                  </a:lnTo>
                  <a:lnTo>
                    <a:pt x="744" y="736"/>
                  </a:lnTo>
                  <a:lnTo>
                    <a:pt x="770" y="755"/>
                  </a:lnTo>
                  <a:lnTo>
                    <a:pt x="775" y="759"/>
                  </a:lnTo>
                  <a:lnTo>
                    <a:pt x="778" y="759"/>
                  </a:lnTo>
                  <a:lnTo>
                    <a:pt x="783" y="759"/>
                  </a:lnTo>
                  <a:lnTo>
                    <a:pt x="786" y="757"/>
                  </a:lnTo>
                  <a:lnTo>
                    <a:pt x="790" y="754"/>
                  </a:lnTo>
                  <a:lnTo>
                    <a:pt x="791" y="750"/>
                  </a:lnTo>
                  <a:lnTo>
                    <a:pt x="791" y="747"/>
                  </a:lnTo>
                  <a:lnTo>
                    <a:pt x="790" y="742"/>
                  </a:lnTo>
                  <a:lnTo>
                    <a:pt x="788" y="739"/>
                  </a:lnTo>
                  <a:lnTo>
                    <a:pt x="748" y="709"/>
                  </a:lnTo>
                  <a:lnTo>
                    <a:pt x="706" y="683"/>
                  </a:lnTo>
                  <a:lnTo>
                    <a:pt x="661" y="664"/>
                  </a:lnTo>
                  <a:lnTo>
                    <a:pt x="687" y="648"/>
                  </a:lnTo>
                  <a:lnTo>
                    <a:pt x="712" y="628"/>
                  </a:lnTo>
                  <a:lnTo>
                    <a:pt x="734" y="605"/>
                  </a:lnTo>
                  <a:lnTo>
                    <a:pt x="752" y="580"/>
                  </a:lnTo>
                  <a:lnTo>
                    <a:pt x="765" y="554"/>
                  </a:lnTo>
                  <a:lnTo>
                    <a:pt x="786" y="534"/>
                  </a:lnTo>
                  <a:lnTo>
                    <a:pt x="808" y="516"/>
                  </a:lnTo>
                  <a:lnTo>
                    <a:pt x="833" y="501"/>
                  </a:lnTo>
                  <a:lnTo>
                    <a:pt x="867" y="486"/>
                  </a:lnTo>
                  <a:lnTo>
                    <a:pt x="900" y="483"/>
                  </a:lnTo>
                  <a:lnTo>
                    <a:pt x="933" y="486"/>
                  </a:lnTo>
                  <a:lnTo>
                    <a:pt x="963" y="498"/>
                  </a:lnTo>
                  <a:lnTo>
                    <a:pt x="993" y="514"/>
                  </a:lnTo>
                  <a:lnTo>
                    <a:pt x="1019" y="536"/>
                  </a:lnTo>
                  <a:lnTo>
                    <a:pt x="1043" y="562"/>
                  </a:lnTo>
                  <a:lnTo>
                    <a:pt x="1064" y="590"/>
                  </a:lnTo>
                  <a:lnTo>
                    <a:pt x="1067" y="593"/>
                  </a:lnTo>
                  <a:lnTo>
                    <a:pt x="1072" y="595"/>
                  </a:lnTo>
                  <a:lnTo>
                    <a:pt x="1076" y="595"/>
                  </a:lnTo>
                  <a:lnTo>
                    <a:pt x="1081" y="593"/>
                  </a:lnTo>
                  <a:lnTo>
                    <a:pt x="1084" y="592"/>
                  </a:lnTo>
                  <a:lnTo>
                    <a:pt x="1085" y="588"/>
                  </a:lnTo>
                  <a:lnTo>
                    <a:pt x="1087" y="585"/>
                  </a:lnTo>
                  <a:lnTo>
                    <a:pt x="1087" y="582"/>
                  </a:lnTo>
                  <a:lnTo>
                    <a:pt x="1085" y="577"/>
                  </a:lnTo>
                  <a:lnTo>
                    <a:pt x="1061" y="546"/>
                  </a:lnTo>
                  <a:lnTo>
                    <a:pt x="1034" y="517"/>
                  </a:lnTo>
                  <a:lnTo>
                    <a:pt x="1006" y="493"/>
                  </a:lnTo>
                  <a:lnTo>
                    <a:pt x="1034" y="484"/>
                  </a:lnTo>
                  <a:lnTo>
                    <a:pt x="1061" y="471"/>
                  </a:lnTo>
                  <a:lnTo>
                    <a:pt x="1084" y="455"/>
                  </a:lnTo>
                  <a:lnTo>
                    <a:pt x="1102" y="432"/>
                  </a:lnTo>
                  <a:lnTo>
                    <a:pt x="1104" y="427"/>
                  </a:lnTo>
                  <a:lnTo>
                    <a:pt x="1104" y="423"/>
                  </a:lnTo>
                  <a:lnTo>
                    <a:pt x="1102" y="418"/>
                  </a:lnTo>
                  <a:lnTo>
                    <a:pt x="1099" y="417"/>
                  </a:lnTo>
                  <a:lnTo>
                    <a:pt x="1095" y="413"/>
                  </a:lnTo>
                  <a:lnTo>
                    <a:pt x="1090" y="413"/>
                  </a:lnTo>
                  <a:lnTo>
                    <a:pt x="1087" y="413"/>
                  </a:lnTo>
                  <a:lnTo>
                    <a:pt x="1084" y="415"/>
                  </a:lnTo>
                  <a:lnTo>
                    <a:pt x="1081" y="418"/>
                  </a:lnTo>
                  <a:lnTo>
                    <a:pt x="1064" y="438"/>
                  </a:lnTo>
                  <a:lnTo>
                    <a:pt x="1044" y="453"/>
                  </a:lnTo>
                  <a:lnTo>
                    <a:pt x="1021" y="463"/>
                  </a:lnTo>
                  <a:lnTo>
                    <a:pt x="996" y="470"/>
                  </a:lnTo>
                  <a:lnTo>
                    <a:pt x="971" y="471"/>
                  </a:lnTo>
                  <a:lnTo>
                    <a:pt x="970" y="473"/>
                  </a:lnTo>
                  <a:lnTo>
                    <a:pt x="940" y="463"/>
                  </a:lnTo>
                  <a:lnTo>
                    <a:pt x="910" y="458"/>
                  </a:lnTo>
                  <a:lnTo>
                    <a:pt x="876" y="460"/>
                  </a:lnTo>
                  <a:lnTo>
                    <a:pt x="839" y="470"/>
                  </a:lnTo>
                  <a:lnTo>
                    <a:pt x="805" y="488"/>
                  </a:lnTo>
                  <a:lnTo>
                    <a:pt x="773" y="511"/>
                  </a:lnTo>
                  <a:lnTo>
                    <a:pt x="773" y="499"/>
                  </a:lnTo>
                  <a:lnTo>
                    <a:pt x="773" y="486"/>
                  </a:lnTo>
                  <a:lnTo>
                    <a:pt x="765" y="453"/>
                  </a:lnTo>
                  <a:lnTo>
                    <a:pt x="752" y="422"/>
                  </a:lnTo>
                  <a:lnTo>
                    <a:pt x="734" y="392"/>
                  </a:lnTo>
                  <a:lnTo>
                    <a:pt x="710" y="367"/>
                  </a:lnTo>
                  <a:lnTo>
                    <a:pt x="707" y="364"/>
                  </a:lnTo>
                  <a:lnTo>
                    <a:pt x="702" y="364"/>
                  </a:lnTo>
                  <a:close/>
                  <a:moveTo>
                    <a:pt x="1237" y="0"/>
                  </a:moveTo>
                  <a:lnTo>
                    <a:pt x="1275" y="4"/>
                  </a:lnTo>
                  <a:lnTo>
                    <a:pt x="1312" y="10"/>
                  </a:lnTo>
                  <a:lnTo>
                    <a:pt x="1345" y="20"/>
                  </a:lnTo>
                  <a:lnTo>
                    <a:pt x="1375" y="32"/>
                  </a:lnTo>
                  <a:lnTo>
                    <a:pt x="1398" y="43"/>
                  </a:lnTo>
                  <a:lnTo>
                    <a:pt x="1418" y="55"/>
                  </a:lnTo>
                  <a:lnTo>
                    <a:pt x="1432" y="63"/>
                  </a:lnTo>
                  <a:lnTo>
                    <a:pt x="1403" y="93"/>
                  </a:lnTo>
                  <a:lnTo>
                    <a:pt x="1376" y="126"/>
                  </a:lnTo>
                  <a:lnTo>
                    <a:pt x="1353" y="161"/>
                  </a:lnTo>
                  <a:lnTo>
                    <a:pt x="1335" y="197"/>
                  </a:lnTo>
                  <a:lnTo>
                    <a:pt x="1315" y="182"/>
                  </a:lnTo>
                  <a:lnTo>
                    <a:pt x="1290" y="172"/>
                  </a:lnTo>
                  <a:lnTo>
                    <a:pt x="1264" y="167"/>
                  </a:lnTo>
                  <a:lnTo>
                    <a:pt x="1236" y="167"/>
                  </a:lnTo>
                  <a:lnTo>
                    <a:pt x="1209" y="171"/>
                  </a:lnTo>
                  <a:lnTo>
                    <a:pt x="1173" y="182"/>
                  </a:lnTo>
                  <a:lnTo>
                    <a:pt x="1140" y="200"/>
                  </a:lnTo>
                  <a:lnTo>
                    <a:pt x="1110" y="222"/>
                  </a:lnTo>
                  <a:lnTo>
                    <a:pt x="1090" y="240"/>
                  </a:lnTo>
                  <a:lnTo>
                    <a:pt x="1071" y="256"/>
                  </a:lnTo>
                  <a:lnTo>
                    <a:pt x="1051" y="270"/>
                  </a:lnTo>
                  <a:lnTo>
                    <a:pt x="1026" y="281"/>
                  </a:lnTo>
                  <a:lnTo>
                    <a:pt x="998" y="286"/>
                  </a:lnTo>
                  <a:lnTo>
                    <a:pt x="970" y="285"/>
                  </a:lnTo>
                  <a:lnTo>
                    <a:pt x="942" y="278"/>
                  </a:lnTo>
                  <a:lnTo>
                    <a:pt x="915" y="270"/>
                  </a:lnTo>
                  <a:lnTo>
                    <a:pt x="881" y="260"/>
                  </a:lnTo>
                  <a:lnTo>
                    <a:pt x="848" y="250"/>
                  </a:lnTo>
                  <a:lnTo>
                    <a:pt x="816" y="242"/>
                  </a:lnTo>
                  <a:lnTo>
                    <a:pt x="786" y="237"/>
                  </a:lnTo>
                  <a:lnTo>
                    <a:pt x="755" y="237"/>
                  </a:lnTo>
                  <a:lnTo>
                    <a:pt x="725" y="243"/>
                  </a:lnTo>
                  <a:lnTo>
                    <a:pt x="696" y="256"/>
                  </a:lnTo>
                  <a:lnTo>
                    <a:pt x="664" y="278"/>
                  </a:lnTo>
                  <a:lnTo>
                    <a:pt x="643" y="299"/>
                  </a:lnTo>
                  <a:lnTo>
                    <a:pt x="626" y="324"/>
                  </a:lnTo>
                  <a:lnTo>
                    <a:pt x="613" y="351"/>
                  </a:lnTo>
                  <a:lnTo>
                    <a:pt x="603" y="379"/>
                  </a:lnTo>
                  <a:lnTo>
                    <a:pt x="595" y="408"/>
                  </a:lnTo>
                  <a:lnTo>
                    <a:pt x="587" y="436"/>
                  </a:lnTo>
                  <a:lnTo>
                    <a:pt x="577" y="466"/>
                  </a:lnTo>
                  <a:lnTo>
                    <a:pt x="565" y="493"/>
                  </a:lnTo>
                  <a:lnTo>
                    <a:pt x="549" y="517"/>
                  </a:lnTo>
                  <a:lnTo>
                    <a:pt x="529" y="541"/>
                  </a:lnTo>
                  <a:lnTo>
                    <a:pt x="504" y="559"/>
                  </a:lnTo>
                  <a:lnTo>
                    <a:pt x="476" y="574"/>
                  </a:lnTo>
                  <a:lnTo>
                    <a:pt x="449" y="584"/>
                  </a:lnTo>
                  <a:lnTo>
                    <a:pt x="425" y="595"/>
                  </a:lnTo>
                  <a:lnTo>
                    <a:pt x="402" y="605"/>
                  </a:lnTo>
                  <a:lnTo>
                    <a:pt x="378" y="620"/>
                  </a:lnTo>
                  <a:lnTo>
                    <a:pt x="357" y="638"/>
                  </a:lnTo>
                  <a:lnTo>
                    <a:pt x="337" y="664"/>
                  </a:lnTo>
                  <a:lnTo>
                    <a:pt x="322" y="694"/>
                  </a:lnTo>
                  <a:lnTo>
                    <a:pt x="312" y="727"/>
                  </a:lnTo>
                  <a:lnTo>
                    <a:pt x="309" y="760"/>
                  </a:lnTo>
                  <a:lnTo>
                    <a:pt x="312" y="793"/>
                  </a:lnTo>
                  <a:lnTo>
                    <a:pt x="319" y="826"/>
                  </a:lnTo>
                  <a:lnTo>
                    <a:pt x="331" y="858"/>
                  </a:lnTo>
                  <a:lnTo>
                    <a:pt x="350" y="888"/>
                  </a:lnTo>
                  <a:lnTo>
                    <a:pt x="373" y="914"/>
                  </a:lnTo>
                  <a:lnTo>
                    <a:pt x="400" y="934"/>
                  </a:lnTo>
                  <a:lnTo>
                    <a:pt x="431" y="949"/>
                  </a:lnTo>
                  <a:lnTo>
                    <a:pt x="464" y="959"/>
                  </a:lnTo>
                  <a:lnTo>
                    <a:pt x="499" y="962"/>
                  </a:lnTo>
                  <a:lnTo>
                    <a:pt x="534" y="962"/>
                  </a:lnTo>
                  <a:lnTo>
                    <a:pt x="555" y="973"/>
                  </a:lnTo>
                  <a:lnTo>
                    <a:pt x="575" y="987"/>
                  </a:lnTo>
                  <a:lnTo>
                    <a:pt x="592" y="1005"/>
                  </a:lnTo>
                  <a:lnTo>
                    <a:pt x="598" y="1015"/>
                  </a:lnTo>
                  <a:lnTo>
                    <a:pt x="605" y="1025"/>
                  </a:lnTo>
                  <a:lnTo>
                    <a:pt x="608" y="1030"/>
                  </a:lnTo>
                  <a:lnTo>
                    <a:pt x="608" y="1030"/>
                  </a:lnTo>
                  <a:lnTo>
                    <a:pt x="608" y="1031"/>
                  </a:lnTo>
                  <a:lnTo>
                    <a:pt x="608" y="1031"/>
                  </a:lnTo>
                  <a:lnTo>
                    <a:pt x="608" y="1031"/>
                  </a:lnTo>
                  <a:lnTo>
                    <a:pt x="610" y="1035"/>
                  </a:lnTo>
                  <a:lnTo>
                    <a:pt x="613" y="1038"/>
                  </a:lnTo>
                  <a:lnTo>
                    <a:pt x="618" y="1038"/>
                  </a:lnTo>
                  <a:lnTo>
                    <a:pt x="621" y="1038"/>
                  </a:lnTo>
                  <a:lnTo>
                    <a:pt x="626" y="1038"/>
                  </a:lnTo>
                  <a:lnTo>
                    <a:pt x="630" y="1036"/>
                  </a:lnTo>
                  <a:lnTo>
                    <a:pt x="631" y="1033"/>
                  </a:lnTo>
                  <a:lnTo>
                    <a:pt x="631" y="1028"/>
                  </a:lnTo>
                  <a:lnTo>
                    <a:pt x="631" y="1025"/>
                  </a:lnTo>
                  <a:lnTo>
                    <a:pt x="616" y="997"/>
                  </a:lnTo>
                  <a:lnTo>
                    <a:pt x="596" y="973"/>
                  </a:lnTo>
                  <a:lnTo>
                    <a:pt x="572" y="955"/>
                  </a:lnTo>
                  <a:lnTo>
                    <a:pt x="606" y="942"/>
                  </a:lnTo>
                  <a:lnTo>
                    <a:pt x="638" y="922"/>
                  </a:lnTo>
                  <a:lnTo>
                    <a:pt x="664" y="897"/>
                  </a:lnTo>
                  <a:lnTo>
                    <a:pt x="668" y="892"/>
                  </a:lnTo>
                  <a:lnTo>
                    <a:pt x="668" y="889"/>
                  </a:lnTo>
                  <a:lnTo>
                    <a:pt x="668" y="884"/>
                  </a:lnTo>
                  <a:lnTo>
                    <a:pt x="666" y="881"/>
                  </a:lnTo>
                  <a:lnTo>
                    <a:pt x="663" y="879"/>
                  </a:lnTo>
                  <a:lnTo>
                    <a:pt x="659" y="876"/>
                  </a:lnTo>
                  <a:lnTo>
                    <a:pt x="656" y="876"/>
                  </a:lnTo>
                  <a:lnTo>
                    <a:pt x="651" y="878"/>
                  </a:lnTo>
                  <a:lnTo>
                    <a:pt x="648" y="879"/>
                  </a:lnTo>
                  <a:lnTo>
                    <a:pt x="620" y="906"/>
                  </a:lnTo>
                  <a:lnTo>
                    <a:pt x="588" y="924"/>
                  </a:lnTo>
                  <a:lnTo>
                    <a:pt x="555" y="935"/>
                  </a:lnTo>
                  <a:lnTo>
                    <a:pt x="520" y="939"/>
                  </a:lnTo>
                  <a:lnTo>
                    <a:pt x="486" y="935"/>
                  </a:lnTo>
                  <a:lnTo>
                    <a:pt x="453" y="927"/>
                  </a:lnTo>
                  <a:lnTo>
                    <a:pt x="421" y="912"/>
                  </a:lnTo>
                  <a:lnTo>
                    <a:pt x="393" y="892"/>
                  </a:lnTo>
                  <a:lnTo>
                    <a:pt x="370" y="868"/>
                  </a:lnTo>
                  <a:lnTo>
                    <a:pt x="350" y="838"/>
                  </a:lnTo>
                  <a:lnTo>
                    <a:pt x="339" y="803"/>
                  </a:lnTo>
                  <a:lnTo>
                    <a:pt x="334" y="765"/>
                  </a:lnTo>
                  <a:lnTo>
                    <a:pt x="337" y="731"/>
                  </a:lnTo>
                  <a:lnTo>
                    <a:pt x="347" y="698"/>
                  </a:lnTo>
                  <a:lnTo>
                    <a:pt x="365" y="666"/>
                  </a:lnTo>
                  <a:lnTo>
                    <a:pt x="388" y="640"/>
                  </a:lnTo>
                  <a:lnTo>
                    <a:pt x="416" y="620"/>
                  </a:lnTo>
                  <a:lnTo>
                    <a:pt x="449" y="607"/>
                  </a:lnTo>
                  <a:lnTo>
                    <a:pt x="476" y="598"/>
                  </a:lnTo>
                  <a:lnTo>
                    <a:pt x="502" y="587"/>
                  </a:lnTo>
                  <a:lnTo>
                    <a:pt x="527" y="574"/>
                  </a:lnTo>
                  <a:lnTo>
                    <a:pt x="550" y="557"/>
                  </a:lnTo>
                  <a:lnTo>
                    <a:pt x="568" y="536"/>
                  </a:lnTo>
                  <a:lnTo>
                    <a:pt x="588" y="499"/>
                  </a:lnTo>
                  <a:lnTo>
                    <a:pt x="603" y="460"/>
                  </a:lnTo>
                  <a:lnTo>
                    <a:pt x="616" y="420"/>
                  </a:lnTo>
                  <a:lnTo>
                    <a:pt x="630" y="380"/>
                  </a:lnTo>
                  <a:lnTo>
                    <a:pt x="646" y="342"/>
                  </a:lnTo>
                  <a:lnTo>
                    <a:pt x="669" y="308"/>
                  </a:lnTo>
                  <a:lnTo>
                    <a:pt x="692" y="283"/>
                  </a:lnTo>
                  <a:lnTo>
                    <a:pt x="717" y="268"/>
                  </a:lnTo>
                  <a:lnTo>
                    <a:pt x="745" y="261"/>
                  </a:lnTo>
                  <a:lnTo>
                    <a:pt x="772" y="258"/>
                  </a:lnTo>
                  <a:lnTo>
                    <a:pt x="801" y="261"/>
                  </a:lnTo>
                  <a:lnTo>
                    <a:pt x="829" y="268"/>
                  </a:lnTo>
                  <a:lnTo>
                    <a:pt x="859" y="276"/>
                  </a:lnTo>
                  <a:lnTo>
                    <a:pt x="887" y="286"/>
                  </a:lnTo>
                  <a:lnTo>
                    <a:pt x="915" y="296"/>
                  </a:lnTo>
                  <a:lnTo>
                    <a:pt x="943" y="303"/>
                  </a:lnTo>
                  <a:lnTo>
                    <a:pt x="973" y="309"/>
                  </a:lnTo>
                  <a:lnTo>
                    <a:pt x="1001" y="309"/>
                  </a:lnTo>
                  <a:lnTo>
                    <a:pt x="1031" y="304"/>
                  </a:lnTo>
                  <a:lnTo>
                    <a:pt x="1059" y="296"/>
                  </a:lnTo>
                  <a:lnTo>
                    <a:pt x="1084" y="280"/>
                  </a:lnTo>
                  <a:lnTo>
                    <a:pt x="1105" y="261"/>
                  </a:lnTo>
                  <a:lnTo>
                    <a:pt x="1127" y="243"/>
                  </a:lnTo>
                  <a:lnTo>
                    <a:pt x="1148" y="225"/>
                  </a:lnTo>
                  <a:lnTo>
                    <a:pt x="1171" y="210"/>
                  </a:lnTo>
                  <a:lnTo>
                    <a:pt x="1199" y="199"/>
                  </a:lnTo>
                  <a:lnTo>
                    <a:pt x="1221" y="192"/>
                  </a:lnTo>
                  <a:lnTo>
                    <a:pt x="1246" y="190"/>
                  </a:lnTo>
                  <a:lnTo>
                    <a:pt x="1269" y="192"/>
                  </a:lnTo>
                  <a:lnTo>
                    <a:pt x="1292" y="197"/>
                  </a:lnTo>
                  <a:lnTo>
                    <a:pt x="1312" y="209"/>
                  </a:lnTo>
                  <a:lnTo>
                    <a:pt x="1327" y="227"/>
                  </a:lnTo>
                  <a:lnTo>
                    <a:pt x="1322" y="266"/>
                  </a:lnTo>
                  <a:lnTo>
                    <a:pt x="1328" y="304"/>
                  </a:lnTo>
                  <a:lnTo>
                    <a:pt x="1345" y="344"/>
                  </a:lnTo>
                  <a:lnTo>
                    <a:pt x="1346" y="347"/>
                  </a:lnTo>
                  <a:lnTo>
                    <a:pt x="1351" y="351"/>
                  </a:lnTo>
                  <a:lnTo>
                    <a:pt x="1355" y="351"/>
                  </a:lnTo>
                  <a:lnTo>
                    <a:pt x="1358" y="349"/>
                  </a:lnTo>
                  <a:lnTo>
                    <a:pt x="1361" y="347"/>
                  </a:lnTo>
                  <a:lnTo>
                    <a:pt x="1365" y="344"/>
                  </a:lnTo>
                  <a:lnTo>
                    <a:pt x="1366" y="341"/>
                  </a:lnTo>
                  <a:lnTo>
                    <a:pt x="1366" y="337"/>
                  </a:lnTo>
                  <a:lnTo>
                    <a:pt x="1365" y="332"/>
                  </a:lnTo>
                  <a:lnTo>
                    <a:pt x="1351" y="299"/>
                  </a:lnTo>
                  <a:lnTo>
                    <a:pt x="1346" y="268"/>
                  </a:lnTo>
                  <a:lnTo>
                    <a:pt x="1350" y="235"/>
                  </a:lnTo>
                  <a:lnTo>
                    <a:pt x="1351" y="232"/>
                  </a:lnTo>
                  <a:lnTo>
                    <a:pt x="1351" y="228"/>
                  </a:lnTo>
                  <a:lnTo>
                    <a:pt x="1351" y="223"/>
                  </a:lnTo>
                  <a:lnTo>
                    <a:pt x="1366" y="187"/>
                  </a:lnTo>
                  <a:lnTo>
                    <a:pt x="1386" y="152"/>
                  </a:lnTo>
                  <a:lnTo>
                    <a:pt x="1411" y="119"/>
                  </a:lnTo>
                  <a:lnTo>
                    <a:pt x="1439" y="88"/>
                  </a:lnTo>
                  <a:lnTo>
                    <a:pt x="1469" y="61"/>
                  </a:lnTo>
                  <a:lnTo>
                    <a:pt x="1498" y="38"/>
                  </a:lnTo>
                  <a:lnTo>
                    <a:pt x="1541" y="28"/>
                  </a:lnTo>
                  <a:lnTo>
                    <a:pt x="1583" y="27"/>
                  </a:lnTo>
                  <a:lnTo>
                    <a:pt x="1621" y="30"/>
                  </a:lnTo>
                  <a:lnTo>
                    <a:pt x="1654" y="35"/>
                  </a:lnTo>
                  <a:lnTo>
                    <a:pt x="1679" y="42"/>
                  </a:lnTo>
                  <a:lnTo>
                    <a:pt x="1655" y="60"/>
                  </a:lnTo>
                  <a:lnTo>
                    <a:pt x="1636" y="85"/>
                  </a:lnTo>
                  <a:lnTo>
                    <a:pt x="1621" y="111"/>
                  </a:lnTo>
                  <a:lnTo>
                    <a:pt x="1609" y="139"/>
                  </a:lnTo>
                  <a:lnTo>
                    <a:pt x="1599" y="164"/>
                  </a:lnTo>
                  <a:lnTo>
                    <a:pt x="1599" y="169"/>
                  </a:lnTo>
                  <a:lnTo>
                    <a:pt x="1599" y="172"/>
                  </a:lnTo>
                  <a:lnTo>
                    <a:pt x="1603" y="175"/>
                  </a:lnTo>
                  <a:lnTo>
                    <a:pt x="1606" y="177"/>
                  </a:lnTo>
                  <a:lnTo>
                    <a:pt x="1609" y="179"/>
                  </a:lnTo>
                  <a:lnTo>
                    <a:pt x="1614" y="179"/>
                  </a:lnTo>
                  <a:lnTo>
                    <a:pt x="1617" y="177"/>
                  </a:lnTo>
                  <a:lnTo>
                    <a:pt x="1621" y="174"/>
                  </a:lnTo>
                  <a:lnTo>
                    <a:pt x="1622" y="171"/>
                  </a:lnTo>
                  <a:lnTo>
                    <a:pt x="1629" y="152"/>
                  </a:lnTo>
                  <a:lnTo>
                    <a:pt x="1639" y="131"/>
                  </a:lnTo>
                  <a:lnTo>
                    <a:pt x="1649" y="109"/>
                  </a:lnTo>
                  <a:lnTo>
                    <a:pt x="1662" y="88"/>
                  </a:lnTo>
                  <a:lnTo>
                    <a:pt x="1679" y="71"/>
                  </a:lnTo>
                  <a:lnTo>
                    <a:pt x="1695" y="60"/>
                  </a:lnTo>
                  <a:lnTo>
                    <a:pt x="1715" y="55"/>
                  </a:lnTo>
                  <a:lnTo>
                    <a:pt x="1718" y="55"/>
                  </a:lnTo>
                  <a:lnTo>
                    <a:pt x="1721" y="52"/>
                  </a:lnTo>
                  <a:lnTo>
                    <a:pt x="1725" y="48"/>
                  </a:lnTo>
                  <a:lnTo>
                    <a:pt x="1725" y="45"/>
                  </a:lnTo>
                  <a:lnTo>
                    <a:pt x="1725" y="42"/>
                  </a:lnTo>
                  <a:lnTo>
                    <a:pt x="1773" y="37"/>
                  </a:lnTo>
                  <a:lnTo>
                    <a:pt x="1812" y="38"/>
                  </a:lnTo>
                  <a:lnTo>
                    <a:pt x="1849" y="43"/>
                  </a:lnTo>
                  <a:lnTo>
                    <a:pt x="1878" y="52"/>
                  </a:lnTo>
                  <a:lnTo>
                    <a:pt x="1903" y="63"/>
                  </a:lnTo>
                  <a:lnTo>
                    <a:pt x="1923" y="75"/>
                  </a:lnTo>
                  <a:lnTo>
                    <a:pt x="1940" y="88"/>
                  </a:lnTo>
                  <a:lnTo>
                    <a:pt x="1951" y="98"/>
                  </a:lnTo>
                  <a:lnTo>
                    <a:pt x="1959" y="108"/>
                  </a:lnTo>
                  <a:lnTo>
                    <a:pt x="1923" y="123"/>
                  </a:lnTo>
                  <a:lnTo>
                    <a:pt x="1890" y="141"/>
                  </a:lnTo>
                  <a:lnTo>
                    <a:pt x="1859" y="162"/>
                  </a:lnTo>
                  <a:lnTo>
                    <a:pt x="1832" y="189"/>
                  </a:lnTo>
                  <a:lnTo>
                    <a:pt x="1830" y="189"/>
                  </a:lnTo>
                  <a:lnTo>
                    <a:pt x="1771" y="200"/>
                  </a:lnTo>
                  <a:lnTo>
                    <a:pt x="1713" y="217"/>
                  </a:lnTo>
                  <a:lnTo>
                    <a:pt x="1659" y="238"/>
                  </a:lnTo>
                  <a:lnTo>
                    <a:pt x="1607" y="265"/>
                  </a:lnTo>
                  <a:lnTo>
                    <a:pt x="1560" y="296"/>
                  </a:lnTo>
                  <a:lnTo>
                    <a:pt x="1517" y="334"/>
                  </a:lnTo>
                  <a:lnTo>
                    <a:pt x="1477" y="377"/>
                  </a:lnTo>
                  <a:lnTo>
                    <a:pt x="1444" y="425"/>
                  </a:lnTo>
                  <a:lnTo>
                    <a:pt x="1416" y="481"/>
                  </a:lnTo>
                  <a:lnTo>
                    <a:pt x="1411" y="489"/>
                  </a:lnTo>
                  <a:lnTo>
                    <a:pt x="1401" y="456"/>
                  </a:lnTo>
                  <a:lnTo>
                    <a:pt x="1384" y="423"/>
                  </a:lnTo>
                  <a:lnTo>
                    <a:pt x="1363" y="395"/>
                  </a:lnTo>
                  <a:lnTo>
                    <a:pt x="1337" y="372"/>
                  </a:lnTo>
                  <a:lnTo>
                    <a:pt x="1304" y="354"/>
                  </a:lnTo>
                  <a:lnTo>
                    <a:pt x="1300" y="354"/>
                  </a:lnTo>
                  <a:lnTo>
                    <a:pt x="1297" y="354"/>
                  </a:lnTo>
                  <a:lnTo>
                    <a:pt x="1294" y="357"/>
                  </a:lnTo>
                  <a:lnTo>
                    <a:pt x="1292" y="360"/>
                  </a:lnTo>
                  <a:lnTo>
                    <a:pt x="1290" y="364"/>
                  </a:lnTo>
                  <a:lnTo>
                    <a:pt x="1290" y="367"/>
                  </a:lnTo>
                  <a:lnTo>
                    <a:pt x="1292" y="372"/>
                  </a:lnTo>
                  <a:lnTo>
                    <a:pt x="1294" y="375"/>
                  </a:lnTo>
                  <a:lnTo>
                    <a:pt x="1299" y="377"/>
                  </a:lnTo>
                  <a:lnTo>
                    <a:pt x="1325" y="394"/>
                  </a:lnTo>
                  <a:lnTo>
                    <a:pt x="1346" y="415"/>
                  </a:lnTo>
                  <a:lnTo>
                    <a:pt x="1366" y="443"/>
                  </a:lnTo>
                  <a:lnTo>
                    <a:pt x="1381" y="473"/>
                  </a:lnTo>
                  <a:lnTo>
                    <a:pt x="1389" y="506"/>
                  </a:lnTo>
                  <a:lnTo>
                    <a:pt x="1394" y="539"/>
                  </a:lnTo>
                  <a:lnTo>
                    <a:pt x="1381" y="603"/>
                  </a:lnTo>
                  <a:lnTo>
                    <a:pt x="1378" y="668"/>
                  </a:lnTo>
                  <a:lnTo>
                    <a:pt x="1383" y="734"/>
                  </a:lnTo>
                  <a:lnTo>
                    <a:pt x="1394" y="798"/>
                  </a:lnTo>
                  <a:lnTo>
                    <a:pt x="1414" y="861"/>
                  </a:lnTo>
                  <a:lnTo>
                    <a:pt x="1373" y="830"/>
                  </a:lnTo>
                  <a:lnTo>
                    <a:pt x="1325" y="803"/>
                  </a:lnTo>
                  <a:lnTo>
                    <a:pt x="1272" y="783"/>
                  </a:lnTo>
                  <a:lnTo>
                    <a:pt x="1267" y="782"/>
                  </a:lnTo>
                  <a:lnTo>
                    <a:pt x="1264" y="783"/>
                  </a:lnTo>
                  <a:lnTo>
                    <a:pt x="1261" y="785"/>
                  </a:lnTo>
                  <a:lnTo>
                    <a:pt x="1259" y="788"/>
                  </a:lnTo>
                  <a:lnTo>
                    <a:pt x="1257" y="793"/>
                  </a:lnTo>
                  <a:lnTo>
                    <a:pt x="1257" y="797"/>
                  </a:lnTo>
                  <a:lnTo>
                    <a:pt x="1259" y="802"/>
                  </a:lnTo>
                  <a:lnTo>
                    <a:pt x="1262" y="805"/>
                  </a:lnTo>
                  <a:lnTo>
                    <a:pt x="1266" y="807"/>
                  </a:lnTo>
                  <a:lnTo>
                    <a:pt x="1308" y="823"/>
                  </a:lnTo>
                  <a:lnTo>
                    <a:pt x="1348" y="843"/>
                  </a:lnTo>
                  <a:lnTo>
                    <a:pt x="1384" y="868"/>
                  </a:lnTo>
                  <a:lnTo>
                    <a:pt x="1414" y="896"/>
                  </a:lnTo>
                  <a:lnTo>
                    <a:pt x="1441" y="929"/>
                  </a:lnTo>
                  <a:lnTo>
                    <a:pt x="1462" y="967"/>
                  </a:lnTo>
                  <a:lnTo>
                    <a:pt x="1475" y="1008"/>
                  </a:lnTo>
                  <a:lnTo>
                    <a:pt x="1484" y="1054"/>
                  </a:lnTo>
                  <a:lnTo>
                    <a:pt x="1484" y="1101"/>
                  </a:lnTo>
                  <a:lnTo>
                    <a:pt x="1479" y="1149"/>
                  </a:lnTo>
                  <a:lnTo>
                    <a:pt x="1465" y="1193"/>
                  </a:lnTo>
                  <a:lnTo>
                    <a:pt x="1441" y="1211"/>
                  </a:lnTo>
                  <a:lnTo>
                    <a:pt x="1419" y="1233"/>
                  </a:lnTo>
                  <a:lnTo>
                    <a:pt x="1403" y="1259"/>
                  </a:lnTo>
                  <a:lnTo>
                    <a:pt x="1366" y="1263"/>
                  </a:lnTo>
                  <a:lnTo>
                    <a:pt x="1330" y="1259"/>
                  </a:lnTo>
                  <a:lnTo>
                    <a:pt x="1294" y="1251"/>
                  </a:lnTo>
                  <a:lnTo>
                    <a:pt x="1259" y="1238"/>
                  </a:lnTo>
                  <a:lnTo>
                    <a:pt x="1228" y="1220"/>
                  </a:lnTo>
                  <a:lnTo>
                    <a:pt x="1201" y="1195"/>
                  </a:lnTo>
                  <a:lnTo>
                    <a:pt x="1181" y="1165"/>
                  </a:lnTo>
                  <a:lnTo>
                    <a:pt x="1166" y="1132"/>
                  </a:lnTo>
                  <a:lnTo>
                    <a:pt x="1158" y="1092"/>
                  </a:lnTo>
                  <a:lnTo>
                    <a:pt x="1158" y="1056"/>
                  </a:lnTo>
                  <a:lnTo>
                    <a:pt x="1168" y="1023"/>
                  </a:lnTo>
                  <a:lnTo>
                    <a:pt x="1185" y="993"/>
                  </a:lnTo>
                  <a:lnTo>
                    <a:pt x="1206" y="967"/>
                  </a:lnTo>
                  <a:lnTo>
                    <a:pt x="1234" y="947"/>
                  </a:lnTo>
                  <a:lnTo>
                    <a:pt x="1266" y="930"/>
                  </a:lnTo>
                  <a:lnTo>
                    <a:pt x="1300" y="921"/>
                  </a:lnTo>
                  <a:lnTo>
                    <a:pt x="1304" y="919"/>
                  </a:lnTo>
                  <a:lnTo>
                    <a:pt x="1307" y="917"/>
                  </a:lnTo>
                  <a:lnTo>
                    <a:pt x="1308" y="914"/>
                  </a:lnTo>
                  <a:lnTo>
                    <a:pt x="1308" y="909"/>
                  </a:lnTo>
                  <a:lnTo>
                    <a:pt x="1307" y="906"/>
                  </a:lnTo>
                  <a:lnTo>
                    <a:pt x="1305" y="902"/>
                  </a:lnTo>
                  <a:lnTo>
                    <a:pt x="1302" y="899"/>
                  </a:lnTo>
                  <a:lnTo>
                    <a:pt x="1299" y="897"/>
                  </a:lnTo>
                  <a:lnTo>
                    <a:pt x="1294" y="897"/>
                  </a:lnTo>
                  <a:lnTo>
                    <a:pt x="1252" y="909"/>
                  </a:lnTo>
                  <a:lnTo>
                    <a:pt x="1218" y="929"/>
                  </a:lnTo>
                  <a:lnTo>
                    <a:pt x="1186" y="954"/>
                  </a:lnTo>
                  <a:lnTo>
                    <a:pt x="1163" y="983"/>
                  </a:lnTo>
                  <a:lnTo>
                    <a:pt x="1143" y="952"/>
                  </a:lnTo>
                  <a:lnTo>
                    <a:pt x="1128" y="919"/>
                  </a:lnTo>
                  <a:lnTo>
                    <a:pt x="1120" y="888"/>
                  </a:lnTo>
                  <a:lnTo>
                    <a:pt x="1120" y="854"/>
                  </a:lnTo>
                  <a:lnTo>
                    <a:pt x="1128" y="825"/>
                  </a:lnTo>
                  <a:lnTo>
                    <a:pt x="1145" y="793"/>
                  </a:lnTo>
                  <a:lnTo>
                    <a:pt x="1171" y="765"/>
                  </a:lnTo>
                  <a:lnTo>
                    <a:pt x="1203" y="742"/>
                  </a:lnTo>
                  <a:lnTo>
                    <a:pt x="1236" y="722"/>
                  </a:lnTo>
                  <a:lnTo>
                    <a:pt x="1272" y="709"/>
                  </a:lnTo>
                  <a:lnTo>
                    <a:pt x="1277" y="706"/>
                  </a:lnTo>
                  <a:lnTo>
                    <a:pt x="1279" y="702"/>
                  </a:lnTo>
                  <a:lnTo>
                    <a:pt x="1280" y="699"/>
                  </a:lnTo>
                  <a:lnTo>
                    <a:pt x="1280" y="694"/>
                  </a:lnTo>
                  <a:lnTo>
                    <a:pt x="1279" y="691"/>
                  </a:lnTo>
                  <a:lnTo>
                    <a:pt x="1277" y="688"/>
                  </a:lnTo>
                  <a:lnTo>
                    <a:pt x="1274" y="686"/>
                  </a:lnTo>
                  <a:lnTo>
                    <a:pt x="1270" y="684"/>
                  </a:lnTo>
                  <a:lnTo>
                    <a:pt x="1266" y="684"/>
                  </a:lnTo>
                  <a:lnTo>
                    <a:pt x="1224" y="702"/>
                  </a:lnTo>
                  <a:lnTo>
                    <a:pt x="1185" y="724"/>
                  </a:lnTo>
                  <a:lnTo>
                    <a:pt x="1170" y="683"/>
                  </a:lnTo>
                  <a:lnTo>
                    <a:pt x="1158" y="638"/>
                  </a:lnTo>
                  <a:lnTo>
                    <a:pt x="1152" y="592"/>
                  </a:lnTo>
                  <a:lnTo>
                    <a:pt x="1150" y="547"/>
                  </a:lnTo>
                  <a:lnTo>
                    <a:pt x="1155" y="503"/>
                  </a:lnTo>
                  <a:lnTo>
                    <a:pt x="1165" y="460"/>
                  </a:lnTo>
                  <a:lnTo>
                    <a:pt x="1183" y="418"/>
                  </a:lnTo>
                  <a:lnTo>
                    <a:pt x="1208" y="380"/>
                  </a:lnTo>
                  <a:lnTo>
                    <a:pt x="1241" y="347"/>
                  </a:lnTo>
                  <a:lnTo>
                    <a:pt x="1244" y="344"/>
                  </a:lnTo>
                  <a:lnTo>
                    <a:pt x="1244" y="339"/>
                  </a:lnTo>
                  <a:lnTo>
                    <a:pt x="1244" y="336"/>
                  </a:lnTo>
                  <a:lnTo>
                    <a:pt x="1242" y="332"/>
                  </a:lnTo>
                  <a:lnTo>
                    <a:pt x="1239" y="329"/>
                  </a:lnTo>
                  <a:lnTo>
                    <a:pt x="1236" y="327"/>
                  </a:lnTo>
                  <a:lnTo>
                    <a:pt x="1232" y="327"/>
                  </a:lnTo>
                  <a:lnTo>
                    <a:pt x="1228" y="327"/>
                  </a:lnTo>
                  <a:lnTo>
                    <a:pt x="1224" y="329"/>
                  </a:lnTo>
                  <a:lnTo>
                    <a:pt x="1191" y="362"/>
                  </a:lnTo>
                  <a:lnTo>
                    <a:pt x="1166" y="398"/>
                  </a:lnTo>
                  <a:lnTo>
                    <a:pt x="1147" y="438"/>
                  </a:lnTo>
                  <a:lnTo>
                    <a:pt x="1135" y="479"/>
                  </a:lnTo>
                  <a:lnTo>
                    <a:pt x="1128" y="522"/>
                  </a:lnTo>
                  <a:lnTo>
                    <a:pt x="1127" y="567"/>
                  </a:lnTo>
                  <a:lnTo>
                    <a:pt x="1130" y="612"/>
                  </a:lnTo>
                  <a:lnTo>
                    <a:pt x="1138" y="655"/>
                  </a:lnTo>
                  <a:lnTo>
                    <a:pt x="1150" y="698"/>
                  </a:lnTo>
                  <a:lnTo>
                    <a:pt x="1165" y="739"/>
                  </a:lnTo>
                  <a:lnTo>
                    <a:pt x="1145" y="755"/>
                  </a:lnTo>
                  <a:lnTo>
                    <a:pt x="1128" y="775"/>
                  </a:lnTo>
                  <a:lnTo>
                    <a:pt x="1109" y="803"/>
                  </a:lnTo>
                  <a:lnTo>
                    <a:pt x="1097" y="831"/>
                  </a:lnTo>
                  <a:lnTo>
                    <a:pt x="1059" y="808"/>
                  </a:lnTo>
                  <a:lnTo>
                    <a:pt x="1018" y="793"/>
                  </a:lnTo>
                  <a:lnTo>
                    <a:pt x="975" y="785"/>
                  </a:lnTo>
                  <a:lnTo>
                    <a:pt x="933" y="785"/>
                  </a:lnTo>
                  <a:lnTo>
                    <a:pt x="891" y="792"/>
                  </a:lnTo>
                  <a:lnTo>
                    <a:pt x="851" y="805"/>
                  </a:lnTo>
                  <a:lnTo>
                    <a:pt x="811" y="825"/>
                  </a:lnTo>
                  <a:lnTo>
                    <a:pt x="777" y="851"/>
                  </a:lnTo>
                  <a:lnTo>
                    <a:pt x="744" y="884"/>
                  </a:lnTo>
                  <a:lnTo>
                    <a:pt x="719" y="919"/>
                  </a:lnTo>
                  <a:lnTo>
                    <a:pt x="702" y="957"/>
                  </a:lnTo>
                  <a:lnTo>
                    <a:pt x="692" y="997"/>
                  </a:lnTo>
                  <a:lnTo>
                    <a:pt x="691" y="1038"/>
                  </a:lnTo>
                  <a:lnTo>
                    <a:pt x="691" y="1038"/>
                  </a:lnTo>
                  <a:lnTo>
                    <a:pt x="677" y="1069"/>
                  </a:lnTo>
                  <a:lnTo>
                    <a:pt x="661" y="1099"/>
                  </a:lnTo>
                  <a:lnTo>
                    <a:pt x="641" y="1125"/>
                  </a:lnTo>
                  <a:lnTo>
                    <a:pt x="616" y="1149"/>
                  </a:lnTo>
                  <a:lnTo>
                    <a:pt x="590" y="1167"/>
                  </a:lnTo>
                  <a:lnTo>
                    <a:pt x="560" y="1178"/>
                  </a:lnTo>
                  <a:lnTo>
                    <a:pt x="527" y="1185"/>
                  </a:lnTo>
                  <a:lnTo>
                    <a:pt x="492" y="1183"/>
                  </a:lnTo>
                  <a:lnTo>
                    <a:pt x="458" y="1175"/>
                  </a:lnTo>
                  <a:lnTo>
                    <a:pt x="426" y="1160"/>
                  </a:lnTo>
                  <a:lnTo>
                    <a:pt x="398" y="1139"/>
                  </a:lnTo>
                  <a:lnTo>
                    <a:pt x="377" y="1112"/>
                  </a:lnTo>
                  <a:lnTo>
                    <a:pt x="359" y="1084"/>
                  </a:lnTo>
                  <a:lnTo>
                    <a:pt x="347" y="1051"/>
                  </a:lnTo>
                  <a:lnTo>
                    <a:pt x="342" y="1016"/>
                  </a:lnTo>
                  <a:lnTo>
                    <a:pt x="344" y="982"/>
                  </a:lnTo>
                  <a:lnTo>
                    <a:pt x="344" y="977"/>
                  </a:lnTo>
                  <a:lnTo>
                    <a:pt x="342" y="973"/>
                  </a:lnTo>
                  <a:lnTo>
                    <a:pt x="340" y="970"/>
                  </a:lnTo>
                  <a:lnTo>
                    <a:pt x="337" y="968"/>
                  </a:lnTo>
                  <a:lnTo>
                    <a:pt x="332" y="967"/>
                  </a:lnTo>
                  <a:lnTo>
                    <a:pt x="329" y="967"/>
                  </a:lnTo>
                  <a:lnTo>
                    <a:pt x="326" y="968"/>
                  </a:lnTo>
                  <a:lnTo>
                    <a:pt x="322" y="972"/>
                  </a:lnTo>
                  <a:lnTo>
                    <a:pt x="321" y="975"/>
                  </a:lnTo>
                  <a:lnTo>
                    <a:pt x="319" y="1016"/>
                  </a:lnTo>
                  <a:lnTo>
                    <a:pt x="324" y="1053"/>
                  </a:lnTo>
                  <a:lnTo>
                    <a:pt x="335" y="1089"/>
                  </a:lnTo>
                  <a:lnTo>
                    <a:pt x="352" y="1120"/>
                  </a:lnTo>
                  <a:lnTo>
                    <a:pt x="326" y="1117"/>
                  </a:lnTo>
                  <a:lnTo>
                    <a:pt x="297" y="1119"/>
                  </a:lnTo>
                  <a:lnTo>
                    <a:pt x="271" y="1125"/>
                  </a:lnTo>
                  <a:lnTo>
                    <a:pt x="245" y="1137"/>
                  </a:lnTo>
                  <a:lnTo>
                    <a:pt x="223" y="1154"/>
                  </a:lnTo>
                  <a:lnTo>
                    <a:pt x="220" y="1157"/>
                  </a:lnTo>
                  <a:lnTo>
                    <a:pt x="218" y="1160"/>
                  </a:lnTo>
                  <a:lnTo>
                    <a:pt x="220" y="1165"/>
                  </a:lnTo>
                  <a:lnTo>
                    <a:pt x="221" y="1168"/>
                  </a:lnTo>
                  <a:lnTo>
                    <a:pt x="223" y="1170"/>
                  </a:lnTo>
                  <a:lnTo>
                    <a:pt x="228" y="1172"/>
                  </a:lnTo>
                  <a:lnTo>
                    <a:pt x="231" y="1173"/>
                  </a:lnTo>
                  <a:lnTo>
                    <a:pt x="235" y="1172"/>
                  </a:lnTo>
                  <a:lnTo>
                    <a:pt x="240" y="1170"/>
                  </a:lnTo>
                  <a:lnTo>
                    <a:pt x="263" y="1154"/>
                  </a:lnTo>
                  <a:lnTo>
                    <a:pt x="291" y="1145"/>
                  </a:lnTo>
                  <a:lnTo>
                    <a:pt x="319" y="1142"/>
                  </a:lnTo>
                  <a:lnTo>
                    <a:pt x="349" y="1144"/>
                  </a:lnTo>
                  <a:lnTo>
                    <a:pt x="375" y="1150"/>
                  </a:lnTo>
                  <a:lnTo>
                    <a:pt x="378" y="1150"/>
                  </a:lnTo>
                  <a:lnTo>
                    <a:pt x="410" y="1175"/>
                  </a:lnTo>
                  <a:lnTo>
                    <a:pt x="445" y="1195"/>
                  </a:lnTo>
                  <a:lnTo>
                    <a:pt x="486" y="1208"/>
                  </a:lnTo>
                  <a:lnTo>
                    <a:pt x="524" y="1211"/>
                  </a:lnTo>
                  <a:lnTo>
                    <a:pt x="560" y="1206"/>
                  </a:lnTo>
                  <a:lnTo>
                    <a:pt x="595" y="1193"/>
                  </a:lnTo>
                  <a:lnTo>
                    <a:pt x="626" y="1173"/>
                  </a:lnTo>
                  <a:lnTo>
                    <a:pt x="653" y="1147"/>
                  </a:lnTo>
                  <a:lnTo>
                    <a:pt x="677" y="1117"/>
                  </a:lnTo>
                  <a:lnTo>
                    <a:pt x="697" y="1084"/>
                  </a:lnTo>
                  <a:lnTo>
                    <a:pt x="710" y="1132"/>
                  </a:lnTo>
                  <a:lnTo>
                    <a:pt x="734" y="1178"/>
                  </a:lnTo>
                  <a:lnTo>
                    <a:pt x="763" y="1218"/>
                  </a:lnTo>
                  <a:lnTo>
                    <a:pt x="767" y="1221"/>
                  </a:lnTo>
                  <a:lnTo>
                    <a:pt x="772" y="1223"/>
                  </a:lnTo>
                  <a:lnTo>
                    <a:pt x="775" y="1221"/>
                  </a:lnTo>
                  <a:lnTo>
                    <a:pt x="778" y="1220"/>
                  </a:lnTo>
                  <a:lnTo>
                    <a:pt x="782" y="1218"/>
                  </a:lnTo>
                  <a:lnTo>
                    <a:pt x="783" y="1213"/>
                  </a:lnTo>
                  <a:lnTo>
                    <a:pt x="783" y="1210"/>
                  </a:lnTo>
                  <a:lnTo>
                    <a:pt x="783" y="1205"/>
                  </a:lnTo>
                  <a:lnTo>
                    <a:pt x="780" y="1201"/>
                  </a:lnTo>
                  <a:lnTo>
                    <a:pt x="753" y="1165"/>
                  </a:lnTo>
                  <a:lnTo>
                    <a:pt x="734" y="1125"/>
                  </a:lnTo>
                  <a:lnTo>
                    <a:pt x="720" y="1082"/>
                  </a:lnTo>
                  <a:lnTo>
                    <a:pt x="715" y="1040"/>
                  </a:lnTo>
                  <a:lnTo>
                    <a:pt x="719" y="997"/>
                  </a:lnTo>
                  <a:lnTo>
                    <a:pt x="732" y="954"/>
                  </a:lnTo>
                  <a:lnTo>
                    <a:pt x="752" y="912"/>
                  </a:lnTo>
                  <a:lnTo>
                    <a:pt x="777" y="881"/>
                  </a:lnTo>
                  <a:lnTo>
                    <a:pt x="806" y="854"/>
                  </a:lnTo>
                  <a:lnTo>
                    <a:pt x="838" y="835"/>
                  </a:lnTo>
                  <a:lnTo>
                    <a:pt x="874" y="820"/>
                  </a:lnTo>
                  <a:lnTo>
                    <a:pt x="912" y="812"/>
                  </a:lnTo>
                  <a:lnTo>
                    <a:pt x="950" y="808"/>
                  </a:lnTo>
                  <a:lnTo>
                    <a:pt x="988" y="812"/>
                  </a:lnTo>
                  <a:lnTo>
                    <a:pt x="1026" y="821"/>
                  </a:lnTo>
                  <a:lnTo>
                    <a:pt x="1061" y="836"/>
                  </a:lnTo>
                  <a:lnTo>
                    <a:pt x="1094" y="858"/>
                  </a:lnTo>
                  <a:lnTo>
                    <a:pt x="1097" y="897"/>
                  </a:lnTo>
                  <a:lnTo>
                    <a:pt x="1109" y="935"/>
                  </a:lnTo>
                  <a:lnTo>
                    <a:pt x="1127" y="972"/>
                  </a:lnTo>
                  <a:lnTo>
                    <a:pt x="1150" y="1006"/>
                  </a:lnTo>
                  <a:lnTo>
                    <a:pt x="1140" y="1038"/>
                  </a:lnTo>
                  <a:lnTo>
                    <a:pt x="1135" y="1074"/>
                  </a:lnTo>
                  <a:lnTo>
                    <a:pt x="1135" y="1111"/>
                  </a:lnTo>
                  <a:lnTo>
                    <a:pt x="1143" y="1147"/>
                  </a:lnTo>
                  <a:lnTo>
                    <a:pt x="1156" y="1178"/>
                  </a:lnTo>
                  <a:lnTo>
                    <a:pt x="1176" y="1206"/>
                  </a:lnTo>
                  <a:lnTo>
                    <a:pt x="1178" y="1210"/>
                  </a:lnTo>
                  <a:lnTo>
                    <a:pt x="1180" y="1213"/>
                  </a:lnTo>
                  <a:lnTo>
                    <a:pt x="1188" y="1220"/>
                  </a:lnTo>
                  <a:lnTo>
                    <a:pt x="1196" y="1228"/>
                  </a:lnTo>
                  <a:lnTo>
                    <a:pt x="1221" y="1246"/>
                  </a:lnTo>
                  <a:lnTo>
                    <a:pt x="1249" y="1263"/>
                  </a:lnTo>
                  <a:lnTo>
                    <a:pt x="1214" y="1279"/>
                  </a:lnTo>
                  <a:lnTo>
                    <a:pt x="1181" y="1302"/>
                  </a:lnTo>
                  <a:lnTo>
                    <a:pt x="1155" y="1327"/>
                  </a:lnTo>
                  <a:lnTo>
                    <a:pt x="1133" y="1358"/>
                  </a:lnTo>
                  <a:lnTo>
                    <a:pt x="1102" y="1317"/>
                  </a:lnTo>
                  <a:lnTo>
                    <a:pt x="1079" y="1272"/>
                  </a:lnTo>
                  <a:lnTo>
                    <a:pt x="1064" y="1226"/>
                  </a:lnTo>
                  <a:lnTo>
                    <a:pt x="1057" y="1177"/>
                  </a:lnTo>
                  <a:lnTo>
                    <a:pt x="1059" y="1173"/>
                  </a:lnTo>
                  <a:lnTo>
                    <a:pt x="1059" y="1168"/>
                  </a:lnTo>
                  <a:lnTo>
                    <a:pt x="1057" y="1165"/>
                  </a:lnTo>
                  <a:lnTo>
                    <a:pt x="1057" y="1163"/>
                  </a:lnTo>
                  <a:lnTo>
                    <a:pt x="1062" y="1119"/>
                  </a:lnTo>
                  <a:lnTo>
                    <a:pt x="1077" y="1076"/>
                  </a:lnTo>
                  <a:lnTo>
                    <a:pt x="1102" y="1033"/>
                  </a:lnTo>
                  <a:lnTo>
                    <a:pt x="1104" y="1030"/>
                  </a:lnTo>
                  <a:lnTo>
                    <a:pt x="1104" y="1025"/>
                  </a:lnTo>
                  <a:lnTo>
                    <a:pt x="1102" y="1021"/>
                  </a:lnTo>
                  <a:lnTo>
                    <a:pt x="1100" y="1020"/>
                  </a:lnTo>
                  <a:lnTo>
                    <a:pt x="1095" y="1016"/>
                  </a:lnTo>
                  <a:lnTo>
                    <a:pt x="1092" y="1016"/>
                  </a:lnTo>
                  <a:lnTo>
                    <a:pt x="1087" y="1016"/>
                  </a:lnTo>
                  <a:lnTo>
                    <a:pt x="1084" y="1018"/>
                  </a:lnTo>
                  <a:lnTo>
                    <a:pt x="1081" y="1021"/>
                  </a:lnTo>
                  <a:lnTo>
                    <a:pt x="1059" y="1056"/>
                  </a:lnTo>
                  <a:lnTo>
                    <a:pt x="1044" y="1092"/>
                  </a:lnTo>
                  <a:lnTo>
                    <a:pt x="1036" y="1130"/>
                  </a:lnTo>
                  <a:lnTo>
                    <a:pt x="1014" y="1102"/>
                  </a:lnTo>
                  <a:lnTo>
                    <a:pt x="990" y="1078"/>
                  </a:lnTo>
                  <a:lnTo>
                    <a:pt x="988" y="1053"/>
                  </a:lnTo>
                  <a:lnTo>
                    <a:pt x="988" y="1025"/>
                  </a:lnTo>
                  <a:lnTo>
                    <a:pt x="991" y="997"/>
                  </a:lnTo>
                  <a:lnTo>
                    <a:pt x="996" y="968"/>
                  </a:lnTo>
                  <a:lnTo>
                    <a:pt x="1006" y="944"/>
                  </a:lnTo>
                  <a:lnTo>
                    <a:pt x="1019" y="922"/>
                  </a:lnTo>
                  <a:lnTo>
                    <a:pt x="1038" y="904"/>
                  </a:lnTo>
                  <a:lnTo>
                    <a:pt x="1041" y="901"/>
                  </a:lnTo>
                  <a:lnTo>
                    <a:pt x="1043" y="896"/>
                  </a:lnTo>
                  <a:lnTo>
                    <a:pt x="1043" y="892"/>
                  </a:lnTo>
                  <a:lnTo>
                    <a:pt x="1041" y="888"/>
                  </a:lnTo>
                  <a:lnTo>
                    <a:pt x="1039" y="884"/>
                  </a:lnTo>
                  <a:lnTo>
                    <a:pt x="1036" y="883"/>
                  </a:lnTo>
                  <a:lnTo>
                    <a:pt x="1033" y="881"/>
                  </a:lnTo>
                  <a:lnTo>
                    <a:pt x="1029" y="881"/>
                  </a:lnTo>
                  <a:lnTo>
                    <a:pt x="1024" y="883"/>
                  </a:lnTo>
                  <a:lnTo>
                    <a:pt x="1001" y="904"/>
                  </a:lnTo>
                  <a:lnTo>
                    <a:pt x="985" y="930"/>
                  </a:lnTo>
                  <a:lnTo>
                    <a:pt x="973" y="960"/>
                  </a:lnTo>
                  <a:lnTo>
                    <a:pt x="967" y="992"/>
                  </a:lnTo>
                  <a:lnTo>
                    <a:pt x="963" y="1025"/>
                  </a:lnTo>
                  <a:lnTo>
                    <a:pt x="963" y="1056"/>
                  </a:lnTo>
                  <a:lnTo>
                    <a:pt x="930" y="1033"/>
                  </a:lnTo>
                  <a:lnTo>
                    <a:pt x="894" y="1016"/>
                  </a:lnTo>
                  <a:lnTo>
                    <a:pt x="856" y="1008"/>
                  </a:lnTo>
                  <a:lnTo>
                    <a:pt x="816" y="1006"/>
                  </a:lnTo>
                  <a:lnTo>
                    <a:pt x="775" y="1016"/>
                  </a:lnTo>
                  <a:lnTo>
                    <a:pt x="772" y="1018"/>
                  </a:lnTo>
                  <a:lnTo>
                    <a:pt x="768" y="1021"/>
                  </a:lnTo>
                  <a:lnTo>
                    <a:pt x="767" y="1025"/>
                  </a:lnTo>
                  <a:lnTo>
                    <a:pt x="767" y="1030"/>
                  </a:lnTo>
                  <a:lnTo>
                    <a:pt x="768" y="1033"/>
                  </a:lnTo>
                  <a:lnTo>
                    <a:pt x="770" y="1036"/>
                  </a:lnTo>
                  <a:lnTo>
                    <a:pt x="773" y="1038"/>
                  </a:lnTo>
                  <a:lnTo>
                    <a:pt x="778" y="1040"/>
                  </a:lnTo>
                  <a:lnTo>
                    <a:pt x="782" y="1040"/>
                  </a:lnTo>
                  <a:lnTo>
                    <a:pt x="821" y="1031"/>
                  </a:lnTo>
                  <a:lnTo>
                    <a:pt x="857" y="1033"/>
                  </a:lnTo>
                  <a:lnTo>
                    <a:pt x="894" y="1043"/>
                  </a:lnTo>
                  <a:lnTo>
                    <a:pt x="927" y="1059"/>
                  </a:lnTo>
                  <a:lnTo>
                    <a:pt x="958" y="1082"/>
                  </a:lnTo>
                  <a:lnTo>
                    <a:pt x="986" y="1109"/>
                  </a:lnTo>
                  <a:lnTo>
                    <a:pt x="1011" y="1139"/>
                  </a:lnTo>
                  <a:lnTo>
                    <a:pt x="1033" y="1170"/>
                  </a:lnTo>
                  <a:lnTo>
                    <a:pt x="1038" y="1225"/>
                  </a:lnTo>
                  <a:lnTo>
                    <a:pt x="1054" y="1277"/>
                  </a:lnTo>
                  <a:lnTo>
                    <a:pt x="1081" y="1329"/>
                  </a:lnTo>
                  <a:lnTo>
                    <a:pt x="1115" y="1375"/>
                  </a:lnTo>
                  <a:lnTo>
                    <a:pt x="1082" y="1388"/>
                  </a:lnTo>
                  <a:lnTo>
                    <a:pt x="1051" y="1405"/>
                  </a:lnTo>
                  <a:lnTo>
                    <a:pt x="1024" y="1424"/>
                  </a:lnTo>
                  <a:lnTo>
                    <a:pt x="1021" y="1428"/>
                  </a:lnTo>
                  <a:lnTo>
                    <a:pt x="980" y="1416"/>
                  </a:lnTo>
                  <a:lnTo>
                    <a:pt x="942" y="1396"/>
                  </a:lnTo>
                  <a:lnTo>
                    <a:pt x="907" y="1372"/>
                  </a:lnTo>
                  <a:lnTo>
                    <a:pt x="876" y="1340"/>
                  </a:lnTo>
                  <a:lnTo>
                    <a:pt x="849" y="1306"/>
                  </a:lnTo>
                  <a:lnTo>
                    <a:pt x="829" y="1269"/>
                  </a:lnTo>
                  <a:lnTo>
                    <a:pt x="826" y="1264"/>
                  </a:lnTo>
                  <a:lnTo>
                    <a:pt x="823" y="1263"/>
                  </a:lnTo>
                  <a:lnTo>
                    <a:pt x="820" y="1263"/>
                  </a:lnTo>
                  <a:lnTo>
                    <a:pt x="815" y="1263"/>
                  </a:lnTo>
                  <a:lnTo>
                    <a:pt x="811" y="1266"/>
                  </a:lnTo>
                  <a:lnTo>
                    <a:pt x="808" y="1268"/>
                  </a:lnTo>
                  <a:lnTo>
                    <a:pt x="806" y="1272"/>
                  </a:lnTo>
                  <a:lnTo>
                    <a:pt x="806" y="1276"/>
                  </a:lnTo>
                  <a:lnTo>
                    <a:pt x="808" y="1281"/>
                  </a:lnTo>
                  <a:lnTo>
                    <a:pt x="829" y="1319"/>
                  </a:lnTo>
                  <a:lnTo>
                    <a:pt x="856" y="1355"/>
                  </a:lnTo>
                  <a:lnTo>
                    <a:pt x="887" y="1386"/>
                  </a:lnTo>
                  <a:lnTo>
                    <a:pt x="922" y="1413"/>
                  </a:lnTo>
                  <a:lnTo>
                    <a:pt x="962" y="1433"/>
                  </a:lnTo>
                  <a:lnTo>
                    <a:pt x="1003" y="1448"/>
                  </a:lnTo>
                  <a:lnTo>
                    <a:pt x="985" y="1476"/>
                  </a:lnTo>
                  <a:lnTo>
                    <a:pt x="935" y="1489"/>
                  </a:lnTo>
                  <a:lnTo>
                    <a:pt x="891" y="1494"/>
                  </a:lnTo>
                  <a:lnTo>
                    <a:pt x="851" y="1492"/>
                  </a:lnTo>
                  <a:lnTo>
                    <a:pt x="813" y="1487"/>
                  </a:lnTo>
                  <a:lnTo>
                    <a:pt x="782" y="1479"/>
                  </a:lnTo>
                  <a:lnTo>
                    <a:pt x="752" y="1466"/>
                  </a:lnTo>
                  <a:lnTo>
                    <a:pt x="727" y="1451"/>
                  </a:lnTo>
                  <a:lnTo>
                    <a:pt x="706" y="1433"/>
                  </a:lnTo>
                  <a:lnTo>
                    <a:pt x="687" y="1415"/>
                  </a:lnTo>
                  <a:lnTo>
                    <a:pt x="671" y="1396"/>
                  </a:lnTo>
                  <a:lnTo>
                    <a:pt x="659" y="1380"/>
                  </a:lnTo>
                  <a:lnTo>
                    <a:pt x="649" y="1363"/>
                  </a:lnTo>
                  <a:lnTo>
                    <a:pt x="641" y="1350"/>
                  </a:lnTo>
                  <a:lnTo>
                    <a:pt x="636" y="1339"/>
                  </a:lnTo>
                  <a:lnTo>
                    <a:pt x="633" y="1332"/>
                  </a:lnTo>
                  <a:lnTo>
                    <a:pt x="633" y="1329"/>
                  </a:lnTo>
                  <a:lnTo>
                    <a:pt x="633" y="1330"/>
                  </a:lnTo>
                  <a:lnTo>
                    <a:pt x="633" y="1334"/>
                  </a:lnTo>
                  <a:lnTo>
                    <a:pt x="623" y="1299"/>
                  </a:lnTo>
                  <a:lnTo>
                    <a:pt x="620" y="1263"/>
                  </a:lnTo>
                  <a:lnTo>
                    <a:pt x="620" y="1259"/>
                  </a:lnTo>
                  <a:lnTo>
                    <a:pt x="616" y="1254"/>
                  </a:lnTo>
                  <a:lnTo>
                    <a:pt x="613" y="1253"/>
                  </a:lnTo>
                  <a:lnTo>
                    <a:pt x="610" y="1251"/>
                  </a:lnTo>
                  <a:lnTo>
                    <a:pt x="606" y="1251"/>
                  </a:lnTo>
                  <a:lnTo>
                    <a:pt x="601" y="1253"/>
                  </a:lnTo>
                  <a:lnTo>
                    <a:pt x="598" y="1254"/>
                  </a:lnTo>
                  <a:lnTo>
                    <a:pt x="596" y="1259"/>
                  </a:lnTo>
                  <a:lnTo>
                    <a:pt x="595" y="1263"/>
                  </a:lnTo>
                  <a:lnTo>
                    <a:pt x="598" y="1301"/>
                  </a:lnTo>
                  <a:lnTo>
                    <a:pt x="608" y="1337"/>
                  </a:lnTo>
                  <a:lnTo>
                    <a:pt x="623" y="1372"/>
                  </a:lnTo>
                  <a:lnTo>
                    <a:pt x="615" y="1386"/>
                  </a:lnTo>
                  <a:lnTo>
                    <a:pt x="601" y="1403"/>
                  </a:lnTo>
                  <a:lnTo>
                    <a:pt x="585" y="1418"/>
                  </a:lnTo>
                  <a:lnTo>
                    <a:pt x="563" y="1433"/>
                  </a:lnTo>
                  <a:lnTo>
                    <a:pt x="535" y="1446"/>
                  </a:lnTo>
                  <a:lnTo>
                    <a:pt x="502" y="1458"/>
                  </a:lnTo>
                  <a:lnTo>
                    <a:pt x="459" y="1466"/>
                  </a:lnTo>
                  <a:lnTo>
                    <a:pt x="410" y="1471"/>
                  </a:lnTo>
                  <a:lnTo>
                    <a:pt x="364" y="1471"/>
                  </a:lnTo>
                  <a:lnTo>
                    <a:pt x="321" y="1464"/>
                  </a:lnTo>
                  <a:lnTo>
                    <a:pt x="283" y="1454"/>
                  </a:lnTo>
                  <a:lnTo>
                    <a:pt x="250" y="1439"/>
                  </a:lnTo>
                  <a:lnTo>
                    <a:pt x="220" y="1421"/>
                  </a:lnTo>
                  <a:lnTo>
                    <a:pt x="195" y="1401"/>
                  </a:lnTo>
                  <a:lnTo>
                    <a:pt x="175" y="1380"/>
                  </a:lnTo>
                  <a:lnTo>
                    <a:pt x="157" y="1358"/>
                  </a:lnTo>
                  <a:lnTo>
                    <a:pt x="144" y="1339"/>
                  </a:lnTo>
                  <a:lnTo>
                    <a:pt x="132" y="1319"/>
                  </a:lnTo>
                  <a:lnTo>
                    <a:pt x="124" y="1304"/>
                  </a:lnTo>
                  <a:lnTo>
                    <a:pt x="119" y="1291"/>
                  </a:lnTo>
                  <a:lnTo>
                    <a:pt x="162" y="1306"/>
                  </a:lnTo>
                  <a:lnTo>
                    <a:pt x="207" y="1314"/>
                  </a:lnTo>
                  <a:lnTo>
                    <a:pt x="251" y="1315"/>
                  </a:lnTo>
                  <a:lnTo>
                    <a:pt x="296" y="1309"/>
                  </a:lnTo>
                  <a:lnTo>
                    <a:pt x="340" y="1296"/>
                  </a:lnTo>
                  <a:lnTo>
                    <a:pt x="385" y="1274"/>
                  </a:lnTo>
                  <a:lnTo>
                    <a:pt x="388" y="1271"/>
                  </a:lnTo>
                  <a:lnTo>
                    <a:pt x="390" y="1268"/>
                  </a:lnTo>
                  <a:lnTo>
                    <a:pt x="390" y="1263"/>
                  </a:lnTo>
                  <a:lnTo>
                    <a:pt x="390" y="1259"/>
                  </a:lnTo>
                  <a:lnTo>
                    <a:pt x="388" y="1256"/>
                  </a:lnTo>
                  <a:lnTo>
                    <a:pt x="385" y="1253"/>
                  </a:lnTo>
                  <a:lnTo>
                    <a:pt x="382" y="1251"/>
                  </a:lnTo>
                  <a:lnTo>
                    <a:pt x="377" y="1251"/>
                  </a:lnTo>
                  <a:lnTo>
                    <a:pt x="373" y="1253"/>
                  </a:lnTo>
                  <a:lnTo>
                    <a:pt x="331" y="1274"/>
                  </a:lnTo>
                  <a:lnTo>
                    <a:pt x="288" y="1286"/>
                  </a:lnTo>
                  <a:lnTo>
                    <a:pt x="245" y="1291"/>
                  </a:lnTo>
                  <a:lnTo>
                    <a:pt x="203" y="1289"/>
                  </a:lnTo>
                  <a:lnTo>
                    <a:pt x="160" y="1279"/>
                  </a:lnTo>
                  <a:lnTo>
                    <a:pt x="121" y="1264"/>
                  </a:lnTo>
                  <a:lnTo>
                    <a:pt x="81" y="1244"/>
                  </a:lnTo>
                  <a:lnTo>
                    <a:pt x="45" y="1218"/>
                  </a:lnTo>
                  <a:lnTo>
                    <a:pt x="25" y="1185"/>
                  </a:lnTo>
                  <a:lnTo>
                    <a:pt x="12" y="1150"/>
                  </a:lnTo>
                  <a:lnTo>
                    <a:pt x="5" y="1116"/>
                  </a:lnTo>
                  <a:lnTo>
                    <a:pt x="3" y="1084"/>
                  </a:lnTo>
                  <a:lnTo>
                    <a:pt x="5" y="1054"/>
                  </a:lnTo>
                  <a:lnTo>
                    <a:pt x="10" y="1030"/>
                  </a:lnTo>
                  <a:lnTo>
                    <a:pt x="15" y="1010"/>
                  </a:lnTo>
                  <a:lnTo>
                    <a:pt x="20" y="997"/>
                  </a:lnTo>
                  <a:lnTo>
                    <a:pt x="58" y="1036"/>
                  </a:lnTo>
                  <a:lnTo>
                    <a:pt x="103" y="1069"/>
                  </a:lnTo>
                  <a:lnTo>
                    <a:pt x="149" y="1097"/>
                  </a:lnTo>
                  <a:lnTo>
                    <a:pt x="154" y="1099"/>
                  </a:lnTo>
                  <a:lnTo>
                    <a:pt x="157" y="1099"/>
                  </a:lnTo>
                  <a:lnTo>
                    <a:pt x="160" y="1097"/>
                  </a:lnTo>
                  <a:lnTo>
                    <a:pt x="164" y="1094"/>
                  </a:lnTo>
                  <a:lnTo>
                    <a:pt x="165" y="1091"/>
                  </a:lnTo>
                  <a:lnTo>
                    <a:pt x="167" y="1087"/>
                  </a:lnTo>
                  <a:lnTo>
                    <a:pt x="167" y="1084"/>
                  </a:lnTo>
                  <a:lnTo>
                    <a:pt x="164" y="1079"/>
                  </a:lnTo>
                  <a:lnTo>
                    <a:pt x="160" y="1078"/>
                  </a:lnTo>
                  <a:lnTo>
                    <a:pt x="117" y="1051"/>
                  </a:lnTo>
                  <a:lnTo>
                    <a:pt x="76" y="1020"/>
                  </a:lnTo>
                  <a:lnTo>
                    <a:pt x="40" y="983"/>
                  </a:lnTo>
                  <a:lnTo>
                    <a:pt x="8" y="942"/>
                  </a:lnTo>
                  <a:lnTo>
                    <a:pt x="2" y="897"/>
                  </a:lnTo>
                  <a:lnTo>
                    <a:pt x="0" y="859"/>
                  </a:lnTo>
                  <a:lnTo>
                    <a:pt x="2" y="826"/>
                  </a:lnTo>
                  <a:lnTo>
                    <a:pt x="7" y="798"/>
                  </a:lnTo>
                  <a:lnTo>
                    <a:pt x="13" y="775"/>
                  </a:lnTo>
                  <a:lnTo>
                    <a:pt x="22" y="757"/>
                  </a:lnTo>
                  <a:lnTo>
                    <a:pt x="30" y="744"/>
                  </a:lnTo>
                  <a:lnTo>
                    <a:pt x="35" y="734"/>
                  </a:lnTo>
                  <a:lnTo>
                    <a:pt x="48" y="774"/>
                  </a:lnTo>
                  <a:lnTo>
                    <a:pt x="66" y="812"/>
                  </a:lnTo>
                  <a:lnTo>
                    <a:pt x="88" y="846"/>
                  </a:lnTo>
                  <a:lnTo>
                    <a:pt x="116" y="879"/>
                  </a:lnTo>
                  <a:lnTo>
                    <a:pt x="147" y="907"/>
                  </a:lnTo>
                  <a:lnTo>
                    <a:pt x="185" y="932"/>
                  </a:lnTo>
                  <a:lnTo>
                    <a:pt x="190" y="932"/>
                  </a:lnTo>
                  <a:lnTo>
                    <a:pt x="195" y="932"/>
                  </a:lnTo>
                  <a:lnTo>
                    <a:pt x="198" y="930"/>
                  </a:lnTo>
                  <a:lnTo>
                    <a:pt x="202" y="929"/>
                  </a:lnTo>
                  <a:lnTo>
                    <a:pt x="203" y="926"/>
                  </a:lnTo>
                  <a:lnTo>
                    <a:pt x="203" y="921"/>
                  </a:lnTo>
                  <a:lnTo>
                    <a:pt x="203" y="917"/>
                  </a:lnTo>
                  <a:lnTo>
                    <a:pt x="202" y="914"/>
                  </a:lnTo>
                  <a:lnTo>
                    <a:pt x="198" y="911"/>
                  </a:lnTo>
                  <a:lnTo>
                    <a:pt x="159" y="884"/>
                  </a:lnTo>
                  <a:lnTo>
                    <a:pt x="126" y="854"/>
                  </a:lnTo>
                  <a:lnTo>
                    <a:pt x="99" y="821"/>
                  </a:lnTo>
                  <a:lnTo>
                    <a:pt x="79" y="783"/>
                  </a:lnTo>
                  <a:lnTo>
                    <a:pt x="63" y="744"/>
                  </a:lnTo>
                  <a:lnTo>
                    <a:pt x="53" y="702"/>
                  </a:lnTo>
                  <a:lnTo>
                    <a:pt x="48" y="660"/>
                  </a:lnTo>
                  <a:lnTo>
                    <a:pt x="61" y="617"/>
                  </a:lnTo>
                  <a:lnTo>
                    <a:pt x="81" y="580"/>
                  </a:lnTo>
                  <a:lnTo>
                    <a:pt x="104" y="550"/>
                  </a:lnTo>
                  <a:lnTo>
                    <a:pt x="127" y="524"/>
                  </a:lnTo>
                  <a:lnTo>
                    <a:pt x="152" y="503"/>
                  </a:lnTo>
                  <a:lnTo>
                    <a:pt x="177" y="486"/>
                  </a:lnTo>
                  <a:lnTo>
                    <a:pt x="197" y="474"/>
                  </a:lnTo>
                  <a:lnTo>
                    <a:pt x="213" y="466"/>
                  </a:lnTo>
                  <a:lnTo>
                    <a:pt x="220" y="514"/>
                  </a:lnTo>
                  <a:lnTo>
                    <a:pt x="235" y="559"/>
                  </a:lnTo>
                  <a:lnTo>
                    <a:pt x="258" y="602"/>
                  </a:lnTo>
                  <a:lnTo>
                    <a:pt x="261" y="605"/>
                  </a:lnTo>
                  <a:lnTo>
                    <a:pt x="264" y="607"/>
                  </a:lnTo>
                  <a:lnTo>
                    <a:pt x="268" y="607"/>
                  </a:lnTo>
                  <a:lnTo>
                    <a:pt x="273" y="605"/>
                  </a:lnTo>
                  <a:lnTo>
                    <a:pt x="276" y="603"/>
                  </a:lnTo>
                  <a:lnTo>
                    <a:pt x="279" y="600"/>
                  </a:lnTo>
                  <a:lnTo>
                    <a:pt x="281" y="597"/>
                  </a:lnTo>
                  <a:lnTo>
                    <a:pt x="281" y="593"/>
                  </a:lnTo>
                  <a:lnTo>
                    <a:pt x="278" y="588"/>
                  </a:lnTo>
                  <a:lnTo>
                    <a:pt x="258" y="550"/>
                  </a:lnTo>
                  <a:lnTo>
                    <a:pt x="245" y="511"/>
                  </a:lnTo>
                  <a:lnTo>
                    <a:pt x="236" y="470"/>
                  </a:lnTo>
                  <a:lnTo>
                    <a:pt x="235" y="425"/>
                  </a:lnTo>
                  <a:lnTo>
                    <a:pt x="253" y="382"/>
                  </a:lnTo>
                  <a:lnTo>
                    <a:pt x="274" y="347"/>
                  </a:lnTo>
                  <a:lnTo>
                    <a:pt x="297" y="318"/>
                  </a:lnTo>
                  <a:lnTo>
                    <a:pt x="324" y="294"/>
                  </a:lnTo>
                  <a:lnTo>
                    <a:pt x="350" y="276"/>
                  </a:lnTo>
                  <a:lnTo>
                    <a:pt x="377" y="263"/>
                  </a:lnTo>
                  <a:lnTo>
                    <a:pt x="403" y="253"/>
                  </a:lnTo>
                  <a:lnTo>
                    <a:pt x="426" y="247"/>
                  </a:lnTo>
                  <a:lnTo>
                    <a:pt x="448" y="243"/>
                  </a:lnTo>
                  <a:lnTo>
                    <a:pt x="466" y="242"/>
                  </a:lnTo>
                  <a:lnTo>
                    <a:pt x="479" y="242"/>
                  </a:lnTo>
                  <a:lnTo>
                    <a:pt x="464" y="303"/>
                  </a:lnTo>
                  <a:lnTo>
                    <a:pt x="456" y="365"/>
                  </a:lnTo>
                  <a:lnTo>
                    <a:pt x="454" y="425"/>
                  </a:lnTo>
                  <a:lnTo>
                    <a:pt x="456" y="430"/>
                  </a:lnTo>
                  <a:lnTo>
                    <a:pt x="458" y="433"/>
                  </a:lnTo>
                  <a:lnTo>
                    <a:pt x="461" y="435"/>
                  </a:lnTo>
                  <a:lnTo>
                    <a:pt x="464" y="436"/>
                  </a:lnTo>
                  <a:lnTo>
                    <a:pt x="469" y="436"/>
                  </a:lnTo>
                  <a:lnTo>
                    <a:pt x="473" y="435"/>
                  </a:lnTo>
                  <a:lnTo>
                    <a:pt x="476" y="433"/>
                  </a:lnTo>
                  <a:lnTo>
                    <a:pt x="478" y="430"/>
                  </a:lnTo>
                  <a:lnTo>
                    <a:pt x="479" y="425"/>
                  </a:lnTo>
                  <a:lnTo>
                    <a:pt x="479" y="382"/>
                  </a:lnTo>
                  <a:lnTo>
                    <a:pt x="484" y="337"/>
                  </a:lnTo>
                  <a:lnTo>
                    <a:pt x="491" y="293"/>
                  </a:lnTo>
                  <a:lnTo>
                    <a:pt x="502" y="248"/>
                  </a:lnTo>
                  <a:lnTo>
                    <a:pt x="519" y="207"/>
                  </a:lnTo>
                  <a:lnTo>
                    <a:pt x="562" y="164"/>
                  </a:lnTo>
                  <a:lnTo>
                    <a:pt x="606" y="131"/>
                  </a:lnTo>
                  <a:lnTo>
                    <a:pt x="649" y="106"/>
                  </a:lnTo>
                  <a:lnTo>
                    <a:pt x="692" y="90"/>
                  </a:lnTo>
                  <a:lnTo>
                    <a:pt x="734" y="80"/>
                  </a:lnTo>
                  <a:lnTo>
                    <a:pt x="775" y="75"/>
                  </a:lnTo>
                  <a:lnTo>
                    <a:pt x="811" y="75"/>
                  </a:lnTo>
                  <a:lnTo>
                    <a:pt x="848" y="80"/>
                  </a:lnTo>
                  <a:lnTo>
                    <a:pt x="879" y="86"/>
                  </a:lnTo>
                  <a:lnTo>
                    <a:pt x="907" y="93"/>
                  </a:lnTo>
                  <a:lnTo>
                    <a:pt x="930" y="101"/>
                  </a:lnTo>
                  <a:lnTo>
                    <a:pt x="948" y="109"/>
                  </a:lnTo>
                  <a:lnTo>
                    <a:pt x="932" y="149"/>
                  </a:lnTo>
                  <a:lnTo>
                    <a:pt x="920" y="187"/>
                  </a:lnTo>
                  <a:lnTo>
                    <a:pt x="919" y="192"/>
                  </a:lnTo>
                  <a:lnTo>
                    <a:pt x="920" y="195"/>
                  </a:lnTo>
                  <a:lnTo>
                    <a:pt x="924" y="199"/>
                  </a:lnTo>
                  <a:lnTo>
                    <a:pt x="927" y="200"/>
                  </a:lnTo>
                  <a:lnTo>
                    <a:pt x="930" y="202"/>
                  </a:lnTo>
                  <a:lnTo>
                    <a:pt x="933" y="202"/>
                  </a:lnTo>
                  <a:lnTo>
                    <a:pt x="938" y="200"/>
                  </a:lnTo>
                  <a:lnTo>
                    <a:pt x="942" y="199"/>
                  </a:lnTo>
                  <a:lnTo>
                    <a:pt x="943" y="194"/>
                  </a:lnTo>
                  <a:lnTo>
                    <a:pt x="955" y="157"/>
                  </a:lnTo>
                  <a:lnTo>
                    <a:pt x="970" y="121"/>
                  </a:lnTo>
                  <a:lnTo>
                    <a:pt x="971" y="121"/>
                  </a:lnTo>
                  <a:lnTo>
                    <a:pt x="971" y="121"/>
                  </a:lnTo>
                  <a:lnTo>
                    <a:pt x="1016" y="78"/>
                  </a:lnTo>
                  <a:lnTo>
                    <a:pt x="1062" y="47"/>
                  </a:lnTo>
                  <a:lnTo>
                    <a:pt x="1109" y="23"/>
                  </a:lnTo>
                  <a:lnTo>
                    <a:pt x="1153" y="9"/>
                  </a:lnTo>
                  <a:lnTo>
                    <a:pt x="1196" y="2"/>
                  </a:lnTo>
                  <a:lnTo>
                    <a:pt x="1237" y="0"/>
                  </a:lnTo>
                  <a:close/>
                </a:path>
              </a:pathLst>
            </a:custGeom>
            <a:solidFill>
              <a:schemeClr val="accent4"/>
            </a:solid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sp>
          <p:nvSpPr>
            <p:cNvPr id="9" name="Freeform 13">
              <a:extLst>
                <a:ext uri="{FF2B5EF4-FFF2-40B4-BE49-F238E27FC236}">
                  <a16:creationId xmlns:a16="http://schemas.microsoft.com/office/drawing/2014/main" id="{D89A2F44-E682-4BB2-AE8B-6158C52AADBF}"/>
                </a:ext>
              </a:extLst>
            </p:cNvPr>
            <p:cNvSpPr>
              <a:spLocks/>
            </p:cNvSpPr>
            <p:nvPr/>
          </p:nvSpPr>
          <p:spPr bwMode="auto">
            <a:xfrm>
              <a:off x="7843838" y="2376488"/>
              <a:ext cx="1255713" cy="890588"/>
            </a:xfrm>
            <a:custGeom>
              <a:avLst/>
              <a:gdLst>
                <a:gd name="T0" fmla="*/ 1355 w 1581"/>
                <a:gd name="T1" fmla="*/ 256 h 1122"/>
                <a:gd name="T2" fmla="*/ 1220 w 1581"/>
                <a:gd name="T3" fmla="*/ 251 h 1122"/>
                <a:gd name="T4" fmla="*/ 1140 w 1581"/>
                <a:gd name="T5" fmla="*/ 339 h 1122"/>
                <a:gd name="T6" fmla="*/ 980 w 1581"/>
                <a:gd name="T7" fmla="*/ 289 h 1122"/>
                <a:gd name="T8" fmla="*/ 851 w 1581"/>
                <a:gd name="T9" fmla="*/ 407 h 1122"/>
                <a:gd name="T10" fmla="*/ 518 w 1581"/>
                <a:gd name="T11" fmla="*/ 489 h 1122"/>
                <a:gd name="T12" fmla="*/ 356 w 1581"/>
                <a:gd name="T13" fmla="*/ 719 h 1122"/>
                <a:gd name="T14" fmla="*/ 103 w 1581"/>
                <a:gd name="T15" fmla="*/ 714 h 1122"/>
                <a:gd name="T16" fmla="*/ 240 w 1581"/>
                <a:gd name="T17" fmla="*/ 778 h 1122"/>
                <a:gd name="T18" fmla="*/ 283 w 1581"/>
                <a:gd name="T19" fmla="*/ 962 h 1122"/>
                <a:gd name="T20" fmla="*/ 294 w 1581"/>
                <a:gd name="T21" fmla="*/ 797 h 1122"/>
                <a:gd name="T22" fmla="*/ 446 w 1581"/>
                <a:gd name="T23" fmla="*/ 686 h 1122"/>
                <a:gd name="T24" fmla="*/ 569 w 1581"/>
                <a:gd name="T25" fmla="*/ 750 h 1122"/>
                <a:gd name="T26" fmla="*/ 521 w 1581"/>
                <a:gd name="T27" fmla="*/ 532 h 1122"/>
                <a:gd name="T28" fmla="*/ 803 w 1581"/>
                <a:gd name="T29" fmla="*/ 441 h 1122"/>
                <a:gd name="T30" fmla="*/ 1140 w 1581"/>
                <a:gd name="T31" fmla="*/ 374 h 1122"/>
                <a:gd name="T32" fmla="*/ 1418 w 1581"/>
                <a:gd name="T33" fmla="*/ 291 h 1122"/>
                <a:gd name="T34" fmla="*/ 1467 w 1581"/>
                <a:gd name="T35" fmla="*/ 481 h 1122"/>
                <a:gd name="T36" fmla="*/ 1332 w 1581"/>
                <a:gd name="T37" fmla="*/ 554 h 1122"/>
                <a:gd name="T38" fmla="*/ 1502 w 1581"/>
                <a:gd name="T39" fmla="*/ 622 h 1122"/>
                <a:gd name="T40" fmla="*/ 1276 w 1581"/>
                <a:gd name="T41" fmla="*/ 759 h 1122"/>
                <a:gd name="T42" fmla="*/ 1221 w 1581"/>
                <a:gd name="T43" fmla="*/ 722 h 1122"/>
                <a:gd name="T44" fmla="*/ 1193 w 1581"/>
                <a:gd name="T45" fmla="*/ 868 h 1122"/>
                <a:gd name="T46" fmla="*/ 1046 w 1581"/>
                <a:gd name="T47" fmla="*/ 770 h 1122"/>
                <a:gd name="T48" fmla="*/ 1028 w 1581"/>
                <a:gd name="T49" fmla="*/ 952 h 1122"/>
                <a:gd name="T50" fmla="*/ 830 w 1581"/>
                <a:gd name="T51" fmla="*/ 874 h 1122"/>
                <a:gd name="T52" fmla="*/ 767 w 1581"/>
                <a:gd name="T53" fmla="*/ 1030 h 1122"/>
                <a:gd name="T54" fmla="*/ 593 w 1581"/>
                <a:gd name="T55" fmla="*/ 973 h 1122"/>
                <a:gd name="T56" fmla="*/ 440 w 1581"/>
                <a:gd name="T57" fmla="*/ 1094 h 1122"/>
                <a:gd name="T58" fmla="*/ 663 w 1581"/>
                <a:gd name="T59" fmla="*/ 879 h 1122"/>
                <a:gd name="T60" fmla="*/ 892 w 1581"/>
                <a:gd name="T61" fmla="*/ 749 h 1122"/>
                <a:gd name="T62" fmla="*/ 1211 w 1581"/>
                <a:gd name="T63" fmla="*/ 603 h 1122"/>
                <a:gd name="T64" fmla="*/ 1358 w 1581"/>
                <a:gd name="T65" fmla="*/ 640 h 1122"/>
                <a:gd name="T66" fmla="*/ 1330 w 1581"/>
                <a:gd name="T67" fmla="*/ 445 h 1122"/>
                <a:gd name="T68" fmla="*/ 1269 w 1581"/>
                <a:gd name="T69" fmla="*/ 504 h 1122"/>
                <a:gd name="T70" fmla="*/ 897 w 1581"/>
                <a:gd name="T71" fmla="*/ 555 h 1122"/>
                <a:gd name="T72" fmla="*/ 1002 w 1581"/>
                <a:gd name="T73" fmla="*/ 631 h 1122"/>
                <a:gd name="T74" fmla="*/ 755 w 1581"/>
                <a:gd name="T75" fmla="*/ 707 h 1122"/>
                <a:gd name="T76" fmla="*/ 655 w 1581"/>
                <a:gd name="T77" fmla="*/ 580 h 1122"/>
                <a:gd name="T78" fmla="*/ 729 w 1581"/>
                <a:gd name="T79" fmla="*/ 778 h 1122"/>
                <a:gd name="T80" fmla="*/ 435 w 1581"/>
                <a:gd name="T81" fmla="*/ 843 h 1122"/>
                <a:gd name="T82" fmla="*/ 413 w 1581"/>
                <a:gd name="T83" fmla="*/ 858 h 1122"/>
                <a:gd name="T84" fmla="*/ 273 w 1581"/>
                <a:gd name="T85" fmla="*/ 1064 h 1122"/>
                <a:gd name="T86" fmla="*/ 143 w 1581"/>
                <a:gd name="T87" fmla="*/ 818 h 1122"/>
                <a:gd name="T88" fmla="*/ 106 w 1581"/>
                <a:gd name="T89" fmla="*/ 901 h 1122"/>
                <a:gd name="T90" fmla="*/ 35 w 1581"/>
                <a:gd name="T91" fmla="*/ 858 h 1122"/>
                <a:gd name="T92" fmla="*/ 91 w 1581"/>
                <a:gd name="T93" fmla="*/ 635 h 1122"/>
                <a:gd name="T94" fmla="*/ 96 w 1581"/>
                <a:gd name="T95" fmla="*/ 559 h 1122"/>
                <a:gd name="T96" fmla="*/ 157 w 1581"/>
                <a:gd name="T97" fmla="*/ 418 h 1122"/>
                <a:gd name="T98" fmla="*/ 245 w 1581"/>
                <a:gd name="T99" fmla="*/ 526 h 1122"/>
                <a:gd name="T100" fmla="*/ 280 w 1581"/>
                <a:gd name="T101" fmla="*/ 321 h 1122"/>
                <a:gd name="T102" fmla="*/ 466 w 1581"/>
                <a:gd name="T103" fmla="*/ 380 h 1122"/>
                <a:gd name="T104" fmla="*/ 504 w 1581"/>
                <a:gd name="T105" fmla="*/ 298 h 1122"/>
                <a:gd name="T106" fmla="*/ 635 w 1581"/>
                <a:gd name="T107" fmla="*/ 177 h 1122"/>
                <a:gd name="T108" fmla="*/ 749 w 1581"/>
                <a:gd name="T109" fmla="*/ 294 h 1122"/>
                <a:gd name="T110" fmla="*/ 787 w 1581"/>
                <a:gd name="T111" fmla="*/ 159 h 1122"/>
                <a:gd name="T112" fmla="*/ 1044 w 1581"/>
                <a:gd name="T113" fmla="*/ 164 h 1122"/>
                <a:gd name="T114" fmla="*/ 1120 w 1581"/>
                <a:gd name="T115" fmla="*/ 243 h 1122"/>
                <a:gd name="T116" fmla="*/ 1188 w 1581"/>
                <a:gd name="T117" fmla="*/ 5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81" h="1122">
                  <a:moveTo>
                    <a:pt x="1226" y="0"/>
                  </a:moveTo>
                  <a:lnTo>
                    <a:pt x="1261" y="4"/>
                  </a:lnTo>
                  <a:lnTo>
                    <a:pt x="1292" y="15"/>
                  </a:lnTo>
                  <a:lnTo>
                    <a:pt x="1319" y="33"/>
                  </a:lnTo>
                  <a:lnTo>
                    <a:pt x="1340" y="58"/>
                  </a:lnTo>
                  <a:lnTo>
                    <a:pt x="1357" y="88"/>
                  </a:lnTo>
                  <a:lnTo>
                    <a:pt x="1368" y="121"/>
                  </a:lnTo>
                  <a:lnTo>
                    <a:pt x="1375" y="159"/>
                  </a:lnTo>
                  <a:lnTo>
                    <a:pt x="1373" y="195"/>
                  </a:lnTo>
                  <a:lnTo>
                    <a:pt x="1367" y="227"/>
                  </a:lnTo>
                  <a:lnTo>
                    <a:pt x="1355" y="256"/>
                  </a:lnTo>
                  <a:lnTo>
                    <a:pt x="1337" y="281"/>
                  </a:lnTo>
                  <a:lnTo>
                    <a:pt x="1315" y="303"/>
                  </a:lnTo>
                  <a:lnTo>
                    <a:pt x="1289" y="319"/>
                  </a:lnTo>
                  <a:lnTo>
                    <a:pt x="1261" y="332"/>
                  </a:lnTo>
                  <a:lnTo>
                    <a:pt x="1231" y="342"/>
                  </a:lnTo>
                  <a:lnTo>
                    <a:pt x="1198" y="347"/>
                  </a:lnTo>
                  <a:lnTo>
                    <a:pt x="1165" y="351"/>
                  </a:lnTo>
                  <a:lnTo>
                    <a:pt x="1188" y="324"/>
                  </a:lnTo>
                  <a:lnTo>
                    <a:pt x="1206" y="293"/>
                  </a:lnTo>
                  <a:lnTo>
                    <a:pt x="1220" y="256"/>
                  </a:lnTo>
                  <a:lnTo>
                    <a:pt x="1220" y="251"/>
                  </a:lnTo>
                  <a:lnTo>
                    <a:pt x="1220" y="248"/>
                  </a:lnTo>
                  <a:lnTo>
                    <a:pt x="1216" y="245"/>
                  </a:lnTo>
                  <a:lnTo>
                    <a:pt x="1213" y="243"/>
                  </a:lnTo>
                  <a:lnTo>
                    <a:pt x="1210" y="242"/>
                  </a:lnTo>
                  <a:lnTo>
                    <a:pt x="1205" y="242"/>
                  </a:lnTo>
                  <a:lnTo>
                    <a:pt x="1201" y="243"/>
                  </a:lnTo>
                  <a:lnTo>
                    <a:pt x="1198" y="247"/>
                  </a:lnTo>
                  <a:lnTo>
                    <a:pt x="1196" y="250"/>
                  </a:lnTo>
                  <a:lnTo>
                    <a:pt x="1183" y="286"/>
                  </a:lnTo>
                  <a:lnTo>
                    <a:pt x="1163" y="316"/>
                  </a:lnTo>
                  <a:lnTo>
                    <a:pt x="1140" y="339"/>
                  </a:lnTo>
                  <a:lnTo>
                    <a:pt x="1114" y="357"/>
                  </a:lnTo>
                  <a:lnTo>
                    <a:pt x="1084" y="370"/>
                  </a:lnTo>
                  <a:lnTo>
                    <a:pt x="1051" y="379"/>
                  </a:lnTo>
                  <a:lnTo>
                    <a:pt x="1018" y="380"/>
                  </a:lnTo>
                  <a:lnTo>
                    <a:pt x="983" y="377"/>
                  </a:lnTo>
                  <a:lnTo>
                    <a:pt x="947" y="369"/>
                  </a:lnTo>
                  <a:lnTo>
                    <a:pt x="967" y="337"/>
                  </a:lnTo>
                  <a:lnTo>
                    <a:pt x="983" y="301"/>
                  </a:lnTo>
                  <a:lnTo>
                    <a:pt x="983" y="296"/>
                  </a:lnTo>
                  <a:lnTo>
                    <a:pt x="983" y="293"/>
                  </a:lnTo>
                  <a:lnTo>
                    <a:pt x="980" y="289"/>
                  </a:lnTo>
                  <a:lnTo>
                    <a:pt x="977" y="288"/>
                  </a:lnTo>
                  <a:lnTo>
                    <a:pt x="973" y="286"/>
                  </a:lnTo>
                  <a:lnTo>
                    <a:pt x="968" y="286"/>
                  </a:lnTo>
                  <a:lnTo>
                    <a:pt x="965" y="288"/>
                  </a:lnTo>
                  <a:lnTo>
                    <a:pt x="962" y="289"/>
                  </a:lnTo>
                  <a:lnTo>
                    <a:pt x="960" y="294"/>
                  </a:lnTo>
                  <a:lnTo>
                    <a:pt x="945" y="327"/>
                  </a:lnTo>
                  <a:lnTo>
                    <a:pt x="927" y="354"/>
                  </a:lnTo>
                  <a:lnTo>
                    <a:pt x="906" y="377"/>
                  </a:lnTo>
                  <a:lnTo>
                    <a:pt x="881" y="394"/>
                  </a:lnTo>
                  <a:lnTo>
                    <a:pt x="851" y="407"/>
                  </a:lnTo>
                  <a:lnTo>
                    <a:pt x="820" y="415"/>
                  </a:lnTo>
                  <a:lnTo>
                    <a:pt x="785" y="418"/>
                  </a:lnTo>
                  <a:lnTo>
                    <a:pt x="749" y="418"/>
                  </a:lnTo>
                  <a:lnTo>
                    <a:pt x="714" y="413"/>
                  </a:lnTo>
                  <a:lnTo>
                    <a:pt x="679" y="410"/>
                  </a:lnTo>
                  <a:lnTo>
                    <a:pt x="645" y="408"/>
                  </a:lnTo>
                  <a:lnTo>
                    <a:pt x="608" y="415"/>
                  </a:lnTo>
                  <a:lnTo>
                    <a:pt x="579" y="427"/>
                  </a:lnTo>
                  <a:lnTo>
                    <a:pt x="554" y="443"/>
                  </a:lnTo>
                  <a:lnTo>
                    <a:pt x="534" y="465"/>
                  </a:lnTo>
                  <a:lnTo>
                    <a:pt x="518" y="489"/>
                  </a:lnTo>
                  <a:lnTo>
                    <a:pt x="503" y="516"/>
                  </a:lnTo>
                  <a:lnTo>
                    <a:pt x="501" y="517"/>
                  </a:lnTo>
                  <a:lnTo>
                    <a:pt x="499" y="521"/>
                  </a:lnTo>
                  <a:lnTo>
                    <a:pt x="488" y="544"/>
                  </a:lnTo>
                  <a:lnTo>
                    <a:pt x="481" y="569"/>
                  </a:lnTo>
                  <a:lnTo>
                    <a:pt x="465" y="612"/>
                  </a:lnTo>
                  <a:lnTo>
                    <a:pt x="443" y="653"/>
                  </a:lnTo>
                  <a:lnTo>
                    <a:pt x="427" y="674"/>
                  </a:lnTo>
                  <a:lnTo>
                    <a:pt x="404" y="693"/>
                  </a:lnTo>
                  <a:lnTo>
                    <a:pt x="380" y="707"/>
                  </a:lnTo>
                  <a:lnTo>
                    <a:pt x="356" y="719"/>
                  </a:lnTo>
                  <a:lnTo>
                    <a:pt x="331" y="732"/>
                  </a:lnTo>
                  <a:lnTo>
                    <a:pt x="308" y="747"/>
                  </a:lnTo>
                  <a:lnTo>
                    <a:pt x="308" y="747"/>
                  </a:lnTo>
                  <a:lnTo>
                    <a:pt x="275" y="754"/>
                  </a:lnTo>
                  <a:lnTo>
                    <a:pt x="238" y="755"/>
                  </a:lnTo>
                  <a:lnTo>
                    <a:pt x="204" y="752"/>
                  </a:lnTo>
                  <a:lnTo>
                    <a:pt x="171" y="745"/>
                  </a:lnTo>
                  <a:lnTo>
                    <a:pt x="139" y="734"/>
                  </a:lnTo>
                  <a:lnTo>
                    <a:pt x="111" y="717"/>
                  </a:lnTo>
                  <a:lnTo>
                    <a:pt x="108" y="714"/>
                  </a:lnTo>
                  <a:lnTo>
                    <a:pt x="103" y="714"/>
                  </a:lnTo>
                  <a:lnTo>
                    <a:pt x="100" y="716"/>
                  </a:lnTo>
                  <a:lnTo>
                    <a:pt x="95" y="717"/>
                  </a:lnTo>
                  <a:lnTo>
                    <a:pt x="93" y="719"/>
                  </a:lnTo>
                  <a:lnTo>
                    <a:pt x="91" y="724"/>
                  </a:lnTo>
                  <a:lnTo>
                    <a:pt x="90" y="727"/>
                  </a:lnTo>
                  <a:lnTo>
                    <a:pt x="91" y="731"/>
                  </a:lnTo>
                  <a:lnTo>
                    <a:pt x="95" y="734"/>
                  </a:lnTo>
                  <a:lnTo>
                    <a:pt x="128" y="755"/>
                  </a:lnTo>
                  <a:lnTo>
                    <a:pt x="162" y="769"/>
                  </a:lnTo>
                  <a:lnTo>
                    <a:pt x="200" y="777"/>
                  </a:lnTo>
                  <a:lnTo>
                    <a:pt x="240" y="778"/>
                  </a:lnTo>
                  <a:lnTo>
                    <a:pt x="278" y="777"/>
                  </a:lnTo>
                  <a:lnTo>
                    <a:pt x="273" y="785"/>
                  </a:lnTo>
                  <a:lnTo>
                    <a:pt x="268" y="793"/>
                  </a:lnTo>
                  <a:lnTo>
                    <a:pt x="265" y="802"/>
                  </a:lnTo>
                  <a:lnTo>
                    <a:pt x="255" y="840"/>
                  </a:lnTo>
                  <a:lnTo>
                    <a:pt x="253" y="879"/>
                  </a:lnTo>
                  <a:lnTo>
                    <a:pt x="260" y="919"/>
                  </a:lnTo>
                  <a:lnTo>
                    <a:pt x="273" y="955"/>
                  </a:lnTo>
                  <a:lnTo>
                    <a:pt x="276" y="960"/>
                  </a:lnTo>
                  <a:lnTo>
                    <a:pt x="280" y="962"/>
                  </a:lnTo>
                  <a:lnTo>
                    <a:pt x="283" y="962"/>
                  </a:lnTo>
                  <a:lnTo>
                    <a:pt x="286" y="962"/>
                  </a:lnTo>
                  <a:lnTo>
                    <a:pt x="291" y="960"/>
                  </a:lnTo>
                  <a:lnTo>
                    <a:pt x="293" y="957"/>
                  </a:lnTo>
                  <a:lnTo>
                    <a:pt x="294" y="952"/>
                  </a:lnTo>
                  <a:lnTo>
                    <a:pt x="296" y="949"/>
                  </a:lnTo>
                  <a:lnTo>
                    <a:pt x="294" y="944"/>
                  </a:lnTo>
                  <a:lnTo>
                    <a:pt x="285" y="916"/>
                  </a:lnTo>
                  <a:lnTo>
                    <a:pt x="278" y="886"/>
                  </a:lnTo>
                  <a:lnTo>
                    <a:pt x="278" y="854"/>
                  </a:lnTo>
                  <a:lnTo>
                    <a:pt x="283" y="825"/>
                  </a:lnTo>
                  <a:lnTo>
                    <a:pt x="294" y="797"/>
                  </a:lnTo>
                  <a:lnTo>
                    <a:pt x="311" y="772"/>
                  </a:lnTo>
                  <a:lnTo>
                    <a:pt x="314" y="770"/>
                  </a:lnTo>
                  <a:lnTo>
                    <a:pt x="318" y="770"/>
                  </a:lnTo>
                  <a:lnTo>
                    <a:pt x="319" y="767"/>
                  </a:lnTo>
                  <a:lnTo>
                    <a:pt x="321" y="764"/>
                  </a:lnTo>
                  <a:lnTo>
                    <a:pt x="323" y="760"/>
                  </a:lnTo>
                  <a:lnTo>
                    <a:pt x="341" y="749"/>
                  </a:lnTo>
                  <a:lnTo>
                    <a:pt x="361" y="742"/>
                  </a:lnTo>
                  <a:lnTo>
                    <a:pt x="394" y="729"/>
                  </a:lnTo>
                  <a:lnTo>
                    <a:pt x="422" y="711"/>
                  </a:lnTo>
                  <a:lnTo>
                    <a:pt x="446" y="686"/>
                  </a:lnTo>
                  <a:lnTo>
                    <a:pt x="466" y="660"/>
                  </a:lnTo>
                  <a:lnTo>
                    <a:pt x="483" y="628"/>
                  </a:lnTo>
                  <a:lnTo>
                    <a:pt x="496" y="674"/>
                  </a:lnTo>
                  <a:lnTo>
                    <a:pt x="519" y="717"/>
                  </a:lnTo>
                  <a:lnTo>
                    <a:pt x="549" y="755"/>
                  </a:lnTo>
                  <a:lnTo>
                    <a:pt x="552" y="759"/>
                  </a:lnTo>
                  <a:lnTo>
                    <a:pt x="557" y="759"/>
                  </a:lnTo>
                  <a:lnTo>
                    <a:pt x="560" y="759"/>
                  </a:lnTo>
                  <a:lnTo>
                    <a:pt x="564" y="757"/>
                  </a:lnTo>
                  <a:lnTo>
                    <a:pt x="567" y="754"/>
                  </a:lnTo>
                  <a:lnTo>
                    <a:pt x="569" y="750"/>
                  </a:lnTo>
                  <a:lnTo>
                    <a:pt x="569" y="745"/>
                  </a:lnTo>
                  <a:lnTo>
                    <a:pt x="569" y="742"/>
                  </a:lnTo>
                  <a:lnTo>
                    <a:pt x="565" y="737"/>
                  </a:lnTo>
                  <a:lnTo>
                    <a:pt x="544" y="711"/>
                  </a:lnTo>
                  <a:lnTo>
                    <a:pt x="526" y="681"/>
                  </a:lnTo>
                  <a:lnTo>
                    <a:pt x="513" y="650"/>
                  </a:lnTo>
                  <a:lnTo>
                    <a:pt x="504" y="615"/>
                  </a:lnTo>
                  <a:lnTo>
                    <a:pt x="504" y="582"/>
                  </a:lnTo>
                  <a:lnTo>
                    <a:pt x="513" y="547"/>
                  </a:lnTo>
                  <a:lnTo>
                    <a:pt x="516" y="542"/>
                  </a:lnTo>
                  <a:lnTo>
                    <a:pt x="521" y="532"/>
                  </a:lnTo>
                  <a:lnTo>
                    <a:pt x="521" y="531"/>
                  </a:lnTo>
                  <a:lnTo>
                    <a:pt x="539" y="503"/>
                  </a:lnTo>
                  <a:lnTo>
                    <a:pt x="559" y="476"/>
                  </a:lnTo>
                  <a:lnTo>
                    <a:pt x="585" y="455"/>
                  </a:lnTo>
                  <a:lnTo>
                    <a:pt x="615" y="438"/>
                  </a:lnTo>
                  <a:lnTo>
                    <a:pt x="645" y="430"/>
                  </a:lnTo>
                  <a:lnTo>
                    <a:pt x="676" y="430"/>
                  </a:lnTo>
                  <a:lnTo>
                    <a:pt x="707" y="433"/>
                  </a:lnTo>
                  <a:lnTo>
                    <a:pt x="741" y="437"/>
                  </a:lnTo>
                  <a:lnTo>
                    <a:pt x="774" y="441"/>
                  </a:lnTo>
                  <a:lnTo>
                    <a:pt x="803" y="441"/>
                  </a:lnTo>
                  <a:lnTo>
                    <a:pt x="840" y="437"/>
                  </a:lnTo>
                  <a:lnTo>
                    <a:pt x="873" y="427"/>
                  </a:lnTo>
                  <a:lnTo>
                    <a:pt x="902" y="410"/>
                  </a:lnTo>
                  <a:lnTo>
                    <a:pt x="929" y="389"/>
                  </a:lnTo>
                  <a:lnTo>
                    <a:pt x="973" y="400"/>
                  </a:lnTo>
                  <a:lnTo>
                    <a:pt x="1018" y="405"/>
                  </a:lnTo>
                  <a:lnTo>
                    <a:pt x="1061" y="402"/>
                  </a:lnTo>
                  <a:lnTo>
                    <a:pt x="1101" y="390"/>
                  </a:lnTo>
                  <a:lnTo>
                    <a:pt x="1137" y="372"/>
                  </a:lnTo>
                  <a:lnTo>
                    <a:pt x="1139" y="374"/>
                  </a:lnTo>
                  <a:lnTo>
                    <a:pt x="1140" y="374"/>
                  </a:lnTo>
                  <a:lnTo>
                    <a:pt x="1190" y="374"/>
                  </a:lnTo>
                  <a:lnTo>
                    <a:pt x="1238" y="365"/>
                  </a:lnTo>
                  <a:lnTo>
                    <a:pt x="1279" y="351"/>
                  </a:lnTo>
                  <a:lnTo>
                    <a:pt x="1317" y="329"/>
                  </a:lnTo>
                  <a:lnTo>
                    <a:pt x="1348" y="301"/>
                  </a:lnTo>
                  <a:lnTo>
                    <a:pt x="1372" y="266"/>
                  </a:lnTo>
                  <a:lnTo>
                    <a:pt x="1372" y="271"/>
                  </a:lnTo>
                  <a:lnTo>
                    <a:pt x="1373" y="275"/>
                  </a:lnTo>
                  <a:lnTo>
                    <a:pt x="1377" y="278"/>
                  </a:lnTo>
                  <a:lnTo>
                    <a:pt x="1380" y="280"/>
                  </a:lnTo>
                  <a:lnTo>
                    <a:pt x="1418" y="291"/>
                  </a:lnTo>
                  <a:lnTo>
                    <a:pt x="1459" y="296"/>
                  </a:lnTo>
                  <a:lnTo>
                    <a:pt x="1499" y="298"/>
                  </a:lnTo>
                  <a:lnTo>
                    <a:pt x="1540" y="296"/>
                  </a:lnTo>
                  <a:lnTo>
                    <a:pt x="1581" y="291"/>
                  </a:lnTo>
                  <a:lnTo>
                    <a:pt x="1557" y="313"/>
                  </a:lnTo>
                  <a:lnTo>
                    <a:pt x="1537" y="337"/>
                  </a:lnTo>
                  <a:lnTo>
                    <a:pt x="1522" y="364"/>
                  </a:lnTo>
                  <a:lnTo>
                    <a:pt x="1514" y="394"/>
                  </a:lnTo>
                  <a:lnTo>
                    <a:pt x="1509" y="423"/>
                  </a:lnTo>
                  <a:lnTo>
                    <a:pt x="1491" y="453"/>
                  </a:lnTo>
                  <a:lnTo>
                    <a:pt x="1467" y="481"/>
                  </a:lnTo>
                  <a:lnTo>
                    <a:pt x="1441" y="503"/>
                  </a:lnTo>
                  <a:lnTo>
                    <a:pt x="1410" y="521"/>
                  </a:lnTo>
                  <a:lnTo>
                    <a:pt x="1377" y="531"/>
                  </a:lnTo>
                  <a:lnTo>
                    <a:pt x="1340" y="532"/>
                  </a:lnTo>
                  <a:lnTo>
                    <a:pt x="1335" y="534"/>
                  </a:lnTo>
                  <a:lnTo>
                    <a:pt x="1332" y="536"/>
                  </a:lnTo>
                  <a:lnTo>
                    <a:pt x="1330" y="539"/>
                  </a:lnTo>
                  <a:lnTo>
                    <a:pt x="1329" y="542"/>
                  </a:lnTo>
                  <a:lnTo>
                    <a:pt x="1329" y="547"/>
                  </a:lnTo>
                  <a:lnTo>
                    <a:pt x="1330" y="551"/>
                  </a:lnTo>
                  <a:lnTo>
                    <a:pt x="1332" y="554"/>
                  </a:lnTo>
                  <a:lnTo>
                    <a:pt x="1335" y="555"/>
                  </a:lnTo>
                  <a:lnTo>
                    <a:pt x="1340" y="557"/>
                  </a:lnTo>
                  <a:lnTo>
                    <a:pt x="1381" y="554"/>
                  </a:lnTo>
                  <a:lnTo>
                    <a:pt x="1419" y="542"/>
                  </a:lnTo>
                  <a:lnTo>
                    <a:pt x="1454" y="524"/>
                  </a:lnTo>
                  <a:lnTo>
                    <a:pt x="1484" y="499"/>
                  </a:lnTo>
                  <a:lnTo>
                    <a:pt x="1509" y="468"/>
                  </a:lnTo>
                  <a:lnTo>
                    <a:pt x="1515" y="499"/>
                  </a:lnTo>
                  <a:lnTo>
                    <a:pt x="1525" y="529"/>
                  </a:lnTo>
                  <a:lnTo>
                    <a:pt x="1510" y="575"/>
                  </a:lnTo>
                  <a:lnTo>
                    <a:pt x="1502" y="622"/>
                  </a:lnTo>
                  <a:lnTo>
                    <a:pt x="1502" y="668"/>
                  </a:lnTo>
                  <a:lnTo>
                    <a:pt x="1510" y="712"/>
                  </a:lnTo>
                  <a:lnTo>
                    <a:pt x="1527" y="755"/>
                  </a:lnTo>
                  <a:lnTo>
                    <a:pt x="1495" y="775"/>
                  </a:lnTo>
                  <a:lnTo>
                    <a:pt x="1464" y="793"/>
                  </a:lnTo>
                  <a:lnTo>
                    <a:pt x="1431" y="805"/>
                  </a:lnTo>
                  <a:lnTo>
                    <a:pt x="1398" y="812"/>
                  </a:lnTo>
                  <a:lnTo>
                    <a:pt x="1363" y="810"/>
                  </a:lnTo>
                  <a:lnTo>
                    <a:pt x="1330" y="800"/>
                  </a:lnTo>
                  <a:lnTo>
                    <a:pt x="1297" y="780"/>
                  </a:lnTo>
                  <a:lnTo>
                    <a:pt x="1276" y="759"/>
                  </a:lnTo>
                  <a:lnTo>
                    <a:pt x="1256" y="736"/>
                  </a:lnTo>
                  <a:lnTo>
                    <a:pt x="1241" y="711"/>
                  </a:lnTo>
                  <a:lnTo>
                    <a:pt x="1239" y="706"/>
                  </a:lnTo>
                  <a:lnTo>
                    <a:pt x="1236" y="704"/>
                  </a:lnTo>
                  <a:lnTo>
                    <a:pt x="1231" y="704"/>
                  </a:lnTo>
                  <a:lnTo>
                    <a:pt x="1228" y="704"/>
                  </a:lnTo>
                  <a:lnTo>
                    <a:pt x="1225" y="707"/>
                  </a:lnTo>
                  <a:lnTo>
                    <a:pt x="1221" y="709"/>
                  </a:lnTo>
                  <a:lnTo>
                    <a:pt x="1220" y="714"/>
                  </a:lnTo>
                  <a:lnTo>
                    <a:pt x="1220" y="717"/>
                  </a:lnTo>
                  <a:lnTo>
                    <a:pt x="1221" y="722"/>
                  </a:lnTo>
                  <a:lnTo>
                    <a:pt x="1238" y="752"/>
                  </a:lnTo>
                  <a:lnTo>
                    <a:pt x="1261" y="778"/>
                  </a:lnTo>
                  <a:lnTo>
                    <a:pt x="1286" y="802"/>
                  </a:lnTo>
                  <a:lnTo>
                    <a:pt x="1315" y="820"/>
                  </a:lnTo>
                  <a:lnTo>
                    <a:pt x="1324" y="825"/>
                  </a:lnTo>
                  <a:lnTo>
                    <a:pt x="1332" y="828"/>
                  </a:lnTo>
                  <a:lnTo>
                    <a:pt x="1320" y="836"/>
                  </a:lnTo>
                  <a:lnTo>
                    <a:pt x="1289" y="851"/>
                  </a:lnTo>
                  <a:lnTo>
                    <a:pt x="1258" y="863"/>
                  </a:lnTo>
                  <a:lnTo>
                    <a:pt x="1225" y="868"/>
                  </a:lnTo>
                  <a:lnTo>
                    <a:pt x="1193" y="868"/>
                  </a:lnTo>
                  <a:lnTo>
                    <a:pt x="1160" y="859"/>
                  </a:lnTo>
                  <a:lnTo>
                    <a:pt x="1127" y="841"/>
                  </a:lnTo>
                  <a:lnTo>
                    <a:pt x="1102" y="821"/>
                  </a:lnTo>
                  <a:lnTo>
                    <a:pt x="1082" y="797"/>
                  </a:lnTo>
                  <a:lnTo>
                    <a:pt x="1066" y="770"/>
                  </a:lnTo>
                  <a:lnTo>
                    <a:pt x="1063" y="767"/>
                  </a:lnTo>
                  <a:lnTo>
                    <a:pt x="1059" y="764"/>
                  </a:lnTo>
                  <a:lnTo>
                    <a:pt x="1056" y="764"/>
                  </a:lnTo>
                  <a:lnTo>
                    <a:pt x="1053" y="765"/>
                  </a:lnTo>
                  <a:lnTo>
                    <a:pt x="1049" y="767"/>
                  </a:lnTo>
                  <a:lnTo>
                    <a:pt x="1046" y="770"/>
                  </a:lnTo>
                  <a:lnTo>
                    <a:pt x="1044" y="774"/>
                  </a:lnTo>
                  <a:lnTo>
                    <a:pt x="1044" y="778"/>
                  </a:lnTo>
                  <a:lnTo>
                    <a:pt x="1044" y="782"/>
                  </a:lnTo>
                  <a:lnTo>
                    <a:pt x="1066" y="818"/>
                  </a:lnTo>
                  <a:lnTo>
                    <a:pt x="1091" y="846"/>
                  </a:lnTo>
                  <a:lnTo>
                    <a:pt x="1120" y="866"/>
                  </a:lnTo>
                  <a:lnTo>
                    <a:pt x="1150" y="879"/>
                  </a:lnTo>
                  <a:lnTo>
                    <a:pt x="1122" y="904"/>
                  </a:lnTo>
                  <a:lnTo>
                    <a:pt x="1092" y="926"/>
                  </a:lnTo>
                  <a:lnTo>
                    <a:pt x="1061" y="942"/>
                  </a:lnTo>
                  <a:lnTo>
                    <a:pt x="1028" y="952"/>
                  </a:lnTo>
                  <a:lnTo>
                    <a:pt x="993" y="957"/>
                  </a:lnTo>
                  <a:lnTo>
                    <a:pt x="959" y="952"/>
                  </a:lnTo>
                  <a:lnTo>
                    <a:pt x="922" y="939"/>
                  </a:lnTo>
                  <a:lnTo>
                    <a:pt x="894" y="922"/>
                  </a:lnTo>
                  <a:lnTo>
                    <a:pt x="869" y="901"/>
                  </a:lnTo>
                  <a:lnTo>
                    <a:pt x="850" y="876"/>
                  </a:lnTo>
                  <a:lnTo>
                    <a:pt x="845" y="873"/>
                  </a:lnTo>
                  <a:lnTo>
                    <a:pt x="841" y="871"/>
                  </a:lnTo>
                  <a:lnTo>
                    <a:pt x="838" y="871"/>
                  </a:lnTo>
                  <a:lnTo>
                    <a:pt x="833" y="871"/>
                  </a:lnTo>
                  <a:lnTo>
                    <a:pt x="830" y="874"/>
                  </a:lnTo>
                  <a:lnTo>
                    <a:pt x="828" y="876"/>
                  </a:lnTo>
                  <a:lnTo>
                    <a:pt x="826" y="879"/>
                  </a:lnTo>
                  <a:lnTo>
                    <a:pt x="826" y="884"/>
                  </a:lnTo>
                  <a:lnTo>
                    <a:pt x="828" y="888"/>
                  </a:lnTo>
                  <a:lnTo>
                    <a:pt x="853" y="917"/>
                  </a:lnTo>
                  <a:lnTo>
                    <a:pt x="883" y="942"/>
                  </a:lnTo>
                  <a:lnTo>
                    <a:pt x="914" y="962"/>
                  </a:lnTo>
                  <a:lnTo>
                    <a:pt x="881" y="993"/>
                  </a:lnTo>
                  <a:lnTo>
                    <a:pt x="845" y="1015"/>
                  </a:lnTo>
                  <a:lnTo>
                    <a:pt x="807" y="1026"/>
                  </a:lnTo>
                  <a:lnTo>
                    <a:pt x="767" y="1030"/>
                  </a:lnTo>
                  <a:lnTo>
                    <a:pt x="727" y="1025"/>
                  </a:lnTo>
                  <a:lnTo>
                    <a:pt x="688" y="1011"/>
                  </a:lnTo>
                  <a:lnTo>
                    <a:pt x="650" y="990"/>
                  </a:lnTo>
                  <a:lnTo>
                    <a:pt x="613" y="962"/>
                  </a:lnTo>
                  <a:lnTo>
                    <a:pt x="608" y="959"/>
                  </a:lnTo>
                  <a:lnTo>
                    <a:pt x="605" y="959"/>
                  </a:lnTo>
                  <a:lnTo>
                    <a:pt x="600" y="959"/>
                  </a:lnTo>
                  <a:lnTo>
                    <a:pt x="597" y="962"/>
                  </a:lnTo>
                  <a:lnTo>
                    <a:pt x="593" y="965"/>
                  </a:lnTo>
                  <a:lnTo>
                    <a:pt x="592" y="970"/>
                  </a:lnTo>
                  <a:lnTo>
                    <a:pt x="593" y="973"/>
                  </a:lnTo>
                  <a:lnTo>
                    <a:pt x="597" y="978"/>
                  </a:lnTo>
                  <a:lnTo>
                    <a:pt x="633" y="1008"/>
                  </a:lnTo>
                  <a:lnTo>
                    <a:pt x="673" y="1031"/>
                  </a:lnTo>
                  <a:lnTo>
                    <a:pt x="712" y="1046"/>
                  </a:lnTo>
                  <a:lnTo>
                    <a:pt x="678" y="1078"/>
                  </a:lnTo>
                  <a:lnTo>
                    <a:pt x="641" y="1101"/>
                  </a:lnTo>
                  <a:lnTo>
                    <a:pt x="602" y="1116"/>
                  </a:lnTo>
                  <a:lnTo>
                    <a:pt x="560" y="1122"/>
                  </a:lnTo>
                  <a:lnTo>
                    <a:pt x="521" y="1120"/>
                  </a:lnTo>
                  <a:lnTo>
                    <a:pt x="480" y="1112"/>
                  </a:lnTo>
                  <a:lnTo>
                    <a:pt x="440" y="1094"/>
                  </a:lnTo>
                  <a:lnTo>
                    <a:pt x="402" y="1068"/>
                  </a:lnTo>
                  <a:lnTo>
                    <a:pt x="432" y="1043"/>
                  </a:lnTo>
                  <a:lnTo>
                    <a:pt x="456" y="1013"/>
                  </a:lnTo>
                  <a:lnTo>
                    <a:pt x="475" y="978"/>
                  </a:lnTo>
                  <a:lnTo>
                    <a:pt x="486" y="940"/>
                  </a:lnTo>
                  <a:lnTo>
                    <a:pt x="489" y="899"/>
                  </a:lnTo>
                  <a:lnTo>
                    <a:pt x="526" y="907"/>
                  </a:lnTo>
                  <a:lnTo>
                    <a:pt x="564" y="909"/>
                  </a:lnTo>
                  <a:lnTo>
                    <a:pt x="600" y="904"/>
                  </a:lnTo>
                  <a:lnTo>
                    <a:pt x="636" y="892"/>
                  </a:lnTo>
                  <a:lnTo>
                    <a:pt x="663" y="879"/>
                  </a:lnTo>
                  <a:lnTo>
                    <a:pt x="688" y="863"/>
                  </a:lnTo>
                  <a:lnTo>
                    <a:pt x="711" y="843"/>
                  </a:lnTo>
                  <a:lnTo>
                    <a:pt x="731" y="821"/>
                  </a:lnTo>
                  <a:lnTo>
                    <a:pt x="747" y="795"/>
                  </a:lnTo>
                  <a:lnTo>
                    <a:pt x="757" y="769"/>
                  </a:lnTo>
                  <a:lnTo>
                    <a:pt x="760" y="739"/>
                  </a:lnTo>
                  <a:lnTo>
                    <a:pt x="774" y="744"/>
                  </a:lnTo>
                  <a:lnTo>
                    <a:pt x="787" y="749"/>
                  </a:lnTo>
                  <a:lnTo>
                    <a:pt x="821" y="755"/>
                  </a:lnTo>
                  <a:lnTo>
                    <a:pt x="858" y="755"/>
                  </a:lnTo>
                  <a:lnTo>
                    <a:pt x="892" y="749"/>
                  </a:lnTo>
                  <a:lnTo>
                    <a:pt x="927" y="737"/>
                  </a:lnTo>
                  <a:lnTo>
                    <a:pt x="960" y="719"/>
                  </a:lnTo>
                  <a:lnTo>
                    <a:pt x="987" y="696"/>
                  </a:lnTo>
                  <a:lnTo>
                    <a:pt x="1010" y="669"/>
                  </a:lnTo>
                  <a:lnTo>
                    <a:pt x="1025" y="636"/>
                  </a:lnTo>
                  <a:lnTo>
                    <a:pt x="1066" y="643"/>
                  </a:lnTo>
                  <a:lnTo>
                    <a:pt x="1106" y="643"/>
                  </a:lnTo>
                  <a:lnTo>
                    <a:pt x="1144" y="636"/>
                  </a:lnTo>
                  <a:lnTo>
                    <a:pt x="1178" y="623"/>
                  </a:lnTo>
                  <a:lnTo>
                    <a:pt x="1210" y="603"/>
                  </a:lnTo>
                  <a:lnTo>
                    <a:pt x="1211" y="603"/>
                  </a:lnTo>
                  <a:lnTo>
                    <a:pt x="1215" y="602"/>
                  </a:lnTo>
                  <a:lnTo>
                    <a:pt x="1238" y="593"/>
                  </a:lnTo>
                  <a:lnTo>
                    <a:pt x="1259" y="593"/>
                  </a:lnTo>
                  <a:lnTo>
                    <a:pt x="1282" y="600"/>
                  </a:lnTo>
                  <a:lnTo>
                    <a:pt x="1304" y="612"/>
                  </a:lnTo>
                  <a:lnTo>
                    <a:pt x="1324" y="625"/>
                  </a:lnTo>
                  <a:lnTo>
                    <a:pt x="1340" y="640"/>
                  </a:lnTo>
                  <a:lnTo>
                    <a:pt x="1345" y="643"/>
                  </a:lnTo>
                  <a:lnTo>
                    <a:pt x="1350" y="643"/>
                  </a:lnTo>
                  <a:lnTo>
                    <a:pt x="1353" y="643"/>
                  </a:lnTo>
                  <a:lnTo>
                    <a:pt x="1358" y="640"/>
                  </a:lnTo>
                  <a:lnTo>
                    <a:pt x="1360" y="636"/>
                  </a:lnTo>
                  <a:lnTo>
                    <a:pt x="1362" y="631"/>
                  </a:lnTo>
                  <a:lnTo>
                    <a:pt x="1360" y="628"/>
                  </a:lnTo>
                  <a:lnTo>
                    <a:pt x="1358" y="623"/>
                  </a:lnTo>
                  <a:lnTo>
                    <a:pt x="1335" y="603"/>
                  </a:lnTo>
                  <a:lnTo>
                    <a:pt x="1309" y="585"/>
                  </a:lnTo>
                  <a:lnTo>
                    <a:pt x="1281" y="574"/>
                  </a:lnTo>
                  <a:lnTo>
                    <a:pt x="1251" y="567"/>
                  </a:lnTo>
                  <a:lnTo>
                    <a:pt x="1281" y="531"/>
                  </a:lnTo>
                  <a:lnTo>
                    <a:pt x="1307" y="489"/>
                  </a:lnTo>
                  <a:lnTo>
                    <a:pt x="1330" y="445"/>
                  </a:lnTo>
                  <a:lnTo>
                    <a:pt x="1330" y="440"/>
                  </a:lnTo>
                  <a:lnTo>
                    <a:pt x="1330" y="437"/>
                  </a:lnTo>
                  <a:lnTo>
                    <a:pt x="1329" y="432"/>
                  </a:lnTo>
                  <a:lnTo>
                    <a:pt x="1325" y="430"/>
                  </a:lnTo>
                  <a:lnTo>
                    <a:pt x="1322" y="427"/>
                  </a:lnTo>
                  <a:lnTo>
                    <a:pt x="1319" y="427"/>
                  </a:lnTo>
                  <a:lnTo>
                    <a:pt x="1315" y="427"/>
                  </a:lnTo>
                  <a:lnTo>
                    <a:pt x="1312" y="428"/>
                  </a:lnTo>
                  <a:lnTo>
                    <a:pt x="1309" y="433"/>
                  </a:lnTo>
                  <a:lnTo>
                    <a:pt x="1291" y="470"/>
                  </a:lnTo>
                  <a:lnTo>
                    <a:pt x="1269" y="504"/>
                  </a:lnTo>
                  <a:lnTo>
                    <a:pt x="1246" y="536"/>
                  </a:lnTo>
                  <a:lnTo>
                    <a:pt x="1218" y="564"/>
                  </a:lnTo>
                  <a:lnTo>
                    <a:pt x="1188" y="587"/>
                  </a:lnTo>
                  <a:lnTo>
                    <a:pt x="1155" y="603"/>
                  </a:lnTo>
                  <a:lnTo>
                    <a:pt x="1119" y="615"/>
                  </a:lnTo>
                  <a:lnTo>
                    <a:pt x="1079" y="618"/>
                  </a:lnTo>
                  <a:lnTo>
                    <a:pt x="1036" y="615"/>
                  </a:lnTo>
                  <a:lnTo>
                    <a:pt x="990" y="603"/>
                  </a:lnTo>
                  <a:lnTo>
                    <a:pt x="944" y="584"/>
                  </a:lnTo>
                  <a:lnTo>
                    <a:pt x="902" y="557"/>
                  </a:lnTo>
                  <a:lnTo>
                    <a:pt x="897" y="555"/>
                  </a:lnTo>
                  <a:lnTo>
                    <a:pt x="894" y="555"/>
                  </a:lnTo>
                  <a:lnTo>
                    <a:pt x="891" y="557"/>
                  </a:lnTo>
                  <a:lnTo>
                    <a:pt x="888" y="560"/>
                  </a:lnTo>
                  <a:lnTo>
                    <a:pt x="886" y="564"/>
                  </a:lnTo>
                  <a:lnTo>
                    <a:pt x="884" y="567"/>
                  </a:lnTo>
                  <a:lnTo>
                    <a:pt x="884" y="572"/>
                  </a:lnTo>
                  <a:lnTo>
                    <a:pt x="886" y="575"/>
                  </a:lnTo>
                  <a:lnTo>
                    <a:pt x="889" y="579"/>
                  </a:lnTo>
                  <a:lnTo>
                    <a:pt x="924" y="600"/>
                  </a:lnTo>
                  <a:lnTo>
                    <a:pt x="962" y="618"/>
                  </a:lnTo>
                  <a:lnTo>
                    <a:pt x="1002" y="631"/>
                  </a:lnTo>
                  <a:lnTo>
                    <a:pt x="987" y="660"/>
                  </a:lnTo>
                  <a:lnTo>
                    <a:pt x="967" y="684"/>
                  </a:lnTo>
                  <a:lnTo>
                    <a:pt x="942" y="702"/>
                  </a:lnTo>
                  <a:lnTo>
                    <a:pt x="914" y="716"/>
                  </a:lnTo>
                  <a:lnTo>
                    <a:pt x="883" y="726"/>
                  </a:lnTo>
                  <a:lnTo>
                    <a:pt x="851" y="729"/>
                  </a:lnTo>
                  <a:lnTo>
                    <a:pt x="818" y="729"/>
                  </a:lnTo>
                  <a:lnTo>
                    <a:pt x="787" y="722"/>
                  </a:lnTo>
                  <a:lnTo>
                    <a:pt x="759" y="712"/>
                  </a:lnTo>
                  <a:lnTo>
                    <a:pt x="757" y="712"/>
                  </a:lnTo>
                  <a:lnTo>
                    <a:pt x="755" y="707"/>
                  </a:lnTo>
                  <a:lnTo>
                    <a:pt x="752" y="706"/>
                  </a:lnTo>
                  <a:lnTo>
                    <a:pt x="749" y="704"/>
                  </a:lnTo>
                  <a:lnTo>
                    <a:pt x="744" y="704"/>
                  </a:lnTo>
                  <a:lnTo>
                    <a:pt x="717" y="683"/>
                  </a:lnTo>
                  <a:lnTo>
                    <a:pt x="694" y="653"/>
                  </a:lnTo>
                  <a:lnTo>
                    <a:pt x="678" y="622"/>
                  </a:lnTo>
                  <a:lnTo>
                    <a:pt x="668" y="589"/>
                  </a:lnTo>
                  <a:lnTo>
                    <a:pt x="666" y="584"/>
                  </a:lnTo>
                  <a:lnTo>
                    <a:pt x="663" y="580"/>
                  </a:lnTo>
                  <a:lnTo>
                    <a:pt x="660" y="580"/>
                  </a:lnTo>
                  <a:lnTo>
                    <a:pt x="655" y="580"/>
                  </a:lnTo>
                  <a:lnTo>
                    <a:pt x="651" y="580"/>
                  </a:lnTo>
                  <a:lnTo>
                    <a:pt x="648" y="582"/>
                  </a:lnTo>
                  <a:lnTo>
                    <a:pt x="645" y="585"/>
                  </a:lnTo>
                  <a:lnTo>
                    <a:pt x="643" y="590"/>
                  </a:lnTo>
                  <a:lnTo>
                    <a:pt x="645" y="595"/>
                  </a:lnTo>
                  <a:lnTo>
                    <a:pt x="656" y="635"/>
                  </a:lnTo>
                  <a:lnTo>
                    <a:pt x="676" y="669"/>
                  </a:lnTo>
                  <a:lnTo>
                    <a:pt x="703" y="701"/>
                  </a:lnTo>
                  <a:lnTo>
                    <a:pt x="736" y="726"/>
                  </a:lnTo>
                  <a:lnTo>
                    <a:pt x="736" y="754"/>
                  </a:lnTo>
                  <a:lnTo>
                    <a:pt x="729" y="778"/>
                  </a:lnTo>
                  <a:lnTo>
                    <a:pt x="716" y="802"/>
                  </a:lnTo>
                  <a:lnTo>
                    <a:pt x="699" y="821"/>
                  </a:lnTo>
                  <a:lnTo>
                    <a:pt x="678" y="840"/>
                  </a:lnTo>
                  <a:lnTo>
                    <a:pt x="655" y="854"/>
                  </a:lnTo>
                  <a:lnTo>
                    <a:pt x="630" y="868"/>
                  </a:lnTo>
                  <a:lnTo>
                    <a:pt x="607" y="878"/>
                  </a:lnTo>
                  <a:lnTo>
                    <a:pt x="570" y="886"/>
                  </a:lnTo>
                  <a:lnTo>
                    <a:pt x="534" y="886"/>
                  </a:lnTo>
                  <a:lnTo>
                    <a:pt x="499" y="878"/>
                  </a:lnTo>
                  <a:lnTo>
                    <a:pt x="466" y="863"/>
                  </a:lnTo>
                  <a:lnTo>
                    <a:pt x="435" y="843"/>
                  </a:lnTo>
                  <a:lnTo>
                    <a:pt x="410" y="818"/>
                  </a:lnTo>
                  <a:lnTo>
                    <a:pt x="407" y="815"/>
                  </a:lnTo>
                  <a:lnTo>
                    <a:pt x="402" y="813"/>
                  </a:lnTo>
                  <a:lnTo>
                    <a:pt x="399" y="813"/>
                  </a:lnTo>
                  <a:lnTo>
                    <a:pt x="395" y="816"/>
                  </a:lnTo>
                  <a:lnTo>
                    <a:pt x="392" y="818"/>
                  </a:lnTo>
                  <a:lnTo>
                    <a:pt x="390" y="821"/>
                  </a:lnTo>
                  <a:lnTo>
                    <a:pt x="390" y="826"/>
                  </a:lnTo>
                  <a:lnTo>
                    <a:pt x="390" y="831"/>
                  </a:lnTo>
                  <a:lnTo>
                    <a:pt x="392" y="835"/>
                  </a:lnTo>
                  <a:lnTo>
                    <a:pt x="413" y="858"/>
                  </a:lnTo>
                  <a:lnTo>
                    <a:pt x="438" y="876"/>
                  </a:lnTo>
                  <a:lnTo>
                    <a:pt x="465" y="891"/>
                  </a:lnTo>
                  <a:lnTo>
                    <a:pt x="465" y="927"/>
                  </a:lnTo>
                  <a:lnTo>
                    <a:pt x="456" y="960"/>
                  </a:lnTo>
                  <a:lnTo>
                    <a:pt x="443" y="990"/>
                  </a:lnTo>
                  <a:lnTo>
                    <a:pt x="423" y="1016"/>
                  </a:lnTo>
                  <a:lnTo>
                    <a:pt x="400" y="1038"/>
                  </a:lnTo>
                  <a:lnTo>
                    <a:pt x="372" y="1054"/>
                  </a:lnTo>
                  <a:lnTo>
                    <a:pt x="342" y="1064"/>
                  </a:lnTo>
                  <a:lnTo>
                    <a:pt x="306" y="1066"/>
                  </a:lnTo>
                  <a:lnTo>
                    <a:pt x="273" y="1064"/>
                  </a:lnTo>
                  <a:lnTo>
                    <a:pt x="243" y="1058"/>
                  </a:lnTo>
                  <a:lnTo>
                    <a:pt x="217" y="1049"/>
                  </a:lnTo>
                  <a:lnTo>
                    <a:pt x="210" y="1046"/>
                  </a:lnTo>
                  <a:lnTo>
                    <a:pt x="184" y="1026"/>
                  </a:lnTo>
                  <a:lnTo>
                    <a:pt x="164" y="1003"/>
                  </a:lnTo>
                  <a:lnTo>
                    <a:pt x="147" y="975"/>
                  </a:lnTo>
                  <a:lnTo>
                    <a:pt x="138" y="945"/>
                  </a:lnTo>
                  <a:lnTo>
                    <a:pt x="133" y="914"/>
                  </a:lnTo>
                  <a:lnTo>
                    <a:pt x="131" y="881"/>
                  </a:lnTo>
                  <a:lnTo>
                    <a:pt x="134" y="850"/>
                  </a:lnTo>
                  <a:lnTo>
                    <a:pt x="143" y="818"/>
                  </a:lnTo>
                  <a:lnTo>
                    <a:pt x="143" y="815"/>
                  </a:lnTo>
                  <a:lnTo>
                    <a:pt x="143" y="810"/>
                  </a:lnTo>
                  <a:lnTo>
                    <a:pt x="139" y="807"/>
                  </a:lnTo>
                  <a:lnTo>
                    <a:pt x="136" y="805"/>
                  </a:lnTo>
                  <a:lnTo>
                    <a:pt x="133" y="803"/>
                  </a:lnTo>
                  <a:lnTo>
                    <a:pt x="128" y="805"/>
                  </a:lnTo>
                  <a:lnTo>
                    <a:pt x="124" y="805"/>
                  </a:lnTo>
                  <a:lnTo>
                    <a:pt x="121" y="808"/>
                  </a:lnTo>
                  <a:lnTo>
                    <a:pt x="119" y="812"/>
                  </a:lnTo>
                  <a:lnTo>
                    <a:pt x="109" y="856"/>
                  </a:lnTo>
                  <a:lnTo>
                    <a:pt x="106" y="901"/>
                  </a:lnTo>
                  <a:lnTo>
                    <a:pt x="113" y="942"/>
                  </a:lnTo>
                  <a:lnTo>
                    <a:pt x="106" y="926"/>
                  </a:lnTo>
                  <a:lnTo>
                    <a:pt x="103" y="912"/>
                  </a:lnTo>
                  <a:lnTo>
                    <a:pt x="101" y="904"/>
                  </a:lnTo>
                  <a:lnTo>
                    <a:pt x="100" y="901"/>
                  </a:lnTo>
                  <a:lnTo>
                    <a:pt x="98" y="901"/>
                  </a:lnTo>
                  <a:lnTo>
                    <a:pt x="90" y="901"/>
                  </a:lnTo>
                  <a:lnTo>
                    <a:pt x="80" y="896"/>
                  </a:lnTo>
                  <a:lnTo>
                    <a:pt x="67" y="889"/>
                  </a:lnTo>
                  <a:lnTo>
                    <a:pt x="52" y="876"/>
                  </a:lnTo>
                  <a:lnTo>
                    <a:pt x="35" y="858"/>
                  </a:lnTo>
                  <a:lnTo>
                    <a:pt x="20" y="830"/>
                  </a:lnTo>
                  <a:lnTo>
                    <a:pt x="7" y="793"/>
                  </a:lnTo>
                  <a:lnTo>
                    <a:pt x="0" y="757"/>
                  </a:lnTo>
                  <a:lnTo>
                    <a:pt x="2" y="724"/>
                  </a:lnTo>
                  <a:lnTo>
                    <a:pt x="10" y="693"/>
                  </a:lnTo>
                  <a:lnTo>
                    <a:pt x="24" y="665"/>
                  </a:lnTo>
                  <a:lnTo>
                    <a:pt x="40" y="640"/>
                  </a:lnTo>
                  <a:lnTo>
                    <a:pt x="55" y="620"/>
                  </a:lnTo>
                  <a:lnTo>
                    <a:pt x="70" y="605"/>
                  </a:lnTo>
                  <a:lnTo>
                    <a:pt x="80" y="595"/>
                  </a:lnTo>
                  <a:lnTo>
                    <a:pt x="91" y="635"/>
                  </a:lnTo>
                  <a:lnTo>
                    <a:pt x="93" y="640"/>
                  </a:lnTo>
                  <a:lnTo>
                    <a:pt x="96" y="641"/>
                  </a:lnTo>
                  <a:lnTo>
                    <a:pt x="101" y="643"/>
                  </a:lnTo>
                  <a:lnTo>
                    <a:pt x="105" y="643"/>
                  </a:lnTo>
                  <a:lnTo>
                    <a:pt x="109" y="641"/>
                  </a:lnTo>
                  <a:lnTo>
                    <a:pt x="113" y="640"/>
                  </a:lnTo>
                  <a:lnTo>
                    <a:pt x="114" y="636"/>
                  </a:lnTo>
                  <a:lnTo>
                    <a:pt x="116" y="633"/>
                  </a:lnTo>
                  <a:lnTo>
                    <a:pt x="114" y="628"/>
                  </a:lnTo>
                  <a:lnTo>
                    <a:pt x="103" y="593"/>
                  </a:lnTo>
                  <a:lnTo>
                    <a:pt x="96" y="559"/>
                  </a:lnTo>
                  <a:lnTo>
                    <a:pt x="95" y="526"/>
                  </a:lnTo>
                  <a:lnTo>
                    <a:pt x="100" y="493"/>
                  </a:lnTo>
                  <a:lnTo>
                    <a:pt x="111" y="461"/>
                  </a:lnTo>
                  <a:lnTo>
                    <a:pt x="131" y="433"/>
                  </a:lnTo>
                  <a:lnTo>
                    <a:pt x="147" y="435"/>
                  </a:lnTo>
                  <a:lnTo>
                    <a:pt x="151" y="435"/>
                  </a:lnTo>
                  <a:lnTo>
                    <a:pt x="156" y="432"/>
                  </a:lnTo>
                  <a:lnTo>
                    <a:pt x="157" y="430"/>
                  </a:lnTo>
                  <a:lnTo>
                    <a:pt x="159" y="425"/>
                  </a:lnTo>
                  <a:lnTo>
                    <a:pt x="159" y="422"/>
                  </a:lnTo>
                  <a:lnTo>
                    <a:pt x="157" y="418"/>
                  </a:lnTo>
                  <a:lnTo>
                    <a:pt x="156" y="415"/>
                  </a:lnTo>
                  <a:lnTo>
                    <a:pt x="152" y="412"/>
                  </a:lnTo>
                  <a:lnTo>
                    <a:pt x="184" y="392"/>
                  </a:lnTo>
                  <a:lnTo>
                    <a:pt x="217" y="379"/>
                  </a:lnTo>
                  <a:lnTo>
                    <a:pt x="215" y="394"/>
                  </a:lnTo>
                  <a:lnTo>
                    <a:pt x="214" y="435"/>
                  </a:lnTo>
                  <a:lnTo>
                    <a:pt x="220" y="478"/>
                  </a:lnTo>
                  <a:lnTo>
                    <a:pt x="235" y="519"/>
                  </a:lnTo>
                  <a:lnTo>
                    <a:pt x="237" y="522"/>
                  </a:lnTo>
                  <a:lnTo>
                    <a:pt x="240" y="524"/>
                  </a:lnTo>
                  <a:lnTo>
                    <a:pt x="245" y="526"/>
                  </a:lnTo>
                  <a:lnTo>
                    <a:pt x="248" y="524"/>
                  </a:lnTo>
                  <a:lnTo>
                    <a:pt x="252" y="522"/>
                  </a:lnTo>
                  <a:lnTo>
                    <a:pt x="255" y="519"/>
                  </a:lnTo>
                  <a:lnTo>
                    <a:pt x="256" y="516"/>
                  </a:lnTo>
                  <a:lnTo>
                    <a:pt x="256" y="511"/>
                  </a:lnTo>
                  <a:lnTo>
                    <a:pt x="255" y="506"/>
                  </a:lnTo>
                  <a:lnTo>
                    <a:pt x="240" y="465"/>
                  </a:lnTo>
                  <a:lnTo>
                    <a:pt x="237" y="425"/>
                  </a:lnTo>
                  <a:lnTo>
                    <a:pt x="243" y="387"/>
                  </a:lnTo>
                  <a:lnTo>
                    <a:pt x="256" y="352"/>
                  </a:lnTo>
                  <a:lnTo>
                    <a:pt x="280" y="321"/>
                  </a:lnTo>
                  <a:lnTo>
                    <a:pt x="308" y="294"/>
                  </a:lnTo>
                  <a:lnTo>
                    <a:pt x="342" y="271"/>
                  </a:lnTo>
                  <a:lnTo>
                    <a:pt x="382" y="255"/>
                  </a:lnTo>
                  <a:lnTo>
                    <a:pt x="425" y="263"/>
                  </a:lnTo>
                  <a:lnTo>
                    <a:pt x="468" y="266"/>
                  </a:lnTo>
                  <a:lnTo>
                    <a:pt x="471" y="266"/>
                  </a:lnTo>
                  <a:lnTo>
                    <a:pt x="473" y="265"/>
                  </a:lnTo>
                  <a:lnTo>
                    <a:pt x="491" y="265"/>
                  </a:lnTo>
                  <a:lnTo>
                    <a:pt x="480" y="303"/>
                  </a:lnTo>
                  <a:lnTo>
                    <a:pt x="471" y="342"/>
                  </a:lnTo>
                  <a:lnTo>
                    <a:pt x="466" y="380"/>
                  </a:lnTo>
                  <a:lnTo>
                    <a:pt x="468" y="385"/>
                  </a:lnTo>
                  <a:lnTo>
                    <a:pt x="470" y="389"/>
                  </a:lnTo>
                  <a:lnTo>
                    <a:pt x="473" y="392"/>
                  </a:lnTo>
                  <a:lnTo>
                    <a:pt x="476" y="392"/>
                  </a:lnTo>
                  <a:lnTo>
                    <a:pt x="480" y="392"/>
                  </a:lnTo>
                  <a:lnTo>
                    <a:pt x="484" y="392"/>
                  </a:lnTo>
                  <a:lnTo>
                    <a:pt x="488" y="389"/>
                  </a:lnTo>
                  <a:lnTo>
                    <a:pt x="489" y="385"/>
                  </a:lnTo>
                  <a:lnTo>
                    <a:pt x="491" y="380"/>
                  </a:lnTo>
                  <a:lnTo>
                    <a:pt x="496" y="339"/>
                  </a:lnTo>
                  <a:lnTo>
                    <a:pt x="504" y="298"/>
                  </a:lnTo>
                  <a:lnTo>
                    <a:pt x="519" y="260"/>
                  </a:lnTo>
                  <a:lnTo>
                    <a:pt x="522" y="258"/>
                  </a:lnTo>
                  <a:lnTo>
                    <a:pt x="526" y="256"/>
                  </a:lnTo>
                  <a:lnTo>
                    <a:pt x="527" y="253"/>
                  </a:lnTo>
                  <a:lnTo>
                    <a:pt x="527" y="250"/>
                  </a:lnTo>
                  <a:lnTo>
                    <a:pt x="527" y="247"/>
                  </a:lnTo>
                  <a:lnTo>
                    <a:pt x="542" y="225"/>
                  </a:lnTo>
                  <a:lnTo>
                    <a:pt x="559" y="209"/>
                  </a:lnTo>
                  <a:lnTo>
                    <a:pt x="580" y="194"/>
                  </a:lnTo>
                  <a:lnTo>
                    <a:pt x="605" y="184"/>
                  </a:lnTo>
                  <a:lnTo>
                    <a:pt x="635" y="177"/>
                  </a:lnTo>
                  <a:lnTo>
                    <a:pt x="661" y="175"/>
                  </a:lnTo>
                  <a:lnTo>
                    <a:pt x="689" y="179"/>
                  </a:lnTo>
                  <a:lnTo>
                    <a:pt x="716" y="184"/>
                  </a:lnTo>
                  <a:lnTo>
                    <a:pt x="741" y="190"/>
                  </a:lnTo>
                  <a:lnTo>
                    <a:pt x="732" y="218"/>
                  </a:lnTo>
                  <a:lnTo>
                    <a:pt x="731" y="250"/>
                  </a:lnTo>
                  <a:lnTo>
                    <a:pt x="736" y="286"/>
                  </a:lnTo>
                  <a:lnTo>
                    <a:pt x="737" y="289"/>
                  </a:lnTo>
                  <a:lnTo>
                    <a:pt x="741" y="293"/>
                  </a:lnTo>
                  <a:lnTo>
                    <a:pt x="744" y="294"/>
                  </a:lnTo>
                  <a:lnTo>
                    <a:pt x="749" y="294"/>
                  </a:lnTo>
                  <a:lnTo>
                    <a:pt x="752" y="293"/>
                  </a:lnTo>
                  <a:lnTo>
                    <a:pt x="755" y="291"/>
                  </a:lnTo>
                  <a:lnTo>
                    <a:pt x="759" y="288"/>
                  </a:lnTo>
                  <a:lnTo>
                    <a:pt x="759" y="285"/>
                  </a:lnTo>
                  <a:lnTo>
                    <a:pt x="759" y="280"/>
                  </a:lnTo>
                  <a:lnTo>
                    <a:pt x="755" y="245"/>
                  </a:lnTo>
                  <a:lnTo>
                    <a:pt x="757" y="215"/>
                  </a:lnTo>
                  <a:lnTo>
                    <a:pt x="765" y="190"/>
                  </a:lnTo>
                  <a:lnTo>
                    <a:pt x="767" y="187"/>
                  </a:lnTo>
                  <a:lnTo>
                    <a:pt x="769" y="184"/>
                  </a:lnTo>
                  <a:lnTo>
                    <a:pt x="787" y="159"/>
                  </a:lnTo>
                  <a:lnTo>
                    <a:pt x="810" y="141"/>
                  </a:lnTo>
                  <a:lnTo>
                    <a:pt x="840" y="128"/>
                  </a:lnTo>
                  <a:lnTo>
                    <a:pt x="871" y="119"/>
                  </a:lnTo>
                  <a:lnTo>
                    <a:pt x="904" y="116"/>
                  </a:lnTo>
                  <a:lnTo>
                    <a:pt x="939" y="119"/>
                  </a:lnTo>
                  <a:lnTo>
                    <a:pt x="973" y="126"/>
                  </a:lnTo>
                  <a:lnTo>
                    <a:pt x="1006" y="139"/>
                  </a:lnTo>
                  <a:lnTo>
                    <a:pt x="1008" y="142"/>
                  </a:lnTo>
                  <a:lnTo>
                    <a:pt x="1013" y="144"/>
                  </a:lnTo>
                  <a:lnTo>
                    <a:pt x="1016" y="146"/>
                  </a:lnTo>
                  <a:lnTo>
                    <a:pt x="1044" y="164"/>
                  </a:lnTo>
                  <a:lnTo>
                    <a:pt x="1066" y="187"/>
                  </a:lnTo>
                  <a:lnTo>
                    <a:pt x="1084" y="213"/>
                  </a:lnTo>
                  <a:lnTo>
                    <a:pt x="1096" y="245"/>
                  </a:lnTo>
                  <a:lnTo>
                    <a:pt x="1097" y="250"/>
                  </a:lnTo>
                  <a:lnTo>
                    <a:pt x="1101" y="253"/>
                  </a:lnTo>
                  <a:lnTo>
                    <a:pt x="1104" y="253"/>
                  </a:lnTo>
                  <a:lnTo>
                    <a:pt x="1109" y="255"/>
                  </a:lnTo>
                  <a:lnTo>
                    <a:pt x="1112" y="253"/>
                  </a:lnTo>
                  <a:lnTo>
                    <a:pt x="1116" y="251"/>
                  </a:lnTo>
                  <a:lnTo>
                    <a:pt x="1119" y="248"/>
                  </a:lnTo>
                  <a:lnTo>
                    <a:pt x="1120" y="243"/>
                  </a:lnTo>
                  <a:lnTo>
                    <a:pt x="1119" y="238"/>
                  </a:lnTo>
                  <a:lnTo>
                    <a:pt x="1106" y="202"/>
                  </a:lnTo>
                  <a:lnTo>
                    <a:pt x="1086" y="172"/>
                  </a:lnTo>
                  <a:lnTo>
                    <a:pt x="1061" y="146"/>
                  </a:lnTo>
                  <a:lnTo>
                    <a:pt x="1031" y="124"/>
                  </a:lnTo>
                  <a:lnTo>
                    <a:pt x="1046" y="95"/>
                  </a:lnTo>
                  <a:lnTo>
                    <a:pt x="1068" y="68"/>
                  </a:lnTo>
                  <a:lnTo>
                    <a:pt x="1094" y="47"/>
                  </a:lnTo>
                  <a:lnTo>
                    <a:pt x="1124" y="28"/>
                  </a:lnTo>
                  <a:lnTo>
                    <a:pt x="1155" y="15"/>
                  </a:lnTo>
                  <a:lnTo>
                    <a:pt x="1188" y="5"/>
                  </a:lnTo>
                  <a:lnTo>
                    <a:pt x="1226" y="0"/>
                  </a:lnTo>
                  <a:close/>
                </a:path>
              </a:pathLst>
            </a:custGeom>
            <a:solidFill>
              <a:schemeClr val="accent3">
                <a:lumMod val="75000"/>
              </a:schemeClr>
            </a:solidFill>
            <a:ln w="0">
              <a:noFill/>
              <a:prstDash val="solid"/>
              <a:round/>
              <a:headEnd/>
              <a:tailEnd/>
            </a:ln>
          </p:spPr>
          <p:txBody>
            <a:bodyPr vert="horz" wrap="square" lIns="68598" tIns="34299" rIns="68598" bIns="34299" numCol="1" anchor="t" anchorCtr="0" compatLnSpc="1">
              <a:prstTxWarp prst="textNoShape">
                <a:avLst/>
              </a:prstTxWarp>
            </a:bodyPr>
            <a:lstStyle/>
            <a:p>
              <a:endParaRPr lang="en-IN" sz="1800"/>
            </a:p>
          </p:txBody>
        </p:sp>
      </p:grpSp>
    </p:spTree>
    <p:extLst>
      <p:ext uri="{BB962C8B-B14F-4D97-AF65-F5344CB8AC3E}">
        <p14:creationId xmlns:p14="http://schemas.microsoft.com/office/powerpoint/2010/main" val="3904568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BE520-A5B7-44A6-83DF-1D2B93944264}"/>
              </a:ext>
            </a:extLst>
          </p:cNvPr>
          <p:cNvSpPr>
            <a:spLocks noGrp="1"/>
          </p:cNvSpPr>
          <p:nvPr>
            <p:ph type="title"/>
          </p:nvPr>
        </p:nvSpPr>
        <p:spPr/>
        <p:txBody>
          <a:bodyPr/>
          <a:lstStyle/>
          <a:p>
            <a:r>
              <a:rPr lang="fa-IR" dirty="0"/>
              <a:t>اسطوره دولت</a:t>
            </a:r>
            <a:endParaRPr lang="en-US" dirty="0"/>
          </a:p>
        </p:txBody>
      </p:sp>
      <p:sp>
        <p:nvSpPr>
          <p:cNvPr id="3" name="Content Placeholder 2">
            <a:extLst>
              <a:ext uri="{FF2B5EF4-FFF2-40B4-BE49-F238E27FC236}">
                <a16:creationId xmlns:a16="http://schemas.microsoft.com/office/drawing/2014/main" id="{F4C7A73B-5441-4733-AC85-3894197B50A7}"/>
              </a:ext>
            </a:extLst>
          </p:cNvPr>
          <p:cNvSpPr>
            <a:spLocks noGrp="1"/>
          </p:cNvSpPr>
          <p:nvPr>
            <p:ph idx="1"/>
          </p:nvPr>
        </p:nvSpPr>
        <p:spPr>
          <a:xfrm>
            <a:off x="473023" y="1239016"/>
            <a:ext cx="11231297" cy="1046548"/>
          </a:xfrm>
        </p:spPr>
        <p:txBody>
          <a:bodyPr>
            <a:normAutofit/>
          </a:bodyPr>
          <a:lstStyle/>
          <a:p>
            <a:pPr marL="0" indent="0">
              <a:buNone/>
            </a:pPr>
            <a:r>
              <a:rPr lang="fa-IR" dirty="0"/>
              <a:t>در جریان شناخت ما از حکومت، با حضور پررنگ </a:t>
            </a:r>
            <a:r>
              <a:rPr lang="fa-IR" b="1" dirty="0">
                <a:solidFill>
                  <a:srgbClr val="0070C0"/>
                </a:solidFill>
              </a:rPr>
              <a:t>اسطوره دولت (حکومت) </a:t>
            </a:r>
            <a:r>
              <a:rPr lang="fa-IR" dirty="0"/>
              <a:t>مواجهیم. </a:t>
            </a:r>
          </a:p>
          <a:p>
            <a:pPr marL="457200" lvl="1" indent="0">
              <a:buNone/>
            </a:pPr>
            <a:r>
              <a:rPr lang="fa-IR" dirty="0"/>
              <a:t>باور همگانی به اسطوره دولت است که باعث میشود در تفکرات و </a:t>
            </a:r>
            <a:r>
              <a:rPr lang="fa-IR" dirty="0" err="1"/>
              <a:t>برنامه‌ریزی‌ها</a:t>
            </a:r>
            <a:r>
              <a:rPr lang="fa-IR" dirty="0"/>
              <a:t> و تدوین قوانین و مقررات:</a:t>
            </a:r>
          </a:p>
        </p:txBody>
      </p:sp>
      <p:grpSp>
        <p:nvGrpSpPr>
          <p:cNvPr id="4" name="Group 3">
            <a:extLst>
              <a:ext uri="{FF2B5EF4-FFF2-40B4-BE49-F238E27FC236}">
                <a16:creationId xmlns:a16="http://schemas.microsoft.com/office/drawing/2014/main" id="{415A881D-FEFF-4C7A-B809-6FB009638653}"/>
              </a:ext>
            </a:extLst>
          </p:cNvPr>
          <p:cNvGrpSpPr/>
          <p:nvPr/>
        </p:nvGrpSpPr>
        <p:grpSpPr>
          <a:xfrm>
            <a:off x="10833729" y="2054089"/>
            <a:ext cx="1205636" cy="4542656"/>
            <a:chOff x="3654600" y="153991"/>
            <a:chExt cx="1205636" cy="4619928"/>
          </a:xfrm>
        </p:grpSpPr>
        <p:grpSp>
          <p:nvGrpSpPr>
            <p:cNvPr id="5" name="Google Shape;1133;p37">
              <a:extLst>
                <a:ext uri="{FF2B5EF4-FFF2-40B4-BE49-F238E27FC236}">
                  <a16:creationId xmlns:a16="http://schemas.microsoft.com/office/drawing/2014/main" id="{8DE7CC19-2DC0-4A77-B262-4BB25893A34D}"/>
                </a:ext>
              </a:extLst>
            </p:cNvPr>
            <p:cNvGrpSpPr/>
            <p:nvPr/>
          </p:nvGrpSpPr>
          <p:grpSpPr>
            <a:xfrm>
              <a:off x="3709284" y="153991"/>
              <a:ext cx="1034424" cy="1064350"/>
              <a:chOff x="3709283" y="536650"/>
              <a:chExt cx="1243117" cy="1064350"/>
            </a:xfrm>
          </p:grpSpPr>
          <p:sp>
            <p:nvSpPr>
              <p:cNvPr id="26" name="Google Shape;1134;p37">
                <a:extLst>
                  <a:ext uri="{FF2B5EF4-FFF2-40B4-BE49-F238E27FC236}">
                    <a16:creationId xmlns:a16="http://schemas.microsoft.com/office/drawing/2014/main" id="{6FA80888-5506-4637-87FC-320C7AC8E6B2}"/>
                  </a:ext>
                </a:extLst>
              </p:cNvPr>
              <p:cNvSpPr/>
              <p:nvPr/>
            </p:nvSpPr>
            <p:spPr>
              <a:xfrm>
                <a:off x="4192489" y="536650"/>
                <a:ext cx="759020" cy="1064350"/>
              </a:xfrm>
              <a:custGeom>
                <a:avLst/>
                <a:gdLst/>
                <a:ahLst/>
                <a:cxnLst/>
                <a:rect l="l" t="t" r="r" b="b"/>
                <a:pathLst>
                  <a:path w="19385" h="27183" extrusionOk="0">
                    <a:moveTo>
                      <a:pt x="9693" y="0"/>
                    </a:moveTo>
                    <a:cubicBezTo>
                      <a:pt x="3775" y="0"/>
                      <a:pt x="6787" y="3108"/>
                      <a:pt x="6787" y="3501"/>
                    </a:cubicBezTo>
                    <a:cubicBezTo>
                      <a:pt x="6787" y="3870"/>
                      <a:pt x="5883" y="3894"/>
                      <a:pt x="5811" y="3894"/>
                    </a:cubicBezTo>
                    <a:lnTo>
                      <a:pt x="25" y="3894"/>
                    </a:lnTo>
                    <a:lnTo>
                      <a:pt x="25" y="9561"/>
                    </a:lnTo>
                    <a:lnTo>
                      <a:pt x="25" y="9704"/>
                    </a:lnTo>
                    <a:cubicBezTo>
                      <a:pt x="25" y="9704"/>
                      <a:pt x="1" y="10359"/>
                      <a:pt x="227" y="10597"/>
                    </a:cubicBezTo>
                    <a:cubicBezTo>
                      <a:pt x="263" y="10645"/>
                      <a:pt x="298" y="10668"/>
                      <a:pt x="346" y="10668"/>
                    </a:cubicBezTo>
                    <a:lnTo>
                      <a:pt x="382" y="10668"/>
                    </a:lnTo>
                    <a:cubicBezTo>
                      <a:pt x="406" y="10668"/>
                      <a:pt x="453" y="10656"/>
                      <a:pt x="525" y="10621"/>
                    </a:cubicBezTo>
                    <a:cubicBezTo>
                      <a:pt x="703" y="10537"/>
                      <a:pt x="953" y="10359"/>
                      <a:pt x="1251" y="10204"/>
                    </a:cubicBezTo>
                    <a:cubicBezTo>
                      <a:pt x="1382" y="10133"/>
                      <a:pt x="1525" y="10073"/>
                      <a:pt x="1668" y="10014"/>
                    </a:cubicBezTo>
                    <a:cubicBezTo>
                      <a:pt x="1692" y="10002"/>
                      <a:pt x="1715" y="10002"/>
                      <a:pt x="1739" y="9990"/>
                    </a:cubicBezTo>
                    <a:cubicBezTo>
                      <a:pt x="1751" y="9990"/>
                      <a:pt x="1763" y="9978"/>
                      <a:pt x="1775" y="9978"/>
                    </a:cubicBezTo>
                    <a:cubicBezTo>
                      <a:pt x="1943" y="9931"/>
                      <a:pt x="2119" y="9899"/>
                      <a:pt x="2302" y="9899"/>
                    </a:cubicBezTo>
                    <a:cubicBezTo>
                      <a:pt x="2352" y="9899"/>
                      <a:pt x="2403" y="9901"/>
                      <a:pt x="2454" y="9906"/>
                    </a:cubicBezTo>
                    <a:cubicBezTo>
                      <a:pt x="2739" y="9954"/>
                      <a:pt x="3037" y="10085"/>
                      <a:pt x="3287" y="10454"/>
                    </a:cubicBezTo>
                    <a:cubicBezTo>
                      <a:pt x="3632" y="10990"/>
                      <a:pt x="3870" y="11942"/>
                      <a:pt x="3870" y="13585"/>
                    </a:cubicBezTo>
                    <a:cubicBezTo>
                      <a:pt x="3870" y="14324"/>
                      <a:pt x="3823" y="14931"/>
                      <a:pt x="3739" y="15419"/>
                    </a:cubicBezTo>
                    <a:cubicBezTo>
                      <a:pt x="3549" y="16324"/>
                      <a:pt x="3263" y="16741"/>
                      <a:pt x="3251" y="16764"/>
                    </a:cubicBezTo>
                    <a:cubicBezTo>
                      <a:pt x="2978" y="17146"/>
                      <a:pt x="2641" y="17280"/>
                      <a:pt x="2293" y="17280"/>
                    </a:cubicBezTo>
                    <a:cubicBezTo>
                      <a:pt x="1457" y="17280"/>
                      <a:pt x="563" y="16502"/>
                      <a:pt x="370" y="16502"/>
                    </a:cubicBezTo>
                    <a:cubicBezTo>
                      <a:pt x="358" y="16502"/>
                      <a:pt x="334" y="16502"/>
                      <a:pt x="310" y="16514"/>
                    </a:cubicBezTo>
                    <a:lnTo>
                      <a:pt x="298" y="16514"/>
                    </a:lnTo>
                    <a:cubicBezTo>
                      <a:pt x="287" y="16514"/>
                      <a:pt x="275" y="16526"/>
                      <a:pt x="275" y="16526"/>
                    </a:cubicBezTo>
                    <a:cubicBezTo>
                      <a:pt x="203" y="16574"/>
                      <a:pt x="179" y="16645"/>
                      <a:pt x="144" y="16729"/>
                    </a:cubicBezTo>
                    <a:cubicBezTo>
                      <a:pt x="60" y="16907"/>
                      <a:pt x="25" y="17193"/>
                      <a:pt x="25" y="17657"/>
                    </a:cubicBezTo>
                    <a:lnTo>
                      <a:pt x="25" y="23241"/>
                    </a:lnTo>
                    <a:lnTo>
                      <a:pt x="5859" y="23241"/>
                    </a:lnTo>
                    <a:cubicBezTo>
                      <a:pt x="5966" y="23241"/>
                      <a:pt x="6228" y="23289"/>
                      <a:pt x="6442" y="23360"/>
                    </a:cubicBezTo>
                    <a:cubicBezTo>
                      <a:pt x="6549" y="23396"/>
                      <a:pt x="6633" y="23456"/>
                      <a:pt x="6704" y="23503"/>
                    </a:cubicBezTo>
                    <a:cubicBezTo>
                      <a:pt x="6716" y="23515"/>
                      <a:pt x="6728" y="23539"/>
                      <a:pt x="6740" y="23551"/>
                    </a:cubicBezTo>
                    <a:cubicBezTo>
                      <a:pt x="6740" y="23551"/>
                      <a:pt x="6740" y="23563"/>
                      <a:pt x="6740" y="23563"/>
                    </a:cubicBezTo>
                    <a:cubicBezTo>
                      <a:pt x="6764" y="23599"/>
                      <a:pt x="6775" y="23634"/>
                      <a:pt x="6775" y="23682"/>
                    </a:cubicBezTo>
                    <a:cubicBezTo>
                      <a:pt x="6775" y="23694"/>
                      <a:pt x="6775" y="23718"/>
                      <a:pt x="6764" y="23730"/>
                    </a:cubicBezTo>
                    <a:cubicBezTo>
                      <a:pt x="6740" y="23801"/>
                      <a:pt x="6680" y="23908"/>
                      <a:pt x="6597" y="24051"/>
                    </a:cubicBezTo>
                    <a:cubicBezTo>
                      <a:pt x="6537" y="24134"/>
                      <a:pt x="6478" y="24253"/>
                      <a:pt x="6406" y="24372"/>
                    </a:cubicBezTo>
                    <a:cubicBezTo>
                      <a:pt x="6204" y="24753"/>
                      <a:pt x="5990" y="25230"/>
                      <a:pt x="6025" y="25682"/>
                    </a:cubicBezTo>
                    <a:cubicBezTo>
                      <a:pt x="6025" y="25742"/>
                      <a:pt x="6037" y="25813"/>
                      <a:pt x="6049" y="25873"/>
                    </a:cubicBezTo>
                    <a:cubicBezTo>
                      <a:pt x="6109" y="26099"/>
                      <a:pt x="6228" y="26301"/>
                      <a:pt x="6442" y="26480"/>
                    </a:cubicBezTo>
                    <a:cubicBezTo>
                      <a:pt x="6466" y="26504"/>
                      <a:pt x="6502" y="26527"/>
                      <a:pt x="6537" y="26551"/>
                    </a:cubicBezTo>
                    <a:cubicBezTo>
                      <a:pt x="7049" y="26920"/>
                      <a:pt x="8014" y="27182"/>
                      <a:pt x="9693" y="27182"/>
                    </a:cubicBezTo>
                    <a:cubicBezTo>
                      <a:pt x="10764" y="27182"/>
                      <a:pt x="11538" y="27075"/>
                      <a:pt x="12086" y="26908"/>
                    </a:cubicBezTo>
                    <a:cubicBezTo>
                      <a:pt x="12193" y="26885"/>
                      <a:pt x="12300" y="26849"/>
                      <a:pt x="12383" y="26801"/>
                    </a:cubicBezTo>
                    <a:cubicBezTo>
                      <a:pt x="12621" y="26706"/>
                      <a:pt x="12812" y="26599"/>
                      <a:pt x="12955" y="26468"/>
                    </a:cubicBezTo>
                    <a:cubicBezTo>
                      <a:pt x="12979" y="26456"/>
                      <a:pt x="12991" y="26444"/>
                      <a:pt x="12991" y="26444"/>
                    </a:cubicBezTo>
                    <a:lnTo>
                      <a:pt x="12979" y="26444"/>
                    </a:lnTo>
                    <a:cubicBezTo>
                      <a:pt x="13372" y="26099"/>
                      <a:pt x="13419" y="25670"/>
                      <a:pt x="13324" y="25242"/>
                    </a:cubicBezTo>
                    <a:cubicBezTo>
                      <a:pt x="13312" y="25170"/>
                      <a:pt x="13288" y="25075"/>
                      <a:pt x="13252" y="24980"/>
                    </a:cubicBezTo>
                    <a:cubicBezTo>
                      <a:pt x="13145" y="24694"/>
                      <a:pt x="13002" y="24420"/>
                      <a:pt x="12871" y="24206"/>
                    </a:cubicBezTo>
                    <a:cubicBezTo>
                      <a:pt x="12729" y="23944"/>
                      <a:pt x="12610" y="23730"/>
                      <a:pt x="12610" y="23682"/>
                    </a:cubicBezTo>
                    <a:cubicBezTo>
                      <a:pt x="12610" y="23658"/>
                      <a:pt x="12610" y="23634"/>
                      <a:pt x="12610" y="23622"/>
                    </a:cubicBezTo>
                    <a:cubicBezTo>
                      <a:pt x="12621" y="23610"/>
                      <a:pt x="12621" y="23587"/>
                      <a:pt x="12621" y="23587"/>
                    </a:cubicBezTo>
                    <a:cubicBezTo>
                      <a:pt x="12729" y="23265"/>
                      <a:pt x="13574" y="23241"/>
                      <a:pt x="13574" y="23241"/>
                    </a:cubicBezTo>
                    <a:lnTo>
                      <a:pt x="19372" y="23241"/>
                    </a:lnTo>
                    <a:lnTo>
                      <a:pt x="19372" y="17467"/>
                    </a:lnTo>
                    <a:cubicBezTo>
                      <a:pt x="19372" y="17467"/>
                      <a:pt x="19384" y="16502"/>
                      <a:pt x="19003" y="16502"/>
                    </a:cubicBezTo>
                    <a:cubicBezTo>
                      <a:pt x="18805" y="16502"/>
                      <a:pt x="17919" y="17263"/>
                      <a:pt x="17088" y="17263"/>
                    </a:cubicBezTo>
                    <a:cubicBezTo>
                      <a:pt x="16269" y="17263"/>
                      <a:pt x="15503" y="16523"/>
                      <a:pt x="15503" y="13585"/>
                    </a:cubicBezTo>
                    <a:cubicBezTo>
                      <a:pt x="15503" y="10647"/>
                      <a:pt x="16272" y="9908"/>
                      <a:pt x="17093" y="9908"/>
                    </a:cubicBezTo>
                    <a:cubicBezTo>
                      <a:pt x="17925" y="9908"/>
                      <a:pt x="18811" y="10668"/>
                      <a:pt x="19003" y="10668"/>
                    </a:cubicBezTo>
                    <a:cubicBezTo>
                      <a:pt x="19372" y="10668"/>
                      <a:pt x="19372" y="9704"/>
                      <a:pt x="19372" y="9704"/>
                    </a:cubicBezTo>
                    <a:lnTo>
                      <a:pt x="19372" y="3894"/>
                    </a:lnTo>
                    <a:lnTo>
                      <a:pt x="13574" y="3894"/>
                    </a:lnTo>
                    <a:cubicBezTo>
                      <a:pt x="13538" y="3894"/>
                      <a:pt x="12610" y="3870"/>
                      <a:pt x="12610" y="3501"/>
                    </a:cubicBezTo>
                    <a:cubicBezTo>
                      <a:pt x="12610" y="3120"/>
                      <a:pt x="15610" y="0"/>
                      <a:pt x="9693" y="0"/>
                    </a:cubicBezTo>
                    <a:close/>
                  </a:path>
                </a:pathLst>
              </a:custGeom>
              <a:solidFill>
                <a:schemeClr val="accent6">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 name="Google Shape;1135;p37">
                <a:extLst>
                  <a:ext uri="{FF2B5EF4-FFF2-40B4-BE49-F238E27FC236}">
                    <a16:creationId xmlns:a16="http://schemas.microsoft.com/office/drawing/2014/main" id="{330E0768-C092-4FA2-99E0-6F44DB53A3E8}"/>
                  </a:ext>
                </a:extLst>
              </p:cNvPr>
              <p:cNvCxnSpPr>
                <a:cxnSpLocks/>
              </p:cNvCxnSpPr>
              <p:nvPr/>
            </p:nvCxnSpPr>
            <p:spPr>
              <a:xfrm flipH="1">
                <a:off x="3709283" y="1057550"/>
                <a:ext cx="640080" cy="0"/>
              </a:xfrm>
              <a:prstGeom prst="straightConnector1">
                <a:avLst/>
              </a:prstGeom>
              <a:noFill/>
              <a:ln w="9525" cap="flat" cmpd="sng">
                <a:solidFill>
                  <a:schemeClr val="accent1"/>
                </a:solidFill>
                <a:prstDash val="solid"/>
                <a:round/>
                <a:headEnd type="none" w="med" len="med"/>
                <a:tailEnd type="oval" w="med" len="med"/>
              </a:ln>
            </p:spPr>
          </p:cxnSp>
          <p:sp>
            <p:nvSpPr>
              <p:cNvPr id="28" name="Google Shape;1136;p37">
                <a:extLst>
                  <a:ext uri="{FF2B5EF4-FFF2-40B4-BE49-F238E27FC236}">
                    <a16:creationId xmlns:a16="http://schemas.microsoft.com/office/drawing/2014/main" id="{48CF1B0F-8710-484B-90D1-028895D92B7F}"/>
                  </a:ext>
                </a:extLst>
              </p:cNvPr>
              <p:cNvSpPr txBox="1"/>
              <p:nvPr/>
            </p:nvSpPr>
            <p:spPr>
              <a:xfrm>
                <a:off x="4192500" y="910425"/>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chemeClr val="bg1"/>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chemeClr val="bg1"/>
                  </a:solidFill>
                  <a:latin typeface="Fira Sans Extra Condensed Medium"/>
                  <a:ea typeface="Fira Sans Extra Condensed Medium"/>
                  <a:cs typeface="Fira Sans Extra Condensed Medium"/>
                  <a:sym typeface="Fira Sans Extra Condensed Medium"/>
                </a:endParaRPr>
              </a:p>
            </p:txBody>
          </p:sp>
        </p:grpSp>
        <p:grpSp>
          <p:nvGrpSpPr>
            <p:cNvPr id="6" name="Google Shape;1137;p37">
              <a:extLst>
                <a:ext uri="{FF2B5EF4-FFF2-40B4-BE49-F238E27FC236}">
                  <a16:creationId xmlns:a16="http://schemas.microsoft.com/office/drawing/2014/main" id="{D8B812F6-CA0E-42E7-B7D6-77D457491CFC}"/>
                </a:ext>
              </a:extLst>
            </p:cNvPr>
            <p:cNvGrpSpPr/>
            <p:nvPr/>
          </p:nvGrpSpPr>
          <p:grpSpPr>
            <a:xfrm>
              <a:off x="3654600" y="1063997"/>
              <a:ext cx="1205635" cy="763640"/>
              <a:chOff x="3654600" y="1446656"/>
              <a:chExt cx="1448869" cy="763640"/>
            </a:xfrm>
          </p:grpSpPr>
          <p:sp>
            <p:nvSpPr>
              <p:cNvPr id="23" name="Google Shape;1138;p37">
                <a:extLst>
                  <a:ext uri="{FF2B5EF4-FFF2-40B4-BE49-F238E27FC236}">
                    <a16:creationId xmlns:a16="http://schemas.microsoft.com/office/drawing/2014/main" id="{A124E461-1B22-4AEA-AC8A-451A8B890FA5}"/>
                  </a:ext>
                </a:extLst>
              </p:cNvPr>
              <p:cNvSpPr/>
              <p:nvPr/>
            </p:nvSpPr>
            <p:spPr>
              <a:xfrm>
                <a:off x="4039588" y="1446656"/>
                <a:ext cx="1063881" cy="763640"/>
              </a:xfrm>
              <a:custGeom>
                <a:avLst/>
                <a:gdLst/>
                <a:ahLst/>
                <a:cxnLst/>
                <a:rect l="l" t="t" r="r" b="b"/>
                <a:pathLst>
                  <a:path w="27171" h="19503" extrusionOk="0">
                    <a:moveTo>
                      <a:pt x="3930" y="0"/>
                    </a:moveTo>
                    <a:lnTo>
                      <a:pt x="3930" y="5870"/>
                    </a:lnTo>
                    <a:cubicBezTo>
                      <a:pt x="3930" y="5870"/>
                      <a:pt x="3894" y="6846"/>
                      <a:pt x="3513" y="6846"/>
                    </a:cubicBezTo>
                    <a:cubicBezTo>
                      <a:pt x="3331" y="6846"/>
                      <a:pt x="2440" y="6081"/>
                      <a:pt x="1601" y="6081"/>
                    </a:cubicBezTo>
                    <a:cubicBezTo>
                      <a:pt x="1291" y="6081"/>
                      <a:pt x="988" y="6186"/>
                      <a:pt x="731" y="6473"/>
                    </a:cubicBezTo>
                    <a:lnTo>
                      <a:pt x="731" y="6473"/>
                    </a:lnTo>
                    <a:cubicBezTo>
                      <a:pt x="739" y="6463"/>
                      <a:pt x="739" y="6454"/>
                      <a:pt x="739" y="6454"/>
                    </a:cubicBezTo>
                    <a:lnTo>
                      <a:pt x="739" y="6454"/>
                    </a:lnTo>
                    <a:cubicBezTo>
                      <a:pt x="739" y="6454"/>
                      <a:pt x="393" y="6835"/>
                      <a:pt x="251" y="7418"/>
                    </a:cubicBezTo>
                    <a:cubicBezTo>
                      <a:pt x="251" y="7454"/>
                      <a:pt x="239" y="7489"/>
                      <a:pt x="227" y="7525"/>
                    </a:cubicBezTo>
                    <a:cubicBezTo>
                      <a:pt x="84" y="8061"/>
                      <a:pt x="1" y="8787"/>
                      <a:pt x="1" y="9763"/>
                    </a:cubicBezTo>
                    <a:cubicBezTo>
                      <a:pt x="1" y="12698"/>
                      <a:pt x="770" y="13434"/>
                      <a:pt x="1586" y="13434"/>
                    </a:cubicBezTo>
                    <a:cubicBezTo>
                      <a:pt x="1700" y="13434"/>
                      <a:pt x="1815" y="13420"/>
                      <a:pt x="1929" y="13395"/>
                    </a:cubicBezTo>
                    <a:cubicBezTo>
                      <a:pt x="2013" y="13383"/>
                      <a:pt x="2096" y="13347"/>
                      <a:pt x="2191" y="13312"/>
                    </a:cubicBezTo>
                    <a:cubicBezTo>
                      <a:pt x="2489" y="13216"/>
                      <a:pt x="2751" y="13061"/>
                      <a:pt x="2977" y="12942"/>
                    </a:cubicBezTo>
                    <a:cubicBezTo>
                      <a:pt x="3239" y="12788"/>
                      <a:pt x="3453" y="12669"/>
                      <a:pt x="3489" y="12669"/>
                    </a:cubicBezTo>
                    <a:cubicBezTo>
                      <a:pt x="3513" y="12669"/>
                      <a:pt x="3537" y="12669"/>
                      <a:pt x="3561" y="12680"/>
                    </a:cubicBezTo>
                    <a:lnTo>
                      <a:pt x="3596" y="12680"/>
                    </a:lnTo>
                    <a:cubicBezTo>
                      <a:pt x="3906" y="12800"/>
                      <a:pt x="3930" y="13645"/>
                      <a:pt x="3930" y="13645"/>
                    </a:cubicBezTo>
                    <a:lnTo>
                      <a:pt x="3930" y="19503"/>
                    </a:lnTo>
                    <a:lnTo>
                      <a:pt x="9704" y="19503"/>
                    </a:lnTo>
                    <a:cubicBezTo>
                      <a:pt x="9704" y="19503"/>
                      <a:pt x="9728" y="19479"/>
                      <a:pt x="9752" y="19479"/>
                    </a:cubicBezTo>
                    <a:cubicBezTo>
                      <a:pt x="9966" y="19479"/>
                      <a:pt x="10133" y="19443"/>
                      <a:pt x="10264" y="19407"/>
                    </a:cubicBezTo>
                    <a:cubicBezTo>
                      <a:pt x="10478" y="19360"/>
                      <a:pt x="10680" y="19265"/>
                      <a:pt x="10680" y="19086"/>
                    </a:cubicBezTo>
                    <a:cubicBezTo>
                      <a:pt x="10680" y="18693"/>
                      <a:pt x="7680" y="15586"/>
                      <a:pt x="13598" y="15586"/>
                    </a:cubicBezTo>
                    <a:cubicBezTo>
                      <a:pt x="19503" y="15586"/>
                      <a:pt x="16503" y="18717"/>
                      <a:pt x="16503" y="19098"/>
                    </a:cubicBezTo>
                    <a:cubicBezTo>
                      <a:pt x="16503" y="19467"/>
                      <a:pt x="17479" y="19503"/>
                      <a:pt x="17479" y="19503"/>
                    </a:cubicBezTo>
                    <a:lnTo>
                      <a:pt x="23277" y="19503"/>
                    </a:lnTo>
                    <a:lnTo>
                      <a:pt x="23277" y="13645"/>
                    </a:lnTo>
                    <a:cubicBezTo>
                      <a:pt x="23277" y="13609"/>
                      <a:pt x="23313" y="12669"/>
                      <a:pt x="23682" y="12669"/>
                    </a:cubicBezTo>
                    <a:cubicBezTo>
                      <a:pt x="23682" y="12669"/>
                      <a:pt x="23706" y="12680"/>
                      <a:pt x="23706" y="12680"/>
                    </a:cubicBezTo>
                    <a:cubicBezTo>
                      <a:pt x="23941" y="12733"/>
                      <a:pt x="24787" y="13432"/>
                      <a:pt x="25585" y="13432"/>
                    </a:cubicBezTo>
                    <a:cubicBezTo>
                      <a:pt x="26404" y="13432"/>
                      <a:pt x="27171" y="12695"/>
                      <a:pt x="27171" y="9763"/>
                    </a:cubicBezTo>
                    <a:cubicBezTo>
                      <a:pt x="27171" y="6825"/>
                      <a:pt x="26405" y="6086"/>
                      <a:pt x="25587" y="6086"/>
                    </a:cubicBezTo>
                    <a:cubicBezTo>
                      <a:pt x="24757" y="6086"/>
                      <a:pt x="23874" y="6846"/>
                      <a:pt x="23682" y="6846"/>
                    </a:cubicBezTo>
                    <a:cubicBezTo>
                      <a:pt x="23301" y="6846"/>
                      <a:pt x="23277" y="5942"/>
                      <a:pt x="23277" y="5882"/>
                    </a:cubicBezTo>
                    <a:lnTo>
                      <a:pt x="23277" y="0"/>
                    </a:lnTo>
                    <a:lnTo>
                      <a:pt x="17479" y="0"/>
                    </a:lnTo>
                    <a:cubicBezTo>
                      <a:pt x="17479" y="0"/>
                      <a:pt x="16503" y="24"/>
                      <a:pt x="16503" y="417"/>
                    </a:cubicBezTo>
                    <a:cubicBezTo>
                      <a:pt x="16503" y="810"/>
                      <a:pt x="19563" y="3929"/>
                      <a:pt x="13598" y="3929"/>
                    </a:cubicBezTo>
                    <a:cubicBezTo>
                      <a:pt x="7621" y="3929"/>
                      <a:pt x="10680" y="786"/>
                      <a:pt x="10680" y="405"/>
                    </a:cubicBezTo>
                    <a:cubicBezTo>
                      <a:pt x="10680" y="36"/>
                      <a:pt x="9704" y="0"/>
                      <a:pt x="9704" y="0"/>
                    </a:cubicBezTo>
                    <a:close/>
                  </a:path>
                </a:pathLst>
              </a:cu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 name="Google Shape;1139;p37">
                <a:extLst>
                  <a:ext uri="{FF2B5EF4-FFF2-40B4-BE49-F238E27FC236}">
                    <a16:creationId xmlns:a16="http://schemas.microsoft.com/office/drawing/2014/main" id="{FE83565F-D043-4A6B-B5B0-60213C962558}"/>
                  </a:ext>
                </a:extLst>
              </p:cNvPr>
              <p:cNvCxnSpPr/>
              <p:nvPr/>
            </p:nvCxnSpPr>
            <p:spPr>
              <a:xfrm>
                <a:off x="3654600" y="1828476"/>
                <a:ext cx="537900" cy="0"/>
              </a:xfrm>
              <a:prstGeom prst="straightConnector1">
                <a:avLst/>
              </a:prstGeom>
              <a:noFill/>
              <a:ln w="9525" cap="flat" cmpd="sng">
                <a:solidFill>
                  <a:schemeClr val="accent3"/>
                </a:solidFill>
                <a:prstDash val="solid"/>
                <a:round/>
                <a:headEnd type="oval" w="med" len="med"/>
                <a:tailEnd type="none" w="med" len="med"/>
              </a:ln>
            </p:spPr>
          </p:cxnSp>
          <p:sp>
            <p:nvSpPr>
              <p:cNvPr id="25" name="Google Shape;1140;p37">
                <a:extLst>
                  <a:ext uri="{FF2B5EF4-FFF2-40B4-BE49-F238E27FC236}">
                    <a16:creationId xmlns:a16="http://schemas.microsoft.com/office/drawing/2014/main" id="{0F022337-12B7-4595-A93F-EDA2649FB346}"/>
                  </a:ext>
                </a:extLst>
              </p:cNvPr>
              <p:cNvSpPr txBox="1"/>
              <p:nvPr/>
            </p:nvSpPr>
            <p:spPr>
              <a:xfrm>
                <a:off x="4192500" y="1704865"/>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chemeClr val="tx1"/>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chemeClr val="tx1"/>
                  </a:solidFill>
                  <a:latin typeface="Fira Sans Extra Condensed Medium"/>
                  <a:ea typeface="Fira Sans Extra Condensed Medium"/>
                  <a:cs typeface="Fira Sans Extra Condensed Medium"/>
                  <a:sym typeface="Fira Sans Extra Condensed Medium"/>
                </a:endParaRPr>
              </a:p>
            </p:txBody>
          </p:sp>
        </p:grpSp>
        <p:grpSp>
          <p:nvGrpSpPr>
            <p:cNvPr id="7" name="Google Shape;1141;p37">
              <a:extLst>
                <a:ext uri="{FF2B5EF4-FFF2-40B4-BE49-F238E27FC236}">
                  <a16:creationId xmlns:a16="http://schemas.microsoft.com/office/drawing/2014/main" id="{59F866E1-1D11-49DB-800F-377C66277368}"/>
                </a:ext>
              </a:extLst>
            </p:cNvPr>
            <p:cNvGrpSpPr/>
            <p:nvPr/>
          </p:nvGrpSpPr>
          <p:grpSpPr>
            <a:xfrm flipH="1">
              <a:off x="3792847" y="1668981"/>
              <a:ext cx="943469" cy="1063881"/>
              <a:chOff x="4192488" y="2056890"/>
              <a:chExt cx="1133812" cy="1063881"/>
            </a:xfrm>
          </p:grpSpPr>
          <p:sp>
            <p:nvSpPr>
              <p:cNvPr id="20" name="Google Shape;1142;p37">
                <a:extLst>
                  <a:ext uri="{FF2B5EF4-FFF2-40B4-BE49-F238E27FC236}">
                    <a16:creationId xmlns:a16="http://schemas.microsoft.com/office/drawing/2014/main" id="{1D1AC270-DA5B-4977-B38C-4F4ED72F667D}"/>
                  </a:ext>
                </a:extLst>
              </p:cNvPr>
              <p:cNvSpPr/>
              <p:nvPr/>
            </p:nvSpPr>
            <p:spPr>
              <a:xfrm>
                <a:off x="4192488" y="2056890"/>
                <a:ext cx="759919" cy="1063881"/>
              </a:xfrm>
              <a:custGeom>
                <a:avLst/>
                <a:gdLst/>
                <a:ahLst/>
                <a:cxnLst/>
                <a:rect l="l" t="t" r="r" b="b"/>
                <a:pathLst>
                  <a:path w="19408" h="27171" extrusionOk="0">
                    <a:moveTo>
                      <a:pt x="9693" y="1"/>
                    </a:moveTo>
                    <a:cubicBezTo>
                      <a:pt x="3775" y="1"/>
                      <a:pt x="6787" y="3108"/>
                      <a:pt x="6787" y="3489"/>
                    </a:cubicBezTo>
                    <a:cubicBezTo>
                      <a:pt x="6787" y="3632"/>
                      <a:pt x="6656" y="3715"/>
                      <a:pt x="6502" y="3775"/>
                    </a:cubicBezTo>
                    <a:cubicBezTo>
                      <a:pt x="6490" y="3775"/>
                      <a:pt x="6490" y="3799"/>
                      <a:pt x="6490" y="3799"/>
                    </a:cubicBezTo>
                    <a:cubicBezTo>
                      <a:pt x="6216" y="3894"/>
                      <a:pt x="5847" y="3918"/>
                      <a:pt x="5811" y="3918"/>
                    </a:cubicBezTo>
                    <a:lnTo>
                      <a:pt x="25" y="3918"/>
                    </a:lnTo>
                    <a:lnTo>
                      <a:pt x="25" y="9561"/>
                    </a:lnTo>
                    <a:lnTo>
                      <a:pt x="25" y="9704"/>
                    </a:lnTo>
                    <a:cubicBezTo>
                      <a:pt x="25" y="9704"/>
                      <a:pt x="1" y="10359"/>
                      <a:pt x="227" y="10597"/>
                    </a:cubicBezTo>
                    <a:cubicBezTo>
                      <a:pt x="263" y="10645"/>
                      <a:pt x="298" y="10669"/>
                      <a:pt x="346" y="10669"/>
                    </a:cubicBezTo>
                    <a:lnTo>
                      <a:pt x="382" y="10669"/>
                    </a:lnTo>
                    <a:cubicBezTo>
                      <a:pt x="406" y="10669"/>
                      <a:pt x="453" y="10657"/>
                      <a:pt x="525" y="10621"/>
                    </a:cubicBezTo>
                    <a:cubicBezTo>
                      <a:pt x="703" y="10538"/>
                      <a:pt x="953" y="10359"/>
                      <a:pt x="1251" y="10192"/>
                    </a:cubicBezTo>
                    <a:cubicBezTo>
                      <a:pt x="1382" y="10133"/>
                      <a:pt x="1525" y="10073"/>
                      <a:pt x="1668" y="10014"/>
                    </a:cubicBezTo>
                    <a:cubicBezTo>
                      <a:pt x="1692" y="10002"/>
                      <a:pt x="1715" y="10002"/>
                      <a:pt x="1739" y="9990"/>
                    </a:cubicBezTo>
                    <a:cubicBezTo>
                      <a:pt x="1751" y="9990"/>
                      <a:pt x="1763" y="9978"/>
                      <a:pt x="1775" y="9978"/>
                    </a:cubicBezTo>
                    <a:cubicBezTo>
                      <a:pt x="1936" y="9924"/>
                      <a:pt x="2103" y="9898"/>
                      <a:pt x="2277" y="9898"/>
                    </a:cubicBezTo>
                    <a:cubicBezTo>
                      <a:pt x="2335" y="9898"/>
                      <a:pt x="2394" y="9901"/>
                      <a:pt x="2454" y="9907"/>
                    </a:cubicBezTo>
                    <a:cubicBezTo>
                      <a:pt x="2739" y="9954"/>
                      <a:pt x="3037" y="10085"/>
                      <a:pt x="3299" y="10466"/>
                    </a:cubicBezTo>
                    <a:cubicBezTo>
                      <a:pt x="3644" y="11002"/>
                      <a:pt x="3870" y="11954"/>
                      <a:pt x="3870" y="13586"/>
                    </a:cubicBezTo>
                    <a:cubicBezTo>
                      <a:pt x="3870" y="14324"/>
                      <a:pt x="3823" y="14931"/>
                      <a:pt x="3739" y="15419"/>
                    </a:cubicBezTo>
                    <a:cubicBezTo>
                      <a:pt x="3549" y="16324"/>
                      <a:pt x="3263" y="16753"/>
                      <a:pt x="3251" y="16765"/>
                    </a:cubicBezTo>
                    <a:cubicBezTo>
                      <a:pt x="2978" y="17146"/>
                      <a:pt x="2641" y="17280"/>
                      <a:pt x="2293" y="17280"/>
                    </a:cubicBezTo>
                    <a:cubicBezTo>
                      <a:pt x="1457" y="17280"/>
                      <a:pt x="563" y="16503"/>
                      <a:pt x="370" y="16503"/>
                    </a:cubicBezTo>
                    <a:cubicBezTo>
                      <a:pt x="358" y="16503"/>
                      <a:pt x="334" y="16503"/>
                      <a:pt x="310" y="16515"/>
                    </a:cubicBezTo>
                    <a:lnTo>
                      <a:pt x="298" y="16515"/>
                    </a:lnTo>
                    <a:cubicBezTo>
                      <a:pt x="287" y="16515"/>
                      <a:pt x="275" y="16526"/>
                      <a:pt x="275" y="16526"/>
                    </a:cubicBezTo>
                    <a:cubicBezTo>
                      <a:pt x="203" y="16562"/>
                      <a:pt x="179" y="16646"/>
                      <a:pt x="144" y="16729"/>
                    </a:cubicBezTo>
                    <a:cubicBezTo>
                      <a:pt x="60" y="16907"/>
                      <a:pt x="25" y="17193"/>
                      <a:pt x="25" y="17658"/>
                    </a:cubicBezTo>
                    <a:cubicBezTo>
                      <a:pt x="25" y="18562"/>
                      <a:pt x="25" y="23265"/>
                      <a:pt x="25" y="23265"/>
                    </a:cubicBezTo>
                    <a:lnTo>
                      <a:pt x="5859" y="23265"/>
                    </a:lnTo>
                    <a:cubicBezTo>
                      <a:pt x="5954" y="23265"/>
                      <a:pt x="6180" y="23301"/>
                      <a:pt x="6383" y="23349"/>
                    </a:cubicBezTo>
                    <a:cubicBezTo>
                      <a:pt x="6394" y="23349"/>
                      <a:pt x="6406" y="23373"/>
                      <a:pt x="6430" y="23373"/>
                    </a:cubicBezTo>
                    <a:cubicBezTo>
                      <a:pt x="6430" y="23373"/>
                      <a:pt x="6442" y="23384"/>
                      <a:pt x="6442" y="23384"/>
                    </a:cubicBezTo>
                    <a:cubicBezTo>
                      <a:pt x="6549" y="23420"/>
                      <a:pt x="6645" y="23468"/>
                      <a:pt x="6704" y="23515"/>
                    </a:cubicBezTo>
                    <a:cubicBezTo>
                      <a:pt x="6716" y="23527"/>
                      <a:pt x="6728" y="23539"/>
                      <a:pt x="6740" y="23551"/>
                    </a:cubicBezTo>
                    <a:cubicBezTo>
                      <a:pt x="6740" y="23563"/>
                      <a:pt x="6740" y="23563"/>
                      <a:pt x="6740" y="23563"/>
                    </a:cubicBezTo>
                    <a:cubicBezTo>
                      <a:pt x="6764" y="23599"/>
                      <a:pt x="6775" y="23634"/>
                      <a:pt x="6775" y="23682"/>
                    </a:cubicBezTo>
                    <a:cubicBezTo>
                      <a:pt x="6775" y="23694"/>
                      <a:pt x="6775" y="23718"/>
                      <a:pt x="6764" y="23730"/>
                    </a:cubicBezTo>
                    <a:cubicBezTo>
                      <a:pt x="6740" y="23801"/>
                      <a:pt x="6680" y="23908"/>
                      <a:pt x="6597" y="24039"/>
                    </a:cubicBezTo>
                    <a:cubicBezTo>
                      <a:pt x="6549" y="24135"/>
                      <a:pt x="6478" y="24254"/>
                      <a:pt x="6406" y="24385"/>
                    </a:cubicBezTo>
                    <a:cubicBezTo>
                      <a:pt x="5835" y="25408"/>
                      <a:pt x="5251" y="27171"/>
                      <a:pt x="9693" y="27171"/>
                    </a:cubicBezTo>
                    <a:cubicBezTo>
                      <a:pt x="14931" y="27171"/>
                      <a:pt x="13169" y="24730"/>
                      <a:pt x="12705" y="23896"/>
                    </a:cubicBezTo>
                    <a:cubicBezTo>
                      <a:pt x="12669" y="23837"/>
                      <a:pt x="12645" y="23789"/>
                      <a:pt x="12633" y="23754"/>
                    </a:cubicBezTo>
                    <a:cubicBezTo>
                      <a:pt x="12621" y="23730"/>
                      <a:pt x="12610" y="23682"/>
                      <a:pt x="12610" y="23658"/>
                    </a:cubicBezTo>
                    <a:cubicBezTo>
                      <a:pt x="12621" y="23289"/>
                      <a:pt x="13479" y="23265"/>
                      <a:pt x="13479" y="23265"/>
                    </a:cubicBezTo>
                    <a:lnTo>
                      <a:pt x="19408" y="23265"/>
                    </a:lnTo>
                    <a:lnTo>
                      <a:pt x="19372" y="23242"/>
                    </a:lnTo>
                    <a:lnTo>
                      <a:pt x="19372" y="17467"/>
                    </a:lnTo>
                    <a:cubicBezTo>
                      <a:pt x="19372" y="17467"/>
                      <a:pt x="19384" y="16491"/>
                      <a:pt x="19003" y="16491"/>
                    </a:cubicBezTo>
                    <a:cubicBezTo>
                      <a:pt x="18805" y="16491"/>
                      <a:pt x="17919" y="17257"/>
                      <a:pt x="17089" y="17257"/>
                    </a:cubicBezTo>
                    <a:cubicBezTo>
                      <a:pt x="16275" y="17257"/>
                      <a:pt x="15515" y="16518"/>
                      <a:pt x="15515" y="13586"/>
                    </a:cubicBezTo>
                    <a:cubicBezTo>
                      <a:pt x="15515" y="10642"/>
                      <a:pt x="16290" y="9908"/>
                      <a:pt x="17112" y="9908"/>
                    </a:cubicBezTo>
                    <a:cubicBezTo>
                      <a:pt x="17424" y="9908"/>
                      <a:pt x="17742" y="10014"/>
                      <a:pt x="18027" y="10145"/>
                    </a:cubicBezTo>
                    <a:cubicBezTo>
                      <a:pt x="18217" y="10240"/>
                      <a:pt x="18396" y="10347"/>
                      <a:pt x="18551" y="10442"/>
                    </a:cubicBezTo>
                    <a:cubicBezTo>
                      <a:pt x="18706" y="10526"/>
                      <a:pt x="18908" y="10645"/>
                      <a:pt x="18991" y="10669"/>
                    </a:cubicBezTo>
                    <a:cubicBezTo>
                      <a:pt x="18991" y="10669"/>
                      <a:pt x="19003" y="10633"/>
                      <a:pt x="19003" y="10633"/>
                    </a:cubicBezTo>
                    <a:cubicBezTo>
                      <a:pt x="19003" y="10633"/>
                      <a:pt x="19003" y="10609"/>
                      <a:pt x="19003" y="10609"/>
                    </a:cubicBezTo>
                    <a:cubicBezTo>
                      <a:pt x="19015" y="10609"/>
                      <a:pt x="19015" y="10645"/>
                      <a:pt x="19015" y="10645"/>
                    </a:cubicBezTo>
                    <a:cubicBezTo>
                      <a:pt x="19023" y="10645"/>
                      <a:pt x="19026" y="10650"/>
                      <a:pt x="19030" y="10650"/>
                    </a:cubicBezTo>
                    <a:cubicBezTo>
                      <a:pt x="19032" y="10650"/>
                      <a:pt x="19035" y="10649"/>
                      <a:pt x="19039" y="10645"/>
                    </a:cubicBezTo>
                    <a:cubicBezTo>
                      <a:pt x="19051" y="10645"/>
                      <a:pt x="19051" y="10657"/>
                      <a:pt x="19063" y="10657"/>
                    </a:cubicBezTo>
                    <a:cubicBezTo>
                      <a:pt x="19075" y="10657"/>
                      <a:pt x="19087" y="10657"/>
                      <a:pt x="19098" y="10645"/>
                    </a:cubicBezTo>
                    <a:lnTo>
                      <a:pt x="19110" y="10645"/>
                    </a:lnTo>
                    <a:cubicBezTo>
                      <a:pt x="19122" y="10633"/>
                      <a:pt x="19146" y="10621"/>
                      <a:pt x="19158" y="10609"/>
                    </a:cubicBezTo>
                    <a:cubicBezTo>
                      <a:pt x="19158" y="10609"/>
                      <a:pt x="19170" y="10609"/>
                      <a:pt x="19170" y="10597"/>
                    </a:cubicBezTo>
                    <a:cubicBezTo>
                      <a:pt x="19182" y="10585"/>
                      <a:pt x="19194" y="10573"/>
                      <a:pt x="19206" y="10561"/>
                    </a:cubicBezTo>
                    <a:cubicBezTo>
                      <a:pt x="19206" y="10561"/>
                      <a:pt x="19194" y="10550"/>
                      <a:pt x="19194" y="10550"/>
                    </a:cubicBezTo>
                    <a:cubicBezTo>
                      <a:pt x="19384" y="10288"/>
                      <a:pt x="19372" y="9704"/>
                      <a:pt x="19372" y="9704"/>
                    </a:cubicBezTo>
                    <a:lnTo>
                      <a:pt x="19372" y="3918"/>
                    </a:lnTo>
                    <a:lnTo>
                      <a:pt x="13574" y="3918"/>
                    </a:lnTo>
                    <a:cubicBezTo>
                      <a:pt x="13538" y="3918"/>
                      <a:pt x="12610" y="3870"/>
                      <a:pt x="12610" y="3501"/>
                    </a:cubicBezTo>
                    <a:cubicBezTo>
                      <a:pt x="12610" y="3132"/>
                      <a:pt x="15610" y="1"/>
                      <a:pt x="9693" y="1"/>
                    </a:cubicBezTo>
                    <a:close/>
                  </a:path>
                </a:pathLst>
              </a:cu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 name="Google Shape;1143;p37">
                <a:extLst>
                  <a:ext uri="{FF2B5EF4-FFF2-40B4-BE49-F238E27FC236}">
                    <a16:creationId xmlns:a16="http://schemas.microsoft.com/office/drawing/2014/main" id="{EBF0C12E-3276-4F46-84AF-95EA3444FC4F}"/>
                  </a:ext>
                </a:extLst>
              </p:cNvPr>
              <p:cNvCxnSpPr/>
              <p:nvPr/>
            </p:nvCxnSpPr>
            <p:spPr>
              <a:xfrm>
                <a:off x="4788400" y="2588830"/>
                <a:ext cx="537900" cy="0"/>
              </a:xfrm>
              <a:prstGeom prst="straightConnector1">
                <a:avLst/>
              </a:prstGeom>
              <a:noFill/>
              <a:ln w="9525" cap="flat" cmpd="sng">
                <a:solidFill>
                  <a:schemeClr val="accent4"/>
                </a:solidFill>
                <a:prstDash val="solid"/>
                <a:round/>
                <a:headEnd type="none" w="med" len="med"/>
                <a:tailEnd type="oval" w="med" len="med"/>
              </a:ln>
            </p:spPr>
          </p:cxnSp>
          <p:sp>
            <p:nvSpPr>
              <p:cNvPr id="22" name="Google Shape;1144;p37">
                <a:extLst>
                  <a:ext uri="{FF2B5EF4-FFF2-40B4-BE49-F238E27FC236}">
                    <a16:creationId xmlns:a16="http://schemas.microsoft.com/office/drawing/2014/main" id="{2C99BD61-6925-4757-AECC-ECBDA193EF37}"/>
                  </a:ext>
                </a:extLst>
              </p:cNvPr>
              <p:cNvSpPr txBox="1"/>
              <p:nvPr/>
            </p:nvSpPr>
            <p:spPr>
              <a:xfrm>
                <a:off x="4192500" y="2430430"/>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rgbClr val="FFFFFF"/>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8" name="Google Shape;1145;p37">
              <a:extLst>
                <a:ext uri="{FF2B5EF4-FFF2-40B4-BE49-F238E27FC236}">
                  <a16:creationId xmlns:a16="http://schemas.microsoft.com/office/drawing/2014/main" id="{6C7DA3DC-7F19-412E-9E8D-FD1C5D4B6B98}"/>
                </a:ext>
              </a:extLst>
            </p:cNvPr>
            <p:cNvGrpSpPr/>
            <p:nvPr/>
          </p:nvGrpSpPr>
          <p:grpSpPr>
            <a:xfrm>
              <a:off x="3654600" y="2567439"/>
              <a:ext cx="1205635" cy="757649"/>
              <a:chOff x="3654600" y="2950098"/>
              <a:chExt cx="1448869" cy="757649"/>
            </a:xfrm>
          </p:grpSpPr>
          <p:sp>
            <p:nvSpPr>
              <p:cNvPr id="17" name="Google Shape;1146;p37">
                <a:extLst>
                  <a:ext uri="{FF2B5EF4-FFF2-40B4-BE49-F238E27FC236}">
                    <a16:creationId xmlns:a16="http://schemas.microsoft.com/office/drawing/2014/main" id="{40334DF3-30B5-4CF1-8DE8-958AA49DD58B}"/>
                  </a:ext>
                </a:extLst>
              </p:cNvPr>
              <p:cNvSpPr/>
              <p:nvPr/>
            </p:nvSpPr>
            <p:spPr>
              <a:xfrm>
                <a:off x="4039588" y="2950098"/>
                <a:ext cx="1063881" cy="757649"/>
              </a:xfrm>
              <a:custGeom>
                <a:avLst/>
                <a:gdLst/>
                <a:ahLst/>
                <a:cxnLst/>
                <a:rect l="l" t="t" r="r" b="b"/>
                <a:pathLst>
                  <a:path w="27171" h="19350" extrusionOk="0">
                    <a:moveTo>
                      <a:pt x="3930" y="1"/>
                    </a:moveTo>
                    <a:lnTo>
                      <a:pt x="3930" y="5823"/>
                    </a:lnTo>
                    <a:cubicBezTo>
                      <a:pt x="3930" y="5823"/>
                      <a:pt x="3894" y="6787"/>
                      <a:pt x="3513" y="6787"/>
                    </a:cubicBezTo>
                    <a:cubicBezTo>
                      <a:pt x="3331" y="6787"/>
                      <a:pt x="2444" y="6032"/>
                      <a:pt x="1607" y="6032"/>
                    </a:cubicBezTo>
                    <a:cubicBezTo>
                      <a:pt x="1293" y="6032"/>
                      <a:pt x="987" y="6138"/>
                      <a:pt x="727" y="6430"/>
                    </a:cubicBezTo>
                    <a:cubicBezTo>
                      <a:pt x="739" y="6406"/>
                      <a:pt x="739" y="6395"/>
                      <a:pt x="739" y="6395"/>
                    </a:cubicBezTo>
                    <a:lnTo>
                      <a:pt x="739" y="6395"/>
                    </a:lnTo>
                    <a:cubicBezTo>
                      <a:pt x="739" y="6395"/>
                      <a:pt x="393" y="6776"/>
                      <a:pt x="251" y="7359"/>
                    </a:cubicBezTo>
                    <a:cubicBezTo>
                      <a:pt x="251" y="7395"/>
                      <a:pt x="239" y="7430"/>
                      <a:pt x="227" y="7466"/>
                    </a:cubicBezTo>
                    <a:cubicBezTo>
                      <a:pt x="84" y="8014"/>
                      <a:pt x="1" y="8740"/>
                      <a:pt x="1" y="9705"/>
                    </a:cubicBezTo>
                    <a:cubicBezTo>
                      <a:pt x="1" y="12639"/>
                      <a:pt x="770" y="13375"/>
                      <a:pt x="1586" y="13375"/>
                    </a:cubicBezTo>
                    <a:cubicBezTo>
                      <a:pt x="1700" y="13375"/>
                      <a:pt x="1815" y="13361"/>
                      <a:pt x="1929" y="13336"/>
                    </a:cubicBezTo>
                    <a:cubicBezTo>
                      <a:pt x="2013" y="13324"/>
                      <a:pt x="2096" y="13300"/>
                      <a:pt x="2191" y="13264"/>
                    </a:cubicBezTo>
                    <a:cubicBezTo>
                      <a:pt x="2477" y="13157"/>
                      <a:pt x="2751" y="13014"/>
                      <a:pt x="2977" y="12883"/>
                    </a:cubicBezTo>
                    <a:cubicBezTo>
                      <a:pt x="3239" y="12741"/>
                      <a:pt x="3453" y="12610"/>
                      <a:pt x="3489" y="12610"/>
                    </a:cubicBezTo>
                    <a:cubicBezTo>
                      <a:pt x="3513" y="12610"/>
                      <a:pt x="3537" y="12622"/>
                      <a:pt x="3561" y="12622"/>
                    </a:cubicBezTo>
                    <a:lnTo>
                      <a:pt x="3596" y="12622"/>
                    </a:lnTo>
                    <a:cubicBezTo>
                      <a:pt x="3906" y="12741"/>
                      <a:pt x="3930" y="13586"/>
                      <a:pt x="3930" y="13586"/>
                    </a:cubicBezTo>
                    <a:lnTo>
                      <a:pt x="3930" y="19349"/>
                    </a:lnTo>
                    <a:lnTo>
                      <a:pt x="9704" y="19349"/>
                    </a:lnTo>
                    <a:cubicBezTo>
                      <a:pt x="9704" y="19349"/>
                      <a:pt x="9727" y="19349"/>
                      <a:pt x="9766" y="19349"/>
                    </a:cubicBezTo>
                    <a:cubicBezTo>
                      <a:pt x="9981" y="19349"/>
                      <a:pt x="10680" y="19324"/>
                      <a:pt x="10680" y="18991"/>
                    </a:cubicBezTo>
                    <a:cubicBezTo>
                      <a:pt x="10680" y="18602"/>
                      <a:pt x="7783" y="15514"/>
                      <a:pt x="13435" y="15514"/>
                    </a:cubicBezTo>
                    <a:cubicBezTo>
                      <a:pt x="13488" y="15514"/>
                      <a:pt x="13542" y="15514"/>
                      <a:pt x="13598" y="15515"/>
                    </a:cubicBezTo>
                    <a:cubicBezTo>
                      <a:pt x="19503" y="15586"/>
                      <a:pt x="16503" y="18610"/>
                      <a:pt x="16503" y="18979"/>
                    </a:cubicBezTo>
                    <a:cubicBezTo>
                      <a:pt x="16503" y="19338"/>
                      <a:pt x="17367" y="19349"/>
                      <a:pt x="17469" y="19349"/>
                    </a:cubicBezTo>
                    <a:cubicBezTo>
                      <a:pt x="17476" y="19349"/>
                      <a:pt x="17479" y="19349"/>
                      <a:pt x="17479" y="19349"/>
                    </a:cubicBezTo>
                    <a:lnTo>
                      <a:pt x="23277" y="19349"/>
                    </a:lnTo>
                    <a:lnTo>
                      <a:pt x="23277" y="13586"/>
                    </a:lnTo>
                    <a:cubicBezTo>
                      <a:pt x="23277" y="13550"/>
                      <a:pt x="23313" y="12622"/>
                      <a:pt x="23682" y="12622"/>
                    </a:cubicBezTo>
                    <a:lnTo>
                      <a:pt x="23706" y="12622"/>
                    </a:lnTo>
                    <a:cubicBezTo>
                      <a:pt x="23941" y="12680"/>
                      <a:pt x="24787" y="13382"/>
                      <a:pt x="25585" y="13382"/>
                    </a:cubicBezTo>
                    <a:cubicBezTo>
                      <a:pt x="26404" y="13382"/>
                      <a:pt x="27171" y="12642"/>
                      <a:pt x="27171" y="9705"/>
                    </a:cubicBezTo>
                    <a:cubicBezTo>
                      <a:pt x="27171" y="6766"/>
                      <a:pt x="26405" y="6027"/>
                      <a:pt x="25587" y="6027"/>
                    </a:cubicBezTo>
                    <a:cubicBezTo>
                      <a:pt x="24757" y="6027"/>
                      <a:pt x="23874" y="6787"/>
                      <a:pt x="23682" y="6787"/>
                    </a:cubicBezTo>
                    <a:cubicBezTo>
                      <a:pt x="23301" y="6787"/>
                      <a:pt x="23277" y="5883"/>
                      <a:pt x="23277" y="5823"/>
                    </a:cubicBezTo>
                    <a:lnTo>
                      <a:pt x="23277" y="1"/>
                    </a:lnTo>
                    <a:lnTo>
                      <a:pt x="17479" y="1"/>
                    </a:lnTo>
                    <a:cubicBezTo>
                      <a:pt x="17479" y="1"/>
                      <a:pt x="16574" y="1"/>
                      <a:pt x="16503" y="394"/>
                    </a:cubicBezTo>
                    <a:cubicBezTo>
                      <a:pt x="16300" y="1680"/>
                      <a:pt x="19563" y="3882"/>
                      <a:pt x="13598" y="3882"/>
                    </a:cubicBezTo>
                    <a:cubicBezTo>
                      <a:pt x="7621" y="3882"/>
                      <a:pt x="10942" y="1680"/>
                      <a:pt x="10680" y="394"/>
                    </a:cubicBezTo>
                    <a:cubicBezTo>
                      <a:pt x="10597" y="13"/>
                      <a:pt x="9704" y="1"/>
                      <a:pt x="97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1147;p37">
                <a:extLst>
                  <a:ext uri="{FF2B5EF4-FFF2-40B4-BE49-F238E27FC236}">
                    <a16:creationId xmlns:a16="http://schemas.microsoft.com/office/drawing/2014/main" id="{D26B576C-C075-4284-8B52-939182DE848A}"/>
                  </a:ext>
                </a:extLst>
              </p:cNvPr>
              <p:cNvCxnSpPr/>
              <p:nvPr/>
            </p:nvCxnSpPr>
            <p:spPr>
              <a:xfrm>
                <a:off x="3654600" y="3328923"/>
                <a:ext cx="537900" cy="0"/>
              </a:xfrm>
              <a:prstGeom prst="straightConnector1">
                <a:avLst/>
              </a:prstGeom>
              <a:noFill/>
              <a:ln w="9525" cap="flat" cmpd="sng">
                <a:solidFill>
                  <a:schemeClr val="accent5"/>
                </a:solidFill>
                <a:prstDash val="solid"/>
                <a:round/>
                <a:headEnd type="oval" w="med" len="med"/>
                <a:tailEnd type="none" w="med" len="med"/>
              </a:ln>
            </p:spPr>
          </p:cxnSp>
          <p:sp>
            <p:nvSpPr>
              <p:cNvPr id="19" name="Google Shape;1148;p37">
                <a:extLst>
                  <a:ext uri="{FF2B5EF4-FFF2-40B4-BE49-F238E27FC236}">
                    <a16:creationId xmlns:a16="http://schemas.microsoft.com/office/drawing/2014/main" id="{D78820D5-C904-4268-BCEE-8643E7DBE5E8}"/>
                  </a:ext>
                </a:extLst>
              </p:cNvPr>
              <p:cNvSpPr txBox="1"/>
              <p:nvPr/>
            </p:nvSpPr>
            <p:spPr>
              <a:xfrm>
                <a:off x="4192500" y="3185433"/>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chemeClr val="tx1"/>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chemeClr val="tx1"/>
                  </a:solidFill>
                  <a:latin typeface="Fira Sans Extra Condensed Medium"/>
                  <a:ea typeface="Fira Sans Extra Condensed Medium"/>
                  <a:cs typeface="Fira Sans Extra Condensed Medium"/>
                  <a:sym typeface="Fira Sans Extra Condensed Medium"/>
                </a:endParaRPr>
              </a:p>
            </p:txBody>
          </p:sp>
        </p:grpSp>
        <p:grpSp>
          <p:nvGrpSpPr>
            <p:cNvPr id="9" name="Google Shape;1149;p37">
              <a:extLst>
                <a:ext uri="{FF2B5EF4-FFF2-40B4-BE49-F238E27FC236}">
                  <a16:creationId xmlns:a16="http://schemas.microsoft.com/office/drawing/2014/main" id="{8CCBF0B4-F3E4-4191-85BD-57AA29B086A7}"/>
                </a:ext>
              </a:extLst>
            </p:cNvPr>
            <p:cNvGrpSpPr/>
            <p:nvPr/>
          </p:nvGrpSpPr>
          <p:grpSpPr>
            <a:xfrm flipH="1">
              <a:off x="3794659" y="3133240"/>
              <a:ext cx="943468" cy="1063411"/>
              <a:chOff x="4192489" y="3542634"/>
              <a:chExt cx="1133811" cy="1063411"/>
            </a:xfrm>
          </p:grpSpPr>
          <p:sp>
            <p:nvSpPr>
              <p:cNvPr id="14" name="Google Shape;1150;p37">
                <a:extLst>
                  <a:ext uri="{FF2B5EF4-FFF2-40B4-BE49-F238E27FC236}">
                    <a16:creationId xmlns:a16="http://schemas.microsoft.com/office/drawing/2014/main" id="{5EEFCC54-1164-40EF-BAA7-0D384C8D368E}"/>
                  </a:ext>
                </a:extLst>
              </p:cNvPr>
              <p:cNvSpPr/>
              <p:nvPr/>
            </p:nvSpPr>
            <p:spPr>
              <a:xfrm>
                <a:off x="4192489" y="3542634"/>
                <a:ext cx="759020" cy="1063411"/>
              </a:xfrm>
              <a:custGeom>
                <a:avLst/>
                <a:gdLst/>
                <a:ahLst/>
                <a:cxnLst/>
                <a:rect l="l" t="t" r="r" b="b"/>
                <a:pathLst>
                  <a:path w="19385" h="27159" extrusionOk="0">
                    <a:moveTo>
                      <a:pt x="9693" y="1"/>
                    </a:moveTo>
                    <a:cubicBezTo>
                      <a:pt x="3775" y="1"/>
                      <a:pt x="6775" y="3537"/>
                      <a:pt x="6775" y="3930"/>
                    </a:cubicBezTo>
                    <a:cubicBezTo>
                      <a:pt x="6775" y="4050"/>
                      <a:pt x="6680" y="4091"/>
                      <a:pt x="6550" y="4091"/>
                    </a:cubicBezTo>
                    <a:cubicBezTo>
                      <a:pt x="6280" y="4091"/>
                      <a:pt x="5859" y="3918"/>
                      <a:pt x="5811" y="3918"/>
                    </a:cubicBezTo>
                    <a:lnTo>
                      <a:pt x="25" y="3918"/>
                    </a:lnTo>
                    <a:lnTo>
                      <a:pt x="25" y="9550"/>
                    </a:lnTo>
                    <a:lnTo>
                      <a:pt x="25" y="9692"/>
                    </a:lnTo>
                    <a:cubicBezTo>
                      <a:pt x="25" y="9692"/>
                      <a:pt x="1" y="10347"/>
                      <a:pt x="227" y="10585"/>
                    </a:cubicBezTo>
                    <a:cubicBezTo>
                      <a:pt x="263" y="10633"/>
                      <a:pt x="298" y="10657"/>
                      <a:pt x="346" y="10657"/>
                    </a:cubicBezTo>
                    <a:lnTo>
                      <a:pt x="382" y="10657"/>
                    </a:lnTo>
                    <a:cubicBezTo>
                      <a:pt x="406" y="10657"/>
                      <a:pt x="453" y="10645"/>
                      <a:pt x="525" y="10609"/>
                    </a:cubicBezTo>
                    <a:cubicBezTo>
                      <a:pt x="703" y="10526"/>
                      <a:pt x="953" y="10347"/>
                      <a:pt x="1251" y="10181"/>
                    </a:cubicBezTo>
                    <a:cubicBezTo>
                      <a:pt x="1382" y="10121"/>
                      <a:pt x="1525" y="10050"/>
                      <a:pt x="1668" y="10002"/>
                    </a:cubicBezTo>
                    <a:cubicBezTo>
                      <a:pt x="1692" y="9990"/>
                      <a:pt x="1715" y="9990"/>
                      <a:pt x="1739" y="9978"/>
                    </a:cubicBezTo>
                    <a:cubicBezTo>
                      <a:pt x="1751" y="9978"/>
                      <a:pt x="1763" y="9966"/>
                      <a:pt x="1775" y="9966"/>
                    </a:cubicBezTo>
                    <a:cubicBezTo>
                      <a:pt x="1936" y="9913"/>
                      <a:pt x="2103" y="9886"/>
                      <a:pt x="2277" y="9886"/>
                    </a:cubicBezTo>
                    <a:cubicBezTo>
                      <a:pt x="2335" y="9886"/>
                      <a:pt x="2394" y="9889"/>
                      <a:pt x="2454" y="9895"/>
                    </a:cubicBezTo>
                    <a:cubicBezTo>
                      <a:pt x="2739" y="9942"/>
                      <a:pt x="3037" y="10073"/>
                      <a:pt x="3275" y="10431"/>
                    </a:cubicBezTo>
                    <a:cubicBezTo>
                      <a:pt x="3632" y="10966"/>
                      <a:pt x="3870" y="11919"/>
                      <a:pt x="3870" y="13574"/>
                    </a:cubicBezTo>
                    <a:cubicBezTo>
                      <a:pt x="3870" y="14312"/>
                      <a:pt x="3823" y="14919"/>
                      <a:pt x="3739" y="15407"/>
                    </a:cubicBezTo>
                    <a:cubicBezTo>
                      <a:pt x="3549" y="16324"/>
                      <a:pt x="3263" y="16741"/>
                      <a:pt x="3251" y="16753"/>
                    </a:cubicBezTo>
                    <a:cubicBezTo>
                      <a:pt x="2978" y="17134"/>
                      <a:pt x="2641" y="17269"/>
                      <a:pt x="2293" y="17269"/>
                    </a:cubicBezTo>
                    <a:cubicBezTo>
                      <a:pt x="1457" y="17269"/>
                      <a:pt x="563" y="16491"/>
                      <a:pt x="370" y="16491"/>
                    </a:cubicBezTo>
                    <a:cubicBezTo>
                      <a:pt x="358" y="16491"/>
                      <a:pt x="334" y="16491"/>
                      <a:pt x="310" y="16503"/>
                    </a:cubicBezTo>
                    <a:lnTo>
                      <a:pt x="298" y="16503"/>
                    </a:lnTo>
                    <a:cubicBezTo>
                      <a:pt x="287" y="16503"/>
                      <a:pt x="275" y="16515"/>
                      <a:pt x="275" y="16515"/>
                    </a:cubicBezTo>
                    <a:cubicBezTo>
                      <a:pt x="203" y="16550"/>
                      <a:pt x="179" y="16622"/>
                      <a:pt x="144" y="16717"/>
                    </a:cubicBezTo>
                    <a:cubicBezTo>
                      <a:pt x="60" y="16896"/>
                      <a:pt x="25" y="17181"/>
                      <a:pt x="25" y="17646"/>
                    </a:cubicBezTo>
                    <a:lnTo>
                      <a:pt x="25" y="23266"/>
                    </a:lnTo>
                    <a:lnTo>
                      <a:pt x="5859" y="23266"/>
                    </a:lnTo>
                    <a:cubicBezTo>
                      <a:pt x="5954" y="23266"/>
                      <a:pt x="6228" y="23301"/>
                      <a:pt x="6442" y="23361"/>
                    </a:cubicBezTo>
                    <a:cubicBezTo>
                      <a:pt x="6549" y="23396"/>
                      <a:pt x="6645" y="23444"/>
                      <a:pt x="6704" y="23504"/>
                    </a:cubicBezTo>
                    <a:cubicBezTo>
                      <a:pt x="6716" y="23516"/>
                      <a:pt x="6728" y="23527"/>
                      <a:pt x="6740" y="23539"/>
                    </a:cubicBezTo>
                    <a:cubicBezTo>
                      <a:pt x="6740" y="23539"/>
                      <a:pt x="6740" y="23551"/>
                      <a:pt x="6740" y="23551"/>
                    </a:cubicBezTo>
                    <a:cubicBezTo>
                      <a:pt x="6764" y="23587"/>
                      <a:pt x="6775" y="23623"/>
                      <a:pt x="6775" y="23670"/>
                    </a:cubicBezTo>
                    <a:cubicBezTo>
                      <a:pt x="6775" y="23682"/>
                      <a:pt x="6775" y="23706"/>
                      <a:pt x="6764" y="23718"/>
                    </a:cubicBezTo>
                    <a:cubicBezTo>
                      <a:pt x="6740" y="23789"/>
                      <a:pt x="6680" y="23897"/>
                      <a:pt x="6597" y="24028"/>
                    </a:cubicBezTo>
                    <a:cubicBezTo>
                      <a:pt x="6549" y="24123"/>
                      <a:pt x="6478" y="24230"/>
                      <a:pt x="6406" y="24361"/>
                    </a:cubicBezTo>
                    <a:cubicBezTo>
                      <a:pt x="5835" y="25397"/>
                      <a:pt x="5240" y="27159"/>
                      <a:pt x="9693" y="27159"/>
                    </a:cubicBezTo>
                    <a:cubicBezTo>
                      <a:pt x="15610" y="27159"/>
                      <a:pt x="12610" y="24051"/>
                      <a:pt x="12610" y="23658"/>
                    </a:cubicBezTo>
                    <a:cubicBezTo>
                      <a:pt x="12610" y="23277"/>
                      <a:pt x="13574" y="23266"/>
                      <a:pt x="13574" y="23266"/>
                    </a:cubicBezTo>
                    <a:lnTo>
                      <a:pt x="19372" y="23266"/>
                    </a:lnTo>
                    <a:lnTo>
                      <a:pt x="19372" y="17455"/>
                    </a:lnTo>
                    <a:cubicBezTo>
                      <a:pt x="19372" y="17455"/>
                      <a:pt x="19384" y="16479"/>
                      <a:pt x="19003" y="16479"/>
                    </a:cubicBezTo>
                    <a:cubicBezTo>
                      <a:pt x="18805" y="16479"/>
                      <a:pt x="17916" y="17246"/>
                      <a:pt x="17083" y="17246"/>
                    </a:cubicBezTo>
                    <a:cubicBezTo>
                      <a:pt x="16266" y="17246"/>
                      <a:pt x="15503" y="16506"/>
                      <a:pt x="15503" y="13574"/>
                    </a:cubicBezTo>
                    <a:cubicBezTo>
                      <a:pt x="15503" y="10636"/>
                      <a:pt x="16272" y="9896"/>
                      <a:pt x="17093" y="9896"/>
                    </a:cubicBezTo>
                    <a:cubicBezTo>
                      <a:pt x="17925" y="9896"/>
                      <a:pt x="18811" y="10657"/>
                      <a:pt x="19003" y="10657"/>
                    </a:cubicBezTo>
                    <a:cubicBezTo>
                      <a:pt x="19372" y="10657"/>
                      <a:pt x="19372" y="9692"/>
                      <a:pt x="19372" y="9692"/>
                    </a:cubicBezTo>
                    <a:lnTo>
                      <a:pt x="19372" y="3918"/>
                    </a:lnTo>
                    <a:lnTo>
                      <a:pt x="13574" y="3918"/>
                    </a:lnTo>
                    <a:cubicBezTo>
                      <a:pt x="13553" y="3918"/>
                      <a:pt x="13352" y="4008"/>
                      <a:pt x="13189" y="4008"/>
                    </a:cubicBezTo>
                    <a:cubicBezTo>
                      <a:pt x="13074" y="4008"/>
                      <a:pt x="12979" y="3963"/>
                      <a:pt x="12979" y="3811"/>
                    </a:cubicBezTo>
                    <a:cubicBezTo>
                      <a:pt x="12979" y="3430"/>
                      <a:pt x="15610" y="1"/>
                      <a:pt x="9693"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 name="Google Shape;1151;p37">
                <a:extLst>
                  <a:ext uri="{FF2B5EF4-FFF2-40B4-BE49-F238E27FC236}">
                    <a16:creationId xmlns:a16="http://schemas.microsoft.com/office/drawing/2014/main" id="{FE17ED9F-F60A-4213-8306-712A8F588196}"/>
                  </a:ext>
                </a:extLst>
              </p:cNvPr>
              <p:cNvCxnSpPr/>
              <p:nvPr/>
            </p:nvCxnSpPr>
            <p:spPr>
              <a:xfrm>
                <a:off x="4788400" y="4074339"/>
                <a:ext cx="537900" cy="0"/>
              </a:xfrm>
              <a:prstGeom prst="straightConnector1">
                <a:avLst/>
              </a:prstGeom>
              <a:noFill/>
              <a:ln w="9525" cap="flat" cmpd="sng">
                <a:solidFill>
                  <a:schemeClr val="accent6"/>
                </a:solidFill>
                <a:prstDash val="solid"/>
                <a:round/>
                <a:headEnd type="none" w="med" len="med"/>
                <a:tailEnd type="oval" w="med" len="med"/>
              </a:ln>
            </p:spPr>
          </p:cxnSp>
          <p:sp>
            <p:nvSpPr>
              <p:cNvPr id="16" name="Google Shape;1152;p37">
                <a:extLst>
                  <a:ext uri="{FF2B5EF4-FFF2-40B4-BE49-F238E27FC236}">
                    <a16:creationId xmlns:a16="http://schemas.microsoft.com/office/drawing/2014/main" id="{18838CA6-3685-4CD7-8F41-C2008646515F}"/>
                  </a:ext>
                </a:extLst>
              </p:cNvPr>
              <p:cNvSpPr txBox="1"/>
              <p:nvPr/>
            </p:nvSpPr>
            <p:spPr>
              <a:xfrm>
                <a:off x="4192500" y="3915939"/>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rgbClr val="FFFFFF"/>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 name="Google Shape;1145;p37">
              <a:extLst>
                <a:ext uri="{FF2B5EF4-FFF2-40B4-BE49-F238E27FC236}">
                  <a16:creationId xmlns:a16="http://schemas.microsoft.com/office/drawing/2014/main" id="{A6028E3B-41A5-4B4B-B918-70D42300E6AC}"/>
                </a:ext>
              </a:extLst>
            </p:cNvPr>
            <p:cNvGrpSpPr/>
            <p:nvPr/>
          </p:nvGrpSpPr>
          <p:grpSpPr>
            <a:xfrm>
              <a:off x="3654601" y="4016270"/>
              <a:ext cx="1205635" cy="757649"/>
              <a:chOff x="3654600" y="2950098"/>
              <a:chExt cx="1448869" cy="757649"/>
            </a:xfrm>
          </p:grpSpPr>
          <p:sp>
            <p:nvSpPr>
              <p:cNvPr id="11" name="Google Shape;1146;p37">
                <a:extLst>
                  <a:ext uri="{FF2B5EF4-FFF2-40B4-BE49-F238E27FC236}">
                    <a16:creationId xmlns:a16="http://schemas.microsoft.com/office/drawing/2014/main" id="{B2A4B4BA-48A4-4729-8644-3D9D636C640F}"/>
                  </a:ext>
                </a:extLst>
              </p:cNvPr>
              <p:cNvSpPr/>
              <p:nvPr/>
            </p:nvSpPr>
            <p:spPr>
              <a:xfrm>
                <a:off x="4039588" y="2950098"/>
                <a:ext cx="1063881" cy="757649"/>
              </a:xfrm>
              <a:custGeom>
                <a:avLst/>
                <a:gdLst/>
                <a:ahLst/>
                <a:cxnLst/>
                <a:rect l="l" t="t" r="r" b="b"/>
                <a:pathLst>
                  <a:path w="27171" h="19350" extrusionOk="0">
                    <a:moveTo>
                      <a:pt x="3930" y="1"/>
                    </a:moveTo>
                    <a:lnTo>
                      <a:pt x="3930" y="5823"/>
                    </a:lnTo>
                    <a:cubicBezTo>
                      <a:pt x="3930" y="5823"/>
                      <a:pt x="3894" y="6787"/>
                      <a:pt x="3513" y="6787"/>
                    </a:cubicBezTo>
                    <a:cubicBezTo>
                      <a:pt x="3331" y="6787"/>
                      <a:pt x="2444" y="6032"/>
                      <a:pt x="1607" y="6032"/>
                    </a:cubicBezTo>
                    <a:cubicBezTo>
                      <a:pt x="1293" y="6032"/>
                      <a:pt x="987" y="6138"/>
                      <a:pt x="727" y="6430"/>
                    </a:cubicBezTo>
                    <a:cubicBezTo>
                      <a:pt x="739" y="6406"/>
                      <a:pt x="739" y="6395"/>
                      <a:pt x="739" y="6395"/>
                    </a:cubicBezTo>
                    <a:lnTo>
                      <a:pt x="739" y="6395"/>
                    </a:lnTo>
                    <a:cubicBezTo>
                      <a:pt x="739" y="6395"/>
                      <a:pt x="393" y="6776"/>
                      <a:pt x="251" y="7359"/>
                    </a:cubicBezTo>
                    <a:cubicBezTo>
                      <a:pt x="251" y="7395"/>
                      <a:pt x="239" y="7430"/>
                      <a:pt x="227" y="7466"/>
                    </a:cubicBezTo>
                    <a:cubicBezTo>
                      <a:pt x="84" y="8014"/>
                      <a:pt x="1" y="8740"/>
                      <a:pt x="1" y="9705"/>
                    </a:cubicBezTo>
                    <a:cubicBezTo>
                      <a:pt x="1" y="12639"/>
                      <a:pt x="770" y="13375"/>
                      <a:pt x="1586" y="13375"/>
                    </a:cubicBezTo>
                    <a:cubicBezTo>
                      <a:pt x="1700" y="13375"/>
                      <a:pt x="1815" y="13361"/>
                      <a:pt x="1929" y="13336"/>
                    </a:cubicBezTo>
                    <a:cubicBezTo>
                      <a:pt x="2013" y="13324"/>
                      <a:pt x="2096" y="13300"/>
                      <a:pt x="2191" y="13264"/>
                    </a:cubicBezTo>
                    <a:cubicBezTo>
                      <a:pt x="2477" y="13157"/>
                      <a:pt x="2751" y="13014"/>
                      <a:pt x="2977" y="12883"/>
                    </a:cubicBezTo>
                    <a:cubicBezTo>
                      <a:pt x="3239" y="12741"/>
                      <a:pt x="3453" y="12610"/>
                      <a:pt x="3489" y="12610"/>
                    </a:cubicBezTo>
                    <a:cubicBezTo>
                      <a:pt x="3513" y="12610"/>
                      <a:pt x="3537" y="12622"/>
                      <a:pt x="3561" y="12622"/>
                    </a:cubicBezTo>
                    <a:lnTo>
                      <a:pt x="3596" y="12622"/>
                    </a:lnTo>
                    <a:cubicBezTo>
                      <a:pt x="3906" y="12741"/>
                      <a:pt x="3930" y="13586"/>
                      <a:pt x="3930" y="13586"/>
                    </a:cubicBezTo>
                    <a:lnTo>
                      <a:pt x="3930" y="19349"/>
                    </a:lnTo>
                    <a:lnTo>
                      <a:pt x="9704" y="19349"/>
                    </a:lnTo>
                    <a:cubicBezTo>
                      <a:pt x="9704" y="19349"/>
                      <a:pt x="9727" y="19349"/>
                      <a:pt x="9766" y="19349"/>
                    </a:cubicBezTo>
                    <a:cubicBezTo>
                      <a:pt x="9981" y="19349"/>
                      <a:pt x="10680" y="19324"/>
                      <a:pt x="10680" y="18991"/>
                    </a:cubicBezTo>
                    <a:cubicBezTo>
                      <a:pt x="10680" y="18602"/>
                      <a:pt x="7783" y="15514"/>
                      <a:pt x="13435" y="15514"/>
                    </a:cubicBezTo>
                    <a:cubicBezTo>
                      <a:pt x="13488" y="15514"/>
                      <a:pt x="13542" y="15514"/>
                      <a:pt x="13598" y="15515"/>
                    </a:cubicBezTo>
                    <a:cubicBezTo>
                      <a:pt x="19503" y="15586"/>
                      <a:pt x="16503" y="18610"/>
                      <a:pt x="16503" y="18979"/>
                    </a:cubicBezTo>
                    <a:cubicBezTo>
                      <a:pt x="16503" y="19338"/>
                      <a:pt x="17367" y="19349"/>
                      <a:pt x="17469" y="19349"/>
                    </a:cubicBezTo>
                    <a:cubicBezTo>
                      <a:pt x="17476" y="19349"/>
                      <a:pt x="17479" y="19349"/>
                      <a:pt x="17479" y="19349"/>
                    </a:cubicBezTo>
                    <a:lnTo>
                      <a:pt x="23277" y="19349"/>
                    </a:lnTo>
                    <a:lnTo>
                      <a:pt x="23277" y="13586"/>
                    </a:lnTo>
                    <a:cubicBezTo>
                      <a:pt x="23277" y="13550"/>
                      <a:pt x="23313" y="12622"/>
                      <a:pt x="23682" y="12622"/>
                    </a:cubicBezTo>
                    <a:lnTo>
                      <a:pt x="23706" y="12622"/>
                    </a:lnTo>
                    <a:cubicBezTo>
                      <a:pt x="23941" y="12680"/>
                      <a:pt x="24787" y="13382"/>
                      <a:pt x="25585" y="13382"/>
                    </a:cubicBezTo>
                    <a:cubicBezTo>
                      <a:pt x="26404" y="13382"/>
                      <a:pt x="27171" y="12642"/>
                      <a:pt x="27171" y="9705"/>
                    </a:cubicBezTo>
                    <a:cubicBezTo>
                      <a:pt x="27171" y="6766"/>
                      <a:pt x="26405" y="6027"/>
                      <a:pt x="25587" y="6027"/>
                    </a:cubicBezTo>
                    <a:cubicBezTo>
                      <a:pt x="24757" y="6027"/>
                      <a:pt x="23874" y="6787"/>
                      <a:pt x="23682" y="6787"/>
                    </a:cubicBezTo>
                    <a:cubicBezTo>
                      <a:pt x="23301" y="6787"/>
                      <a:pt x="23277" y="5883"/>
                      <a:pt x="23277" y="5823"/>
                    </a:cubicBezTo>
                    <a:lnTo>
                      <a:pt x="23277" y="1"/>
                    </a:lnTo>
                    <a:lnTo>
                      <a:pt x="17479" y="1"/>
                    </a:lnTo>
                    <a:cubicBezTo>
                      <a:pt x="17479" y="1"/>
                      <a:pt x="16574" y="1"/>
                      <a:pt x="16503" y="394"/>
                    </a:cubicBezTo>
                    <a:cubicBezTo>
                      <a:pt x="16300" y="1680"/>
                      <a:pt x="19563" y="3882"/>
                      <a:pt x="13598" y="3882"/>
                    </a:cubicBezTo>
                    <a:cubicBezTo>
                      <a:pt x="7621" y="3882"/>
                      <a:pt x="10942" y="1680"/>
                      <a:pt x="10680" y="394"/>
                    </a:cubicBezTo>
                    <a:cubicBezTo>
                      <a:pt x="10597" y="13"/>
                      <a:pt x="9704" y="1"/>
                      <a:pt x="9704" y="1"/>
                    </a:cubicBezTo>
                    <a:close/>
                  </a:path>
                </a:pathLst>
              </a:custGeom>
              <a:solidFill>
                <a:schemeClr val="accent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 name="Google Shape;1147;p37">
                <a:extLst>
                  <a:ext uri="{FF2B5EF4-FFF2-40B4-BE49-F238E27FC236}">
                    <a16:creationId xmlns:a16="http://schemas.microsoft.com/office/drawing/2014/main" id="{A08BC13F-D18A-4C16-9A9A-21DCF08E7588}"/>
                  </a:ext>
                </a:extLst>
              </p:cNvPr>
              <p:cNvCxnSpPr/>
              <p:nvPr/>
            </p:nvCxnSpPr>
            <p:spPr>
              <a:xfrm>
                <a:off x="3654600" y="3328923"/>
                <a:ext cx="537900" cy="0"/>
              </a:xfrm>
              <a:prstGeom prst="straightConnector1">
                <a:avLst/>
              </a:prstGeom>
              <a:noFill/>
              <a:ln w="9525" cap="flat" cmpd="sng">
                <a:solidFill>
                  <a:schemeClr val="accent5"/>
                </a:solidFill>
                <a:prstDash val="solid"/>
                <a:round/>
                <a:headEnd type="oval" w="med" len="med"/>
                <a:tailEnd type="none" w="med" len="med"/>
              </a:ln>
            </p:spPr>
          </p:cxnSp>
          <p:sp>
            <p:nvSpPr>
              <p:cNvPr id="13" name="Google Shape;1148;p37">
                <a:extLst>
                  <a:ext uri="{FF2B5EF4-FFF2-40B4-BE49-F238E27FC236}">
                    <a16:creationId xmlns:a16="http://schemas.microsoft.com/office/drawing/2014/main" id="{A4885A16-B492-48CF-A22F-BE24230ADE45}"/>
                  </a:ext>
                </a:extLst>
              </p:cNvPr>
              <p:cNvSpPr txBox="1"/>
              <p:nvPr/>
            </p:nvSpPr>
            <p:spPr>
              <a:xfrm>
                <a:off x="4192500" y="3160583"/>
                <a:ext cx="759900" cy="316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solidFill>
                      <a:schemeClr val="tx1"/>
                    </a:solidFill>
                    <a:latin typeface="Segoe UI Symbol" panose="020B0502040204020203" pitchFamily="34" charset="0"/>
                    <a:ea typeface="Segoe UI Symbol" panose="020B0502040204020203" pitchFamily="34" charset="0"/>
                    <a:cs typeface="Fira Sans Extra Condensed Medium"/>
                    <a:sym typeface="Fira Sans Extra Condensed Medium"/>
                  </a:rPr>
                  <a:t>🙌</a:t>
                </a:r>
                <a:endParaRPr sz="2500" dirty="0">
                  <a:solidFill>
                    <a:schemeClr val="tx1"/>
                  </a:solidFill>
                  <a:latin typeface="Fira Sans Extra Condensed Medium"/>
                  <a:ea typeface="Fira Sans Extra Condensed Medium"/>
                  <a:cs typeface="Fira Sans Extra Condensed Medium"/>
                  <a:sym typeface="Fira Sans Extra Condensed Medium"/>
                </a:endParaRPr>
              </a:p>
            </p:txBody>
          </p:sp>
        </p:grpSp>
      </p:grpSp>
      <p:sp>
        <p:nvSpPr>
          <p:cNvPr id="55" name="TextBox 54">
            <a:extLst>
              <a:ext uri="{FF2B5EF4-FFF2-40B4-BE49-F238E27FC236}">
                <a16:creationId xmlns:a16="http://schemas.microsoft.com/office/drawing/2014/main" id="{CF89B557-23C0-4A84-93BD-EBB6C24EDC9B}"/>
              </a:ext>
            </a:extLst>
          </p:cNvPr>
          <p:cNvSpPr txBox="1"/>
          <p:nvPr/>
        </p:nvSpPr>
        <p:spPr>
          <a:xfrm>
            <a:off x="4675145" y="2348516"/>
            <a:ext cx="6096000" cy="400110"/>
          </a:xfrm>
          <a:prstGeom prst="rect">
            <a:avLst/>
          </a:prstGeom>
          <a:noFill/>
        </p:spPr>
        <p:txBody>
          <a:bodyPr wrap="square">
            <a:spAutoFit/>
          </a:bodyPr>
          <a:lstStyle/>
          <a:p>
            <a:pPr algn="r" rtl="1"/>
            <a:r>
              <a:rPr lang="fa-IR" sz="2000" dirty="0"/>
              <a:t>دولت نهادی است که به دنبال بیشینه ساختن خیر و منفعت عمومی است</a:t>
            </a:r>
            <a:endParaRPr lang="en-US" sz="2000" dirty="0"/>
          </a:p>
        </p:txBody>
      </p:sp>
      <p:sp>
        <p:nvSpPr>
          <p:cNvPr id="57" name="TextBox 56">
            <a:extLst>
              <a:ext uri="{FF2B5EF4-FFF2-40B4-BE49-F238E27FC236}">
                <a16:creationId xmlns:a16="http://schemas.microsoft.com/office/drawing/2014/main" id="{44DFB558-4F67-41CA-8EF9-9978DD09525C}"/>
              </a:ext>
            </a:extLst>
          </p:cNvPr>
          <p:cNvSpPr txBox="1"/>
          <p:nvPr/>
        </p:nvSpPr>
        <p:spPr>
          <a:xfrm>
            <a:off x="4675145" y="3144933"/>
            <a:ext cx="6096000" cy="400110"/>
          </a:xfrm>
          <a:prstGeom prst="rect">
            <a:avLst/>
          </a:prstGeom>
          <a:noFill/>
        </p:spPr>
        <p:txBody>
          <a:bodyPr wrap="square">
            <a:spAutoFit/>
          </a:bodyPr>
          <a:lstStyle/>
          <a:p>
            <a:pPr algn="r" rtl="1"/>
            <a:r>
              <a:rPr lang="fa-IR" sz="2000" dirty="0"/>
              <a:t>مدیران دولتی تنها با هدف حداکثرسازی منافع عمومی تصمیم می‌گیرند</a:t>
            </a:r>
            <a:endParaRPr lang="en-US" sz="2000" dirty="0"/>
          </a:p>
        </p:txBody>
      </p:sp>
      <p:sp>
        <p:nvSpPr>
          <p:cNvPr id="59" name="TextBox 58">
            <a:extLst>
              <a:ext uri="{FF2B5EF4-FFF2-40B4-BE49-F238E27FC236}">
                <a16:creationId xmlns:a16="http://schemas.microsoft.com/office/drawing/2014/main" id="{AFC79A97-D497-411F-A200-2447A2D03BDF}"/>
              </a:ext>
            </a:extLst>
          </p:cNvPr>
          <p:cNvSpPr txBox="1"/>
          <p:nvPr/>
        </p:nvSpPr>
        <p:spPr>
          <a:xfrm>
            <a:off x="4087586" y="3851941"/>
            <a:ext cx="6800827" cy="400110"/>
          </a:xfrm>
          <a:prstGeom prst="rect">
            <a:avLst/>
          </a:prstGeom>
          <a:noFill/>
        </p:spPr>
        <p:txBody>
          <a:bodyPr wrap="square">
            <a:spAutoFit/>
          </a:bodyPr>
          <a:lstStyle/>
          <a:p>
            <a:pPr algn="r" rtl="1"/>
            <a:r>
              <a:rPr lang="fa-IR" sz="2000" dirty="0"/>
              <a:t>در زمینه امور مالی و پولی، دولت در بازپرداخت بدهیهای خود فاقد ریسک نکول است</a:t>
            </a:r>
            <a:endParaRPr lang="en-US" sz="2000" dirty="0"/>
          </a:p>
        </p:txBody>
      </p:sp>
      <p:sp>
        <p:nvSpPr>
          <p:cNvPr id="61" name="TextBox 60">
            <a:extLst>
              <a:ext uri="{FF2B5EF4-FFF2-40B4-BE49-F238E27FC236}">
                <a16:creationId xmlns:a16="http://schemas.microsoft.com/office/drawing/2014/main" id="{A6D90CC5-03E3-42A2-9D41-FA2569EC67EA}"/>
              </a:ext>
            </a:extLst>
          </p:cNvPr>
          <p:cNvSpPr txBox="1"/>
          <p:nvPr/>
        </p:nvSpPr>
        <p:spPr>
          <a:xfrm>
            <a:off x="4671943" y="4614992"/>
            <a:ext cx="6096000" cy="400110"/>
          </a:xfrm>
          <a:prstGeom prst="rect">
            <a:avLst/>
          </a:prstGeom>
          <a:noFill/>
        </p:spPr>
        <p:txBody>
          <a:bodyPr wrap="square">
            <a:spAutoFit/>
          </a:bodyPr>
          <a:lstStyle/>
          <a:p>
            <a:pPr algn="r" rtl="1"/>
            <a:r>
              <a:rPr lang="fa-IR" sz="2000" dirty="0"/>
              <a:t>تنها گزینه ممکن برای ارائه کالای عمومی، دولت است. </a:t>
            </a:r>
            <a:endParaRPr lang="en-US" sz="2000" dirty="0"/>
          </a:p>
        </p:txBody>
      </p:sp>
      <p:sp>
        <p:nvSpPr>
          <p:cNvPr id="63" name="TextBox 62">
            <a:extLst>
              <a:ext uri="{FF2B5EF4-FFF2-40B4-BE49-F238E27FC236}">
                <a16:creationId xmlns:a16="http://schemas.microsoft.com/office/drawing/2014/main" id="{03443180-446D-45DE-846D-7A38784FA616}"/>
              </a:ext>
            </a:extLst>
          </p:cNvPr>
          <p:cNvSpPr txBox="1"/>
          <p:nvPr/>
        </p:nvSpPr>
        <p:spPr>
          <a:xfrm>
            <a:off x="3004457" y="5315495"/>
            <a:ext cx="7903545" cy="400110"/>
          </a:xfrm>
          <a:prstGeom prst="rect">
            <a:avLst/>
          </a:prstGeom>
          <a:noFill/>
        </p:spPr>
        <p:txBody>
          <a:bodyPr wrap="square">
            <a:spAutoFit/>
          </a:bodyPr>
          <a:lstStyle/>
          <a:p>
            <a:pPr algn="r" rtl="1">
              <a:buClr>
                <a:srgbClr val="FF0000"/>
              </a:buClr>
              <a:buSzPct val="105000"/>
            </a:pPr>
            <a:r>
              <a:rPr lang="fa-IR" sz="2000" dirty="0"/>
              <a:t>دولت انگیزه، توان و اصرار بر برقراری عدالت و بازگرداندن حقوق از دست رفته مردم را دارد.</a:t>
            </a:r>
          </a:p>
        </p:txBody>
      </p:sp>
      <p:sp>
        <p:nvSpPr>
          <p:cNvPr id="65" name="TextBox 64">
            <a:extLst>
              <a:ext uri="{FF2B5EF4-FFF2-40B4-BE49-F238E27FC236}">
                <a16:creationId xmlns:a16="http://schemas.microsoft.com/office/drawing/2014/main" id="{AFAE01E1-E721-4B3E-A9D3-0BA25E50B9DB}"/>
              </a:ext>
            </a:extLst>
          </p:cNvPr>
          <p:cNvSpPr txBox="1"/>
          <p:nvPr/>
        </p:nvSpPr>
        <p:spPr>
          <a:xfrm>
            <a:off x="359229" y="5783483"/>
            <a:ext cx="10497043" cy="707886"/>
          </a:xfrm>
          <a:prstGeom prst="rect">
            <a:avLst/>
          </a:prstGeom>
          <a:noFill/>
        </p:spPr>
        <p:txBody>
          <a:bodyPr wrap="square">
            <a:spAutoFit/>
          </a:bodyPr>
          <a:lstStyle/>
          <a:p>
            <a:pPr algn="r" rtl="1"/>
            <a:r>
              <a:rPr lang="fa-IR" sz="2000" dirty="0"/>
              <a:t>دولت که رفتاری خنثی و مبنی بر عدالت دارد باید در تمامی اجزا و </a:t>
            </a:r>
            <a:r>
              <a:rPr lang="fa-IR" sz="2000" dirty="0" err="1"/>
              <a:t>جنبه‎های</a:t>
            </a:r>
            <a:r>
              <a:rPr lang="fa-IR" sz="2000" dirty="0"/>
              <a:t>  سپهر عمومی حضور فعال داشته و البته که </a:t>
            </a:r>
            <a:r>
              <a:rPr lang="fa-IR" sz="2000" dirty="0" err="1"/>
              <a:t>شایسته‎ترین</a:t>
            </a:r>
            <a:r>
              <a:rPr lang="fa-IR" sz="2000" dirty="0"/>
              <a:t> گزینه برای قضاوت در مورد رفتار اشخاص نیز هست. </a:t>
            </a:r>
            <a:endParaRPr lang="en-US" sz="2000" dirty="0"/>
          </a:p>
        </p:txBody>
      </p:sp>
    </p:spTree>
    <p:extLst>
      <p:ext uri="{BB962C8B-B14F-4D97-AF65-F5344CB8AC3E}">
        <p14:creationId xmlns:p14="http://schemas.microsoft.com/office/powerpoint/2010/main" val="102818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03289-E262-44BD-BA70-15D8F3128BE4}"/>
              </a:ext>
            </a:extLst>
          </p:cNvPr>
          <p:cNvSpPr>
            <a:spLocks noGrp="1"/>
          </p:cNvSpPr>
          <p:nvPr>
            <p:ph type="title"/>
          </p:nvPr>
        </p:nvSpPr>
        <p:spPr>
          <a:xfrm>
            <a:off x="855512" y="136450"/>
            <a:ext cx="11029616" cy="1008000"/>
          </a:xfrm>
        </p:spPr>
        <p:txBody>
          <a:bodyPr anchor="ctr">
            <a:normAutofit/>
          </a:bodyPr>
          <a:lstStyle/>
          <a:p>
            <a:r>
              <a:rPr lang="fa-IR" dirty="0" err="1"/>
              <a:t>کاوش‎ها</a:t>
            </a:r>
            <a:r>
              <a:rPr lang="fa-IR" dirty="0"/>
              <a:t> و </a:t>
            </a:r>
            <a:r>
              <a:rPr lang="fa-IR" dirty="0" err="1"/>
              <a:t>یافته‎ها</a:t>
            </a:r>
            <a:r>
              <a:rPr lang="fa-IR" dirty="0"/>
              <a:t> درباره نسبت توسعه و بوروکراسی</a:t>
            </a:r>
            <a:endParaRPr lang="en-GB" dirty="0"/>
          </a:p>
        </p:txBody>
      </p:sp>
      <p:sp>
        <p:nvSpPr>
          <p:cNvPr id="113" name="TextBox 88">
            <a:extLst>
              <a:ext uri="{FF2B5EF4-FFF2-40B4-BE49-F238E27FC236}">
                <a16:creationId xmlns:a16="http://schemas.microsoft.com/office/drawing/2014/main" id="{AF401ED4-58D1-47B7-831B-24A0E426EC39}"/>
              </a:ext>
            </a:extLst>
          </p:cNvPr>
          <p:cNvSpPr txBox="1"/>
          <p:nvPr/>
        </p:nvSpPr>
        <p:spPr>
          <a:xfrm>
            <a:off x="4027996" y="5190525"/>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accent2">
                    <a:lumMod val="75000"/>
                  </a:schemeClr>
                </a:solidFill>
                <a:effectLst/>
                <a:uLnTx/>
                <a:uFillTx/>
                <a:latin typeface="Arial" pitchFamily="34" charset="0"/>
                <a:cs typeface="B Lotus" panose="00000400000000000000" pitchFamily="2" charset="-78"/>
              </a:rPr>
              <a:t>03</a:t>
            </a:r>
          </a:p>
        </p:txBody>
      </p:sp>
      <p:sp>
        <p:nvSpPr>
          <p:cNvPr id="114" name="TextBox 57">
            <a:extLst>
              <a:ext uri="{FF2B5EF4-FFF2-40B4-BE49-F238E27FC236}">
                <a16:creationId xmlns:a16="http://schemas.microsoft.com/office/drawing/2014/main" id="{2C946C49-D6BE-43E7-B81A-301B90CB1179}"/>
              </a:ext>
            </a:extLst>
          </p:cNvPr>
          <p:cNvSpPr txBox="1"/>
          <p:nvPr/>
        </p:nvSpPr>
        <p:spPr>
          <a:xfrm>
            <a:off x="8500102" y="5271263"/>
            <a:ext cx="2202661" cy="400110"/>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schemeClr val="accent5">
                    <a:lumMod val="75000"/>
                  </a:schemeClr>
                </a:solidFill>
                <a:effectLst/>
                <a:uLnTx/>
                <a:uFillTx/>
                <a:latin typeface="Arial" pitchFamily="34" charset="0"/>
              </a:rPr>
              <a:t>مکتب نظریه انتخاب عمومی</a:t>
            </a:r>
            <a:endParaRPr kumimoji="0" lang="en-IN" sz="2000" b="0" i="0" u="none" strike="noStrike" kern="1200" cap="none" spc="0" normalizeH="0" baseline="0" noProof="0" dirty="0">
              <a:ln>
                <a:noFill/>
              </a:ln>
              <a:solidFill>
                <a:schemeClr val="accent5">
                  <a:lumMod val="75000"/>
                </a:schemeClr>
              </a:solidFill>
              <a:effectLst/>
              <a:uLnTx/>
              <a:uFillTx/>
              <a:latin typeface="Arial" pitchFamily="34" charset="0"/>
            </a:endParaRPr>
          </a:p>
        </p:txBody>
      </p:sp>
      <p:sp>
        <p:nvSpPr>
          <p:cNvPr id="115" name="Rectangle 114">
            <a:extLst>
              <a:ext uri="{FF2B5EF4-FFF2-40B4-BE49-F238E27FC236}">
                <a16:creationId xmlns:a16="http://schemas.microsoft.com/office/drawing/2014/main" id="{8DDC66A7-CDB1-41BB-8040-301834C6E321}"/>
              </a:ext>
            </a:extLst>
          </p:cNvPr>
          <p:cNvSpPr/>
          <p:nvPr/>
        </p:nvSpPr>
        <p:spPr>
          <a:xfrm>
            <a:off x="7506833" y="5712861"/>
            <a:ext cx="3344346" cy="1077218"/>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5">
                    <a:lumMod val="75000"/>
                  </a:schemeClr>
                </a:solidFill>
                <a:latin typeface="Arial" pitchFamily="34" charset="0"/>
              </a:rPr>
              <a:t>فرض خیرخواهی مدیران نظام بوروکراسی  و تصمیم گیری ایشان در جهت بیشینه ساختن منافع عمومی کنار گذاشته شده و در طراحی های توسعه نهادی موضوع منافع شخصی ایشان مدنظر قرار گرفت</a:t>
            </a:r>
            <a:r>
              <a:rPr kumimoji="0" lang="en-IN" sz="1600" b="0" i="0" u="none" strike="noStrike" kern="1200" cap="none" spc="0" normalizeH="0" baseline="0" noProof="0" dirty="0">
                <a:ln>
                  <a:noFill/>
                </a:ln>
                <a:solidFill>
                  <a:schemeClr val="accent5">
                    <a:lumMod val="75000"/>
                  </a:schemeClr>
                </a:solidFill>
                <a:effectLst/>
                <a:uLnTx/>
                <a:uFillTx/>
                <a:latin typeface="Arial" pitchFamily="34" charset="0"/>
              </a:rPr>
              <a:t> </a:t>
            </a:r>
          </a:p>
        </p:txBody>
      </p:sp>
      <p:sp>
        <p:nvSpPr>
          <p:cNvPr id="116" name="Oval 115">
            <a:extLst>
              <a:ext uri="{FF2B5EF4-FFF2-40B4-BE49-F238E27FC236}">
                <a16:creationId xmlns:a16="http://schemas.microsoft.com/office/drawing/2014/main" id="{9C31B295-CB98-4C3A-8052-D66EF98F61B5}"/>
              </a:ext>
            </a:extLst>
          </p:cNvPr>
          <p:cNvSpPr/>
          <p:nvPr/>
        </p:nvSpPr>
        <p:spPr>
          <a:xfrm>
            <a:off x="795269" y="4885132"/>
            <a:ext cx="2203961" cy="163520"/>
          </a:xfrm>
          <a:prstGeom prst="ellipse">
            <a:avLst/>
          </a:prstGeom>
          <a:gradFill flip="none" rotWithShape="1">
            <a:gsLst>
              <a:gs pos="0">
                <a:sysClr val="windowText" lastClr="000000">
                  <a:lumMod val="50000"/>
                  <a:lumOff val="50000"/>
                  <a:alpha val="33000"/>
                </a:sysClr>
              </a:gs>
              <a:gs pos="100000">
                <a:sysClr val="windowText" lastClr="000000">
                  <a:alpha val="0"/>
                </a:sys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cs typeface="B Lotus" panose="00000400000000000000" pitchFamily="2" charset="-78"/>
            </a:endParaRPr>
          </a:p>
        </p:txBody>
      </p:sp>
      <p:sp>
        <p:nvSpPr>
          <p:cNvPr id="117" name="Oval 116">
            <a:extLst>
              <a:ext uri="{FF2B5EF4-FFF2-40B4-BE49-F238E27FC236}">
                <a16:creationId xmlns:a16="http://schemas.microsoft.com/office/drawing/2014/main" id="{5F10082D-7A56-4646-9003-ACD9A4054454}"/>
              </a:ext>
            </a:extLst>
          </p:cNvPr>
          <p:cNvSpPr/>
          <p:nvPr/>
        </p:nvSpPr>
        <p:spPr>
          <a:xfrm>
            <a:off x="3605960" y="4923705"/>
            <a:ext cx="2203961" cy="163520"/>
          </a:xfrm>
          <a:prstGeom prst="ellipse">
            <a:avLst/>
          </a:prstGeom>
          <a:gradFill flip="none" rotWithShape="1">
            <a:gsLst>
              <a:gs pos="0">
                <a:sysClr val="windowText" lastClr="000000">
                  <a:lumMod val="50000"/>
                  <a:lumOff val="50000"/>
                  <a:alpha val="33000"/>
                </a:sysClr>
              </a:gs>
              <a:gs pos="100000">
                <a:sysClr val="windowText" lastClr="000000">
                  <a:alpha val="0"/>
                </a:sys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cs typeface="B Lotus" panose="00000400000000000000" pitchFamily="2" charset="-78"/>
            </a:endParaRPr>
          </a:p>
        </p:txBody>
      </p:sp>
      <p:sp>
        <p:nvSpPr>
          <p:cNvPr id="118" name="Oval 117">
            <a:extLst>
              <a:ext uri="{FF2B5EF4-FFF2-40B4-BE49-F238E27FC236}">
                <a16:creationId xmlns:a16="http://schemas.microsoft.com/office/drawing/2014/main" id="{CA9DDAD0-E7EF-4B02-B83C-81379BB40B47}"/>
              </a:ext>
            </a:extLst>
          </p:cNvPr>
          <p:cNvSpPr/>
          <p:nvPr/>
        </p:nvSpPr>
        <p:spPr>
          <a:xfrm>
            <a:off x="6670663" y="4842131"/>
            <a:ext cx="1505335" cy="111686"/>
          </a:xfrm>
          <a:prstGeom prst="ellipse">
            <a:avLst/>
          </a:prstGeom>
          <a:gradFill flip="none" rotWithShape="1">
            <a:gsLst>
              <a:gs pos="0">
                <a:sysClr val="windowText" lastClr="000000">
                  <a:lumMod val="50000"/>
                  <a:lumOff val="50000"/>
                  <a:alpha val="33000"/>
                </a:sysClr>
              </a:gs>
              <a:gs pos="100000">
                <a:sysClr val="windowText" lastClr="000000">
                  <a:alpha val="0"/>
                </a:sysClr>
              </a:gs>
            </a:gsLst>
            <a:path path="shape">
              <a:fillToRect l="50000" t="50000" r="50000" b="50000"/>
            </a:path>
            <a:tileRect/>
          </a:gradFill>
          <a:ln w="25400" cap="flat" cmpd="sng" algn="ctr">
            <a:noFill/>
            <a:prstDash val="solid"/>
          </a:ln>
          <a:effectLst/>
        </p:spPr>
        <p:txBody>
          <a:bodyPr rtlCol="0" anchor="ct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cs typeface="B Lotus" panose="00000400000000000000" pitchFamily="2" charset="-78"/>
            </a:endParaRPr>
          </a:p>
        </p:txBody>
      </p:sp>
      <p:sp>
        <p:nvSpPr>
          <p:cNvPr id="119" name="Freeform 28">
            <a:extLst>
              <a:ext uri="{FF2B5EF4-FFF2-40B4-BE49-F238E27FC236}">
                <a16:creationId xmlns:a16="http://schemas.microsoft.com/office/drawing/2014/main" id="{3AF23673-F6AC-43F1-AD72-9CA48D6E1E05}"/>
              </a:ext>
            </a:extLst>
          </p:cNvPr>
          <p:cNvSpPr>
            <a:spLocks/>
          </p:cNvSpPr>
          <p:nvPr/>
        </p:nvSpPr>
        <p:spPr bwMode="auto">
          <a:xfrm>
            <a:off x="1158244" y="3505745"/>
            <a:ext cx="927788" cy="1476110"/>
          </a:xfrm>
          <a:custGeom>
            <a:avLst/>
            <a:gdLst>
              <a:gd name="T0" fmla="*/ 12 w 703"/>
              <a:gd name="T1" fmla="*/ 0 h 1573"/>
              <a:gd name="T2" fmla="*/ 236 w 703"/>
              <a:gd name="T3" fmla="*/ 22 h 1573"/>
              <a:gd name="T4" fmla="*/ 463 w 703"/>
              <a:gd name="T5" fmla="*/ 45 h 1573"/>
              <a:gd name="T6" fmla="*/ 461 w 703"/>
              <a:gd name="T7" fmla="*/ 53 h 1573"/>
              <a:gd name="T8" fmla="*/ 461 w 703"/>
              <a:gd name="T9" fmla="*/ 73 h 1573"/>
              <a:gd name="T10" fmla="*/ 459 w 703"/>
              <a:gd name="T11" fmla="*/ 106 h 1573"/>
              <a:gd name="T12" fmla="*/ 457 w 703"/>
              <a:gd name="T13" fmla="*/ 151 h 1573"/>
              <a:gd name="T14" fmla="*/ 455 w 703"/>
              <a:gd name="T15" fmla="*/ 203 h 1573"/>
              <a:gd name="T16" fmla="*/ 455 w 703"/>
              <a:gd name="T17" fmla="*/ 268 h 1573"/>
              <a:gd name="T18" fmla="*/ 455 w 703"/>
              <a:gd name="T19" fmla="*/ 340 h 1573"/>
              <a:gd name="T20" fmla="*/ 457 w 703"/>
              <a:gd name="T21" fmla="*/ 418 h 1573"/>
              <a:gd name="T22" fmla="*/ 461 w 703"/>
              <a:gd name="T23" fmla="*/ 506 h 1573"/>
              <a:gd name="T24" fmla="*/ 467 w 703"/>
              <a:gd name="T25" fmla="*/ 597 h 1573"/>
              <a:gd name="T26" fmla="*/ 477 w 703"/>
              <a:gd name="T27" fmla="*/ 697 h 1573"/>
              <a:gd name="T28" fmla="*/ 490 w 703"/>
              <a:gd name="T29" fmla="*/ 798 h 1573"/>
              <a:gd name="T30" fmla="*/ 506 w 703"/>
              <a:gd name="T31" fmla="*/ 906 h 1573"/>
              <a:gd name="T32" fmla="*/ 527 w 703"/>
              <a:gd name="T33" fmla="*/ 1013 h 1573"/>
              <a:gd name="T34" fmla="*/ 551 w 703"/>
              <a:gd name="T35" fmla="*/ 1124 h 1573"/>
              <a:gd name="T36" fmla="*/ 582 w 703"/>
              <a:gd name="T37" fmla="*/ 1237 h 1573"/>
              <a:gd name="T38" fmla="*/ 617 w 703"/>
              <a:gd name="T39" fmla="*/ 1348 h 1573"/>
              <a:gd name="T40" fmla="*/ 656 w 703"/>
              <a:gd name="T41" fmla="*/ 1462 h 1573"/>
              <a:gd name="T42" fmla="*/ 703 w 703"/>
              <a:gd name="T43" fmla="*/ 1573 h 1573"/>
              <a:gd name="T44" fmla="*/ 180 w 703"/>
              <a:gd name="T45" fmla="*/ 1475 h 1573"/>
              <a:gd name="T46" fmla="*/ 141 w 703"/>
              <a:gd name="T47" fmla="*/ 1348 h 1573"/>
              <a:gd name="T48" fmla="*/ 107 w 703"/>
              <a:gd name="T49" fmla="*/ 1222 h 1573"/>
              <a:gd name="T50" fmla="*/ 80 w 703"/>
              <a:gd name="T51" fmla="*/ 1097 h 1573"/>
              <a:gd name="T52" fmla="*/ 57 w 703"/>
              <a:gd name="T53" fmla="*/ 974 h 1573"/>
              <a:gd name="T54" fmla="*/ 39 w 703"/>
              <a:gd name="T55" fmla="*/ 855 h 1573"/>
              <a:gd name="T56" fmla="*/ 25 w 703"/>
              <a:gd name="T57" fmla="*/ 742 h 1573"/>
              <a:gd name="T58" fmla="*/ 14 w 703"/>
              <a:gd name="T59" fmla="*/ 632 h 1573"/>
              <a:gd name="T60" fmla="*/ 8 w 703"/>
              <a:gd name="T61" fmla="*/ 529 h 1573"/>
              <a:gd name="T62" fmla="*/ 2 w 703"/>
              <a:gd name="T63" fmla="*/ 432 h 1573"/>
              <a:gd name="T64" fmla="*/ 0 w 703"/>
              <a:gd name="T65" fmla="*/ 344 h 1573"/>
              <a:gd name="T66" fmla="*/ 0 w 703"/>
              <a:gd name="T67" fmla="*/ 262 h 1573"/>
              <a:gd name="T68" fmla="*/ 2 w 703"/>
              <a:gd name="T69" fmla="*/ 192 h 1573"/>
              <a:gd name="T70" fmla="*/ 4 w 703"/>
              <a:gd name="T71" fmla="*/ 129 h 1573"/>
              <a:gd name="T72" fmla="*/ 6 w 703"/>
              <a:gd name="T73" fmla="*/ 78 h 1573"/>
              <a:gd name="T74" fmla="*/ 8 w 703"/>
              <a:gd name="T75" fmla="*/ 39 h 1573"/>
              <a:gd name="T76" fmla="*/ 10 w 703"/>
              <a:gd name="T77" fmla="*/ 14 h 1573"/>
              <a:gd name="T78" fmla="*/ 12 w 703"/>
              <a:gd name="T79" fmla="*/ 0 h 1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3" h="1573">
                <a:moveTo>
                  <a:pt x="12" y="0"/>
                </a:moveTo>
                <a:lnTo>
                  <a:pt x="236" y="22"/>
                </a:lnTo>
                <a:lnTo>
                  <a:pt x="463" y="45"/>
                </a:lnTo>
                <a:lnTo>
                  <a:pt x="461" y="53"/>
                </a:lnTo>
                <a:lnTo>
                  <a:pt x="461" y="73"/>
                </a:lnTo>
                <a:lnTo>
                  <a:pt x="459" y="106"/>
                </a:lnTo>
                <a:lnTo>
                  <a:pt x="457" y="151"/>
                </a:lnTo>
                <a:lnTo>
                  <a:pt x="455" y="203"/>
                </a:lnTo>
                <a:lnTo>
                  <a:pt x="455" y="268"/>
                </a:lnTo>
                <a:lnTo>
                  <a:pt x="455" y="340"/>
                </a:lnTo>
                <a:lnTo>
                  <a:pt x="457" y="418"/>
                </a:lnTo>
                <a:lnTo>
                  <a:pt x="461" y="506"/>
                </a:lnTo>
                <a:lnTo>
                  <a:pt x="467" y="597"/>
                </a:lnTo>
                <a:lnTo>
                  <a:pt x="477" y="697"/>
                </a:lnTo>
                <a:lnTo>
                  <a:pt x="490" y="798"/>
                </a:lnTo>
                <a:lnTo>
                  <a:pt x="506" y="906"/>
                </a:lnTo>
                <a:lnTo>
                  <a:pt x="527" y="1013"/>
                </a:lnTo>
                <a:lnTo>
                  <a:pt x="551" y="1124"/>
                </a:lnTo>
                <a:lnTo>
                  <a:pt x="582" y="1237"/>
                </a:lnTo>
                <a:lnTo>
                  <a:pt x="617" y="1348"/>
                </a:lnTo>
                <a:lnTo>
                  <a:pt x="656" y="1462"/>
                </a:lnTo>
                <a:lnTo>
                  <a:pt x="703" y="1573"/>
                </a:lnTo>
                <a:lnTo>
                  <a:pt x="180" y="1475"/>
                </a:lnTo>
                <a:lnTo>
                  <a:pt x="141" y="1348"/>
                </a:lnTo>
                <a:lnTo>
                  <a:pt x="107" y="1222"/>
                </a:lnTo>
                <a:lnTo>
                  <a:pt x="80" y="1097"/>
                </a:lnTo>
                <a:lnTo>
                  <a:pt x="57" y="974"/>
                </a:lnTo>
                <a:lnTo>
                  <a:pt x="39" y="855"/>
                </a:lnTo>
                <a:lnTo>
                  <a:pt x="25" y="742"/>
                </a:lnTo>
                <a:lnTo>
                  <a:pt x="14" y="632"/>
                </a:lnTo>
                <a:lnTo>
                  <a:pt x="8" y="529"/>
                </a:lnTo>
                <a:lnTo>
                  <a:pt x="2" y="432"/>
                </a:lnTo>
                <a:lnTo>
                  <a:pt x="0" y="344"/>
                </a:lnTo>
                <a:lnTo>
                  <a:pt x="0" y="262"/>
                </a:lnTo>
                <a:lnTo>
                  <a:pt x="2" y="192"/>
                </a:lnTo>
                <a:lnTo>
                  <a:pt x="4" y="129"/>
                </a:lnTo>
                <a:lnTo>
                  <a:pt x="6" y="78"/>
                </a:lnTo>
                <a:lnTo>
                  <a:pt x="8" y="39"/>
                </a:lnTo>
                <a:lnTo>
                  <a:pt x="10" y="14"/>
                </a:lnTo>
                <a:lnTo>
                  <a:pt x="12" y="0"/>
                </a:lnTo>
                <a:close/>
              </a:path>
            </a:pathLst>
          </a:custGeom>
          <a:gradFill flip="none" rotWithShape="1">
            <a:gsLst>
              <a:gs pos="0">
                <a:sysClr val="window" lastClr="FFFFFF">
                  <a:lumMod val="95000"/>
                </a:sysClr>
              </a:gs>
              <a:gs pos="100000">
                <a:sysClr val="window" lastClr="FFFFFF">
                  <a:lumMod val="75000"/>
                </a:sysClr>
              </a:gs>
            </a:gsLst>
            <a:lin ang="162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0" name="Freeform 29">
            <a:extLst>
              <a:ext uri="{FF2B5EF4-FFF2-40B4-BE49-F238E27FC236}">
                <a16:creationId xmlns:a16="http://schemas.microsoft.com/office/drawing/2014/main" id="{224CA0A3-A015-4E05-AC57-7F918F891471}"/>
              </a:ext>
            </a:extLst>
          </p:cNvPr>
          <p:cNvSpPr>
            <a:spLocks/>
          </p:cNvSpPr>
          <p:nvPr/>
        </p:nvSpPr>
        <p:spPr bwMode="auto">
          <a:xfrm>
            <a:off x="3578675" y="2735315"/>
            <a:ext cx="1358028" cy="2266247"/>
          </a:xfrm>
          <a:custGeom>
            <a:avLst/>
            <a:gdLst>
              <a:gd name="T0" fmla="*/ 420 w 1029"/>
              <a:gd name="T1" fmla="*/ 0 h 2415"/>
              <a:gd name="T2" fmla="*/ 455 w 1029"/>
              <a:gd name="T3" fmla="*/ 49 h 2415"/>
              <a:gd name="T4" fmla="*/ 494 w 1029"/>
              <a:gd name="T5" fmla="*/ 107 h 2415"/>
              <a:gd name="T6" fmla="*/ 537 w 1029"/>
              <a:gd name="T7" fmla="*/ 176 h 2415"/>
              <a:gd name="T8" fmla="*/ 582 w 1029"/>
              <a:gd name="T9" fmla="*/ 252 h 2415"/>
              <a:gd name="T10" fmla="*/ 629 w 1029"/>
              <a:gd name="T11" fmla="*/ 338 h 2415"/>
              <a:gd name="T12" fmla="*/ 678 w 1029"/>
              <a:gd name="T13" fmla="*/ 431 h 2415"/>
              <a:gd name="T14" fmla="*/ 726 w 1029"/>
              <a:gd name="T15" fmla="*/ 533 h 2415"/>
              <a:gd name="T16" fmla="*/ 775 w 1029"/>
              <a:gd name="T17" fmla="*/ 642 h 2415"/>
              <a:gd name="T18" fmla="*/ 849 w 1029"/>
              <a:gd name="T19" fmla="*/ 835 h 2415"/>
              <a:gd name="T20" fmla="*/ 910 w 1029"/>
              <a:gd name="T21" fmla="*/ 1032 h 2415"/>
              <a:gd name="T22" fmla="*/ 959 w 1029"/>
              <a:gd name="T23" fmla="*/ 1229 h 2415"/>
              <a:gd name="T24" fmla="*/ 996 w 1029"/>
              <a:gd name="T25" fmla="*/ 1426 h 2415"/>
              <a:gd name="T26" fmla="*/ 1019 w 1029"/>
              <a:gd name="T27" fmla="*/ 1625 h 2415"/>
              <a:gd name="T28" fmla="*/ 1029 w 1029"/>
              <a:gd name="T29" fmla="*/ 1824 h 2415"/>
              <a:gd name="T30" fmla="*/ 1025 w 1029"/>
              <a:gd name="T31" fmla="*/ 2023 h 2415"/>
              <a:gd name="T32" fmla="*/ 1010 w 1029"/>
              <a:gd name="T33" fmla="*/ 2220 h 2415"/>
              <a:gd name="T34" fmla="*/ 980 w 1029"/>
              <a:gd name="T35" fmla="*/ 2415 h 2415"/>
              <a:gd name="T36" fmla="*/ 527 w 1029"/>
              <a:gd name="T37" fmla="*/ 2372 h 2415"/>
              <a:gd name="T38" fmla="*/ 551 w 1029"/>
              <a:gd name="T39" fmla="*/ 2232 h 2415"/>
              <a:gd name="T40" fmla="*/ 566 w 1029"/>
              <a:gd name="T41" fmla="*/ 2093 h 2415"/>
              <a:gd name="T42" fmla="*/ 574 w 1029"/>
              <a:gd name="T43" fmla="*/ 1959 h 2415"/>
              <a:gd name="T44" fmla="*/ 576 w 1029"/>
              <a:gd name="T45" fmla="*/ 1826 h 2415"/>
              <a:gd name="T46" fmla="*/ 570 w 1029"/>
              <a:gd name="T47" fmla="*/ 1697 h 2415"/>
              <a:gd name="T48" fmla="*/ 558 w 1029"/>
              <a:gd name="T49" fmla="*/ 1574 h 2415"/>
              <a:gd name="T50" fmla="*/ 541 w 1029"/>
              <a:gd name="T51" fmla="*/ 1453 h 2415"/>
              <a:gd name="T52" fmla="*/ 519 w 1029"/>
              <a:gd name="T53" fmla="*/ 1336 h 2415"/>
              <a:gd name="T54" fmla="*/ 494 w 1029"/>
              <a:gd name="T55" fmla="*/ 1225 h 2415"/>
              <a:gd name="T56" fmla="*/ 463 w 1029"/>
              <a:gd name="T57" fmla="*/ 1116 h 2415"/>
              <a:gd name="T58" fmla="*/ 432 w 1029"/>
              <a:gd name="T59" fmla="*/ 1015 h 2415"/>
              <a:gd name="T60" fmla="*/ 396 w 1029"/>
              <a:gd name="T61" fmla="*/ 917 h 2415"/>
              <a:gd name="T62" fmla="*/ 359 w 1029"/>
              <a:gd name="T63" fmla="*/ 823 h 2415"/>
              <a:gd name="T64" fmla="*/ 322 w 1029"/>
              <a:gd name="T65" fmla="*/ 737 h 2415"/>
              <a:gd name="T66" fmla="*/ 283 w 1029"/>
              <a:gd name="T67" fmla="*/ 656 h 2415"/>
              <a:gd name="T68" fmla="*/ 244 w 1029"/>
              <a:gd name="T69" fmla="*/ 579 h 2415"/>
              <a:gd name="T70" fmla="*/ 207 w 1029"/>
              <a:gd name="T71" fmla="*/ 511 h 2415"/>
              <a:gd name="T72" fmla="*/ 170 w 1029"/>
              <a:gd name="T73" fmla="*/ 447 h 2415"/>
              <a:gd name="T74" fmla="*/ 137 w 1029"/>
              <a:gd name="T75" fmla="*/ 390 h 2415"/>
              <a:gd name="T76" fmla="*/ 105 w 1029"/>
              <a:gd name="T77" fmla="*/ 339 h 2415"/>
              <a:gd name="T78" fmla="*/ 76 w 1029"/>
              <a:gd name="T79" fmla="*/ 297 h 2415"/>
              <a:gd name="T80" fmla="*/ 51 w 1029"/>
              <a:gd name="T81" fmla="*/ 261 h 2415"/>
              <a:gd name="T82" fmla="*/ 29 w 1029"/>
              <a:gd name="T83" fmla="*/ 232 h 2415"/>
              <a:gd name="T84" fmla="*/ 14 w 1029"/>
              <a:gd name="T85" fmla="*/ 213 h 2415"/>
              <a:gd name="T86" fmla="*/ 4 w 1029"/>
              <a:gd name="T87" fmla="*/ 199 h 2415"/>
              <a:gd name="T88" fmla="*/ 0 w 1029"/>
              <a:gd name="T89" fmla="*/ 193 h 2415"/>
              <a:gd name="T90" fmla="*/ 191 w 1029"/>
              <a:gd name="T91" fmla="*/ 33 h 2415"/>
              <a:gd name="T92" fmla="*/ 420 w 1029"/>
              <a:gd name="T93" fmla="*/ 0 h 2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9" h="2415">
                <a:moveTo>
                  <a:pt x="420" y="0"/>
                </a:moveTo>
                <a:lnTo>
                  <a:pt x="455" y="49"/>
                </a:lnTo>
                <a:lnTo>
                  <a:pt x="494" y="107"/>
                </a:lnTo>
                <a:lnTo>
                  <a:pt x="537" y="176"/>
                </a:lnTo>
                <a:lnTo>
                  <a:pt x="582" y="252"/>
                </a:lnTo>
                <a:lnTo>
                  <a:pt x="629" y="338"/>
                </a:lnTo>
                <a:lnTo>
                  <a:pt x="678" y="431"/>
                </a:lnTo>
                <a:lnTo>
                  <a:pt x="726" y="533"/>
                </a:lnTo>
                <a:lnTo>
                  <a:pt x="775" y="642"/>
                </a:lnTo>
                <a:lnTo>
                  <a:pt x="849" y="835"/>
                </a:lnTo>
                <a:lnTo>
                  <a:pt x="910" y="1032"/>
                </a:lnTo>
                <a:lnTo>
                  <a:pt x="959" y="1229"/>
                </a:lnTo>
                <a:lnTo>
                  <a:pt x="996" y="1426"/>
                </a:lnTo>
                <a:lnTo>
                  <a:pt x="1019" y="1625"/>
                </a:lnTo>
                <a:lnTo>
                  <a:pt x="1029" y="1824"/>
                </a:lnTo>
                <a:lnTo>
                  <a:pt x="1025" y="2023"/>
                </a:lnTo>
                <a:lnTo>
                  <a:pt x="1010" y="2220"/>
                </a:lnTo>
                <a:lnTo>
                  <a:pt x="980" y="2415"/>
                </a:lnTo>
                <a:lnTo>
                  <a:pt x="527" y="2372"/>
                </a:lnTo>
                <a:lnTo>
                  <a:pt x="551" y="2232"/>
                </a:lnTo>
                <a:lnTo>
                  <a:pt x="566" y="2093"/>
                </a:lnTo>
                <a:lnTo>
                  <a:pt x="574" y="1959"/>
                </a:lnTo>
                <a:lnTo>
                  <a:pt x="576" y="1826"/>
                </a:lnTo>
                <a:lnTo>
                  <a:pt x="570" y="1697"/>
                </a:lnTo>
                <a:lnTo>
                  <a:pt x="558" y="1574"/>
                </a:lnTo>
                <a:lnTo>
                  <a:pt x="541" y="1453"/>
                </a:lnTo>
                <a:lnTo>
                  <a:pt x="519" y="1336"/>
                </a:lnTo>
                <a:lnTo>
                  <a:pt x="494" y="1225"/>
                </a:lnTo>
                <a:lnTo>
                  <a:pt x="463" y="1116"/>
                </a:lnTo>
                <a:lnTo>
                  <a:pt x="432" y="1015"/>
                </a:lnTo>
                <a:lnTo>
                  <a:pt x="396" y="917"/>
                </a:lnTo>
                <a:lnTo>
                  <a:pt x="359" y="823"/>
                </a:lnTo>
                <a:lnTo>
                  <a:pt x="322" y="737"/>
                </a:lnTo>
                <a:lnTo>
                  <a:pt x="283" y="656"/>
                </a:lnTo>
                <a:lnTo>
                  <a:pt x="244" y="579"/>
                </a:lnTo>
                <a:lnTo>
                  <a:pt x="207" y="511"/>
                </a:lnTo>
                <a:lnTo>
                  <a:pt x="170" y="447"/>
                </a:lnTo>
                <a:lnTo>
                  <a:pt x="137" y="390"/>
                </a:lnTo>
                <a:lnTo>
                  <a:pt x="105" y="339"/>
                </a:lnTo>
                <a:lnTo>
                  <a:pt x="76" y="297"/>
                </a:lnTo>
                <a:lnTo>
                  <a:pt x="51" y="261"/>
                </a:lnTo>
                <a:lnTo>
                  <a:pt x="29" y="232"/>
                </a:lnTo>
                <a:lnTo>
                  <a:pt x="14" y="213"/>
                </a:lnTo>
                <a:lnTo>
                  <a:pt x="4" y="199"/>
                </a:lnTo>
                <a:lnTo>
                  <a:pt x="0" y="193"/>
                </a:lnTo>
                <a:lnTo>
                  <a:pt x="191" y="33"/>
                </a:lnTo>
                <a:lnTo>
                  <a:pt x="420" y="0"/>
                </a:lnTo>
                <a:close/>
              </a:path>
            </a:pathLst>
          </a:custGeom>
          <a:gradFill>
            <a:gsLst>
              <a:gs pos="0">
                <a:sysClr val="window" lastClr="FFFFFF">
                  <a:lumMod val="95000"/>
                </a:sysClr>
              </a:gs>
              <a:gs pos="100000">
                <a:sysClr val="window" lastClr="FFFFFF">
                  <a:lumMod val="75000"/>
                </a:sysClr>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1" name="Freeform 33">
            <a:extLst>
              <a:ext uri="{FF2B5EF4-FFF2-40B4-BE49-F238E27FC236}">
                <a16:creationId xmlns:a16="http://schemas.microsoft.com/office/drawing/2014/main" id="{C9354656-A864-44E9-8A37-8DFB2CCC99D1}"/>
              </a:ext>
            </a:extLst>
          </p:cNvPr>
          <p:cNvSpPr>
            <a:spLocks/>
          </p:cNvSpPr>
          <p:nvPr/>
        </p:nvSpPr>
        <p:spPr bwMode="auto">
          <a:xfrm>
            <a:off x="5885606" y="3116307"/>
            <a:ext cx="1719641" cy="1640331"/>
          </a:xfrm>
          <a:custGeom>
            <a:avLst/>
            <a:gdLst>
              <a:gd name="T0" fmla="*/ 541 w 1303"/>
              <a:gd name="T1" fmla="*/ 0 h 1748"/>
              <a:gd name="T2" fmla="*/ 637 w 1303"/>
              <a:gd name="T3" fmla="*/ 129 h 1748"/>
              <a:gd name="T4" fmla="*/ 726 w 1303"/>
              <a:gd name="T5" fmla="*/ 259 h 1748"/>
              <a:gd name="T6" fmla="*/ 806 w 1303"/>
              <a:gd name="T7" fmla="*/ 390 h 1748"/>
              <a:gd name="T8" fmla="*/ 881 w 1303"/>
              <a:gd name="T9" fmla="*/ 521 h 1748"/>
              <a:gd name="T10" fmla="*/ 947 w 1303"/>
              <a:gd name="T11" fmla="*/ 649 h 1748"/>
              <a:gd name="T12" fmla="*/ 1008 w 1303"/>
              <a:gd name="T13" fmla="*/ 774 h 1748"/>
              <a:gd name="T14" fmla="*/ 1060 w 1303"/>
              <a:gd name="T15" fmla="*/ 897 h 1748"/>
              <a:gd name="T16" fmla="*/ 1109 w 1303"/>
              <a:gd name="T17" fmla="*/ 1014 h 1748"/>
              <a:gd name="T18" fmla="*/ 1152 w 1303"/>
              <a:gd name="T19" fmla="*/ 1126 h 1748"/>
              <a:gd name="T20" fmla="*/ 1187 w 1303"/>
              <a:gd name="T21" fmla="*/ 1231 h 1748"/>
              <a:gd name="T22" fmla="*/ 1221 w 1303"/>
              <a:gd name="T23" fmla="*/ 1330 h 1748"/>
              <a:gd name="T24" fmla="*/ 1248 w 1303"/>
              <a:gd name="T25" fmla="*/ 1420 h 1748"/>
              <a:gd name="T26" fmla="*/ 1269 w 1303"/>
              <a:gd name="T27" fmla="*/ 1502 h 1748"/>
              <a:gd name="T28" fmla="*/ 1287 w 1303"/>
              <a:gd name="T29" fmla="*/ 1572 h 1748"/>
              <a:gd name="T30" fmla="*/ 1303 w 1303"/>
              <a:gd name="T31" fmla="*/ 1633 h 1748"/>
              <a:gd name="T32" fmla="*/ 863 w 1303"/>
              <a:gd name="T33" fmla="*/ 1748 h 1748"/>
              <a:gd name="T34" fmla="*/ 851 w 1303"/>
              <a:gd name="T35" fmla="*/ 1699 h 1748"/>
              <a:gd name="T36" fmla="*/ 836 w 1303"/>
              <a:gd name="T37" fmla="*/ 1639 h 1748"/>
              <a:gd name="T38" fmla="*/ 816 w 1303"/>
              <a:gd name="T39" fmla="*/ 1566 h 1748"/>
              <a:gd name="T40" fmla="*/ 793 w 1303"/>
              <a:gd name="T41" fmla="*/ 1486 h 1748"/>
              <a:gd name="T42" fmla="*/ 764 w 1303"/>
              <a:gd name="T43" fmla="*/ 1397 h 1748"/>
              <a:gd name="T44" fmla="*/ 728 w 1303"/>
              <a:gd name="T45" fmla="*/ 1299 h 1748"/>
              <a:gd name="T46" fmla="*/ 689 w 1303"/>
              <a:gd name="T47" fmla="*/ 1194 h 1748"/>
              <a:gd name="T48" fmla="*/ 642 w 1303"/>
              <a:gd name="T49" fmla="*/ 1085 h 1748"/>
              <a:gd name="T50" fmla="*/ 590 w 1303"/>
              <a:gd name="T51" fmla="*/ 967 h 1748"/>
              <a:gd name="T52" fmla="*/ 529 w 1303"/>
              <a:gd name="T53" fmla="*/ 848 h 1748"/>
              <a:gd name="T54" fmla="*/ 463 w 1303"/>
              <a:gd name="T55" fmla="*/ 724 h 1748"/>
              <a:gd name="T56" fmla="*/ 387 w 1303"/>
              <a:gd name="T57" fmla="*/ 597 h 1748"/>
              <a:gd name="T58" fmla="*/ 305 w 1303"/>
              <a:gd name="T59" fmla="*/ 468 h 1748"/>
              <a:gd name="T60" fmla="*/ 211 w 1303"/>
              <a:gd name="T61" fmla="*/ 337 h 1748"/>
              <a:gd name="T62" fmla="*/ 111 w 1303"/>
              <a:gd name="T63" fmla="*/ 207 h 1748"/>
              <a:gd name="T64" fmla="*/ 0 w 1303"/>
              <a:gd name="T65" fmla="*/ 76 h 1748"/>
              <a:gd name="T66" fmla="*/ 172 w 1303"/>
              <a:gd name="T67" fmla="*/ 52 h 1748"/>
              <a:gd name="T68" fmla="*/ 541 w 1303"/>
              <a:gd name="T69" fmla="*/ 0 h 1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3" h="1748">
                <a:moveTo>
                  <a:pt x="541" y="0"/>
                </a:moveTo>
                <a:lnTo>
                  <a:pt x="637" y="129"/>
                </a:lnTo>
                <a:lnTo>
                  <a:pt x="726" y="259"/>
                </a:lnTo>
                <a:lnTo>
                  <a:pt x="806" y="390"/>
                </a:lnTo>
                <a:lnTo>
                  <a:pt x="881" y="521"/>
                </a:lnTo>
                <a:lnTo>
                  <a:pt x="947" y="649"/>
                </a:lnTo>
                <a:lnTo>
                  <a:pt x="1008" y="774"/>
                </a:lnTo>
                <a:lnTo>
                  <a:pt x="1060" y="897"/>
                </a:lnTo>
                <a:lnTo>
                  <a:pt x="1109" y="1014"/>
                </a:lnTo>
                <a:lnTo>
                  <a:pt x="1152" y="1126"/>
                </a:lnTo>
                <a:lnTo>
                  <a:pt x="1187" y="1231"/>
                </a:lnTo>
                <a:lnTo>
                  <a:pt x="1221" y="1330"/>
                </a:lnTo>
                <a:lnTo>
                  <a:pt x="1248" y="1420"/>
                </a:lnTo>
                <a:lnTo>
                  <a:pt x="1269" y="1502"/>
                </a:lnTo>
                <a:lnTo>
                  <a:pt x="1287" y="1572"/>
                </a:lnTo>
                <a:lnTo>
                  <a:pt x="1303" y="1633"/>
                </a:lnTo>
                <a:lnTo>
                  <a:pt x="863" y="1748"/>
                </a:lnTo>
                <a:lnTo>
                  <a:pt x="851" y="1699"/>
                </a:lnTo>
                <a:lnTo>
                  <a:pt x="836" y="1639"/>
                </a:lnTo>
                <a:lnTo>
                  <a:pt x="816" y="1566"/>
                </a:lnTo>
                <a:lnTo>
                  <a:pt x="793" y="1486"/>
                </a:lnTo>
                <a:lnTo>
                  <a:pt x="764" y="1397"/>
                </a:lnTo>
                <a:lnTo>
                  <a:pt x="728" y="1299"/>
                </a:lnTo>
                <a:lnTo>
                  <a:pt x="689" y="1194"/>
                </a:lnTo>
                <a:lnTo>
                  <a:pt x="642" y="1085"/>
                </a:lnTo>
                <a:lnTo>
                  <a:pt x="590" y="967"/>
                </a:lnTo>
                <a:lnTo>
                  <a:pt x="529" y="848"/>
                </a:lnTo>
                <a:lnTo>
                  <a:pt x="463" y="724"/>
                </a:lnTo>
                <a:lnTo>
                  <a:pt x="387" y="597"/>
                </a:lnTo>
                <a:lnTo>
                  <a:pt x="305" y="468"/>
                </a:lnTo>
                <a:lnTo>
                  <a:pt x="211" y="337"/>
                </a:lnTo>
                <a:lnTo>
                  <a:pt x="111" y="207"/>
                </a:lnTo>
                <a:lnTo>
                  <a:pt x="0" y="76"/>
                </a:lnTo>
                <a:lnTo>
                  <a:pt x="172" y="52"/>
                </a:lnTo>
                <a:lnTo>
                  <a:pt x="541" y="0"/>
                </a:lnTo>
                <a:close/>
              </a:path>
            </a:pathLst>
          </a:custGeom>
          <a:gradFill>
            <a:gsLst>
              <a:gs pos="0">
                <a:sysClr val="window" lastClr="FFFFFF">
                  <a:lumMod val="95000"/>
                </a:sysClr>
              </a:gs>
              <a:gs pos="100000">
                <a:sysClr val="window" lastClr="FFFFFF">
                  <a:lumMod val="75000"/>
                </a:sysClr>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2" name="Freeform 34">
            <a:extLst>
              <a:ext uri="{FF2B5EF4-FFF2-40B4-BE49-F238E27FC236}">
                <a16:creationId xmlns:a16="http://schemas.microsoft.com/office/drawing/2014/main" id="{34CDDE8A-1995-4E9B-BB0C-6378A942DD3D}"/>
              </a:ext>
            </a:extLst>
          </p:cNvPr>
          <p:cNvSpPr>
            <a:spLocks/>
          </p:cNvSpPr>
          <p:nvPr/>
        </p:nvSpPr>
        <p:spPr bwMode="auto">
          <a:xfrm>
            <a:off x="7576213" y="3465394"/>
            <a:ext cx="1842378" cy="895238"/>
          </a:xfrm>
          <a:custGeom>
            <a:avLst/>
            <a:gdLst>
              <a:gd name="T0" fmla="*/ 584 w 1396"/>
              <a:gd name="T1" fmla="*/ 0 h 954"/>
              <a:gd name="T2" fmla="*/ 645 w 1396"/>
              <a:gd name="T3" fmla="*/ 75 h 954"/>
              <a:gd name="T4" fmla="*/ 709 w 1396"/>
              <a:gd name="T5" fmla="*/ 139 h 954"/>
              <a:gd name="T6" fmla="*/ 773 w 1396"/>
              <a:gd name="T7" fmla="*/ 199 h 954"/>
              <a:gd name="T8" fmla="*/ 842 w 1396"/>
              <a:gd name="T9" fmla="*/ 252 h 954"/>
              <a:gd name="T10" fmla="*/ 908 w 1396"/>
              <a:gd name="T11" fmla="*/ 299 h 954"/>
              <a:gd name="T12" fmla="*/ 977 w 1396"/>
              <a:gd name="T13" fmla="*/ 340 h 954"/>
              <a:gd name="T14" fmla="*/ 1041 w 1396"/>
              <a:gd name="T15" fmla="*/ 377 h 954"/>
              <a:gd name="T16" fmla="*/ 1104 w 1396"/>
              <a:gd name="T17" fmla="*/ 408 h 954"/>
              <a:gd name="T18" fmla="*/ 1164 w 1396"/>
              <a:gd name="T19" fmla="*/ 434 h 954"/>
              <a:gd name="T20" fmla="*/ 1219 w 1396"/>
              <a:gd name="T21" fmla="*/ 455 h 954"/>
              <a:gd name="T22" fmla="*/ 1268 w 1396"/>
              <a:gd name="T23" fmla="*/ 473 h 954"/>
              <a:gd name="T24" fmla="*/ 1311 w 1396"/>
              <a:gd name="T25" fmla="*/ 486 h 954"/>
              <a:gd name="T26" fmla="*/ 1346 w 1396"/>
              <a:gd name="T27" fmla="*/ 496 h 954"/>
              <a:gd name="T28" fmla="*/ 1373 w 1396"/>
              <a:gd name="T29" fmla="*/ 504 h 954"/>
              <a:gd name="T30" fmla="*/ 1389 w 1396"/>
              <a:gd name="T31" fmla="*/ 508 h 954"/>
              <a:gd name="T32" fmla="*/ 1396 w 1396"/>
              <a:gd name="T33" fmla="*/ 508 h 954"/>
              <a:gd name="T34" fmla="*/ 1316 w 1396"/>
              <a:gd name="T35" fmla="*/ 954 h 954"/>
              <a:gd name="T36" fmla="*/ 1305 w 1396"/>
              <a:gd name="T37" fmla="*/ 953 h 954"/>
              <a:gd name="T38" fmla="*/ 1281 w 1396"/>
              <a:gd name="T39" fmla="*/ 947 h 954"/>
              <a:gd name="T40" fmla="*/ 1246 w 1396"/>
              <a:gd name="T41" fmla="*/ 937 h 954"/>
              <a:gd name="T42" fmla="*/ 1201 w 1396"/>
              <a:gd name="T43" fmla="*/ 925 h 954"/>
              <a:gd name="T44" fmla="*/ 1146 w 1396"/>
              <a:gd name="T45" fmla="*/ 908 h 954"/>
              <a:gd name="T46" fmla="*/ 1084 w 1396"/>
              <a:gd name="T47" fmla="*/ 884 h 954"/>
              <a:gd name="T48" fmla="*/ 1016 w 1396"/>
              <a:gd name="T49" fmla="*/ 857 h 954"/>
              <a:gd name="T50" fmla="*/ 939 w 1396"/>
              <a:gd name="T51" fmla="*/ 822 h 954"/>
              <a:gd name="T52" fmla="*/ 855 w 1396"/>
              <a:gd name="T53" fmla="*/ 783 h 954"/>
              <a:gd name="T54" fmla="*/ 770 w 1396"/>
              <a:gd name="T55" fmla="*/ 734 h 954"/>
              <a:gd name="T56" fmla="*/ 678 w 1396"/>
              <a:gd name="T57" fmla="*/ 679 h 954"/>
              <a:gd name="T58" fmla="*/ 584 w 1396"/>
              <a:gd name="T59" fmla="*/ 615 h 954"/>
              <a:gd name="T60" fmla="*/ 486 w 1396"/>
              <a:gd name="T61" fmla="*/ 545 h 954"/>
              <a:gd name="T62" fmla="*/ 389 w 1396"/>
              <a:gd name="T63" fmla="*/ 463 h 954"/>
              <a:gd name="T64" fmla="*/ 291 w 1396"/>
              <a:gd name="T65" fmla="*/ 373 h 954"/>
              <a:gd name="T66" fmla="*/ 191 w 1396"/>
              <a:gd name="T67" fmla="*/ 272 h 954"/>
              <a:gd name="T68" fmla="*/ 96 w 1396"/>
              <a:gd name="T69" fmla="*/ 160 h 954"/>
              <a:gd name="T70" fmla="*/ 0 w 1396"/>
              <a:gd name="T71" fmla="*/ 38 h 954"/>
              <a:gd name="T72" fmla="*/ 221 w 1396"/>
              <a:gd name="T73" fmla="*/ 24 h 954"/>
              <a:gd name="T74" fmla="*/ 584 w 1396"/>
              <a:gd name="T75"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96" h="954">
                <a:moveTo>
                  <a:pt x="584" y="0"/>
                </a:moveTo>
                <a:lnTo>
                  <a:pt x="645" y="75"/>
                </a:lnTo>
                <a:lnTo>
                  <a:pt x="709" y="139"/>
                </a:lnTo>
                <a:lnTo>
                  <a:pt x="773" y="199"/>
                </a:lnTo>
                <a:lnTo>
                  <a:pt x="842" y="252"/>
                </a:lnTo>
                <a:lnTo>
                  <a:pt x="908" y="299"/>
                </a:lnTo>
                <a:lnTo>
                  <a:pt x="977" y="340"/>
                </a:lnTo>
                <a:lnTo>
                  <a:pt x="1041" y="377"/>
                </a:lnTo>
                <a:lnTo>
                  <a:pt x="1104" y="408"/>
                </a:lnTo>
                <a:lnTo>
                  <a:pt x="1164" y="434"/>
                </a:lnTo>
                <a:lnTo>
                  <a:pt x="1219" y="455"/>
                </a:lnTo>
                <a:lnTo>
                  <a:pt x="1268" y="473"/>
                </a:lnTo>
                <a:lnTo>
                  <a:pt x="1311" y="486"/>
                </a:lnTo>
                <a:lnTo>
                  <a:pt x="1346" y="496"/>
                </a:lnTo>
                <a:lnTo>
                  <a:pt x="1373" y="504"/>
                </a:lnTo>
                <a:lnTo>
                  <a:pt x="1389" y="508"/>
                </a:lnTo>
                <a:lnTo>
                  <a:pt x="1396" y="508"/>
                </a:lnTo>
                <a:lnTo>
                  <a:pt x="1316" y="954"/>
                </a:lnTo>
                <a:lnTo>
                  <a:pt x="1305" y="953"/>
                </a:lnTo>
                <a:lnTo>
                  <a:pt x="1281" y="947"/>
                </a:lnTo>
                <a:lnTo>
                  <a:pt x="1246" y="937"/>
                </a:lnTo>
                <a:lnTo>
                  <a:pt x="1201" y="925"/>
                </a:lnTo>
                <a:lnTo>
                  <a:pt x="1146" y="908"/>
                </a:lnTo>
                <a:lnTo>
                  <a:pt x="1084" y="884"/>
                </a:lnTo>
                <a:lnTo>
                  <a:pt x="1016" y="857"/>
                </a:lnTo>
                <a:lnTo>
                  <a:pt x="939" y="822"/>
                </a:lnTo>
                <a:lnTo>
                  <a:pt x="855" y="783"/>
                </a:lnTo>
                <a:lnTo>
                  <a:pt x="770" y="734"/>
                </a:lnTo>
                <a:lnTo>
                  <a:pt x="678" y="679"/>
                </a:lnTo>
                <a:lnTo>
                  <a:pt x="584" y="615"/>
                </a:lnTo>
                <a:lnTo>
                  <a:pt x="486" y="545"/>
                </a:lnTo>
                <a:lnTo>
                  <a:pt x="389" y="463"/>
                </a:lnTo>
                <a:lnTo>
                  <a:pt x="291" y="373"/>
                </a:lnTo>
                <a:lnTo>
                  <a:pt x="191" y="272"/>
                </a:lnTo>
                <a:lnTo>
                  <a:pt x="96" y="160"/>
                </a:lnTo>
                <a:lnTo>
                  <a:pt x="0" y="38"/>
                </a:lnTo>
                <a:lnTo>
                  <a:pt x="221" y="24"/>
                </a:lnTo>
                <a:lnTo>
                  <a:pt x="584" y="0"/>
                </a:lnTo>
                <a:close/>
              </a:path>
            </a:pathLst>
          </a:custGeom>
          <a:gradFill>
            <a:gsLst>
              <a:gs pos="0">
                <a:sysClr val="window" lastClr="FFFFFF">
                  <a:lumMod val="95000"/>
                </a:sysClr>
              </a:gs>
              <a:gs pos="100000">
                <a:sysClr val="window" lastClr="FFFFFF">
                  <a:lumMod val="75000"/>
                </a:sysClr>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3" name="Freeform 30">
            <a:extLst>
              <a:ext uri="{FF2B5EF4-FFF2-40B4-BE49-F238E27FC236}">
                <a16:creationId xmlns:a16="http://schemas.microsoft.com/office/drawing/2014/main" id="{2249AB80-57ED-4B07-8952-8BFF1B7110E3}"/>
              </a:ext>
            </a:extLst>
          </p:cNvPr>
          <p:cNvSpPr>
            <a:spLocks/>
          </p:cNvSpPr>
          <p:nvPr/>
        </p:nvSpPr>
        <p:spPr bwMode="auto">
          <a:xfrm>
            <a:off x="7024555" y="3467271"/>
            <a:ext cx="1281482" cy="1289368"/>
          </a:xfrm>
          <a:custGeom>
            <a:avLst/>
            <a:gdLst>
              <a:gd name="T0" fmla="*/ 971 w 971"/>
              <a:gd name="T1" fmla="*/ 0 h 1374"/>
              <a:gd name="T2" fmla="*/ 967 w 971"/>
              <a:gd name="T3" fmla="*/ 6 h 1374"/>
              <a:gd name="T4" fmla="*/ 959 w 971"/>
              <a:gd name="T5" fmla="*/ 18 h 1374"/>
              <a:gd name="T6" fmla="*/ 945 w 971"/>
              <a:gd name="T7" fmla="*/ 39 h 1374"/>
              <a:gd name="T8" fmla="*/ 928 w 971"/>
              <a:gd name="T9" fmla="*/ 69 h 1374"/>
              <a:gd name="T10" fmla="*/ 906 w 971"/>
              <a:gd name="T11" fmla="*/ 104 h 1374"/>
              <a:gd name="T12" fmla="*/ 883 w 971"/>
              <a:gd name="T13" fmla="*/ 147 h 1374"/>
              <a:gd name="T14" fmla="*/ 856 w 971"/>
              <a:gd name="T15" fmla="*/ 195 h 1374"/>
              <a:gd name="T16" fmla="*/ 826 w 971"/>
              <a:gd name="T17" fmla="*/ 250 h 1374"/>
              <a:gd name="T18" fmla="*/ 795 w 971"/>
              <a:gd name="T19" fmla="*/ 311 h 1374"/>
              <a:gd name="T20" fmla="*/ 762 w 971"/>
              <a:gd name="T21" fmla="*/ 377 h 1374"/>
              <a:gd name="T22" fmla="*/ 729 w 971"/>
              <a:gd name="T23" fmla="*/ 447 h 1374"/>
              <a:gd name="T24" fmla="*/ 695 w 971"/>
              <a:gd name="T25" fmla="*/ 523 h 1374"/>
              <a:gd name="T26" fmla="*/ 662 w 971"/>
              <a:gd name="T27" fmla="*/ 601 h 1374"/>
              <a:gd name="T28" fmla="*/ 629 w 971"/>
              <a:gd name="T29" fmla="*/ 685 h 1374"/>
              <a:gd name="T30" fmla="*/ 600 w 971"/>
              <a:gd name="T31" fmla="*/ 773 h 1374"/>
              <a:gd name="T32" fmla="*/ 570 w 971"/>
              <a:gd name="T33" fmla="*/ 863 h 1374"/>
              <a:gd name="T34" fmla="*/ 543 w 971"/>
              <a:gd name="T35" fmla="*/ 956 h 1374"/>
              <a:gd name="T36" fmla="*/ 520 w 971"/>
              <a:gd name="T37" fmla="*/ 1052 h 1374"/>
              <a:gd name="T38" fmla="*/ 498 w 971"/>
              <a:gd name="T39" fmla="*/ 1150 h 1374"/>
              <a:gd name="T40" fmla="*/ 483 w 971"/>
              <a:gd name="T41" fmla="*/ 1247 h 1374"/>
              <a:gd name="T42" fmla="*/ 57 w 971"/>
              <a:gd name="T43" fmla="*/ 1360 h 1374"/>
              <a:gd name="T44" fmla="*/ 0 w 971"/>
              <a:gd name="T45" fmla="*/ 1374 h 1374"/>
              <a:gd name="T46" fmla="*/ 16 w 971"/>
              <a:gd name="T47" fmla="*/ 1228 h 1374"/>
              <a:gd name="T48" fmla="*/ 39 w 971"/>
              <a:gd name="T49" fmla="*/ 1087 h 1374"/>
              <a:gd name="T50" fmla="*/ 68 w 971"/>
              <a:gd name="T51" fmla="*/ 949 h 1374"/>
              <a:gd name="T52" fmla="*/ 102 w 971"/>
              <a:gd name="T53" fmla="*/ 818 h 1374"/>
              <a:gd name="T54" fmla="*/ 139 w 971"/>
              <a:gd name="T55" fmla="*/ 693 h 1374"/>
              <a:gd name="T56" fmla="*/ 178 w 971"/>
              <a:gd name="T57" fmla="*/ 576 h 1374"/>
              <a:gd name="T58" fmla="*/ 219 w 971"/>
              <a:gd name="T59" fmla="*/ 465 h 1374"/>
              <a:gd name="T60" fmla="*/ 262 w 971"/>
              <a:gd name="T61" fmla="*/ 361 h 1374"/>
              <a:gd name="T62" fmla="*/ 303 w 971"/>
              <a:gd name="T63" fmla="*/ 268 h 1374"/>
              <a:gd name="T64" fmla="*/ 344 w 971"/>
              <a:gd name="T65" fmla="*/ 180 h 1374"/>
              <a:gd name="T66" fmla="*/ 383 w 971"/>
              <a:gd name="T67" fmla="*/ 104 h 1374"/>
              <a:gd name="T68" fmla="*/ 418 w 971"/>
              <a:gd name="T69" fmla="*/ 36 h 1374"/>
              <a:gd name="T70" fmla="*/ 770 w 971"/>
              <a:gd name="T71" fmla="*/ 14 h 1374"/>
              <a:gd name="T72" fmla="*/ 772 w 971"/>
              <a:gd name="T73" fmla="*/ 14 h 1374"/>
              <a:gd name="T74" fmla="*/ 971 w 971"/>
              <a:gd name="T75" fmla="*/ 0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1" h="1374">
                <a:moveTo>
                  <a:pt x="971" y="0"/>
                </a:moveTo>
                <a:lnTo>
                  <a:pt x="967" y="6"/>
                </a:lnTo>
                <a:lnTo>
                  <a:pt x="959" y="18"/>
                </a:lnTo>
                <a:lnTo>
                  <a:pt x="945" y="39"/>
                </a:lnTo>
                <a:lnTo>
                  <a:pt x="928" y="69"/>
                </a:lnTo>
                <a:lnTo>
                  <a:pt x="906" y="104"/>
                </a:lnTo>
                <a:lnTo>
                  <a:pt x="883" y="147"/>
                </a:lnTo>
                <a:lnTo>
                  <a:pt x="856" y="195"/>
                </a:lnTo>
                <a:lnTo>
                  <a:pt x="826" y="250"/>
                </a:lnTo>
                <a:lnTo>
                  <a:pt x="795" y="311"/>
                </a:lnTo>
                <a:lnTo>
                  <a:pt x="762" y="377"/>
                </a:lnTo>
                <a:lnTo>
                  <a:pt x="729" y="447"/>
                </a:lnTo>
                <a:lnTo>
                  <a:pt x="695" y="523"/>
                </a:lnTo>
                <a:lnTo>
                  <a:pt x="662" y="601"/>
                </a:lnTo>
                <a:lnTo>
                  <a:pt x="629" y="685"/>
                </a:lnTo>
                <a:lnTo>
                  <a:pt x="600" y="773"/>
                </a:lnTo>
                <a:lnTo>
                  <a:pt x="570" y="863"/>
                </a:lnTo>
                <a:lnTo>
                  <a:pt x="543" y="956"/>
                </a:lnTo>
                <a:lnTo>
                  <a:pt x="520" y="1052"/>
                </a:lnTo>
                <a:lnTo>
                  <a:pt x="498" y="1150"/>
                </a:lnTo>
                <a:lnTo>
                  <a:pt x="483" y="1247"/>
                </a:lnTo>
                <a:lnTo>
                  <a:pt x="57" y="1360"/>
                </a:lnTo>
                <a:lnTo>
                  <a:pt x="0" y="1374"/>
                </a:lnTo>
                <a:lnTo>
                  <a:pt x="16" y="1228"/>
                </a:lnTo>
                <a:lnTo>
                  <a:pt x="39" y="1087"/>
                </a:lnTo>
                <a:lnTo>
                  <a:pt x="68" y="949"/>
                </a:lnTo>
                <a:lnTo>
                  <a:pt x="102" y="818"/>
                </a:lnTo>
                <a:lnTo>
                  <a:pt x="139" y="693"/>
                </a:lnTo>
                <a:lnTo>
                  <a:pt x="178" y="576"/>
                </a:lnTo>
                <a:lnTo>
                  <a:pt x="219" y="465"/>
                </a:lnTo>
                <a:lnTo>
                  <a:pt x="262" y="361"/>
                </a:lnTo>
                <a:lnTo>
                  <a:pt x="303" y="268"/>
                </a:lnTo>
                <a:lnTo>
                  <a:pt x="344" y="180"/>
                </a:lnTo>
                <a:lnTo>
                  <a:pt x="383" y="104"/>
                </a:lnTo>
                <a:lnTo>
                  <a:pt x="418" y="36"/>
                </a:lnTo>
                <a:lnTo>
                  <a:pt x="770" y="14"/>
                </a:lnTo>
                <a:lnTo>
                  <a:pt x="772" y="14"/>
                </a:lnTo>
                <a:lnTo>
                  <a:pt x="971" y="0"/>
                </a:lnTo>
                <a:close/>
              </a:path>
            </a:pathLst>
          </a:custGeom>
          <a:gradFill>
            <a:gsLst>
              <a:gs pos="0">
                <a:schemeClr val="accent5"/>
              </a:gs>
              <a:gs pos="100000">
                <a:schemeClr val="accent1">
                  <a:lumMod val="50000"/>
                </a:schemeClr>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4" name="Freeform 31">
            <a:extLst>
              <a:ext uri="{FF2B5EF4-FFF2-40B4-BE49-F238E27FC236}">
                <a16:creationId xmlns:a16="http://schemas.microsoft.com/office/drawing/2014/main" id="{7E06204B-DCCD-4602-BCD4-875CA9E40421}"/>
              </a:ext>
            </a:extLst>
          </p:cNvPr>
          <p:cNvSpPr>
            <a:spLocks/>
          </p:cNvSpPr>
          <p:nvPr/>
        </p:nvSpPr>
        <p:spPr bwMode="auto">
          <a:xfrm>
            <a:off x="1485544" y="2739069"/>
            <a:ext cx="2618393" cy="2279385"/>
          </a:xfrm>
          <a:custGeom>
            <a:avLst/>
            <a:gdLst>
              <a:gd name="T0" fmla="*/ 1984 w 1984"/>
              <a:gd name="T1" fmla="*/ 0 h 2429"/>
              <a:gd name="T2" fmla="*/ 1980 w 1984"/>
              <a:gd name="T3" fmla="*/ 29 h 2429"/>
              <a:gd name="T4" fmla="*/ 1975 w 1984"/>
              <a:gd name="T5" fmla="*/ 72 h 2429"/>
              <a:gd name="T6" fmla="*/ 1969 w 1984"/>
              <a:gd name="T7" fmla="*/ 125 h 2429"/>
              <a:gd name="T8" fmla="*/ 1959 w 1984"/>
              <a:gd name="T9" fmla="*/ 187 h 2429"/>
              <a:gd name="T10" fmla="*/ 1945 w 1984"/>
              <a:gd name="T11" fmla="*/ 259 h 2429"/>
              <a:gd name="T12" fmla="*/ 1930 w 1984"/>
              <a:gd name="T13" fmla="*/ 341 h 2429"/>
              <a:gd name="T14" fmla="*/ 1910 w 1984"/>
              <a:gd name="T15" fmla="*/ 429 h 2429"/>
              <a:gd name="T16" fmla="*/ 1887 w 1984"/>
              <a:gd name="T17" fmla="*/ 527 h 2429"/>
              <a:gd name="T18" fmla="*/ 1859 w 1984"/>
              <a:gd name="T19" fmla="*/ 628 h 2429"/>
              <a:gd name="T20" fmla="*/ 1826 w 1984"/>
              <a:gd name="T21" fmla="*/ 735 h 2429"/>
              <a:gd name="T22" fmla="*/ 1789 w 1984"/>
              <a:gd name="T23" fmla="*/ 849 h 2429"/>
              <a:gd name="T24" fmla="*/ 1748 w 1984"/>
              <a:gd name="T25" fmla="*/ 966 h 2429"/>
              <a:gd name="T26" fmla="*/ 1699 w 1984"/>
              <a:gd name="T27" fmla="*/ 1085 h 2429"/>
              <a:gd name="T28" fmla="*/ 1623 w 1984"/>
              <a:gd name="T29" fmla="*/ 1256 h 2429"/>
              <a:gd name="T30" fmla="*/ 1539 w 1984"/>
              <a:gd name="T31" fmla="*/ 1420 h 2429"/>
              <a:gd name="T32" fmla="*/ 1449 w 1984"/>
              <a:gd name="T33" fmla="*/ 1576 h 2429"/>
              <a:gd name="T34" fmla="*/ 1354 w 1984"/>
              <a:gd name="T35" fmla="*/ 1727 h 2429"/>
              <a:gd name="T36" fmla="*/ 1250 w 1984"/>
              <a:gd name="T37" fmla="*/ 1869 h 2429"/>
              <a:gd name="T38" fmla="*/ 1139 w 1984"/>
              <a:gd name="T39" fmla="*/ 2004 h 2429"/>
              <a:gd name="T40" fmla="*/ 1031 w 1984"/>
              <a:gd name="T41" fmla="*/ 2121 h 2429"/>
              <a:gd name="T42" fmla="*/ 918 w 1984"/>
              <a:gd name="T43" fmla="*/ 2230 h 2429"/>
              <a:gd name="T44" fmla="*/ 801 w 1984"/>
              <a:gd name="T45" fmla="*/ 2333 h 2429"/>
              <a:gd name="T46" fmla="*/ 678 w 1984"/>
              <a:gd name="T47" fmla="*/ 2429 h 2429"/>
              <a:gd name="T48" fmla="*/ 0 w 1984"/>
              <a:gd name="T49" fmla="*/ 2304 h 2429"/>
              <a:gd name="T50" fmla="*/ 131 w 1984"/>
              <a:gd name="T51" fmla="*/ 2240 h 2429"/>
              <a:gd name="T52" fmla="*/ 256 w 1984"/>
              <a:gd name="T53" fmla="*/ 2167 h 2429"/>
              <a:gd name="T54" fmla="*/ 371 w 1984"/>
              <a:gd name="T55" fmla="*/ 2091 h 2429"/>
              <a:gd name="T56" fmla="*/ 481 w 1984"/>
              <a:gd name="T57" fmla="*/ 2009 h 2429"/>
              <a:gd name="T58" fmla="*/ 584 w 1984"/>
              <a:gd name="T59" fmla="*/ 1922 h 2429"/>
              <a:gd name="T60" fmla="*/ 678 w 1984"/>
              <a:gd name="T61" fmla="*/ 1832 h 2429"/>
              <a:gd name="T62" fmla="*/ 768 w 1984"/>
              <a:gd name="T63" fmla="*/ 1738 h 2429"/>
              <a:gd name="T64" fmla="*/ 850 w 1984"/>
              <a:gd name="T65" fmla="*/ 1641 h 2429"/>
              <a:gd name="T66" fmla="*/ 926 w 1984"/>
              <a:gd name="T67" fmla="*/ 1543 h 2429"/>
              <a:gd name="T68" fmla="*/ 996 w 1984"/>
              <a:gd name="T69" fmla="*/ 1442 h 2429"/>
              <a:gd name="T70" fmla="*/ 1063 w 1984"/>
              <a:gd name="T71" fmla="*/ 1340 h 2429"/>
              <a:gd name="T72" fmla="*/ 1121 w 1984"/>
              <a:gd name="T73" fmla="*/ 1237 h 2429"/>
              <a:gd name="T74" fmla="*/ 1176 w 1984"/>
              <a:gd name="T75" fmla="*/ 1135 h 2429"/>
              <a:gd name="T76" fmla="*/ 1225 w 1984"/>
              <a:gd name="T77" fmla="*/ 1034 h 2429"/>
              <a:gd name="T78" fmla="*/ 1270 w 1984"/>
              <a:gd name="T79" fmla="*/ 934 h 2429"/>
              <a:gd name="T80" fmla="*/ 1311 w 1984"/>
              <a:gd name="T81" fmla="*/ 835 h 2429"/>
              <a:gd name="T82" fmla="*/ 1348 w 1984"/>
              <a:gd name="T83" fmla="*/ 739 h 2429"/>
              <a:gd name="T84" fmla="*/ 1379 w 1984"/>
              <a:gd name="T85" fmla="*/ 646 h 2429"/>
              <a:gd name="T86" fmla="*/ 1406 w 1984"/>
              <a:gd name="T87" fmla="*/ 554 h 2429"/>
              <a:gd name="T88" fmla="*/ 1432 w 1984"/>
              <a:gd name="T89" fmla="*/ 468 h 2429"/>
              <a:gd name="T90" fmla="*/ 1453 w 1984"/>
              <a:gd name="T91" fmla="*/ 386 h 2429"/>
              <a:gd name="T92" fmla="*/ 1471 w 1984"/>
              <a:gd name="T93" fmla="*/ 310 h 2429"/>
              <a:gd name="T94" fmla="*/ 1486 w 1984"/>
              <a:gd name="T95" fmla="*/ 240 h 2429"/>
              <a:gd name="T96" fmla="*/ 1500 w 1984"/>
              <a:gd name="T97" fmla="*/ 175 h 2429"/>
              <a:gd name="T98" fmla="*/ 1510 w 1984"/>
              <a:gd name="T99" fmla="*/ 117 h 2429"/>
              <a:gd name="T100" fmla="*/ 1518 w 1984"/>
              <a:gd name="T101" fmla="*/ 66 h 2429"/>
              <a:gd name="T102" fmla="*/ 1984 w 1984"/>
              <a:gd name="T103" fmla="*/ 0 h 2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4" h="2429">
                <a:moveTo>
                  <a:pt x="1984" y="0"/>
                </a:moveTo>
                <a:lnTo>
                  <a:pt x="1980" y="29"/>
                </a:lnTo>
                <a:lnTo>
                  <a:pt x="1975" y="72"/>
                </a:lnTo>
                <a:lnTo>
                  <a:pt x="1969" y="125"/>
                </a:lnTo>
                <a:lnTo>
                  <a:pt x="1959" y="187"/>
                </a:lnTo>
                <a:lnTo>
                  <a:pt x="1945" y="259"/>
                </a:lnTo>
                <a:lnTo>
                  <a:pt x="1930" y="341"/>
                </a:lnTo>
                <a:lnTo>
                  <a:pt x="1910" y="429"/>
                </a:lnTo>
                <a:lnTo>
                  <a:pt x="1887" y="527"/>
                </a:lnTo>
                <a:lnTo>
                  <a:pt x="1859" y="628"/>
                </a:lnTo>
                <a:lnTo>
                  <a:pt x="1826" y="735"/>
                </a:lnTo>
                <a:lnTo>
                  <a:pt x="1789" y="849"/>
                </a:lnTo>
                <a:lnTo>
                  <a:pt x="1748" y="966"/>
                </a:lnTo>
                <a:lnTo>
                  <a:pt x="1699" y="1085"/>
                </a:lnTo>
                <a:lnTo>
                  <a:pt x="1623" y="1256"/>
                </a:lnTo>
                <a:lnTo>
                  <a:pt x="1539" y="1420"/>
                </a:lnTo>
                <a:lnTo>
                  <a:pt x="1449" y="1576"/>
                </a:lnTo>
                <a:lnTo>
                  <a:pt x="1354" y="1727"/>
                </a:lnTo>
                <a:lnTo>
                  <a:pt x="1250" y="1869"/>
                </a:lnTo>
                <a:lnTo>
                  <a:pt x="1139" y="2004"/>
                </a:lnTo>
                <a:lnTo>
                  <a:pt x="1031" y="2121"/>
                </a:lnTo>
                <a:lnTo>
                  <a:pt x="918" y="2230"/>
                </a:lnTo>
                <a:lnTo>
                  <a:pt x="801" y="2333"/>
                </a:lnTo>
                <a:lnTo>
                  <a:pt x="678" y="2429"/>
                </a:lnTo>
                <a:lnTo>
                  <a:pt x="0" y="2304"/>
                </a:lnTo>
                <a:lnTo>
                  <a:pt x="131" y="2240"/>
                </a:lnTo>
                <a:lnTo>
                  <a:pt x="256" y="2167"/>
                </a:lnTo>
                <a:lnTo>
                  <a:pt x="371" y="2091"/>
                </a:lnTo>
                <a:lnTo>
                  <a:pt x="481" y="2009"/>
                </a:lnTo>
                <a:lnTo>
                  <a:pt x="584" y="1922"/>
                </a:lnTo>
                <a:lnTo>
                  <a:pt x="678" y="1832"/>
                </a:lnTo>
                <a:lnTo>
                  <a:pt x="768" y="1738"/>
                </a:lnTo>
                <a:lnTo>
                  <a:pt x="850" y="1641"/>
                </a:lnTo>
                <a:lnTo>
                  <a:pt x="926" y="1543"/>
                </a:lnTo>
                <a:lnTo>
                  <a:pt x="996" y="1442"/>
                </a:lnTo>
                <a:lnTo>
                  <a:pt x="1063" y="1340"/>
                </a:lnTo>
                <a:lnTo>
                  <a:pt x="1121" y="1237"/>
                </a:lnTo>
                <a:lnTo>
                  <a:pt x="1176" y="1135"/>
                </a:lnTo>
                <a:lnTo>
                  <a:pt x="1225" y="1034"/>
                </a:lnTo>
                <a:lnTo>
                  <a:pt x="1270" y="934"/>
                </a:lnTo>
                <a:lnTo>
                  <a:pt x="1311" y="835"/>
                </a:lnTo>
                <a:lnTo>
                  <a:pt x="1348" y="739"/>
                </a:lnTo>
                <a:lnTo>
                  <a:pt x="1379" y="646"/>
                </a:lnTo>
                <a:lnTo>
                  <a:pt x="1406" y="554"/>
                </a:lnTo>
                <a:lnTo>
                  <a:pt x="1432" y="468"/>
                </a:lnTo>
                <a:lnTo>
                  <a:pt x="1453" y="386"/>
                </a:lnTo>
                <a:lnTo>
                  <a:pt x="1471" y="310"/>
                </a:lnTo>
                <a:lnTo>
                  <a:pt x="1486" y="240"/>
                </a:lnTo>
                <a:lnTo>
                  <a:pt x="1500" y="175"/>
                </a:lnTo>
                <a:lnTo>
                  <a:pt x="1510" y="117"/>
                </a:lnTo>
                <a:lnTo>
                  <a:pt x="1518" y="66"/>
                </a:lnTo>
                <a:lnTo>
                  <a:pt x="1984" y="0"/>
                </a:lnTo>
                <a:close/>
              </a:path>
            </a:pathLst>
          </a:custGeom>
          <a:gradFill>
            <a:gsLst>
              <a:gs pos="0">
                <a:schemeClr val="accent4"/>
              </a:gs>
              <a:gs pos="100000">
                <a:schemeClr val="accent4">
                  <a:lumMod val="50000"/>
                </a:schemeClr>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25" name="Freeform 32">
            <a:extLst>
              <a:ext uri="{FF2B5EF4-FFF2-40B4-BE49-F238E27FC236}">
                <a16:creationId xmlns:a16="http://schemas.microsoft.com/office/drawing/2014/main" id="{8AB6F9B6-A7D2-4722-AF1A-559E0ABEB6A2}"/>
              </a:ext>
            </a:extLst>
          </p:cNvPr>
          <p:cNvSpPr>
            <a:spLocks/>
          </p:cNvSpPr>
          <p:nvPr/>
        </p:nvSpPr>
        <p:spPr bwMode="auto">
          <a:xfrm>
            <a:off x="4274186" y="3125691"/>
            <a:ext cx="2227746" cy="1889009"/>
          </a:xfrm>
          <a:custGeom>
            <a:avLst/>
            <a:gdLst>
              <a:gd name="T0" fmla="*/ 1688 w 1688"/>
              <a:gd name="T1" fmla="*/ 0 h 2013"/>
              <a:gd name="T2" fmla="*/ 1688 w 1688"/>
              <a:gd name="T3" fmla="*/ 0 h 2013"/>
              <a:gd name="T4" fmla="*/ 1688 w 1688"/>
              <a:gd name="T5" fmla="*/ 11 h 2013"/>
              <a:gd name="T6" fmla="*/ 1684 w 1688"/>
              <a:gd name="T7" fmla="*/ 35 h 2013"/>
              <a:gd name="T8" fmla="*/ 1680 w 1688"/>
              <a:gd name="T9" fmla="*/ 70 h 2013"/>
              <a:gd name="T10" fmla="*/ 1672 w 1688"/>
              <a:gd name="T11" fmla="*/ 117 h 2013"/>
              <a:gd name="T12" fmla="*/ 1662 w 1688"/>
              <a:gd name="T13" fmla="*/ 173 h 2013"/>
              <a:gd name="T14" fmla="*/ 1649 w 1688"/>
              <a:gd name="T15" fmla="*/ 240 h 2013"/>
              <a:gd name="T16" fmla="*/ 1633 w 1688"/>
              <a:gd name="T17" fmla="*/ 316 h 2013"/>
              <a:gd name="T18" fmla="*/ 1611 w 1688"/>
              <a:gd name="T19" fmla="*/ 400 h 2013"/>
              <a:gd name="T20" fmla="*/ 1586 w 1688"/>
              <a:gd name="T21" fmla="*/ 491 h 2013"/>
              <a:gd name="T22" fmla="*/ 1555 w 1688"/>
              <a:gd name="T23" fmla="*/ 589 h 2013"/>
              <a:gd name="T24" fmla="*/ 1518 w 1688"/>
              <a:gd name="T25" fmla="*/ 692 h 2013"/>
              <a:gd name="T26" fmla="*/ 1477 w 1688"/>
              <a:gd name="T27" fmla="*/ 799 h 2013"/>
              <a:gd name="T28" fmla="*/ 1406 w 1688"/>
              <a:gd name="T29" fmla="*/ 957 h 2013"/>
              <a:gd name="T30" fmla="*/ 1330 w 1688"/>
              <a:gd name="T31" fmla="*/ 1110 h 2013"/>
              <a:gd name="T32" fmla="*/ 1246 w 1688"/>
              <a:gd name="T33" fmla="*/ 1256 h 2013"/>
              <a:gd name="T34" fmla="*/ 1154 w 1688"/>
              <a:gd name="T35" fmla="*/ 1398 h 2013"/>
              <a:gd name="T36" fmla="*/ 1057 w 1688"/>
              <a:gd name="T37" fmla="*/ 1533 h 2013"/>
              <a:gd name="T38" fmla="*/ 953 w 1688"/>
              <a:gd name="T39" fmla="*/ 1664 h 2013"/>
              <a:gd name="T40" fmla="*/ 842 w 1688"/>
              <a:gd name="T41" fmla="*/ 1787 h 2013"/>
              <a:gd name="T42" fmla="*/ 723 w 1688"/>
              <a:gd name="T43" fmla="*/ 1904 h 2013"/>
              <a:gd name="T44" fmla="*/ 600 w 1688"/>
              <a:gd name="T45" fmla="*/ 2013 h 2013"/>
              <a:gd name="T46" fmla="*/ 192 w 1688"/>
              <a:gd name="T47" fmla="*/ 1974 h 2013"/>
              <a:gd name="T48" fmla="*/ 0 w 1688"/>
              <a:gd name="T49" fmla="*/ 1956 h 2013"/>
              <a:gd name="T50" fmla="*/ 123 w 1688"/>
              <a:gd name="T51" fmla="*/ 1869 h 2013"/>
              <a:gd name="T52" fmla="*/ 239 w 1688"/>
              <a:gd name="T53" fmla="*/ 1773 h 2013"/>
              <a:gd name="T54" fmla="*/ 348 w 1688"/>
              <a:gd name="T55" fmla="*/ 1674 h 2013"/>
              <a:gd name="T56" fmla="*/ 449 w 1688"/>
              <a:gd name="T57" fmla="*/ 1570 h 2013"/>
              <a:gd name="T58" fmla="*/ 543 w 1688"/>
              <a:gd name="T59" fmla="*/ 1463 h 2013"/>
              <a:gd name="T60" fmla="*/ 629 w 1688"/>
              <a:gd name="T61" fmla="*/ 1354 h 2013"/>
              <a:gd name="T62" fmla="*/ 709 w 1688"/>
              <a:gd name="T63" fmla="*/ 1244 h 2013"/>
              <a:gd name="T64" fmla="*/ 781 w 1688"/>
              <a:gd name="T65" fmla="*/ 1133 h 2013"/>
              <a:gd name="T66" fmla="*/ 850 w 1688"/>
              <a:gd name="T67" fmla="*/ 1022 h 2013"/>
              <a:gd name="T68" fmla="*/ 910 w 1688"/>
              <a:gd name="T69" fmla="*/ 911 h 2013"/>
              <a:gd name="T70" fmla="*/ 965 w 1688"/>
              <a:gd name="T71" fmla="*/ 803 h 2013"/>
              <a:gd name="T72" fmla="*/ 1014 w 1688"/>
              <a:gd name="T73" fmla="*/ 698 h 2013"/>
              <a:gd name="T74" fmla="*/ 1057 w 1688"/>
              <a:gd name="T75" fmla="*/ 597 h 2013"/>
              <a:gd name="T76" fmla="*/ 1096 w 1688"/>
              <a:gd name="T77" fmla="*/ 499 h 2013"/>
              <a:gd name="T78" fmla="*/ 1127 w 1688"/>
              <a:gd name="T79" fmla="*/ 409 h 2013"/>
              <a:gd name="T80" fmla="*/ 1156 w 1688"/>
              <a:gd name="T81" fmla="*/ 323 h 2013"/>
              <a:gd name="T82" fmla="*/ 1178 w 1688"/>
              <a:gd name="T83" fmla="*/ 245 h 2013"/>
              <a:gd name="T84" fmla="*/ 1197 w 1688"/>
              <a:gd name="T85" fmla="*/ 177 h 2013"/>
              <a:gd name="T86" fmla="*/ 1211 w 1688"/>
              <a:gd name="T87" fmla="*/ 117 h 2013"/>
              <a:gd name="T88" fmla="*/ 1221 w 1688"/>
              <a:gd name="T89" fmla="*/ 66 h 2013"/>
              <a:gd name="T90" fmla="*/ 1688 w 1688"/>
              <a:gd name="T91" fmla="*/ 0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8" h="2013">
                <a:moveTo>
                  <a:pt x="1688" y="0"/>
                </a:moveTo>
                <a:lnTo>
                  <a:pt x="1688" y="0"/>
                </a:lnTo>
                <a:lnTo>
                  <a:pt x="1688" y="11"/>
                </a:lnTo>
                <a:lnTo>
                  <a:pt x="1684" y="35"/>
                </a:lnTo>
                <a:lnTo>
                  <a:pt x="1680" y="70"/>
                </a:lnTo>
                <a:lnTo>
                  <a:pt x="1672" y="117"/>
                </a:lnTo>
                <a:lnTo>
                  <a:pt x="1662" y="173"/>
                </a:lnTo>
                <a:lnTo>
                  <a:pt x="1649" y="240"/>
                </a:lnTo>
                <a:lnTo>
                  <a:pt x="1633" y="316"/>
                </a:lnTo>
                <a:lnTo>
                  <a:pt x="1611" y="400"/>
                </a:lnTo>
                <a:lnTo>
                  <a:pt x="1586" y="491"/>
                </a:lnTo>
                <a:lnTo>
                  <a:pt x="1555" y="589"/>
                </a:lnTo>
                <a:lnTo>
                  <a:pt x="1518" y="692"/>
                </a:lnTo>
                <a:lnTo>
                  <a:pt x="1477" y="799"/>
                </a:lnTo>
                <a:lnTo>
                  <a:pt x="1406" y="957"/>
                </a:lnTo>
                <a:lnTo>
                  <a:pt x="1330" y="1110"/>
                </a:lnTo>
                <a:lnTo>
                  <a:pt x="1246" y="1256"/>
                </a:lnTo>
                <a:lnTo>
                  <a:pt x="1154" y="1398"/>
                </a:lnTo>
                <a:lnTo>
                  <a:pt x="1057" y="1533"/>
                </a:lnTo>
                <a:lnTo>
                  <a:pt x="953" y="1664"/>
                </a:lnTo>
                <a:lnTo>
                  <a:pt x="842" y="1787"/>
                </a:lnTo>
                <a:lnTo>
                  <a:pt x="723" y="1904"/>
                </a:lnTo>
                <a:lnTo>
                  <a:pt x="600" y="2013"/>
                </a:lnTo>
                <a:lnTo>
                  <a:pt x="192" y="1974"/>
                </a:lnTo>
                <a:lnTo>
                  <a:pt x="0" y="1956"/>
                </a:lnTo>
                <a:lnTo>
                  <a:pt x="123" y="1869"/>
                </a:lnTo>
                <a:lnTo>
                  <a:pt x="239" y="1773"/>
                </a:lnTo>
                <a:lnTo>
                  <a:pt x="348" y="1674"/>
                </a:lnTo>
                <a:lnTo>
                  <a:pt x="449" y="1570"/>
                </a:lnTo>
                <a:lnTo>
                  <a:pt x="543" y="1463"/>
                </a:lnTo>
                <a:lnTo>
                  <a:pt x="629" y="1354"/>
                </a:lnTo>
                <a:lnTo>
                  <a:pt x="709" y="1244"/>
                </a:lnTo>
                <a:lnTo>
                  <a:pt x="781" y="1133"/>
                </a:lnTo>
                <a:lnTo>
                  <a:pt x="850" y="1022"/>
                </a:lnTo>
                <a:lnTo>
                  <a:pt x="910" y="911"/>
                </a:lnTo>
                <a:lnTo>
                  <a:pt x="965" y="803"/>
                </a:lnTo>
                <a:lnTo>
                  <a:pt x="1014" y="698"/>
                </a:lnTo>
                <a:lnTo>
                  <a:pt x="1057" y="597"/>
                </a:lnTo>
                <a:lnTo>
                  <a:pt x="1096" y="499"/>
                </a:lnTo>
                <a:lnTo>
                  <a:pt x="1127" y="409"/>
                </a:lnTo>
                <a:lnTo>
                  <a:pt x="1156" y="323"/>
                </a:lnTo>
                <a:lnTo>
                  <a:pt x="1178" y="245"/>
                </a:lnTo>
                <a:lnTo>
                  <a:pt x="1197" y="177"/>
                </a:lnTo>
                <a:lnTo>
                  <a:pt x="1211" y="117"/>
                </a:lnTo>
                <a:lnTo>
                  <a:pt x="1221" y="66"/>
                </a:lnTo>
                <a:lnTo>
                  <a:pt x="1688" y="0"/>
                </a:lnTo>
                <a:close/>
              </a:path>
            </a:pathLst>
          </a:custGeom>
          <a:gradFill>
            <a:gsLst>
              <a:gs pos="0">
                <a:schemeClr val="accent2"/>
              </a:gs>
              <a:gs pos="100000">
                <a:srgbClr val="7030A0"/>
              </a:gs>
            </a:gsLst>
            <a:lin ang="16200000" scaled="1"/>
          </a:gra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sysClr val="windowText" lastClr="000000"/>
              </a:solidFill>
              <a:effectLst/>
              <a:uLnTx/>
              <a:uFillTx/>
              <a:latin typeface="Calibri"/>
              <a:cs typeface="B Lotus" panose="00000400000000000000" pitchFamily="2" charset="-78"/>
            </a:endParaRPr>
          </a:p>
        </p:txBody>
      </p:sp>
      <p:sp>
        <p:nvSpPr>
          <p:cNvPr id="152" name="TextBox 85">
            <a:extLst>
              <a:ext uri="{FF2B5EF4-FFF2-40B4-BE49-F238E27FC236}">
                <a16:creationId xmlns:a16="http://schemas.microsoft.com/office/drawing/2014/main" id="{0BB29277-81D0-4EF7-8DAC-EB66E7BB9943}"/>
              </a:ext>
            </a:extLst>
          </p:cNvPr>
          <p:cNvSpPr txBox="1"/>
          <p:nvPr/>
        </p:nvSpPr>
        <p:spPr>
          <a:xfrm>
            <a:off x="757254" y="5167812"/>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accent4"/>
                </a:solidFill>
                <a:effectLst/>
                <a:uLnTx/>
                <a:uFillTx/>
                <a:latin typeface="Arial" pitchFamily="34" charset="0"/>
                <a:cs typeface="B Lotus" panose="00000400000000000000" pitchFamily="2" charset="-78"/>
              </a:rPr>
              <a:t>01</a:t>
            </a:r>
          </a:p>
        </p:txBody>
      </p:sp>
      <p:sp>
        <p:nvSpPr>
          <p:cNvPr id="147" name="TextBox 89">
            <a:extLst>
              <a:ext uri="{FF2B5EF4-FFF2-40B4-BE49-F238E27FC236}">
                <a16:creationId xmlns:a16="http://schemas.microsoft.com/office/drawing/2014/main" id="{90F7345E-CDBC-4A5B-835B-A410CD77C8DF}"/>
              </a:ext>
            </a:extLst>
          </p:cNvPr>
          <p:cNvSpPr txBox="1"/>
          <p:nvPr/>
        </p:nvSpPr>
        <p:spPr>
          <a:xfrm>
            <a:off x="5448784" y="1673490"/>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rgbClr val="7030A0"/>
                </a:solidFill>
                <a:effectLst/>
                <a:uLnTx/>
                <a:uFillTx/>
                <a:latin typeface="Arial" pitchFamily="34" charset="0"/>
                <a:cs typeface="B Lotus" panose="00000400000000000000" pitchFamily="2" charset="-78"/>
              </a:rPr>
              <a:t>04</a:t>
            </a:r>
          </a:p>
        </p:txBody>
      </p:sp>
      <p:sp>
        <p:nvSpPr>
          <p:cNvPr id="143" name="TextBox 86">
            <a:extLst>
              <a:ext uri="{FF2B5EF4-FFF2-40B4-BE49-F238E27FC236}">
                <a16:creationId xmlns:a16="http://schemas.microsoft.com/office/drawing/2014/main" id="{ABBE0A8C-06CF-4F56-921C-0C8589691142}"/>
              </a:ext>
            </a:extLst>
          </p:cNvPr>
          <p:cNvSpPr txBox="1"/>
          <p:nvPr/>
        </p:nvSpPr>
        <p:spPr>
          <a:xfrm>
            <a:off x="1853577" y="1536580"/>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accent4">
                    <a:lumMod val="50000"/>
                  </a:schemeClr>
                </a:solidFill>
                <a:effectLst/>
                <a:uLnTx/>
                <a:uFillTx/>
                <a:latin typeface="Arial" pitchFamily="34" charset="0"/>
                <a:cs typeface="B Lotus" panose="00000400000000000000" pitchFamily="2" charset="-78"/>
              </a:rPr>
              <a:t>02</a:t>
            </a:r>
          </a:p>
        </p:txBody>
      </p:sp>
      <p:sp>
        <p:nvSpPr>
          <p:cNvPr id="135" name="TextBox 90">
            <a:extLst>
              <a:ext uri="{FF2B5EF4-FFF2-40B4-BE49-F238E27FC236}">
                <a16:creationId xmlns:a16="http://schemas.microsoft.com/office/drawing/2014/main" id="{A8CF33C1-FA5B-4907-AEF3-86560955EB74}"/>
              </a:ext>
            </a:extLst>
          </p:cNvPr>
          <p:cNvSpPr txBox="1"/>
          <p:nvPr/>
        </p:nvSpPr>
        <p:spPr>
          <a:xfrm>
            <a:off x="7637498" y="5167812"/>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accent5">
                    <a:lumMod val="75000"/>
                  </a:schemeClr>
                </a:solidFill>
                <a:effectLst/>
                <a:uLnTx/>
                <a:uFillTx/>
                <a:latin typeface="Arial" pitchFamily="34" charset="0"/>
                <a:cs typeface="B Lotus" panose="00000400000000000000" pitchFamily="2" charset="-78"/>
              </a:rPr>
              <a:t>05</a:t>
            </a:r>
          </a:p>
        </p:txBody>
      </p:sp>
      <p:sp>
        <p:nvSpPr>
          <p:cNvPr id="136" name="TextBox 60">
            <a:extLst>
              <a:ext uri="{FF2B5EF4-FFF2-40B4-BE49-F238E27FC236}">
                <a16:creationId xmlns:a16="http://schemas.microsoft.com/office/drawing/2014/main" id="{59E40A50-5F47-4CA3-B55B-ABE9694153BF}"/>
              </a:ext>
            </a:extLst>
          </p:cNvPr>
          <p:cNvSpPr txBox="1"/>
          <p:nvPr/>
        </p:nvSpPr>
        <p:spPr>
          <a:xfrm>
            <a:off x="4482537" y="5310435"/>
            <a:ext cx="2698618" cy="400110"/>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schemeClr val="accent2">
                    <a:lumMod val="75000"/>
                  </a:schemeClr>
                </a:solidFill>
                <a:effectLst/>
                <a:uLnTx/>
                <a:uFillTx/>
                <a:latin typeface="Arial" pitchFamily="34" charset="0"/>
              </a:rPr>
              <a:t>غیر خنثی بودن  نظام بوروکراتیک</a:t>
            </a:r>
            <a:endParaRPr kumimoji="0" lang="en-IN" sz="2000" b="0" i="0" u="none" strike="noStrike" kern="1200" cap="none" spc="0" normalizeH="0" baseline="0" noProof="0" dirty="0">
              <a:ln>
                <a:noFill/>
              </a:ln>
              <a:solidFill>
                <a:schemeClr val="accent2">
                  <a:lumMod val="75000"/>
                </a:schemeClr>
              </a:solidFill>
              <a:effectLst/>
              <a:uLnTx/>
              <a:uFillTx/>
              <a:latin typeface="Arial" pitchFamily="34" charset="0"/>
            </a:endParaRPr>
          </a:p>
        </p:txBody>
      </p:sp>
      <p:sp>
        <p:nvSpPr>
          <p:cNvPr id="137" name="Rectangle 136">
            <a:extLst>
              <a:ext uri="{FF2B5EF4-FFF2-40B4-BE49-F238E27FC236}">
                <a16:creationId xmlns:a16="http://schemas.microsoft.com/office/drawing/2014/main" id="{AA6680B9-ECF2-45DB-847D-27E5D1B9DACC}"/>
              </a:ext>
            </a:extLst>
          </p:cNvPr>
          <p:cNvSpPr/>
          <p:nvPr/>
        </p:nvSpPr>
        <p:spPr>
          <a:xfrm>
            <a:off x="4341845" y="5709910"/>
            <a:ext cx="2839310" cy="1077218"/>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2">
                    <a:lumMod val="75000"/>
                  </a:schemeClr>
                </a:solidFill>
                <a:latin typeface="Arial" pitchFamily="34" charset="0"/>
              </a:rPr>
              <a:t>مطالعات تجربی و شواهد بی شمار پیش فرض خنثایی نظام بوروکراسی را اثبات کردند و مشخص گردید که فراتر از گرایش های سیاسی، نظام بوروکراسی گرایش به فساد دارد</a:t>
            </a:r>
            <a:endParaRPr kumimoji="0" lang="en-IN" sz="1600" b="0" i="0" u="none" strike="noStrike" kern="1200" cap="none" spc="0" normalizeH="0" baseline="0" noProof="0" dirty="0">
              <a:ln>
                <a:noFill/>
              </a:ln>
              <a:solidFill>
                <a:schemeClr val="accent2">
                  <a:lumMod val="75000"/>
                </a:schemeClr>
              </a:solidFill>
              <a:effectLst/>
              <a:uLnTx/>
              <a:uFillTx/>
              <a:latin typeface="Arial" pitchFamily="34" charset="0"/>
            </a:endParaRPr>
          </a:p>
        </p:txBody>
      </p:sp>
      <p:sp>
        <p:nvSpPr>
          <p:cNvPr id="139" name="TextBox 77">
            <a:extLst>
              <a:ext uri="{FF2B5EF4-FFF2-40B4-BE49-F238E27FC236}">
                <a16:creationId xmlns:a16="http://schemas.microsoft.com/office/drawing/2014/main" id="{E0D33862-6310-430E-8CB2-833750125165}"/>
              </a:ext>
            </a:extLst>
          </p:cNvPr>
          <p:cNvSpPr txBox="1"/>
          <p:nvPr/>
        </p:nvSpPr>
        <p:spPr>
          <a:xfrm>
            <a:off x="9406325" y="2305543"/>
            <a:ext cx="697628" cy="646331"/>
          </a:xfrm>
          <a:prstGeom prst="rect">
            <a:avLst/>
          </a:prstGeom>
          <a:noFill/>
        </p:spPr>
        <p:txBody>
          <a:bodyPr wrap="none" rtlCol="0" anchor="ctr">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schemeClr val="accent1">
                    <a:lumMod val="50000"/>
                  </a:schemeClr>
                </a:solidFill>
                <a:effectLst/>
                <a:uLnTx/>
                <a:uFillTx/>
                <a:latin typeface="Arial" pitchFamily="34" charset="0"/>
                <a:cs typeface="B Lotus" panose="00000400000000000000" pitchFamily="2" charset="-78"/>
              </a:rPr>
              <a:t>06</a:t>
            </a:r>
          </a:p>
        </p:txBody>
      </p:sp>
      <p:grpSp>
        <p:nvGrpSpPr>
          <p:cNvPr id="140" name="Group 139">
            <a:extLst>
              <a:ext uri="{FF2B5EF4-FFF2-40B4-BE49-F238E27FC236}">
                <a16:creationId xmlns:a16="http://schemas.microsoft.com/office/drawing/2014/main" id="{DB29AD0E-0A34-472F-991F-177FC10FB756}"/>
              </a:ext>
            </a:extLst>
          </p:cNvPr>
          <p:cNvGrpSpPr/>
          <p:nvPr/>
        </p:nvGrpSpPr>
        <p:grpSpPr>
          <a:xfrm>
            <a:off x="8883355" y="2451315"/>
            <a:ext cx="3128243" cy="1967071"/>
            <a:chOff x="3810856" y="1117368"/>
            <a:chExt cx="2897536" cy="2385293"/>
          </a:xfrm>
        </p:grpSpPr>
        <p:sp>
          <p:nvSpPr>
            <p:cNvPr id="141" name="TextBox 79">
              <a:extLst>
                <a:ext uri="{FF2B5EF4-FFF2-40B4-BE49-F238E27FC236}">
                  <a16:creationId xmlns:a16="http://schemas.microsoft.com/office/drawing/2014/main" id="{5244421C-1769-422B-A5EF-1A2493809B9F}"/>
                </a:ext>
              </a:extLst>
            </p:cNvPr>
            <p:cNvSpPr txBox="1"/>
            <p:nvPr/>
          </p:nvSpPr>
          <p:spPr>
            <a:xfrm>
              <a:off x="4712010" y="1117368"/>
              <a:ext cx="1847214" cy="485178"/>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2000" dirty="0">
                  <a:solidFill>
                    <a:schemeClr val="accent1">
                      <a:lumMod val="50000"/>
                    </a:schemeClr>
                  </a:solidFill>
                  <a:latin typeface="Arial" pitchFamily="34" charset="0"/>
                </a:rPr>
                <a:t>مدیریت بخش عمومی</a:t>
              </a:r>
              <a:endParaRPr kumimoji="0" lang="en-IN" sz="2000" b="0" i="0" u="none" strike="noStrike" kern="1200" cap="none" spc="0" normalizeH="0" baseline="0" noProof="0" dirty="0">
                <a:ln>
                  <a:noFill/>
                </a:ln>
                <a:solidFill>
                  <a:schemeClr val="accent1">
                    <a:lumMod val="50000"/>
                  </a:schemeClr>
                </a:solidFill>
                <a:effectLst/>
                <a:uLnTx/>
                <a:uFillTx/>
                <a:latin typeface="Arial" pitchFamily="34" charset="0"/>
              </a:endParaRPr>
            </a:p>
          </p:txBody>
        </p:sp>
        <p:sp>
          <p:nvSpPr>
            <p:cNvPr id="142" name="Rectangle 141">
              <a:extLst>
                <a:ext uri="{FF2B5EF4-FFF2-40B4-BE49-F238E27FC236}">
                  <a16:creationId xmlns:a16="http://schemas.microsoft.com/office/drawing/2014/main" id="{7686A386-2EC4-4B40-A327-B0A5EFDCA1CD}"/>
                </a:ext>
              </a:extLst>
            </p:cNvPr>
            <p:cNvSpPr/>
            <p:nvPr/>
          </p:nvSpPr>
          <p:spPr>
            <a:xfrm>
              <a:off x="3810856" y="1599271"/>
              <a:ext cx="2897536" cy="1903390"/>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1">
                      <a:lumMod val="50000"/>
                    </a:schemeClr>
                  </a:solidFill>
                  <a:latin typeface="Arial" pitchFamily="34" charset="0"/>
                </a:rPr>
                <a:t>پارادایم حکمرانی بجای حکومت </a:t>
              </a:r>
              <a:r>
                <a:rPr lang="fa-IR" sz="1600" dirty="0" err="1">
                  <a:solidFill>
                    <a:schemeClr val="accent1">
                      <a:lumMod val="50000"/>
                    </a:schemeClr>
                  </a:solidFill>
                  <a:latin typeface="Arial" pitchFamily="34" charset="0"/>
                </a:rPr>
                <a:t>مخوری</a:t>
              </a:r>
              <a:endParaRPr lang="fa-IR" sz="1600" dirty="0">
                <a:solidFill>
                  <a:schemeClr val="accent1">
                    <a:lumMod val="50000"/>
                  </a:schemeClr>
                </a:solidFill>
                <a:latin typeface="Arial" pitchFamily="34" charset="0"/>
              </a:endParaRPr>
            </a:p>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1">
                      <a:lumMod val="50000"/>
                    </a:schemeClr>
                  </a:solidFill>
                  <a:latin typeface="Arial" pitchFamily="34" charset="0"/>
                </a:rPr>
                <a:t>مدیریت بخش عمومی بجای نظام بوروکراسی</a:t>
              </a:r>
            </a:p>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1">
                      <a:lumMod val="50000"/>
                    </a:schemeClr>
                  </a:solidFill>
                  <a:latin typeface="Arial" pitchFamily="34" charset="0"/>
                </a:rPr>
                <a:t>حقوق عمومی بجای حقوق اداری </a:t>
              </a:r>
            </a:p>
            <a:p>
              <a:pPr algn="r" rtl="1">
                <a:defRPr/>
              </a:pPr>
              <a:r>
                <a:rPr lang="fa-IR" sz="1600" dirty="0">
                  <a:solidFill>
                    <a:schemeClr val="accent1">
                      <a:lumMod val="50000"/>
                    </a:schemeClr>
                  </a:solidFill>
                  <a:latin typeface="Arial" pitchFamily="34" charset="0"/>
                </a:rPr>
                <a:t>سیاستگذاری بخش عمومی با حضور دستگاههای حاکمیتی در کنار نهادهای </a:t>
              </a:r>
              <a:r>
                <a:rPr lang="fa-IR" sz="1600" dirty="0" err="1">
                  <a:solidFill>
                    <a:schemeClr val="accent1">
                      <a:lumMod val="50000"/>
                    </a:schemeClr>
                  </a:solidFill>
                  <a:latin typeface="Arial" pitchFamily="34" charset="0"/>
                </a:rPr>
                <a:t>کنش‎ورزی</a:t>
              </a:r>
              <a:r>
                <a:rPr lang="fa-IR" sz="1600" dirty="0">
                  <a:solidFill>
                    <a:schemeClr val="accent1">
                      <a:lumMod val="50000"/>
                    </a:schemeClr>
                  </a:solidFill>
                  <a:latin typeface="Arial" pitchFamily="34" charset="0"/>
                </a:rPr>
                <a:t> جمعی؛ </a:t>
              </a:r>
            </a:p>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err="1">
                  <a:solidFill>
                    <a:schemeClr val="accent1">
                      <a:lumMod val="50000"/>
                    </a:schemeClr>
                  </a:solidFill>
                  <a:latin typeface="Arial" pitchFamily="34" charset="0"/>
                </a:rPr>
                <a:t>تنظیم‎گری</a:t>
              </a:r>
              <a:r>
                <a:rPr lang="fa-IR" sz="1600" dirty="0">
                  <a:solidFill>
                    <a:schemeClr val="accent1">
                      <a:lumMod val="50000"/>
                    </a:schemeClr>
                  </a:solidFill>
                  <a:latin typeface="Arial" pitchFamily="34" charset="0"/>
                </a:rPr>
                <a:t> بخشی بجای تفکیک قوا</a:t>
              </a:r>
            </a:p>
          </p:txBody>
        </p:sp>
      </p:grpSp>
      <p:sp>
        <p:nvSpPr>
          <p:cNvPr id="170" name="TextBox 169">
            <a:extLst>
              <a:ext uri="{FF2B5EF4-FFF2-40B4-BE49-F238E27FC236}">
                <a16:creationId xmlns:a16="http://schemas.microsoft.com/office/drawing/2014/main" id="{1C2C6109-E366-482D-B37D-49F45B7B589B}"/>
              </a:ext>
            </a:extLst>
          </p:cNvPr>
          <p:cNvSpPr txBox="1"/>
          <p:nvPr/>
        </p:nvSpPr>
        <p:spPr>
          <a:xfrm rot="16200000">
            <a:off x="-1405011" y="3102279"/>
            <a:ext cx="3643744" cy="400110"/>
          </a:xfrm>
          <a:prstGeom prst="rect">
            <a:avLst/>
          </a:prstGeom>
          <a:noFill/>
        </p:spPr>
        <p:txBody>
          <a:bodyPr wrap="square">
            <a:spAutoFit/>
          </a:bodyPr>
          <a:lstStyle/>
          <a:p>
            <a:pPr algn="r" rtl="1"/>
            <a:r>
              <a:rPr lang="fa-IR" sz="2000" dirty="0"/>
              <a:t>خطراهه تکامل </a:t>
            </a:r>
            <a:r>
              <a:rPr lang="fa-IR" sz="2000" dirty="0" err="1"/>
              <a:t>اندیشه‎ورزی</a:t>
            </a:r>
            <a:r>
              <a:rPr lang="fa-IR" sz="2000" dirty="0"/>
              <a:t>  در باب بوروکراسی </a:t>
            </a:r>
            <a:endParaRPr lang="en-GB" sz="2000" dirty="0"/>
          </a:p>
        </p:txBody>
      </p:sp>
      <p:sp>
        <p:nvSpPr>
          <p:cNvPr id="76" name="TextBox 38">
            <a:extLst>
              <a:ext uri="{FF2B5EF4-FFF2-40B4-BE49-F238E27FC236}">
                <a16:creationId xmlns:a16="http://schemas.microsoft.com/office/drawing/2014/main" id="{FB48D506-BF44-4594-97FE-DF3865AB951E}"/>
              </a:ext>
            </a:extLst>
          </p:cNvPr>
          <p:cNvSpPr txBox="1"/>
          <p:nvPr/>
        </p:nvSpPr>
        <p:spPr>
          <a:xfrm>
            <a:off x="1340821" y="5325632"/>
            <a:ext cx="1918236" cy="400110"/>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schemeClr val="accent4">
                    <a:lumMod val="75000"/>
                  </a:schemeClr>
                </a:solidFill>
                <a:effectLst/>
                <a:uLnTx/>
                <a:uFillTx/>
                <a:latin typeface="Arial" pitchFamily="34" charset="0"/>
                <a:ea typeface="+mn-ea"/>
              </a:rPr>
              <a:t>رویکرد فرزندان غیور</a:t>
            </a:r>
            <a:endParaRPr kumimoji="0" lang="en-IN" sz="2000" b="0" i="0" u="none" strike="noStrike" kern="1200" cap="none" spc="0" normalizeH="0" baseline="0" noProof="0" dirty="0">
              <a:ln>
                <a:noFill/>
              </a:ln>
              <a:solidFill>
                <a:schemeClr val="accent4">
                  <a:lumMod val="75000"/>
                </a:schemeClr>
              </a:solidFill>
              <a:effectLst/>
              <a:uLnTx/>
              <a:uFillTx/>
              <a:latin typeface="Arial" pitchFamily="34" charset="0"/>
              <a:ea typeface="+mn-ea"/>
            </a:endParaRPr>
          </a:p>
        </p:txBody>
      </p:sp>
      <p:sp>
        <p:nvSpPr>
          <p:cNvPr id="77" name="Rectangle 76">
            <a:extLst>
              <a:ext uri="{FF2B5EF4-FFF2-40B4-BE49-F238E27FC236}">
                <a16:creationId xmlns:a16="http://schemas.microsoft.com/office/drawing/2014/main" id="{A2C3D97E-23F3-402B-9FA9-63BC52D42F68}"/>
              </a:ext>
            </a:extLst>
          </p:cNvPr>
          <p:cNvSpPr/>
          <p:nvPr/>
        </p:nvSpPr>
        <p:spPr>
          <a:xfrm>
            <a:off x="496778" y="5727793"/>
            <a:ext cx="2887124" cy="1107996"/>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4">
                    <a:lumMod val="75000"/>
                  </a:schemeClr>
                </a:solidFill>
                <a:latin typeface="Arial" pitchFamily="34" charset="0"/>
              </a:rPr>
              <a:t>دولت خیرخواه با نظام بوروکراسی متشکل از فرزندان نخبه و با لیاقت ملت؛ </a:t>
            </a:r>
            <a:r>
              <a:rPr lang="fa-IR" sz="1800" b="1" dirty="0">
                <a:solidFill>
                  <a:schemeClr val="accent4">
                    <a:lumMod val="75000"/>
                  </a:schemeClr>
                </a:solidFill>
                <a:latin typeface="Arial" pitchFamily="34" charset="0"/>
              </a:rPr>
              <a:t>همه کارها </a:t>
            </a:r>
            <a:r>
              <a:rPr lang="fa-IR" sz="1600" dirty="0">
                <a:solidFill>
                  <a:schemeClr val="accent4">
                    <a:lumMod val="75000"/>
                  </a:schemeClr>
                </a:solidFill>
                <a:latin typeface="Arial" pitchFamily="34" charset="0"/>
              </a:rPr>
              <a:t>را به بهترین نحو ممکن انجام داده و رشد سریع ضمن حفظ عدالت برقرار میشود</a:t>
            </a:r>
            <a:endParaRPr kumimoji="0" lang="en-IN" sz="1600" b="0" i="0" u="none" strike="noStrike" kern="1200" cap="none" spc="0" normalizeH="0" baseline="0" noProof="0" dirty="0">
              <a:ln>
                <a:noFill/>
              </a:ln>
              <a:solidFill>
                <a:schemeClr val="accent4">
                  <a:lumMod val="75000"/>
                </a:schemeClr>
              </a:solidFill>
              <a:effectLst/>
              <a:uLnTx/>
              <a:uFillTx/>
              <a:latin typeface="Arial" pitchFamily="34" charset="0"/>
              <a:ea typeface="+mn-ea"/>
            </a:endParaRPr>
          </a:p>
        </p:txBody>
      </p:sp>
      <p:sp>
        <p:nvSpPr>
          <p:cNvPr id="78" name="TextBox 54">
            <a:extLst>
              <a:ext uri="{FF2B5EF4-FFF2-40B4-BE49-F238E27FC236}">
                <a16:creationId xmlns:a16="http://schemas.microsoft.com/office/drawing/2014/main" id="{9A8DAD77-6F51-493B-AEBC-63F3C9152B5F}"/>
              </a:ext>
            </a:extLst>
          </p:cNvPr>
          <p:cNvSpPr txBox="1"/>
          <p:nvPr/>
        </p:nvSpPr>
        <p:spPr>
          <a:xfrm>
            <a:off x="2222382" y="1726624"/>
            <a:ext cx="2459741" cy="400110"/>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2000" dirty="0">
                <a:solidFill>
                  <a:schemeClr val="accent4">
                    <a:lumMod val="50000"/>
                  </a:schemeClr>
                </a:solidFill>
                <a:latin typeface="Arial" pitchFamily="34" charset="0"/>
              </a:rPr>
              <a:t>بازگشت به دیدگاه کلاسیک</a:t>
            </a:r>
            <a:endParaRPr kumimoji="0" lang="en-IN" sz="2000" b="0" i="0" u="none" strike="noStrike" kern="1200" cap="none" spc="0" normalizeH="0" baseline="0" noProof="0" dirty="0">
              <a:ln>
                <a:noFill/>
              </a:ln>
              <a:solidFill>
                <a:schemeClr val="accent4">
                  <a:lumMod val="50000"/>
                </a:schemeClr>
              </a:solidFill>
              <a:effectLst/>
              <a:uLnTx/>
              <a:uFillTx/>
              <a:latin typeface="Arial" pitchFamily="34" charset="0"/>
              <a:ea typeface="+mn-ea"/>
            </a:endParaRPr>
          </a:p>
        </p:txBody>
      </p:sp>
      <p:sp>
        <p:nvSpPr>
          <p:cNvPr id="79" name="Rectangle 78">
            <a:extLst>
              <a:ext uri="{FF2B5EF4-FFF2-40B4-BE49-F238E27FC236}">
                <a16:creationId xmlns:a16="http://schemas.microsoft.com/office/drawing/2014/main" id="{0C8EB119-9FD6-4E8C-BA9E-0BA3C42A8218}"/>
              </a:ext>
            </a:extLst>
          </p:cNvPr>
          <p:cNvSpPr/>
          <p:nvPr/>
        </p:nvSpPr>
        <p:spPr>
          <a:xfrm>
            <a:off x="1617265" y="2080978"/>
            <a:ext cx="3052904" cy="584775"/>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1600" dirty="0">
                <a:solidFill>
                  <a:schemeClr val="accent4">
                    <a:lumMod val="50000"/>
                  </a:schemeClr>
                </a:solidFill>
                <a:latin typeface="Arial" pitchFamily="34" charset="0"/>
              </a:rPr>
              <a:t>دخالت حکومت بواسطه بخش </a:t>
            </a:r>
            <a:r>
              <a:rPr lang="fa-IR" sz="1600" dirty="0" err="1">
                <a:solidFill>
                  <a:schemeClr val="accent4">
                    <a:lumMod val="50000"/>
                  </a:schemeClr>
                </a:solidFill>
                <a:latin typeface="Arial" pitchFamily="34" charset="0"/>
              </a:rPr>
              <a:t>غیرانتخابی</a:t>
            </a:r>
            <a:r>
              <a:rPr lang="fa-IR" sz="1600" dirty="0">
                <a:solidFill>
                  <a:schemeClr val="accent4">
                    <a:lumMod val="50000"/>
                  </a:schemeClr>
                </a:solidFill>
                <a:latin typeface="Arial" pitchFamily="34" charset="0"/>
              </a:rPr>
              <a:t> آن یعنی نظام بوروکراسی  در هر زمینه ای مخرب است. </a:t>
            </a:r>
            <a:endParaRPr kumimoji="0" lang="en-IN" sz="1600" b="0" i="0" u="none" strike="noStrike" kern="1200" cap="none" spc="0" normalizeH="0" baseline="0" noProof="0" dirty="0">
              <a:ln>
                <a:noFill/>
              </a:ln>
              <a:solidFill>
                <a:schemeClr val="accent4">
                  <a:lumMod val="50000"/>
                </a:schemeClr>
              </a:solidFill>
              <a:effectLst/>
              <a:uLnTx/>
              <a:uFillTx/>
              <a:latin typeface="Arial" pitchFamily="34" charset="0"/>
              <a:ea typeface="+mn-ea"/>
            </a:endParaRPr>
          </a:p>
        </p:txBody>
      </p:sp>
      <p:sp>
        <p:nvSpPr>
          <p:cNvPr id="80" name="TextBox 47">
            <a:extLst>
              <a:ext uri="{FF2B5EF4-FFF2-40B4-BE49-F238E27FC236}">
                <a16:creationId xmlns:a16="http://schemas.microsoft.com/office/drawing/2014/main" id="{F9AFB3CC-3576-4D00-AD8B-16624F56AD70}"/>
              </a:ext>
            </a:extLst>
          </p:cNvPr>
          <p:cNvSpPr txBox="1"/>
          <p:nvPr/>
        </p:nvSpPr>
        <p:spPr>
          <a:xfrm>
            <a:off x="6222653" y="1796520"/>
            <a:ext cx="2541339" cy="400110"/>
          </a:xfrm>
          <a:prstGeom prst="rect">
            <a:avLst/>
          </a:prstGeom>
          <a:noFill/>
        </p:spPr>
        <p:txBody>
          <a:bodyPr wrap="square" rtlCol="0" anchor="b">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lang="fa-IR" sz="2000" dirty="0">
                <a:solidFill>
                  <a:srgbClr val="7030A0"/>
                </a:solidFill>
                <a:latin typeface="Arial" pitchFamily="34" charset="0"/>
              </a:rPr>
              <a:t>تقدم نقش بوروکراسی در توسعه </a:t>
            </a:r>
            <a:endParaRPr kumimoji="0" lang="en-IN" sz="2000" b="0" i="0" u="none" strike="noStrike" kern="1200" cap="none" spc="0" normalizeH="0" baseline="0" noProof="0" dirty="0">
              <a:ln>
                <a:noFill/>
              </a:ln>
              <a:solidFill>
                <a:srgbClr val="7030A0"/>
              </a:solidFill>
              <a:effectLst/>
              <a:uLnTx/>
              <a:uFillTx/>
              <a:latin typeface="Arial" pitchFamily="34" charset="0"/>
            </a:endParaRPr>
          </a:p>
        </p:txBody>
      </p:sp>
      <p:sp>
        <p:nvSpPr>
          <p:cNvPr id="81" name="Rectangle 80">
            <a:extLst>
              <a:ext uri="{FF2B5EF4-FFF2-40B4-BE49-F238E27FC236}">
                <a16:creationId xmlns:a16="http://schemas.microsoft.com/office/drawing/2014/main" id="{A86E689D-4388-480F-975C-EBDE3DF6A14F}"/>
              </a:ext>
            </a:extLst>
          </p:cNvPr>
          <p:cNvSpPr/>
          <p:nvPr/>
        </p:nvSpPr>
        <p:spPr>
          <a:xfrm>
            <a:off x="5474547" y="2198322"/>
            <a:ext cx="3408807" cy="830997"/>
          </a:xfrm>
          <a:prstGeom prst="rect">
            <a:avLst/>
          </a:prstGeom>
        </p:spPr>
        <p:txBody>
          <a:bodyPr wrap="square">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1600" b="0" i="0" u="none" strike="noStrike" kern="1200" cap="none" spc="0" normalizeH="0" baseline="0" noProof="0" dirty="0">
                <a:ln>
                  <a:noFill/>
                </a:ln>
                <a:solidFill>
                  <a:srgbClr val="7030A0"/>
                </a:solidFill>
                <a:effectLst/>
                <a:uLnTx/>
                <a:uFillTx/>
                <a:latin typeface="Arial" pitchFamily="34" charset="0"/>
              </a:rPr>
              <a:t>برای توسعه پیش از آزادسازی و تبعیت از نظام بازار، توسعه نهادی لازمست و </a:t>
            </a:r>
            <a:r>
              <a:rPr kumimoji="0" lang="fa-IR" sz="1600" b="0" i="0" u="none" strike="noStrike" kern="1200" cap="none" spc="0" normalizeH="0" baseline="0" noProof="0" dirty="0" err="1">
                <a:ln>
                  <a:noFill/>
                </a:ln>
                <a:solidFill>
                  <a:srgbClr val="7030A0"/>
                </a:solidFill>
                <a:effectLst/>
                <a:uLnTx/>
                <a:uFillTx/>
                <a:latin typeface="Arial" pitchFamily="34" charset="0"/>
              </a:rPr>
              <a:t>ترای</a:t>
            </a:r>
            <a:r>
              <a:rPr kumimoji="0" lang="fa-IR" sz="1600" b="0" i="0" u="none" strike="noStrike" kern="1200" cap="none" spc="0" normalizeH="0" baseline="0" noProof="0" dirty="0">
                <a:ln>
                  <a:noFill/>
                </a:ln>
                <a:solidFill>
                  <a:srgbClr val="7030A0"/>
                </a:solidFill>
                <a:effectLst/>
                <a:uLnTx/>
                <a:uFillTx/>
                <a:latin typeface="Arial" pitchFamily="34" charset="0"/>
              </a:rPr>
              <a:t> توسعه نهادی در موارد متعددی تغییر در بخشی از بوروکراسی لازم و </a:t>
            </a:r>
            <a:r>
              <a:rPr kumimoji="0" lang="fa-IR" sz="1600" b="0" i="0" u="none" strike="noStrike" kern="1200" cap="none" spc="0" normalizeH="0" baseline="0" noProof="0" dirty="0" err="1">
                <a:ln>
                  <a:noFill/>
                </a:ln>
                <a:solidFill>
                  <a:srgbClr val="7030A0"/>
                </a:solidFill>
                <a:effectLst/>
                <a:uLnTx/>
                <a:uFillTx/>
                <a:latin typeface="Arial" pitchFamily="34" charset="0"/>
              </a:rPr>
              <a:t>متقدم</a:t>
            </a:r>
            <a:r>
              <a:rPr kumimoji="0" lang="fa-IR" sz="1600" b="0" i="0" u="none" strike="noStrike" kern="1200" cap="none" spc="0" normalizeH="0" baseline="0" noProof="0" dirty="0">
                <a:ln>
                  <a:noFill/>
                </a:ln>
                <a:solidFill>
                  <a:srgbClr val="7030A0"/>
                </a:solidFill>
                <a:effectLst/>
                <a:uLnTx/>
                <a:uFillTx/>
                <a:latin typeface="Arial" pitchFamily="34" charset="0"/>
              </a:rPr>
              <a:t> است  </a:t>
            </a:r>
            <a:endParaRPr kumimoji="0" lang="en-IN" sz="1600" b="0" i="0" u="none" strike="noStrike" kern="1200" cap="none" spc="0" normalizeH="0" baseline="0" noProof="0" dirty="0">
              <a:ln>
                <a:noFill/>
              </a:ln>
              <a:solidFill>
                <a:srgbClr val="7030A0"/>
              </a:solidFill>
              <a:effectLst/>
              <a:uLnTx/>
              <a:uFillTx/>
              <a:latin typeface="Arial" pitchFamily="34" charset="0"/>
            </a:endParaRPr>
          </a:p>
        </p:txBody>
      </p:sp>
      <p:cxnSp>
        <p:nvCxnSpPr>
          <p:cNvPr id="20" name="Straight Arrow Connector 19">
            <a:extLst>
              <a:ext uri="{FF2B5EF4-FFF2-40B4-BE49-F238E27FC236}">
                <a16:creationId xmlns:a16="http://schemas.microsoft.com/office/drawing/2014/main" id="{CE743086-6512-4DD3-A603-1A008E7BA997}"/>
              </a:ext>
            </a:extLst>
          </p:cNvPr>
          <p:cNvCxnSpPr>
            <a:cxnSpLocks/>
          </p:cNvCxnSpPr>
          <p:nvPr/>
        </p:nvCxnSpPr>
        <p:spPr>
          <a:xfrm>
            <a:off x="5692987" y="5167812"/>
            <a:ext cx="3071005" cy="0"/>
          </a:xfrm>
          <a:prstGeom prst="straightConnector1">
            <a:avLst/>
          </a:prstGeom>
          <a:ln>
            <a:solidFill>
              <a:schemeClr val="bg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098F8B8-CE45-438E-ACB0-939AEDB5949F}"/>
              </a:ext>
            </a:extLst>
          </p:cNvPr>
          <p:cNvSpPr/>
          <p:nvPr/>
        </p:nvSpPr>
        <p:spPr>
          <a:xfrm>
            <a:off x="6417129" y="5014700"/>
            <a:ext cx="1611085" cy="267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lumMod val="75000"/>
                  </a:schemeClr>
                </a:solidFill>
              </a:rPr>
              <a:t>اسطوره زدایی</a:t>
            </a:r>
            <a:endParaRPr lang="en-US" dirty="0">
              <a:solidFill>
                <a:schemeClr val="bg1">
                  <a:lumMod val="75000"/>
                </a:schemeClr>
              </a:solidFill>
            </a:endParaRPr>
          </a:p>
        </p:txBody>
      </p:sp>
      <p:sp>
        <p:nvSpPr>
          <p:cNvPr id="54" name="TextBox 9">
            <a:extLst>
              <a:ext uri="{FF2B5EF4-FFF2-40B4-BE49-F238E27FC236}">
                <a16:creationId xmlns:a16="http://schemas.microsoft.com/office/drawing/2014/main" id="{147F48A0-1DC3-4F9D-9D7E-1E4B5FE25B5E}"/>
              </a:ext>
            </a:extLst>
          </p:cNvPr>
          <p:cNvSpPr txBox="1"/>
          <p:nvPr/>
        </p:nvSpPr>
        <p:spPr>
          <a:xfrm>
            <a:off x="1932731" y="4401103"/>
            <a:ext cx="718457" cy="707886"/>
          </a:xfrm>
          <a:prstGeom prst="rect">
            <a:avLst/>
          </a:prstGeom>
          <a:noFill/>
        </p:spPr>
        <p:txBody>
          <a:bodyPr wrap="square">
            <a:spAutoFit/>
          </a:bodyPr>
          <a:lstStyle/>
          <a:p>
            <a:r>
              <a:rPr kumimoji="0" lang="en-US" sz="40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sz="1600" dirty="0">
              <a:solidFill>
                <a:schemeClr val="bg1"/>
              </a:solidFill>
            </a:endParaRPr>
          </a:p>
        </p:txBody>
      </p:sp>
      <p:sp>
        <p:nvSpPr>
          <p:cNvPr id="55" name="TextBox 11">
            <a:extLst>
              <a:ext uri="{FF2B5EF4-FFF2-40B4-BE49-F238E27FC236}">
                <a16:creationId xmlns:a16="http://schemas.microsoft.com/office/drawing/2014/main" id="{8997FEC6-682E-49F0-AD03-1DCD6335F03E}"/>
              </a:ext>
            </a:extLst>
          </p:cNvPr>
          <p:cNvSpPr txBox="1"/>
          <p:nvPr/>
        </p:nvSpPr>
        <p:spPr>
          <a:xfrm>
            <a:off x="3352211" y="2718423"/>
            <a:ext cx="745672" cy="707886"/>
          </a:xfrm>
          <a:prstGeom prst="rect">
            <a:avLst/>
          </a:prstGeom>
          <a:noFill/>
        </p:spPr>
        <p:txBody>
          <a:bodyPr wrap="square">
            <a:spAutoFit/>
          </a:bodyPr>
          <a:lstStyle/>
          <a:p>
            <a:r>
              <a:rPr kumimoji="0" lang="en-US" sz="40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sz="1600" dirty="0">
              <a:solidFill>
                <a:schemeClr val="bg1"/>
              </a:solidFill>
            </a:endParaRPr>
          </a:p>
        </p:txBody>
      </p:sp>
      <p:sp>
        <p:nvSpPr>
          <p:cNvPr id="56" name="TextBox 13">
            <a:extLst>
              <a:ext uri="{FF2B5EF4-FFF2-40B4-BE49-F238E27FC236}">
                <a16:creationId xmlns:a16="http://schemas.microsoft.com/office/drawing/2014/main" id="{B74491EA-0334-45AB-BD2F-87CE55D314DE}"/>
              </a:ext>
            </a:extLst>
          </p:cNvPr>
          <p:cNvSpPr txBox="1"/>
          <p:nvPr/>
        </p:nvSpPr>
        <p:spPr>
          <a:xfrm>
            <a:off x="4710032" y="4424333"/>
            <a:ext cx="762000" cy="707886"/>
          </a:xfrm>
          <a:prstGeom prst="rect">
            <a:avLst/>
          </a:prstGeom>
          <a:noFill/>
        </p:spPr>
        <p:txBody>
          <a:bodyPr wrap="square">
            <a:spAutoFit/>
          </a:bodyPr>
          <a:lstStyle/>
          <a:p>
            <a:r>
              <a:rPr kumimoji="0" lang="en-US" sz="40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sz="1600" dirty="0">
              <a:solidFill>
                <a:schemeClr val="bg1"/>
              </a:solidFill>
            </a:endParaRPr>
          </a:p>
        </p:txBody>
      </p:sp>
      <p:sp>
        <p:nvSpPr>
          <p:cNvPr id="57" name="TextBox 17">
            <a:extLst>
              <a:ext uri="{FF2B5EF4-FFF2-40B4-BE49-F238E27FC236}">
                <a16:creationId xmlns:a16="http://schemas.microsoft.com/office/drawing/2014/main" id="{991F4ADE-0B9B-41E9-8227-534D73F2F9E5}"/>
              </a:ext>
            </a:extLst>
          </p:cNvPr>
          <p:cNvSpPr txBox="1"/>
          <p:nvPr/>
        </p:nvSpPr>
        <p:spPr>
          <a:xfrm>
            <a:off x="5720231" y="3261440"/>
            <a:ext cx="781701" cy="584775"/>
          </a:xfrm>
          <a:prstGeom prst="rect">
            <a:avLst/>
          </a:prstGeom>
          <a:noFill/>
        </p:spPr>
        <p:txBody>
          <a:bodyPr wrap="square">
            <a:spAutoFit/>
          </a:bodyPr>
          <a:lstStyle/>
          <a:p>
            <a:r>
              <a:rPr kumimoji="0" lang="en-US" sz="32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sz="1200" dirty="0">
              <a:solidFill>
                <a:schemeClr val="bg1"/>
              </a:solidFill>
            </a:endParaRPr>
          </a:p>
        </p:txBody>
      </p:sp>
      <p:sp>
        <p:nvSpPr>
          <p:cNvPr id="58" name="TextBox 21">
            <a:extLst>
              <a:ext uri="{FF2B5EF4-FFF2-40B4-BE49-F238E27FC236}">
                <a16:creationId xmlns:a16="http://schemas.microsoft.com/office/drawing/2014/main" id="{FA660978-8F38-45BD-83DD-1E0E05C3B30B}"/>
              </a:ext>
            </a:extLst>
          </p:cNvPr>
          <p:cNvSpPr txBox="1"/>
          <p:nvPr/>
        </p:nvSpPr>
        <p:spPr>
          <a:xfrm>
            <a:off x="6982457" y="4065266"/>
            <a:ext cx="772885" cy="769441"/>
          </a:xfrm>
          <a:prstGeom prst="rect">
            <a:avLst/>
          </a:prstGeom>
          <a:noFill/>
        </p:spPr>
        <p:txBody>
          <a:bodyPr wrap="square">
            <a:spAutoFit/>
          </a:bodyPr>
          <a:lstStyle/>
          <a:p>
            <a:r>
              <a:rPr kumimoji="0" lang="en-US" sz="44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dirty="0">
              <a:solidFill>
                <a:schemeClr val="bg1"/>
              </a:solidFill>
            </a:endParaRPr>
          </a:p>
        </p:txBody>
      </p:sp>
      <p:sp>
        <p:nvSpPr>
          <p:cNvPr id="59" name="TextBox 25">
            <a:extLst>
              <a:ext uri="{FF2B5EF4-FFF2-40B4-BE49-F238E27FC236}">
                <a16:creationId xmlns:a16="http://schemas.microsoft.com/office/drawing/2014/main" id="{4B8169BF-842E-4C1D-8864-C17968FA91FC}"/>
              </a:ext>
            </a:extLst>
          </p:cNvPr>
          <p:cNvSpPr txBox="1"/>
          <p:nvPr/>
        </p:nvSpPr>
        <p:spPr>
          <a:xfrm>
            <a:off x="7409413" y="3366413"/>
            <a:ext cx="718457" cy="769441"/>
          </a:xfrm>
          <a:prstGeom prst="rect">
            <a:avLst/>
          </a:prstGeom>
          <a:noFill/>
        </p:spPr>
        <p:txBody>
          <a:bodyPr wrap="square">
            <a:spAutoFit/>
          </a:bodyPr>
          <a:lstStyle/>
          <a:p>
            <a:r>
              <a:rPr kumimoji="0" lang="en-US" sz="4400" b="0" i="0" u="none" strike="noStrike" kern="1200" cap="none" spc="0" normalizeH="0" baseline="0" noProof="0" dirty="0">
                <a:ln>
                  <a:noFill/>
                </a:ln>
                <a:solidFill>
                  <a:schemeClr val="bg1"/>
                </a:solidFill>
                <a:effectLst/>
                <a:uLnTx/>
                <a:uFillTx/>
                <a:latin typeface="Segoe UI Symbol" panose="020B0502040204020203" pitchFamily="34" charset="0"/>
                <a:ea typeface="Segoe UI Symbol" panose="020B0502040204020203" pitchFamily="34" charset="0"/>
                <a:cs typeface="Calibri"/>
              </a:rPr>
              <a:t>❀</a:t>
            </a:r>
            <a:endParaRPr lang="en-US" dirty="0">
              <a:solidFill>
                <a:schemeClr val="bg1"/>
              </a:solidFill>
            </a:endParaRPr>
          </a:p>
        </p:txBody>
      </p:sp>
      <p:sp>
        <p:nvSpPr>
          <p:cNvPr id="5" name="TextBox 4">
            <a:extLst>
              <a:ext uri="{FF2B5EF4-FFF2-40B4-BE49-F238E27FC236}">
                <a16:creationId xmlns:a16="http://schemas.microsoft.com/office/drawing/2014/main" id="{F8889602-1BEE-4ECF-9969-3ED163D71276}"/>
              </a:ext>
            </a:extLst>
          </p:cNvPr>
          <p:cNvSpPr txBox="1"/>
          <p:nvPr/>
        </p:nvSpPr>
        <p:spPr>
          <a:xfrm>
            <a:off x="2651188" y="1144450"/>
            <a:ext cx="9384096" cy="369332"/>
          </a:xfrm>
          <a:prstGeom prst="rect">
            <a:avLst/>
          </a:prstGeom>
          <a:solidFill>
            <a:schemeClr val="bg2">
              <a:lumMod val="10000"/>
            </a:schemeClr>
          </a:solidFill>
        </p:spPr>
        <p:txBody>
          <a:bodyPr wrap="square" rtlCol="0">
            <a:spAutoFit/>
          </a:bodyPr>
          <a:lstStyle/>
          <a:p>
            <a:pPr algn="ctr" rtl="1"/>
            <a:r>
              <a:rPr lang="fa-IR" dirty="0">
                <a:solidFill>
                  <a:schemeClr val="bg1"/>
                </a:solidFill>
              </a:rPr>
              <a:t>هر حکومتی دارای دو بخش «طبقه حاکمه» که با رای مستقیم و غیرمستقیم مردم انتخاب میشوند و نظام بوروکراسی (بخش غیر انتخابی) است</a:t>
            </a:r>
            <a:endParaRPr lang="en-US" dirty="0">
              <a:solidFill>
                <a:schemeClr val="bg1"/>
              </a:solidFill>
            </a:endParaRPr>
          </a:p>
        </p:txBody>
      </p:sp>
    </p:spTree>
    <p:extLst>
      <p:ext uri="{BB962C8B-B14F-4D97-AF65-F5344CB8AC3E}">
        <p14:creationId xmlns:p14="http://schemas.microsoft.com/office/powerpoint/2010/main" val="77186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8AB6E-2B38-4DFC-AD36-A3871277517E}"/>
              </a:ext>
            </a:extLst>
          </p:cNvPr>
          <p:cNvSpPr>
            <a:spLocks noGrp="1"/>
          </p:cNvSpPr>
          <p:nvPr>
            <p:ph type="title"/>
          </p:nvPr>
        </p:nvSpPr>
        <p:spPr/>
        <p:txBody>
          <a:bodyPr/>
          <a:lstStyle/>
          <a:p>
            <a:r>
              <a:rPr lang="fa-IR" dirty="0"/>
              <a:t>نظام </a:t>
            </a:r>
            <a:r>
              <a:rPr lang="fa-IR" dirty="0" err="1"/>
              <a:t>مالیات‎ستانی</a:t>
            </a:r>
            <a:r>
              <a:rPr lang="fa-IR" dirty="0"/>
              <a:t> مربوط به هر دو بخش حکومت است</a:t>
            </a:r>
            <a:endParaRPr lang="en-US" dirty="0"/>
          </a:p>
        </p:txBody>
      </p:sp>
      <p:sp>
        <p:nvSpPr>
          <p:cNvPr id="5" name="Rectangle: Rounded Corners 4">
            <a:extLst>
              <a:ext uri="{FF2B5EF4-FFF2-40B4-BE49-F238E27FC236}">
                <a16:creationId xmlns:a16="http://schemas.microsoft.com/office/drawing/2014/main" id="{401489B3-AF7B-4667-AAF9-FBA295D4CC74}"/>
              </a:ext>
            </a:extLst>
          </p:cNvPr>
          <p:cNvSpPr/>
          <p:nvPr/>
        </p:nvSpPr>
        <p:spPr>
          <a:xfrm>
            <a:off x="3765045" y="2812575"/>
            <a:ext cx="1877785" cy="2750025"/>
          </a:xfrm>
          <a:prstGeom prst="roundRect">
            <a:avLst>
              <a:gd name="adj" fmla="val 8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3200" dirty="0"/>
              <a:t>نظام </a:t>
            </a:r>
            <a:r>
              <a:rPr lang="fa-IR" sz="3200" dirty="0" err="1"/>
              <a:t>مالیات‎ستانی</a:t>
            </a:r>
            <a:endParaRPr lang="en-US" sz="3200" dirty="0"/>
          </a:p>
        </p:txBody>
      </p:sp>
      <p:sp>
        <p:nvSpPr>
          <p:cNvPr id="6" name="Rectangle 5">
            <a:extLst>
              <a:ext uri="{FF2B5EF4-FFF2-40B4-BE49-F238E27FC236}">
                <a16:creationId xmlns:a16="http://schemas.microsoft.com/office/drawing/2014/main" id="{58B96403-BE05-46A0-BE07-C8DDD50BC4DC}"/>
              </a:ext>
            </a:extLst>
          </p:cNvPr>
          <p:cNvSpPr/>
          <p:nvPr/>
        </p:nvSpPr>
        <p:spPr>
          <a:xfrm>
            <a:off x="6199415" y="2743199"/>
            <a:ext cx="1317171" cy="100692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t>قوه مقننه</a:t>
            </a:r>
            <a:endParaRPr lang="en-US" dirty="0"/>
          </a:p>
        </p:txBody>
      </p:sp>
      <p:sp>
        <p:nvSpPr>
          <p:cNvPr id="8" name="Rectangle 7">
            <a:extLst>
              <a:ext uri="{FF2B5EF4-FFF2-40B4-BE49-F238E27FC236}">
                <a16:creationId xmlns:a16="http://schemas.microsoft.com/office/drawing/2014/main" id="{FF60B86C-00D7-410E-BE1B-D4EAD97C7C14}"/>
              </a:ext>
            </a:extLst>
          </p:cNvPr>
          <p:cNvSpPr/>
          <p:nvPr/>
        </p:nvSpPr>
        <p:spPr>
          <a:xfrm>
            <a:off x="9769933" y="3233050"/>
            <a:ext cx="1317171" cy="15131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t>قوه قضائیه</a:t>
            </a:r>
            <a:endParaRPr lang="en-US" dirty="0"/>
          </a:p>
        </p:txBody>
      </p:sp>
      <p:sp>
        <p:nvSpPr>
          <p:cNvPr id="7" name="Rectangle 6">
            <a:extLst>
              <a:ext uri="{FF2B5EF4-FFF2-40B4-BE49-F238E27FC236}">
                <a16:creationId xmlns:a16="http://schemas.microsoft.com/office/drawing/2014/main" id="{5F30DDE2-36E5-44F8-91A8-9D2A1707F352}"/>
              </a:ext>
            </a:extLst>
          </p:cNvPr>
          <p:cNvSpPr/>
          <p:nvPr/>
        </p:nvSpPr>
        <p:spPr>
          <a:xfrm>
            <a:off x="8167012" y="3096983"/>
            <a:ext cx="1317171" cy="24656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t>قوه مجریه</a:t>
            </a:r>
            <a:endParaRPr lang="en-US" dirty="0"/>
          </a:p>
        </p:txBody>
      </p:sp>
      <p:sp>
        <p:nvSpPr>
          <p:cNvPr id="9" name="Rectangle: Rounded Corners 8">
            <a:extLst>
              <a:ext uri="{FF2B5EF4-FFF2-40B4-BE49-F238E27FC236}">
                <a16:creationId xmlns:a16="http://schemas.microsoft.com/office/drawing/2014/main" id="{2CE398C3-B5E1-41EE-939A-FAE7DE923F96}"/>
              </a:ext>
            </a:extLst>
          </p:cNvPr>
          <p:cNvSpPr/>
          <p:nvPr/>
        </p:nvSpPr>
        <p:spPr>
          <a:xfrm>
            <a:off x="5568042" y="3428999"/>
            <a:ext cx="5987143" cy="2231572"/>
          </a:xfrm>
          <a:prstGeom prst="roundRect">
            <a:avLst>
              <a:gd name="adj" fmla="val 2765"/>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rtl="1"/>
            <a:r>
              <a:rPr lang="fa-IR" sz="2400" dirty="0">
                <a:solidFill>
                  <a:schemeClr val="tx1"/>
                </a:solidFill>
              </a:rPr>
              <a:t>نظام بوروکراسی</a:t>
            </a:r>
            <a:endParaRPr lang="en-US" sz="2400" dirty="0">
              <a:solidFill>
                <a:schemeClr val="tx1"/>
              </a:solidFill>
            </a:endParaRPr>
          </a:p>
        </p:txBody>
      </p:sp>
      <p:sp>
        <p:nvSpPr>
          <p:cNvPr id="10" name="Rectangle: Rounded Corners 9">
            <a:extLst>
              <a:ext uri="{FF2B5EF4-FFF2-40B4-BE49-F238E27FC236}">
                <a16:creationId xmlns:a16="http://schemas.microsoft.com/office/drawing/2014/main" id="{6393A510-195B-4F1F-82D6-72A5B3EDEA91}"/>
              </a:ext>
            </a:extLst>
          </p:cNvPr>
          <p:cNvSpPr/>
          <p:nvPr/>
        </p:nvSpPr>
        <p:spPr>
          <a:xfrm>
            <a:off x="5568042" y="2645227"/>
            <a:ext cx="5987143" cy="772669"/>
          </a:xfrm>
          <a:prstGeom prst="roundRect">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rtl="1"/>
            <a:r>
              <a:rPr lang="fa-IR" sz="2400" dirty="0">
                <a:solidFill>
                  <a:schemeClr val="tx1"/>
                </a:solidFill>
              </a:rPr>
              <a:t>هیات حاکمه</a:t>
            </a:r>
            <a:endParaRPr lang="en-US" sz="2400" dirty="0">
              <a:solidFill>
                <a:schemeClr val="tx1"/>
              </a:solidFill>
            </a:endParaRPr>
          </a:p>
        </p:txBody>
      </p:sp>
    </p:spTree>
    <p:extLst>
      <p:ext uri="{BB962C8B-B14F-4D97-AF65-F5344CB8AC3E}">
        <p14:creationId xmlns:p14="http://schemas.microsoft.com/office/powerpoint/2010/main" val="223417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AE844-5BFE-4E41-B83A-198A920CD1F9}"/>
              </a:ext>
            </a:extLst>
          </p:cNvPr>
          <p:cNvSpPr>
            <a:spLocks noGrp="1"/>
          </p:cNvSpPr>
          <p:nvPr>
            <p:ph type="title"/>
          </p:nvPr>
        </p:nvSpPr>
        <p:spPr>
          <a:xfrm>
            <a:off x="7901580" y="292553"/>
            <a:ext cx="3947200" cy="822925"/>
          </a:xfrm>
        </p:spPr>
        <p:txBody>
          <a:bodyPr>
            <a:normAutofit/>
          </a:bodyPr>
          <a:lstStyle/>
          <a:p>
            <a:r>
              <a:rPr lang="fa-IR" dirty="0"/>
              <a:t>مالیات ستانی</a:t>
            </a:r>
            <a:endParaRPr lang="en-US" dirty="0"/>
          </a:p>
        </p:txBody>
      </p:sp>
      <p:sp>
        <p:nvSpPr>
          <p:cNvPr id="4" name="Rectangle: Rounded Corners 3">
            <a:extLst>
              <a:ext uri="{FF2B5EF4-FFF2-40B4-BE49-F238E27FC236}">
                <a16:creationId xmlns:a16="http://schemas.microsoft.com/office/drawing/2014/main" id="{6F88EE01-E362-4121-9534-4BD71DA331B6}"/>
              </a:ext>
            </a:extLst>
          </p:cNvPr>
          <p:cNvSpPr/>
          <p:nvPr/>
        </p:nvSpPr>
        <p:spPr>
          <a:xfrm>
            <a:off x="7932476" y="2970506"/>
            <a:ext cx="1518128" cy="676223"/>
          </a:xfrm>
          <a:prstGeom prst="roundRect">
            <a:avLst>
              <a:gd name="adj" fmla="val 8155"/>
            </a:avLst>
          </a:prstGeom>
          <a:solidFill>
            <a:schemeClr val="accent6">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وزارت دارایی</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5" name="Rectangle: Rounded Corners 4">
            <a:extLst>
              <a:ext uri="{FF2B5EF4-FFF2-40B4-BE49-F238E27FC236}">
                <a16:creationId xmlns:a16="http://schemas.microsoft.com/office/drawing/2014/main" id="{5F4D6200-B5CA-470F-95EE-D0BB76FE2E20}"/>
              </a:ext>
            </a:extLst>
          </p:cNvPr>
          <p:cNvSpPr/>
          <p:nvPr/>
        </p:nvSpPr>
        <p:spPr>
          <a:xfrm>
            <a:off x="9535879" y="2970505"/>
            <a:ext cx="2083664" cy="676223"/>
          </a:xfrm>
          <a:prstGeom prst="roundRect">
            <a:avLst>
              <a:gd name="adj" fmla="val 9574"/>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شورای عالی مالیاتی</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8" name="Rectangle: Rounded Corners 7">
            <a:extLst>
              <a:ext uri="{FF2B5EF4-FFF2-40B4-BE49-F238E27FC236}">
                <a16:creationId xmlns:a16="http://schemas.microsoft.com/office/drawing/2014/main" id="{533D9986-2EBF-436D-ABED-68C2AAFD4F51}"/>
              </a:ext>
            </a:extLst>
          </p:cNvPr>
          <p:cNvSpPr/>
          <p:nvPr/>
        </p:nvSpPr>
        <p:spPr>
          <a:xfrm>
            <a:off x="7910544" y="3711389"/>
            <a:ext cx="2862468" cy="1539862"/>
          </a:xfrm>
          <a:prstGeom prst="roundRect">
            <a:avLst>
              <a:gd name="adj" fmla="val 7445"/>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سازمان امور مالیاتی</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0" name="Rectangle: Rounded Corners 9">
            <a:extLst>
              <a:ext uri="{FF2B5EF4-FFF2-40B4-BE49-F238E27FC236}">
                <a16:creationId xmlns:a16="http://schemas.microsoft.com/office/drawing/2014/main" id="{72230F7E-5746-48DC-BCEB-7C1ABD6E306C}"/>
              </a:ext>
            </a:extLst>
          </p:cNvPr>
          <p:cNvSpPr/>
          <p:nvPr/>
        </p:nvSpPr>
        <p:spPr>
          <a:xfrm>
            <a:off x="7910545" y="1798015"/>
            <a:ext cx="3708998" cy="525437"/>
          </a:xfrm>
          <a:prstGeom prst="roundRect">
            <a:avLst>
              <a:gd name="adj" fmla="val 3131"/>
            </a:avLst>
          </a:prstGeom>
          <a:solidFill>
            <a:srgbClr val="7030A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قوه مقننه</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8" name="Rectangle: Rounded Corners 17">
            <a:extLst>
              <a:ext uri="{FF2B5EF4-FFF2-40B4-BE49-F238E27FC236}">
                <a16:creationId xmlns:a16="http://schemas.microsoft.com/office/drawing/2014/main" id="{0DB3A65A-20F2-4BA4-9443-2C9550CEF550}"/>
              </a:ext>
            </a:extLst>
          </p:cNvPr>
          <p:cNvSpPr/>
          <p:nvPr/>
        </p:nvSpPr>
        <p:spPr>
          <a:xfrm>
            <a:off x="7910545" y="2380407"/>
            <a:ext cx="3708998" cy="525437"/>
          </a:xfrm>
          <a:prstGeom prst="roundRect">
            <a:avLst>
              <a:gd name="adj" fmla="val 14830"/>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هیات دولت</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9" name="Rectangle: Rounded Corners 18">
            <a:extLst>
              <a:ext uri="{FF2B5EF4-FFF2-40B4-BE49-F238E27FC236}">
                <a16:creationId xmlns:a16="http://schemas.microsoft.com/office/drawing/2014/main" id="{98CE61B1-2867-464D-A675-B7FD530248EF}"/>
              </a:ext>
            </a:extLst>
          </p:cNvPr>
          <p:cNvSpPr/>
          <p:nvPr/>
        </p:nvSpPr>
        <p:spPr>
          <a:xfrm>
            <a:off x="10857533" y="3926541"/>
            <a:ext cx="1069370" cy="425833"/>
          </a:xfrm>
          <a:prstGeom prst="roundRect">
            <a:avLst>
              <a:gd name="adj" fmla="val 7445"/>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0" i="0" u="none" strike="noStrike" kern="1200" cap="none" spc="0" normalizeH="0" baseline="0" noProof="0" dirty="0">
                <a:ln>
                  <a:noFill/>
                </a:ln>
                <a:solidFill>
                  <a:prstClr val="black"/>
                </a:solidFill>
                <a:effectLst/>
                <a:uLnTx/>
                <a:uFillTx/>
                <a:latin typeface="Calibri" panose="020F0502020204030204"/>
                <a:ea typeface="+mn-ea"/>
              </a:rPr>
              <a:t>گمرک کشور</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0" name="Rectangle: Rounded Corners 19">
            <a:extLst>
              <a:ext uri="{FF2B5EF4-FFF2-40B4-BE49-F238E27FC236}">
                <a16:creationId xmlns:a16="http://schemas.microsoft.com/office/drawing/2014/main" id="{2C2B62E7-2E01-43EC-846F-8E9B155F31D8}"/>
              </a:ext>
            </a:extLst>
          </p:cNvPr>
          <p:cNvSpPr/>
          <p:nvPr/>
        </p:nvSpPr>
        <p:spPr>
          <a:xfrm>
            <a:off x="7901580" y="5969147"/>
            <a:ext cx="4013145" cy="765348"/>
          </a:xfrm>
          <a:prstGeom prst="roundRect">
            <a:avLst>
              <a:gd name="adj" fmla="val 3131"/>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قوه قضائیه</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2" name="Rectangle: Rounded Corners 21">
            <a:extLst>
              <a:ext uri="{FF2B5EF4-FFF2-40B4-BE49-F238E27FC236}">
                <a16:creationId xmlns:a16="http://schemas.microsoft.com/office/drawing/2014/main" id="{ECB1F45E-D8B6-4BA9-8F5C-C4D7DA887F12}"/>
              </a:ext>
            </a:extLst>
          </p:cNvPr>
          <p:cNvSpPr/>
          <p:nvPr/>
        </p:nvSpPr>
        <p:spPr>
          <a:xfrm>
            <a:off x="10845358" y="5472102"/>
            <a:ext cx="1069370" cy="425833"/>
          </a:xfrm>
          <a:prstGeom prst="roundRect">
            <a:avLst>
              <a:gd name="adj" fmla="val 20076"/>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Calibri" panose="020F0502020204030204"/>
                <a:ea typeface="+mn-ea"/>
              </a:rPr>
              <a:t>پلیس</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3" name="Rectangle: Rounded Corners 22">
            <a:extLst>
              <a:ext uri="{FF2B5EF4-FFF2-40B4-BE49-F238E27FC236}">
                <a16:creationId xmlns:a16="http://schemas.microsoft.com/office/drawing/2014/main" id="{29260073-EDDE-402A-9460-28F8A0825488}"/>
              </a:ext>
            </a:extLst>
          </p:cNvPr>
          <p:cNvSpPr/>
          <p:nvPr/>
        </p:nvSpPr>
        <p:spPr>
          <a:xfrm>
            <a:off x="9809270" y="5107587"/>
            <a:ext cx="1263418" cy="1113843"/>
          </a:xfrm>
          <a:prstGeom prst="roundRect">
            <a:avLst/>
          </a:prstGeom>
          <a:noFill/>
          <a:ln w="762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300" b="0" i="0" u="none" strike="noStrike" kern="1200" cap="none" spc="0" normalizeH="0" baseline="0" noProof="0" dirty="0">
                <a:ln>
                  <a:noFill/>
                </a:ln>
                <a:solidFill>
                  <a:prstClr val="black"/>
                </a:solidFill>
                <a:effectLst/>
                <a:uLnTx/>
                <a:uFillTx/>
                <a:latin typeface="Calibri" panose="020F0502020204030204"/>
                <a:ea typeface="+mn-ea"/>
              </a:rPr>
              <a:t>  اجرائیات مالیاتی</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4" name="Rectangle 23">
            <a:extLst>
              <a:ext uri="{FF2B5EF4-FFF2-40B4-BE49-F238E27FC236}">
                <a16:creationId xmlns:a16="http://schemas.microsoft.com/office/drawing/2014/main" id="{0E65D674-24BD-432A-B36A-17816783FA06}"/>
              </a:ext>
            </a:extLst>
          </p:cNvPr>
          <p:cNvSpPr/>
          <p:nvPr/>
        </p:nvSpPr>
        <p:spPr>
          <a:xfrm>
            <a:off x="192101" y="380849"/>
            <a:ext cx="7487826" cy="738664"/>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C00000"/>
                </a:solidFill>
                <a:effectLst/>
                <a:uLnTx/>
                <a:uFillTx/>
                <a:latin typeface="arial" panose="020B0604020202020204" pitchFamily="34" charset="0"/>
                <a:ea typeface="+mn-ea"/>
                <a:cs typeface="B Lotus" panose="00000400000000000000" pitchFamily="2" charset="-78"/>
              </a:rPr>
              <a:t>حقوق عمومی</a:t>
            </a:r>
            <a:r>
              <a:rPr kumimoji="0" lang="fa-IR" sz="1800" b="0" i="0" u="none" strike="noStrike" kern="1200" cap="none" spc="0" normalizeH="0" baseline="0" noProof="0" dirty="0">
                <a:ln>
                  <a:noFill/>
                </a:ln>
                <a:solidFill>
                  <a:prstClr val="black"/>
                </a:solidFill>
                <a:effectLst/>
                <a:uLnTx/>
                <a:uFillTx/>
                <a:latin typeface="arial" panose="020B0604020202020204" pitchFamily="34" charset="0"/>
                <a:ea typeface="+mn-ea"/>
                <a:cs typeface="B Lotus" panose="00000400000000000000" pitchFamily="2" charset="-78"/>
              </a:rPr>
              <a:t> قواعدی است که بر روابط دولت و ماموران دولتی با مردم حاکم است و سازمانهای دولتی را منظم می سازد؛ این سازمانها در مقام اعمال حق حاکمیت و اجرای اقتدار عمومی هستند</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cxnSp>
        <p:nvCxnSpPr>
          <p:cNvPr id="27" name="Straight Arrow Connector 26">
            <a:extLst>
              <a:ext uri="{FF2B5EF4-FFF2-40B4-BE49-F238E27FC236}">
                <a16:creationId xmlns:a16="http://schemas.microsoft.com/office/drawing/2014/main" id="{BA1A3766-3A58-471D-AE99-5FF813B0AD42}"/>
              </a:ext>
            </a:extLst>
          </p:cNvPr>
          <p:cNvCxnSpPr>
            <a:cxnSpLocks/>
          </p:cNvCxnSpPr>
          <p:nvPr/>
        </p:nvCxnSpPr>
        <p:spPr>
          <a:xfrm>
            <a:off x="7518593" y="1851852"/>
            <a:ext cx="0" cy="768518"/>
          </a:xfrm>
          <a:prstGeom prst="straightConnector1">
            <a:avLst/>
          </a:prstGeom>
          <a:ln w="5715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935D888-B8C8-4AD9-B523-6D0D19796658}"/>
              </a:ext>
            </a:extLst>
          </p:cNvPr>
          <p:cNvCxnSpPr>
            <a:cxnSpLocks/>
          </p:cNvCxnSpPr>
          <p:nvPr/>
        </p:nvCxnSpPr>
        <p:spPr>
          <a:xfrm>
            <a:off x="7730137" y="4034118"/>
            <a:ext cx="0" cy="500431"/>
          </a:xfrm>
          <a:prstGeom prst="straightConnector1">
            <a:avLst/>
          </a:prstGeom>
          <a:ln w="57150">
            <a:solidFill>
              <a:srgbClr val="EC1E4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E611897B-3FC6-4413-80BD-B0EF5724E7FE}"/>
              </a:ext>
            </a:extLst>
          </p:cNvPr>
          <p:cNvCxnSpPr>
            <a:cxnSpLocks/>
          </p:cNvCxnSpPr>
          <p:nvPr/>
        </p:nvCxnSpPr>
        <p:spPr>
          <a:xfrm flipH="1">
            <a:off x="7730137" y="4664208"/>
            <a:ext cx="1" cy="147533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F53ADFF-AA38-4BFE-A94F-BD050BB34B10}"/>
              </a:ext>
            </a:extLst>
          </p:cNvPr>
          <p:cNvSpPr/>
          <p:nvPr/>
        </p:nvSpPr>
        <p:spPr>
          <a:xfrm>
            <a:off x="5243139" y="2001825"/>
            <a:ext cx="2252540" cy="523220"/>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انتخاب مأخذ مالیات</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endParaRPr>
          </a:p>
        </p:txBody>
      </p:sp>
      <p:sp>
        <p:nvSpPr>
          <p:cNvPr id="38" name="Rectangle 37">
            <a:extLst>
              <a:ext uri="{FF2B5EF4-FFF2-40B4-BE49-F238E27FC236}">
                <a16:creationId xmlns:a16="http://schemas.microsoft.com/office/drawing/2014/main" id="{3807FD8A-27EC-4647-BCDE-FD6A302893D7}"/>
              </a:ext>
            </a:extLst>
          </p:cNvPr>
          <p:cNvSpPr/>
          <p:nvPr/>
        </p:nvSpPr>
        <p:spPr>
          <a:xfrm>
            <a:off x="5816813" y="4073919"/>
            <a:ext cx="1756997" cy="433965"/>
          </a:xfrm>
          <a:prstGeom prst="rect">
            <a:avLst/>
          </a:prstGeom>
        </p:spPr>
        <p:txBody>
          <a:bodyPr wrap="square">
            <a:spAutoFit/>
          </a:bodyPr>
          <a:lstStyle/>
          <a:p>
            <a:pPr marL="457200" marR="0" lvl="1" indent="-457200" algn="ctr" defTabSz="914400" rtl="1" eaLnBrk="1" fontAlgn="auto" latinLnBrk="0" hangingPunct="1">
              <a:lnSpc>
                <a:spcPct val="90000"/>
              </a:lnSpc>
              <a:spcBef>
                <a:spcPts val="500"/>
              </a:spcBef>
              <a:spcAft>
                <a:spcPts val="0"/>
              </a:spcAft>
              <a:buClrTx/>
              <a:buSzTx/>
              <a:buFontTx/>
              <a:buNone/>
              <a:tabLst/>
              <a:defRPr/>
            </a:pPr>
            <a:r>
              <a:rPr kumimoji="0" lang="fa-IR" sz="24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rPr>
              <a:t>تشخیص مالیات </a:t>
            </a:r>
          </a:p>
        </p:txBody>
      </p:sp>
      <p:sp>
        <p:nvSpPr>
          <p:cNvPr id="39" name="Rectangle 38">
            <a:extLst>
              <a:ext uri="{FF2B5EF4-FFF2-40B4-BE49-F238E27FC236}">
                <a16:creationId xmlns:a16="http://schemas.microsoft.com/office/drawing/2014/main" id="{18401E7E-D91C-45E1-8EA9-F507CBB0770F}"/>
              </a:ext>
            </a:extLst>
          </p:cNvPr>
          <p:cNvSpPr/>
          <p:nvPr/>
        </p:nvSpPr>
        <p:spPr>
          <a:xfrm>
            <a:off x="5288508" y="5094453"/>
            <a:ext cx="2261223" cy="523220"/>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rPr>
              <a:t>وصول مالیات</a:t>
            </a:r>
          </a:p>
        </p:txBody>
      </p:sp>
      <p:sp>
        <p:nvSpPr>
          <p:cNvPr id="40" name="Rectangle 39">
            <a:extLst>
              <a:ext uri="{FF2B5EF4-FFF2-40B4-BE49-F238E27FC236}">
                <a16:creationId xmlns:a16="http://schemas.microsoft.com/office/drawing/2014/main" id="{9D533897-2C7D-47D4-98C5-90D5AE97E93D}"/>
              </a:ext>
            </a:extLst>
          </p:cNvPr>
          <p:cNvSpPr/>
          <p:nvPr/>
        </p:nvSpPr>
        <p:spPr>
          <a:xfrm>
            <a:off x="822192" y="1567545"/>
            <a:ext cx="3967166" cy="51559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41" name="Rectangle 40">
            <a:extLst>
              <a:ext uri="{FF2B5EF4-FFF2-40B4-BE49-F238E27FC236}">
                <a16:creationId xmlns:a16="http://schemas.microsoft.com/office/drawing/2014/main" id="{C86A1985-2A8B-4F2C-8CD8-6073585776F9}"/>
              </a:ext>
            </a:extLst>
          </p:cNvPr>
          <p:cNvSpPr/>
          <p:nvPr/>
        </p:nvSpPr>
        <p:spPr>
          <a:xfrm>
            <a:off x="975872" y="1744279"/>
            <a:ext cx="3550024" cy="607038"/>
          </a:xfrm>
          <a:prstGeom prst="rect">
            <a:avLst/>
          </a:prstGeom>
          <a:solidFill>
            <a:schemeClr val="accent6">
              <a:lumMod val="75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rPr>
              <a:t>امتیازات قدرت عمومی</a:t>
            </a: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42" name="Rectangle 41">
            <a:extLst>
              <a:ext uri="{FF2B5EF4-FFF2-40B4-BE49-F238E27FC236}">
                <a16:creationId xmlns:a16="http://schemas.microsoft.com/office/drawing/2014/main" id="{ADF3FAFA-0747-4016-BFB5-F61C8E94672D}"/>
              </a:ext>
            </a:extLst>
          </p:cNvPr>
          <p:cNvSpPr/>
          <p:nvPr/>
        </p:nvSpPr>
        <p:spPr>
          <a:xfrm>
            <a:off x="975872" y="4035317"/>
            <a:ext cx="3550024" cy="607038"/>
          </a:xfrm>
          <a:prstGeom prst="rect">
            <a:avLst/>
          </a:prstGeom>
          <a:solidFill>
            <a:srgbClr val="4CC1F0"/>
          </a:solidFill>
          <a:ln w="38100">
            <a:solidFill>
              <a:srgbClr val="4CC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اعمال قدرت مالیاتی</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3" name="Rectangle 42">
            <a:extLst>
              <a:ext uri="{FF2B5EF4-FFF2-40B4-BE49-F238E27FC236}">
                <a16:creationId xmlns:a16="http://schemas.microsoft.com/office/drawing/2014/main" id="{3F474304-EC9D-4050-B590-FE42F9C8CE86}"/>
              </a:ext>
            </a:extLst>
          </p:cNvPr>
          <p:cNvSpPr/>
          <p:nvPr/>
        </p:nvSpPr>
        <p:spPr>
          <a:xfrm>
            <a:off x="975872" y="2386521"/>
            <a:ext cx="3550024" cy="1447814"/>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حقوق و امتیازات و اختیارات لازم اعطا شده به دستگاههای اجرایی کشور شامل سازمان مالیاتی</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4" name="Rectangle 43">
            <a:extLst>
              <a:ext uri="{FF2B5EF4-FFF2-40B4-BE49-F238E27FC236}">
                <a16:creationId xmlns:a16="http://schemas.microsoft.com/office/drawing/2014/main" id="{7135576D-0497-46BE-9803-D720FBD64D2B}"/>
              </a:ext>
            </a:extLst>
          </p:cNvPr>
          <p:cNvSpPr/>
          <p:nvPr/>
        </p:nvSpPr>
        <p:spPr>
          <a:xfrm>
            <a:off x="975872" y="4662834"/>
            <a:ext cx="3550024" cy="1902613"/>
          </a:xfrm>
          <a:prstGeom prst="rect">
            <a:avLst/>
          </a:prstGeom>
          <a:noFill/>
          <a:ln w="38100">
            <a:solidFill>
              <a:srgbClr val="4CC1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حقوق، امتیازات و اقتدارات ویژه سازمان امور مالیاتی</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5" name="Rectangle: Rounded Corners 44">
            <a:extLst>
              <a:ext uri="{FF2B5EF4-FFF2-40B4-BE49-F238E27FC236}">
                <a16:creationId xmlns:a16="http://schemas.microsoft.com/office/drawing/2014/main" id="{4331586A-1315-4087-8020-05A67EDA267B}"/>
              </a:ext>
            </a:extLst>
          </p:cNvPr>
          <p:cNvSpPr/>
          <p:nvPr/>
        </p:nvSpPr>
        <p:spPr>
          <a:xfrm>
            <a:off x="1160289" y="5893654"/>
            <a:ext cx="3142769" cy="58349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Calibri" panose="020F0502020204030204"/>
                <a:ea typeface="+mn-ea"/>
              </a:rPr>
              <a:t>قدرت شبه قضایی</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46" name="Rectangle: Rounded Corners 45">
            <a:extLst>
              <a:ext uri="{FF2B5EF4-FFF2-40B4-BE49-F238E27FC236}">
                <a16:creationId xmlns:a16="http://schemas.microsoft.com/office/drawing/2014/main" id="{DFF3B84C-27AF-49DA-A7E9-7FCCBF1515CA}"/>
              </a:ext>
            </a:extLst>
          </p:cNvPr>
          <p:cNvSpPr/>
          <p:nvPr/>
        </p:nvSpPr>
        <p:spPr>
          <a:xfrm>
            <a:off x="8029814" y="5025700"/>
            <a:ext cx="1623126" cy="1113843"/>
          </a:xfrm>
          <a:prstGeom prst="roundRect">
            <a:avLst/>
          </a:prstGeom>
          <a:solidFill>
            <a:schemeClr val="accent4">
              <a:lumMod val="40000"/>
              <a:lumOff val="60000"/>
            </a:schemeClr>
          </a:solidFill>
          <a:ln w="7620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300" b="0" i="0" u="none" strike="noStrike" kern="1200" cap="none" spc="0" normalizeH="0" baseline="0" noProof="0" dirty="0">
                <a:ln>
                  <a:noFill/>
                </a:ln>
                <a:solidFill>
                  <a:prstClr val="black"/>
                </a:solidFill>
                <a:effectLst/>
                <a:uLnTx/>
                <a:uFillTx/>
                <a:latin typeface="Calibri" panose="020F0502020204030204"/>
                <a:ea typeface="+mn-ea"/>
              </a:rPr>
              <a:t>  نهاد حل اختلاف مالیاتی</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8" name="TextBox 27">
            <a:extLst>
              <a:ext uri="{FF2B5EF4-FFF2-40B4-BE49-F238E27FC236}">
                <a16:creationId xmlns:a16="http://schemas.microsoft.com/office/drawing/2014/main" id="{52598A64-F061-44CB-BC83-BC100185B409}"/>
              </a:ext>
            </a:extLst>
          </p:cNvPr>
          <p:cNvSpPr txBox="1"/>
          <p:nvPr/>
        </p:nvSpPr>
        <p:spPr>
          <a:xfrm>
            <a:off x="5227094" y="5847590"/>
            <a:ext cx="2322637" cy="95410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2800" dirty="0">
                <a:solidFill>
                  <a:srgbClr val="7030A0"/>
                </a:solidFill>
                <a:latin typeface="Cambria" panose="02040503050406030204" pitchFamily="18" charset="0"/>
                <a:ea typeface="Cambria" panose="02040503050406030204" pitchFamily="18" charset="0"/>
              </a:rPr>
              <a:t>اجرای احکام وصول بدهی مالیاتی</a:t>
            </a:r>
            <a:endParaRPr kumimoji="0" lang="en-US" b="0" i="0" u="none" strike="noStrike" kern="1200" cap="none" spc="0" normalizeH="0" baseline="0" noProof="0" dirty="0">
              <a:ln>
                <a:noFill/>
              </a:ln>
              <a:solidFill>
                <a:srgbClr val="7030A0"/>
              </a:solidFill>
              <a:effectLst/>
              <a:uLnTx/>
              <a:uFillTx/>
              <a:latin typeface="Calibri" panose="020F0502020204030204"/>
              <a:ea typeface="+mn-ea"/>
            </a:endParaRPr>
          </a:p>
        </p:txBody>
      </p:sp>
      <p:cxnSp>
        <p:nvCxnSpPr>
          <p:cNvPr id="30" name="Straight Arrow Connector 29">
            <a:extLst>
              <a:ext uri="{FF2B5EF4-FFF2-40B4-BE49-F238E27FC236}">
                <a16:creationId xmlns:a16="http://schemas.microsoft.com/office/drawing/2014/main" id="{00FBF832-234B-45FE-9AE3-3E847A4CD489}"/>
              </a:ext>
            </a:extLst>
          </p:cNvPr>
          <p:cNvCxnSpPr>
            <a:cxnSpLocks/>
          </p:cNvCxnSpPr>
          <p:nvPr/>
        </p:nvCxnSpPr>
        <p:spPr>
          <a:xfrm>
            <a:off x="7580299" y="5754631"/>
            <a:ext cx="1" cy="1049502"/>
          </a:xfrm>
          <a:prstGeom prst="straightConnector1">
            <a:avLst/>
          </a:prstGeom>
          <a:ln w="5715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3B2D440-ABB3-4778-B97E-505D3974983C}"/>
              </a:ext>
            </a:extLst>
          </p:cNvPr>
          <p:cNvCxnSpPr>
            <a:cxnSpLocks/>
          </p:cNvCxnSpPr>
          <p:nvPr/>
        </p:nvCxnSpPr>
        <p:spPr>
          <a:xfrm flipH="1">
            <a:off x="7725586" y="2168938"/>
            <a:ext cx="1" cy="186518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4425F59-79EA-41BE-9DBF-B9160DC8BC42}"/>
              </a:ext>
            </a:extLst>
          </p:cNvPr>
          <p:cNvSpPr/>
          <p:nvPr/>
        </p:nvSpPr>
        <p:spPr>
          <a:xfrm>
            <a:off x="5854854" y="2867373"/>
            <a:ext cx="1756997" cy="954107"/>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2800" dirty="0">
                <a:solidFill>
                  <a:srgbClr val="7030A0"/>
                </a:solidFill>
                <a:latin typeface="Cambria" panose="02040503050406030204" pitchFamily="18" charset="0"/>
                <a:ea typeface="Cambria" panose="02040503050406030204" pitchFamily="18" charset="0"/>
              </a:rPr>
              <a:t>تهیه</a:t>
            </a:r>
            <a:r>
              <a:rPr kumimoji="0" lang="fa-IR"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 </a:t>
            </a:r>
            <a:r>
              <a:rPr kumimoji="0" lang="fa-IR" sz="2800" b="0"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rPr>
              <a:t>شیوه‎های</a:t>
            </a:r>
            <a:r>
              <a:rPr kumimoji="0" lang="fa-IR"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rPr>
              <a:t> </a:t>
            </a:r>
            <a:r>
              <a:rPr kumimoji="0" lang="fa-IR" sz="2800" b="0"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rPr>
              <a:t>مالیات‎ستانی</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endParaRPr>
          </a:p>
        </p:txBody>
      </p:sp>
    </p:spTree>
    <p:extLst>
      <p:ext uri="{BB962C8B-B14F-4D97-AF65-F5344CB8AC3E}">
        <p14:creationId xmlns:p14="http://schemas.microsoft.com/office/powerpoint/2010/main" val="46264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9DEE-6E68-43F6-8AAA-AF999FC22735}"/>
              </a:ext>
            </a:extLst>
          </p:cNvPr>
          <p:cNvSpPr>
            <a:spLocks noGrp="1"/>
          </p:cNvSpPr>
          <p:nvPr>
            <p:ph type="title"/>
          </p:nvPr>
        </p:nvSpPr>
        <p:spPr/>
        <p:txBody>
          <a:bodyPr/>
          <a:lstStyle/>
          <a:p>
            <a:r>
              <a:rPr lang="fa-IR" dirty="0"/>
              <a:t>اسطوره مالیات دادن (</a:t>
            </a:r>
            <a:r>
              <a:rPr lang="en-US" dirty="0"/>
              <a:t>Commitment</a:t>
            </a:r>
            <a:r>
              <a:rPr lang="fa-IR" dirty="0"/>
              <a:t>)</a:t>
            </a:r>
            <a:endParaRPr lang="en-US" dirty="0"/>
          </a:p>
        </p:txBody>
      </p:sp>
      <p:sp>
        <p:nvSpPr>
          <p:cNvPr id="3" name="Content Placeholder 2">
            <a:extLst>
              <a:ext uri="{FF2B5EF4-FFF2-40B4-BE49-F238E27FC236}">
                <a16:creationId xmlns:a16="http://schemas.microsoft.com/office/drawing/2014/main" id="{9E1A6099-098A-4F70-8253-5B53EE5E3DAD}"/>
              </a:ext>
            </a:extLst>
          </p:cNvPr>
          <p:cNvSpPr>
            <a:spLocks noGrp="1"/>
          </p:cNvSpPr>
          <p:nvPr>
            <p:ph idx="1"/>
          </p:nvPr>
        </p:nvSpPr>
        <p:spPr>
          <a:xfrm>
            <a:off x="6898946" y="1419368"/>
            <a:ext cx="5071508" cy="5049674"/>
          </a:xfrm>
        </p:spPr>
        <p:txBody>
          <a:bodyPr>
            <a:normAutofit/>
          </a:bodyPr>
          <a:lstStyle/>
          <a:p>
            <a:r>
              <a:rPr lang="fa-IR" dirty="0"/>
              <a:t>در خارج همه مالیات میدهند. </a:t>
            </a:r>
          </a:p>
          <a:p>
            <a:r>
              <a:rPr lang="fa-IR" dirty="0"/>
              <a:t>همه در دادن مالیات با </a:t>
            </a:r>
            <a:r>
              <a:rPr lang="fa-IR" dirty="0" err="1"/>
              <a:t>خواسته‎ی</a:t>
            </a:r>
            <a:r>
              <a:rPr lang="fa-IR" dirty="0"/>
              <a:t> خود مشارکت </a:t>
            </a:r>
            <a:r>
              <a:rPr lang="fa-IR" dirty="0" err="1"/>
              <a:t>می‎کنند</a:t>
            </a:r>
            <a:r>
              <a:rPr lang="fa-IR" dirty="0"/>
              <a:t> چون </a:t>
            </a:r>
            <a:r>
              <a:rPr lang="fa-IR" dirty="0" err="1"/>
              <a:t>مابه‎ازای</a:t>
            </a:r>
            <a:r>
              <a:rPr lang="fa-IR" dirty="0"/>
              <a:t> آن خدمات عمومی خوبی دریافت </a:t>
            </a:r>
            <a:r>
              <a:rPr lang="fa-IR" dirty="0" err="1"/>
              <a:t>می‎کنند</a:t>
            </a:r>
            <a:r>
              <a:rPr lang="fa-IR" dirty="0"/>
              <a:t>.</a:t>
            </a:r>
          </a:p>
          <a:p>
            <a:r>
              <a:rPr lang="fa-IR" dirty="0"/>
              <a:t>اعضای جامعه با دیدن منافع زیادی که از مالیات دادن </a:t>
            </a:r>
            <a:r>
              <a:rPr lang="fa-IR" dirty="0" err="1"/>
              <a:t>می‎بینند</a:t>
            </a:r>
            <a:r>
              <a:rPr lang="fa-IR" dirty="0"/>
              <a:t>، و منافع نظام مالیاتی، خودانگیخته و خودخواسته اقدام به پرداخت مالیات </a:t>
            </a:r>
            <a:r>
              <a:rPr lang="fa-IR" dirty="0" err="1"/>
              <a:t>می‎کنند</a:t>
            </a:r>
            <a:r>
              <a:rPr lang="fa-IR" dirty="0"/>
              <a:t>.</a:t>
            </a:r>
          </a:p>
        </p:txBody>
      </p:sp>
      <p:pic>
        <p:nvPicPr>
          <p:cNvPr id="2050" name="Picture 2" descr="Free infographics and data visualizations on hot topics - knoema.com">
            <a:extLst>
              <a:ext uri="{FF2B5EF4-FFF2-40B4-BE49-F238E27FC236}">
                <a16:creationId xmlns:a16="http://schemas.microsoft.com/office/drawing/2014/main" id="{87511F5C-F5F2-44EB-ABB9-805D23934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46" y="1985747"/>
            <a:ext cx="6599312" cy="40329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37B39D3-2601-4D82-8333-CBE4DE057383}"/>
              </a:ext>
            </a:extLst>
          </p:cNvPr>
          <p:cNvSpPr txBox="1"/>
          <p:nvPr/>
        </p:nvSpPr>
        <p:spPr>
          <a:xfrm>
            <a:off x="221545" y="6127836"/>
            <a:ext cx="7584973" cy="461665"/>
          </a:xfrm>
          <a:prstGeom prst="rect">
            <a:avLst/>
          </a:prstGeom>
          <a:noFill/>
        </p:spPr>
        <p:txBody>
          <a:bodyPr wrap="square">
            <a:spAutoFit/>
          </a:bodyPr>
          <a:lstStyle/>
          <a:p>
            <a:pPr algn="r" rtl="1"/>
            <a:r>
              <a:rPr lang="fa-IR" sz="2400" dirty="0">
                <a:solidFill>
                  <a:srgbClr val="FF0000"/>
                </a:solidFill>
              </a:rPr>
              <a:t>در همه کشورهای دنیا مالیات را </a:t>
            </a:r>
            <a:r>
              <a:rPr lang="fa-IR" sz="2400" dirty="0" err="1">
                <a:solidFill>
                  <a:srgbClr val="FF0000"/>
                </a:solidFill>
              </a:rPr>
              <a:t>می‎ستانند</a:t>
            </a:r>
            <a:r>
              <a:rPr lang="fa-IR" sz="2400" dirty="0">
                <a:solidFill>
                  <a:srgbClr val="FF0000"/>
                </a:solidFill>
              </a:rPr>
              <a:t> و مردم همیشه به دنبال مالیات ندادن هستند</a:t>
            </a:r>
          </a:p>
        </p:txBody>
      </p:sp>
    </p:spTree>
    <p:extLst>
      <p:ext uri="{BB962C8B-B14F-4D97-AF65-F5344CB8AC3E}">
        <p14:creationId xmlns:p14="http://schemas.microsoft.com/office/powerpoint/2010/main" val="1189169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2497F3-2E78-4E0D-AB37-6B463B5B56ED}"/>
              </a:ext>
            </a:extLst>
          </p:cNvPr>
          <p:cNvSpPr/>
          <p:nvPr/>
        </p:nvSpPr>
        <p:spPr>
          <a:xfrm>
            <a:off x="3019400" y="1073160"/>
            <a:ext cx="9093560" cy="1446550"/>
          </a:xfrm>
          <a:prstGeom prst="rect">
            <a:avLst/>
          </a:prstGeom>
          <a:solidFill>
            <a:schemeClr val="accent4">
              <a:lumMod val="20000"/>
              <a:lumOff val="80000"/>
            </a:schemeClr>
          </a:solid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1" i="0" u="none" strike="noStrike" kern="0" cap="none" spc="0" normalizeH="0" baseline="0" noProof="0" dirty="0">
                <a:ln>
                  <a:noFill/>
                </a:ln>
                <a:solidFill>
                  <a:prstClr val="black">
                    <a:lumMod val="65000"/>
                    <a:lumOff val="35000"/>
                  </a:prstClr>
                </a:solidFill>
                <a:effectLst/>
                <a:uLnTx/>
                <a:uFillTx/>
                <a:latin typeface="Arial" pitchFamily="34" charset="0"/>
              </a:rPr>
              <a:t>مشارکت افراد در تامین هزینه های ارائه کالا/خدمات عمومی توسط حاکمیت، </a:t>
            </a:r>
            <a:r>
              <a:rPr kumimoji="0" lang="fa-IR" sz="2200" b="1" i="0" u="none" strike="noStrike" kern="0" cap="none" spc="0" normalizeH="0" baseline="0" noProof="0" dirty="0" err="1">
                <a:ln>
                  <a:noFill/>
                </a:ln>
                <a:solidFill>
                  <a:prstClr val="black">
                    <a:lumMod val="65000"/>
                    <a:lumOff val="35000"/>
                  </a:prstClr>
                </a:solidFill>
                <a:effectLst/>
                <a:uLnTx/>
                <a:uFillTx/>
                <a:latin typeface="Arial" pitchFamily="34" charset="0"/>
              </a:rPr>
              <a:t>منظق</a:t>
            </a:r>
            <a:r>
              <a:rPr kumimoji="0" lang="fa-IR" sz="2200" b="1" i="0" u="none" strike="noStrike" kern="0" cap="none" spc="0" normalizeH="0" baseline="0" noProof="0" dirty="0">
                <a:ln>
                  <a:noFill/>
                </a:ln>
                <a:solidFill>
                  <a:prstClr val="black">
                    <a:lumMod val="65000"/>
                    <a:lumOff val="35000"/>
                  </a:prstClr>
                </a:solidFill>
                <a:effectLst/>
                <a:uLnTx/>
                <a:uFillTx/>
                <a:latin typeface="Arial" pitchFamily="34" charset="0"/>
              </a:rPr>
              <a:t> کلان </a:t>
            </a:r>
            <a:r>
              <a:rPr kumimoji="0" lang="fa-IR" sz="2200" b="1" i="0" u="none" strike="noStrike" kern="0" cap="none" spc="0" normalizeH="0" baseline="0" noProof="0" dirty="0" err="1">
                <a:ln>
                  <a:noFill/>
                </a:ln>
                <a:solidFill>
                  <a:prstClr val="black">
                    <a:lumMod val="65000"/>
                    <a:lumOff val="35000"/>
                  </a:prstClr>
                </a:solidFill>
                <a:effectLst/>
                <a:uLnTx/>
                <a:uFillTx/>
                <a:latin typeface="Arial" pitchFamily="34" charset="0"/>
              </a:rPr>
              <a:t>مالیات‎ستانی</a:t>
            </a:r>
            <a:r>
              <a:rPr kumimoji="0" lang="fa-IR" sz="2200" b="0" i="0" u="none" strike="noStrike" kern="0" cap="none" spc="0" normalizeH="0" baseline="0" noProof="0" dirty="0">
                <a:ln>
                  <a:noFill/>
                </a:ln>
                <a:solidFill>
                  <a:prstClr val="black">
                    <a:lumMod val="65000"/>
                    <a:lumOff val="35000"/>
                  </a:prstClr>
                </a:solidFill>
                <a:effectLst/>
                <a:uLnTx/>
                <a:uFillTx/>
                <a:latin typeface="Arial" pitchFamily="34" charset="0"/>
              </a:rPr>
              <a:t> است.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a:ln>
                  <a:noFill/>
                </a:ln>
                <a:solidFill>
                  <a:prstClr val="black">
                    <a:lumMod val="65000"/>
                    <a:lumOff val="35000"/>
                  </a:prstClr>
                </a:solidFill>
                <a:effectLst/>
                <a:uLnTx/>
                <a:uFillTx/>
                <a:latin typeface="Arial" pitchFamily="34" charset="0"/>
              </a:rPr>
              <a:t>افراد بطور غریزی </a:t>
            </a:r>
            <a:r>
              <a:rPr kumimoji="0" lang="fa-IR" sz="2200" b="0" i="0" u="none" strike="noStrike" kern="0" cap="none" spc="0" normalizeH="0" baseline="0" noProof="0" dirty="0" err="1">
                <a:ln>
                  <a:noFill/>
                </a:ln>
                <a:solidFill>
                  <a:prstClr val="black">
                    <a:lumMod val="65000"/>
                    <a:lumOff val="35000"/>
                  </a:prstClr>
                </a:solidFill>
                <a:effectLst/>
                <a:uLnTx/>
                <a:uFillTx/>
                <a:latin typeface="Arial" pitchFamily="34" charset="0"/>
              </a:rPr>
              <a:t>به‎دنبال</a:t>
            </a:r>
            <a:r>
              <a:rPr kumimoji="0" lang="fa-IR" sz="2200" b="0" i="0" u="none" strike="noStrike" kern="0" cap="none" spc="0" normalizeH="0" baseline="0" noProof="0" dirty="0">
                <a:ln>
                  <a:noFill/>
                </a:ln>
                <a:solidFill>
                  <a:prstClr val="black">
                    <a:lumMod val="65000"/>
                    <a:lumOff val="35000"/>
                  </a:prstClr>
                </a:solidFill>
                <a:effectLst/>
                <a:uLnTx/>
                <a:uFillTx/>
                <a:latin typeface="Arial" pitchFamily="34" charset="0"/>
              </a:rPr>
              <a:t> </a:t>
            </a:r>
            <a:r>
              <a:rPr kumimoji="0" lang="fa-IR" sz="2200" b="0" i="0" u="none" strike="noStrike" kern="0" cap="none" spc="0" normalizeH="0" baseline="0" noProof="0" dirty="0" err="1">
                <a:ln>
                  <a:noFill/>
                </a:ln>
                <a:solidFill>
                  <a:prstClr val="black">
                    <a:lumMod val="65000"/>
                    <a:lumOff val="35000"/>
                  </a:prstClr>
                </a:solidFill>
                <a:effectLst/>
                <a:uLnTx/>
                <a:uFillTx/>
                <a:latin typeface="Arial" pitchFamily="34" charset="0"/>
              </a:rPr>
              <a:t>کمینه‎سازی</a:t>
            </a:r>
            <a:r>
              <a:rPr kumimoji="0" lang="fa-IR" sz="2200" b="0" i="0" u="none" strike="noStrike" kern="0" cap="none" spc="0" normalizeH="0" baseline="0" noProof="0" dirty="0">
                <a:ln>
                  <a:noFill/>
                </a:ln>
                <a:solidFill>
                  <a:prstClr val="black">
                    <a:lumMod val="65000"/>
                    <a:lumOff val="35000"/>
                  </a:prstClr>
                </a:solidFill>
                <a:effectLst/>
                <a:uLnTx/>
                <a:uFillTx/>
                <a:latin typeface="Arial" pitchFamily="34" charset="0"/>
              </a:rPr>
              <a:t> بیشینه زیان خود هستند. </a:t>
            </a:r>
            <a:r>
              <a:rPr kumimoji="0" lang="fa-IR" sz="2200" b="1" i="0" u="none" strike="noStrike" kern="0" cap="none" spc="0" normalizeH="0" baseline="0" noProof="0" dirty="0">
                <a:ln>
                  <a:noFill/>
                </a:ln>
                <a:solidFill>
                  <a:prstClr val="black">
                    <a:lumMod val="65000"/>
                    <a:lumOff val="35000"/>
                  </a:prstClr>
                </a:solidFill>
                <a:effectLst/>
                <a:uLnTx/>
                <a:uFillTx/>
                <a:latin typeface="Arial" pitchFamily="34" charset="0"/>
              </a:rPr>
              <a:t>بعلاوه </a:t>
            </a:r>
            <a:r>
              <a:rPr kumimoji="0" lang="fa-IR" sz="2200" b="1" i="0" u="none" strike="noStrike" kern="0" cap="none" spc="0" normalizeH="0" baseline="0" noProof="0" dirty="0" err="1">
                <a:ln>
                  <a:noFill/>
                </a:ln>
                <a:solidFill>
                  <a:prstClr val="black">
                    <a:lumMod val="65000"/>
                    <a:lumOff val="35000"/>
                  </a:prstClr>
                </a:solidFill>
                <a:effectLst/>
                <a:uLnTx/>
                <a:uFillTx/>
                <a:latin typeface="Arial" pitchFamily="34" charset="0"/>
              </a:rPr>
              <a:t>تصمیم‎گیری</a:t>
            </a:r>
            <a:r>
              <a:rPr kumimoji="0" lang="fa-IR" sz="2200" b="1" i="0" u="none" strike="noStrike" kern="0" cap="none" spc="0" normalizeH="0" baseline="0" noProof="0" dirty="0">
                <a:ln>
                  <a:noFill/>
                </a:ln>
                <a:solidFill>
                  <a:prstClr val="black">
                    <a:lumMod val="65000"/>
                    <a:lumOff val="35000"/>
                  </a:prstClr>
                </a:solidFill>
                <a:effectLst/>
                <a:uLnTx/>
                <a:uFillTx/>
                <a:latin typeface="Arial" pitchFamily="34" charset="0"/>
              </a:rPr>
              <a:t> فرد متاثر از تصمیمات دیگران است.</a:t>
            </a:r>
            <a:r>
              <a:rPr lang="fa-IR" sz="2200" kern="0" dirty="0">
                <a:solidFill>
                  <a:prstClr val="black">
                    <a:lumMod val="65000"/>
                    <a:lumOff val="35000"/>
                  </a:prstClr>
                </a:solidFill>
                <a:latin typeface="Arial" pitchFamily="34" charset="0"/>
              </a:rPr>
              <a:t> فرد</a:t>
            </a:r>
            <a:r>
              <a:rPr kumimoji="0" lang="fa-IR" sz="2200" b="0" i="0" u="none" strike="noStrike" kern="0" cap="none" spc="0" normalizeH="0" baseline="0" noProof="0" dirty="0">
                <a:ln>
                  <a:noFill/>
                </a:ln>
                <a:solidFill>
                  <a:prstClr val="black">
                    <a:lumMod val="65000"/>
                    <a:lumOff val="35000"/>
                  </a:prstClr>
                </a:solidFill>
                <a:effectLst/>
                <a:uLnTx/>
                <a:uFillTx/>
                <a:latin typeface="Arial" pitchFamily="34" charset="0"/>
              </a:rPr>
              <a:t> زیان و منفعت در آینده را در ذهن خود تنزیل میکند؛ و سپس آنرا با هزینه و منفعت در اکنون مقایسه کند.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0" i="1" u="none" strike="noStrike" kern="0" cap="none" spc="0" normalizeH="0" baseline="0" noProof="0" dirty="0">
                <a:ln>
                  <a:noFill/>
                </a:ln>
                <a:solidFill>
                  <a:srgbClr val="0000FF"/>
                </a:solidFill>
                <a:effectLst/>
                <a:uLnTx/>
                <a:uFillTx/>
                <a:latin typeface="Arial" pitchFamily="34" charset="0"/>
              </a:rPr>
              <a:t>مطلوبیت آتی </a:t>
            </a:r>
            <a:r>
              <a:rPr lang="fa-IR" sz="2200" i="1" kern="0" dirty="0">
                <a:solidFill>
                  <a:srgbClr val="0000FF"/>
                </a:solidFill>
                <a:latin typeface="Arial" pitchFamily="34" charset="0"/>
              </a:rPr>
              <a:t>حاصل از خدمات </a:t>
            </a:r>
            <a:r>
              <a:rPr kumimoji="0" lang="fa-IR" sz="2200" b="0" i="1" u="none" strike="noStrike" kern="0" cap="none" spc="0" normalizeH="0" baseline="0" noProof="0" dirty="0">
                <a:ln>
                  <a:noFill/>
                </a:ln>
                <a:solidFill>
                  <a:srgbClr val="0000FF"/>
                </a:solidFill>
                <a:effectLst/>
                <a:uLnTx/>
                <a:uFillTx/>
                <a:latin typeface="Arial" pitchFamily="34" charset="0"/>
              </a:rPr>
              <a:t>دولتی در اکنون ارزش بسیار کمتری از هزینه مالیات پرداختی در اکنون دارد. </a:t>
            </a:r>
          </a:p>
        </p:txBody>
      </p:sp>
      <p:sp>
        <p:nvSpPr>
          <p:cNvPr id="4" name="Title 3"/>
          <p:cNvSpPr>
            <a:spLocks noGrp="1"/>
          </p:cNvSpPr>
          <p:nvPr>
            <p:ph type="title"/>
          </p:nvPr>
        </p:nvSpPr>
        <p:spPr>
          <a:xfrm>
            <a:off x="239488" y="191509"/>
            <a:ext cx="11785411" cy="696974"/>
          </a:xfrm>
        </p:spPr>
        <p:txBody>
          <a:bodyPr anchor="ctr">
            <a:noAutofit/>
          </a:bodyPr>
          <a:lstStyle/>
          <a:p>
            <a:pPr algn="r" rtl="1"/>
            <a:r>
              <a:rPr lang="fa-IR" sz="2600" dirty="0"/>
              <a:t>اشخاص، دارای ترجیحات ذهنی مبنی بر عدم پرداخت مالیات ضمن </a:t>
            </a:r>
            <a:r>
              <a:rPr lang="fa-IR" sz="2600" dirty="0" err="1"/>
              <a:t>بهره‎گیری</a:t>
            </a:r>
            <a:r>
              <a:rPr lang="fa-IR" sz="2600" dirty="0"/>
              <a:t> از کالاهای عمومی هستند</a:t>
            </a:r>
            <a:endParaRPr lang="en-US" sz="2600" dirty="0"/>
          </a:p>
        </p:txBody>
      </p:sp>
      <p:sp>
        <p:nvSpPr>
          <p:cNvPr id="3" name="Oval 2"/>
          <p:cNvSpPr/>
          <p:nvPr/>
        </p:nvSpPr>
        <p:spPr>
          <a:xfrm>
            <a:off x="1997572" y="4477717"/>
            <a:ext cx="2057400" cy="1447800"/>
          </a:xfrm>
          <a:custGeom>
            <a:avLst/>
            <a:gdLst/>
            <a:ahLst/>
            <a:cxnLst/>
            <a:rect l="l" t="t" r="r" b="b"/>
            <a:pathLst>
              <a:path w="2057400" h="1447800">
                <a:moveTo>
                  <a:pt x="1028700" y="0"/>
                </a:moveTo>
                <a:cubicBezTo>
                  <a:pt x="1596835" y="0"/>
                  <a:pt x="2057400" y="648202"/>
                  <a:pt x="2057400" y="1447800"/>
                </a:cubicBezTo>
                <a:lnTo>
                  <a:pt x="0" y="1447800"/>
                </a:lnTo>
                <a:cubicBezTo>
                  <a:pt x="0" y="648202"/>
                  <a:pt x="460565" y="0"/>
                  <a:pt x="1028700" y="0"/>
                </a:cubicBezTo>
                <a:close/>
              </a:path>
            </a:pathLst>
          </a:custGeom>
          <a:solidFill>
            <a:schemeClr val="bg1">
              <a:lumMod val="75000"/>
            </a:schemeClr>
          </a:solidFill>
          <a:ln>
            <a:solidFill>
              <a:schemeClr val="bg1">
                <a:lumMod val="50000"/>
              </a:schemeClr>
            </a:solidFill>
          </a:ln>
          <a:effectLst/>
          <a:scene3d>
            <a:camera prst="orthographicFront">
              <a:rot lat="1598151" lon="1667032" rev="21555021"/>
            </a:camera>
            <a:lightRig rig="threePt" dir="t">
              <a:rot lat="0" lon="0" rev="7800000"/>
            </a:lightRig>
          </a:scene3d>
          <a:sp3d extrusionH="1276350">
            <a:bevelT w="38100" h="38100"/>
            <a:bevelB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2" name="Rounded Rectangle 1"/>
          <p:cNvSpPr/>
          <p:nvPr/>
        </p:nvSpPr>
        <p:spPr>
          <a:xfrm>
            <a:off x="92572" y="3501405"/>
            <a:ext cx="7086600" cy="1371600"/>
          </a:xfrm>
          <a:prstGeom prst="roundRect">
            <a:avLst>
              <a:gd name="adj" fmla="val 4726"/>
            </a:avLst>
          </a:prstGeom>
          <a:solidFill>
            <a:schemeClr val="bg1">
              <a:lumMod val="75000"/>
            </a:schemeClr>
          </a:solidFill>
          <a:ln>
            <a:solidFill>
              <a:schemeClr val="tx1">
                <a:lumMod val="50000"/>
                <a:lumOff val="50000"/>
              </a:schemeClr>
            </a:solidFill>
          </a:ln>
          <a:scene3d>
            <a:camera prst="isometricOffAxis2Top">
              <a:rot lat="18419210" lon="2400000" rev="17967639"/>
            </a:camera>
            <a:lightRig rig="threePt" dir="t">
              <a:rot lat="0" lon="0" rev="1200000"/>
            </a:lightRig>
          </a:scene3d>
          <a:sp3d extrusionH="152400">
            <a:bevelT w="38100" h="38100"/>
            <a:bevelB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pSp>
        <p:nvGrpSpPr>
          <p:cNvPr id="15" name="Group 14"/>
          <p:cNvGrpSpPr/>
          <p:nvPr/>
        </p:nvGrpSpPr>
        <p:grpSpPr>
          <a:xfrm>
            <a:off x="596361" y="1437778"/>
            <a:ext cx="1857531" cy="2031176"/>
            <a:chOff x="6172200" y="2637493"/>
            <a:chExt cx="1744007" cy="1980227"/>
          </a:xfrm>
        </p:grpSpPr>
        <p:sp>
          <p:nvSpPr>
            <p:cNvPr id="16" name="Oval 15"/>
            <p:cNvSpPr/>
            <p:nvPr/>
          </p:nvSpPr>
          <p:spPr>
            <a:xfrm>
              <a:off x="6239808" y="4084320"/>
              <a:ext cx="1608790" cy="533400"/>
            </a:xfrm>
            <a:prstGeom prst="ellipse">
              <a:avLst/>
            </a:prstGeom>
            <a:gradFill flip="none" rotWithShape="1">
              <a:gsLst>
                <a:gs pos="0">
                  <a:schemeClr val="tx1">
                    <a:lumMod val="75000"/>
                    <a:lumOff val="2500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17" name="Oval 16"/>
            <p:cNvSpPr/>
            <p:nvPr/>
          </p:nvSpPr>
          <p:spPr>
            <a:xfrm>
              <a:off x="6172200" y="2637493"/>
              <a:ext cx="1744007" cy="1744007"/>
            </a:xfrm>
            <a:prstGeom prst="ellipse">
              <a:avLst/>
            </a:prstGeom>
            <a:solidFill>
              <a:srgbClr val="00B0F0"/>
            </a:solidFill>
            <a:ln w="12700" cap="flat" cmpd="sng" algn="ctr">
              <a:noFill/>
              <a:prstDash val="solid"/>
            </a:ln>
            <a:effectLst>
              <a:innerShdw blurRad="660400">
                <a:prstClr val="black"/>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endParaRPr>
            </a:p>
          </p:txBody>
        </p:sp>
        <p:sp>
          <p:nvSpPr>
            <p:cNvPr id="18" name="Oval 17"/>
            <p:cNvSpPr/>
            <p:nvPr/>
          </p:nvSpPr>
          <p:spPr>
            <a:xfrm>
              <a:off x="6407025" y="2712929"/>
              <a:ext cx="1274361" cy="1208420"/>
            </a:xfrm>
            <a:prstGeom prst="ellipse">
              <a:avLst/>
            </a:prstGeom>
            <a:gradFill>
              <a:gsLst>
                <a:gs pos="0">
                  <a:sysClr val="window" lastClr="FFFFFF">
                    <a:lumMod val="100000"/>
                    <a:alpha val="85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 lastClr="FFFFFF"/>
                </a:solidFill>
                <a:effectLst/>
                <a:uLnTx/>
                <a:uFillTx/>
                <a:latin typeface="Calibri"/>
                <a:ea typeface="+mn-ea"/>
              </a:endParaRPr>
            </a:p>
          </p:txBody>
        </p:sp>
        <p:sp>
          <p:nvSpPr>
            <p:cNvPr id="19" name="TextBox 18"/>
            <p:cNvSpPr txBox="1"/>
            <p:nvPr/>
          </p:nvSpPr>
          <p:spPr>
            <a:xfrm>
              <a:off x="6386584" y="2908849"/>
              <a:ext cx="1365462" cy="690130"/>
            </a:xfrm>
            <a:prstGeom prst="rect">
              <a:avLst/>
            </a:prstGeom>
            <a:noFill/>
          </p:spPr>
          <p:txBody>
            <a:bodyPr wrap="square" rtlCol="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Calibri" panose="020F0502020204030204"/>
                </a:rPr>
                <a:t>منفعت زیاد </a:t>
              </a:r>
              <a:r>
                <a:rPr lang="fa-IR" sz="2000" b="1" dirty="0">
                  <a:solidFill>
                    <a:prstClr val="white"/>
                  </a:solidFill>
                  <a:effectLst>
                    <a:outerShdw blurRad="50800" dist="38100" dir="5400000" algn="t" rotWithShape="0">
                      <a:prstClr val="black">
                        <a:alpha val="40000"/>
                      </a:prstClr>
                    </a:outerShdw>
                  </a:effectLst>
                  <a:latin typeface="Calibri" panose="020F0502020204030204"/>
                </a:rPr>
                <a:t>در آینده</a:t>
              </a:r>
              <a:endPar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Calibri" panose="020F0502020204030204"/>
              </a:endParaRPr>
            </a:p>
          </p:txBody>
        </p:sp>
      </p:grpSp>
      <p:grpSp>
        <p:nvGrpSpPr>
          <p:cNvPr id="25" name="Group 24"/>
          <p:cNvGrpSpPr/>
          <p:nvPr/>
        </p:nvGrpSpPr>
        <p:grpSpPr>
          <a:xfrm>
            <a:off x="5240141" y="3979918"/>
            <a:ext cx="1627580" cy="1794624"/>
            <a:chOff x="6172200" y="2637493"/>
            <a:chExt cx="1744007" cy="1980227"/>
          </a:xfrm>
        </p:grpSpPr>
        <p:sp>
          <p:nvSpPr>
            <p:cNvPr id="26" name="Oval 25"/>
            <p:cNvSpPr/>
            <p:nvPr/>
          </p:nvSpPr>
          <p:spPr>
            <a:xfrm>
              <a:off x="6239808" y="4084320"/>
              <a:ext cx="1608790" cy="533400"/>
            </a:xfrm>
            <a:prstGeom prst="ellipse">
              <a:avLst/>
            </a:prstGeom>
            <a:gradFill flip="none" rotWithShape="1">
              <a:gsLst>
                <a:gs pos="0">
                  <a:schemeClr val="tx1">
                    <a:lumMod val="75000"/>
                    <a:lumOff val="2500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27" name="Oval 26"/>
            <p:cNvSpPr/>
            <p:nvPr/>
          </p:nvSpPr>
          <p:spPr>
            <a:xfrm>
              <a:off x="6172200" y="2637493"/>
              <a:ext cx="1744007" cy="1744007"/>
            </a:xfrm>
            <a:prstGeom prst="ellipse">
              <a:avLst/>
            </a:prstGeom>
            <a:solidFill>
              <a:srgbClr val="00B0F0"/>
            </a:solidFill>
            <a:ln w="12700" cap="flat" cmpd="sng" algn="ctr">
              <a:noFill/>
              <a:prstDash val="solid"/>
            </a:ln>
            <a:effectLst>
              <a:innerShdw blurRad="660400">
                <a:prstClr val="black"/>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sp>
          <p:nvSpPr>
            <p:cNvPr id="28" name="Oval 27"/>
            <p:cNvSpPr/>
            <p:nvPr/>
          </p:nvSpPr>
          <p:spPr>
            <a:xfrm>
              <a:off x="6418578" y="2712930"/>
              <a:ext cx="1265589" cy="1154436"/>
            </a:xfrm>
            <a:prstGeom prst="ellipse">
              <a:avLst/>
            </a:prstGeom>
            <a:gradFill>
              <a:gsLst>
                <a:gs pos="0">
                  <a:sysClr val="window" lastClr="FFFFFF">
                    <a:lumMod val="100000"/>
                    <a:alpha val="85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sp>
          <p:nvSpPr>
            <p:cNvPr id="29" name="TextBox 28"/>
            <p:cNvSpPr txBox="1"/>
            <p:nvPr/>
          </p:nvSpPr>
          <p:spPr>
            <a:xfrm>
              <a:off x="6625062" y="2901172"/>
              <a:ext cx="884944" cy="781097"/>
            </a:xfrm>
            <a:prstGeom prst="rect">
              <a:avLst/>
            </a:prstGeom>
            <a:noFill/>
          </p:spPr>
          <p:txBody>
            <a:bodyPr wrap="none" rtlCol="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Calibri" panose="020F0502020204030204"/>
                  <a:ea typeface="+mn-ea"/>
                </a:rPr>
                <a:t>زیان</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Calibri" panose="020F0502020204030204"/>
                  <a:ea typeface="+mn-ea"/>
                </a:rPr>
                <a:t>در اکنون</a:t>
              </a:r>
              <a:endParaRPr kumimoji="0" lang="en-US"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Calibri" panose="020F0502020204030204"/>
                <a:ea typeface="+mn-ea"/>
              </a:endParaRPr>
            </a:p>
          </p:txBody>
        </p:sp>
      </p:grpSp>
      <p:sp>
        <p:nvSpPr>
          <p:cNvPr id="5" name="Rectangle 4">
            <a:extLst>
              <a:ext uri="{FF2B5EF4-FFF2-40B4-BE49-F238E27FC236}">
                <a16:creationId xmlns:a16="http://schemas.microsoft.com/office/drawing/2014/main" id="{54188CEF-0992-47FE-84A0-C23DD8BC3220}"/>
              </a:ext>
            </a:extLst>
          </p:cNvPr>
          <p:cNvSpPr/>
          <p:nvPr/>
        </p:nvSpPr>
        <p:spPr>
          <a:xfrm>
            <a:off x="2203546" y="4858251"/>
            <a:ext cx="1443168" cy="954107"/>
          </a:xfrm>
          <a:prstGeom prst="rect">
            <a:avLst/>
          </a:prstGeom>
          <a:scene3d>
            <a:camera prst="orthographicFront">
              <a:rot lat="21599983" lon="1800000" rev="20399999"/>
            </a:camera>
            <a:lightRig rig="threePt" dir="t"/>
          </a:scene3d>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2800" b="1" kern="0" dirty="0">
                <a:solidFill>
                  <a:prstClr val="black">
                    <a:lumMod val="65000"/>
                    <a:lumOff val="35000"/>
                  </a:prstClr>
                </a:solidFill>
                <a:latin typeface="Cambria" panose="02040503050406030204" pitchFamily="18" charset="0"/>
                <a:cs typeface="+mj-cs"/>
              </a:rPr>
              <a:t>ترجیحات ذهنی</a:t>
            </a:r>
            <a:endParaRPr kumimoji="0" lang="fa-IR" sz="2800" b="1" i="0" u="none" strike="noStrike" kern="0" cap="none" spc="0" normalizeH="0" baseline="0" noProof="0" dirty="0">
              <a:ln>
                <a:noFill/>
              </a:ln>
              <a:solidFill>
                <a:prstClr val="black">
                  <a:lumMod val="65000"/>
                  <a:lumOff val="35000"/>
                </a:prstClr>
              </a:solidFill>
              <a:effectLst/>
              <a:uLnTx/>
              <a:uFillTx/>
              <a:latin typeface="Cambria" panose="02040503050406030204" pitchFamily="18" charset="0"/>
              <a:cs typeface="+mj-cs"/>
            </a:endParaRPr>
          </a:p>
        </p:txBody>
      </p:sp>
      <p:pic>
        <p:nvPicPr>
          <p:cNvPr id="1030" name="Picture 6" descr="Image result for discounted utility model">
            <a:extLst>
              <a:ext uri="{FF2B5EF4-FFF2-40B4-BE49-F238E27FC236}">
                <a16:creationId xmlns:a16="http://schemas.microsoft.com/office/drawing/2014/main" id="{D66858F9-51C9-4694-BCB0-D212D0EE0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0501" y="3243942"/>
            <a:ext cx="3913731" cy="355963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4EB9756-3611-477C-BBB3-0C28EBC78513}"/>
              </a:ext>
            </a:extLst>
          </p:cNvPr>
          <p:cNvSpPr/>
          <p:nvPr/>
        </p:nvSpPr>
        <p:spPr>
          <a:xfrm>
            <a:off x="47768" y="6419605"/>
            <a:ext cx="8290690" cy="400110"/>
          </a:xfrm>
          <a:prstGeom prst="rect">
            <a:avLst/>
          </a:prstGeom>
          <a:solidFill>
            <a:srgbClr val="C00000"/>
          </a:solidFill>
        </p:spPr>
        <p:txBody>
          <a:bodyPr wrap="square"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1" u="none" strike="noStrike" kern="0" cap="none" spc="0" normalizeH="0" baseline="0" noProof="0" dirty="0">
                <a:ln>
                  <a:noFill/>
                </a:ln>
                <a:solidFill>
                  <a:schemeClr val="bg1"/>
                </a:solidFill>
                <a:effectLst/>
                <a:uLnTx/>
                <a:uFillTx/>
                <a:latin typeface="Arial" pitchFamily="34" charset="0"/>
                <a:ea typeface="+mn-ea"/>
              </a:rPr>
              <a:t>ادراک انسان مبتنی بر درک تغییرات زیان/ ثروت و نه اندازه زیان/ ثروت ملاک تصمیمات است. </a:t>
            </a:r>
            <a:endParaRPr kumimoji="0" lang="en-US" sz="2000" b="1" i="0" u="none" strike="noStrike" kern="1200" cap="none" spc="0" normalizeH="0" baseline="0" noProof="0" dirty="0">
              <a:ln>
                <a:noFill/>
              </a:ln>
              <a:solidFill>
                <a:schemeClr val="bg1"/>
              </a:solidFill>
              <a:effectLst/>
              <a:uLnTx/>
              <a:uFillTx/>
              <a:latin typeface="Calibri" panose="020F0502020204030204"/>
              <a:ea typeface="+mn-ea"/>
            </a:endParaRPr>
          </a:p>
        </p:txBody>
      </p:sp>
    </p:spTree>
    <p:extLst>
      <p:ext uri="{BB962C8B-B14F-4D97-AF65-F5344CB8AC3E}">
        <p14:creationId xmlns:p14="http://schemas.microsoft.com/office/powerpoint/2010/main" val="2985241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D3859-D24B-4110-9951-97EC63DA6D81}"/>
              </a:ext>
            </a:extLst>
          </p:cNvPr>
          <p:cNvSpPr>
            <a:spLocks noGrp="1"/>
          </p:cNvSpPr>
          <p:nvPr>
            <p:ph type="title"/>
          </p:nvPr>
        </p:nvSpPr>
        <p:spPr>
          <a:xfrm>
            <a:off x="575894" y="290628"/>
            <a:ext cx="11029616" cy="795189"/>
          </a:xfrm>
        </p:spPr>
        <p:txBody>
          <a:bodyPr/>
          <a:lstStyle/>
          <a:p>
            <a:pPr algn="r" rtl="1"/>
            <a:r>
              <a:rPr lang="fa-IR" dirty="0"/>
              <a:t>مجموعه تهدیدات بالقوه و سرکوب بالفعل منصفانه </a:t>
            </a:r>
            <a:endParaRPr lang="en-GB" dirty="0"/>
          </a:p>
        </p:txBody>
      </p:sp>
      <p:sp>
        <p:nvSpPr>
          <p:cNvPr id="4" name="TextBox 3">
            <a:extLst>
              <a:ext uri="{FF2B5EF4-FFF2-40B4-BE49-F238E27FC236}">
                <a16:creationId xmlns:a16="http://schemas.microsoft.com/office/drawing/2014/main" id="{78427E31-0465-4C4A-84B5-AA7C1C5329BA}"/>
              </a:ext>
            </a:extLst>
          </p:cNvPr>
          <p:cNvSpPr txBox="1"/>
          <p:nvPr/>
        </p:nvSpPr>
        <p:spPr>
          <a:xfrm>
            <a:off x="5355769" y="1197705"/>
            <a:ext cx="5746685" cy="646331"/>
          </a:xfrm>
          <a:prstGeom prst="rect">
            <a:avLst/>
          </a:prstGeom>
          <a:noFill/>
        </p:spPr>
        <p:txBody>
          <a:bodyPr wrap="square">
            <a:spAutoFit/>
          </a:bodyPr>
          <a:lstStyle/>
          <a:p>
            <a:pPr algn="ctr" rtl="1"/>
            <a:r>
              <a:rPr lang="fa-IR" sz="3600" b="1" dirty="0">
                <a:solidFill>
                  <a:srgbClr val="FF0000"/>
                </a:solidFill>
              </a:rPr>
              <a:t>مدیریت صرفه تمکین</a:t>
            </a:r>
            <a:endParaRPr lang="en-GB" sz="3600" b="1" dirty="0">
              <a:solidFill>
                <a:srgbClr val="FF0000"/>
              </a:solidFill>
            </a:endParaRPr>
          </a:p>
        </p:txBody>
      </p:sp>
      <p:sp>
        <p:nvSpPr>
          <p:cNvPr id="5" name="Content Placeholder 2">
            <a:extLst>
              <a:ext uri="{FF2B5EF4-FFF2-40B4-BE49-F238E27FC236}">
                <a16:creationId xmlns:a16="http://schemas.microsoft.com/office/drawing/2014/main" id="{7641A41A-CAB6-400F-B349-741141EE1B96}"/>
              </a:ext>
            </a:extLst>
          </p:cNvPr>
          <p:cNvSpPr txBox="1">
            <a:spLocks/>
          </p:cNvSpPr>
          <p:nvPr/>
        </p:nvSpPr>
        <p:spPr>
          <a:xfrm>
            <a:off x="5355768" y="4905369"/>
            <a:ext cx="3222176" cy="1633195"/>
          </a:xfrm>
          <a:prstGeom prst="rect">
            <a:avLst/>
          </a:prstGeom>
          <a:solidFill>
            <a:srgbClr val="FF0000"/>
          </a:solidFill>
        </p:spPr>
        <p:txBody>
          <a:bodyPr>
            <a:normAutofit lnSpcReduction="10000"/>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r" rtl="1">
              <a:buFont typeface="Wingdings 2" panose="05020102010507070707" pitchFamily="18" charset="2"/>
              <a:buNone/>
            </a:pPr>
            <a:r>
              <a:rPr lang="fa-IR" sz="2400">
                <a:solidFill>
                  <a:schemeClr val="bg1"/>
                </a:solidFill>
              </a:rPr>
              <a:t>جرایم کمتر ولی قاطعانه، بیشتر از جرایم سنگین که به طور موردی و سلیقه‎ای (غیرقطعی) تعلّق میگیرند، بر كاهش فرار مالیاتی مؤثر هستند. </a:t>
            </a:r>
            <a:endParaRPr lang="fa-IR" sz="2400" dirty="0">
              <a:solidFill>
                <a:schemeClr val="bg1"/>
              </a:solidFill>
            </a:endParaRPr>
          </a:p>
        </p:txBody>
      </p:sp>
      <p:sp>
        <p:nvSpPr>
          <p:cNvPr id="7" name="Rectangle 6">
            <a:extLst>
              <a:ext uri="{FF2B5EF4-FFF2-40B4-BE49-F238E27FC236}">
                <a16:creationId xmlns:a16="http://schemas.microsoft.com/office/drawing/2014/main" id="{CD82633C-86E4-4A34-8FF4-CC9231147119}"/>
              </a:ext>
            </a:extLst>
          </p:cNvPr>
          <p:cNvSpPr/>
          <p:nvPr/>
        </p:nvSpPr>
        <p:spPr>
          <a:xfrm>
            <a:off x="7699400" y="2126721"/>
            <a:ext cx="4253752" cy="10066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تئوری بازدارندگی در اقتصاد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Deterrence theory</a:t>
            </a:r>
          </a:p>
        </p:txBody>
      </p:sp>
      <p:sp>
        <p:nvSpPr>
          <p:cNvPr id="8" name="Rectangle 7">
            <a:extLst>
              <a:ext uri="{FF2B5EF4-FFF2-40B4-BE49-F238E27FC236}">
                <a16:creationId xmlns:a16="http://schemas.microsoft.com/office/drawing/2014/main" id="{4DF83690-0EEB-49CD-9A43-421CFFB321CA}"/>
              </a:ext>
            </a:extLst>
          </p:cNvPr>
          <p:cNvSpPr/>
          <p:nvPr/>
        </p:nvSpPr>
        <p:spPr>
          <a:xfrm>
            <a:off x="7699399" y="3256272"/>
            <a:ext cx="4253752" cy="144459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استفاده یک طرف از مجموعه‌ای از تهدیدها </a:t>
            </a:r>
            <a:r>
              <a:rPr lang="fa-IR" sz="2800" dirty="0">
                <a:solidFill>
                  <a:prstClr val="black"/>
                </a:solidFill>
                <a:latin typeface="Calibri" panose="020F0502020204030204"/>
              </a:rPr>
              <a:t>و </a:t>
            </a:r>
            <a:r>
              <a:rPr lang="fa-IR" sz="2800" dirty="0" err="1">
                <a:solidFill>
                  <a:prstClr val="black"/>
                </a:solidFill>
                <a:latin typeface="Calibri" panose="020F0502020204030204"/>
              </a:rPr>
              <a:t>سرکوب‎ها</a:t>
            </a:r>
            <a:r>
              <a:rPr lang="fa-IR" sz="2800" dirty="0">
                <a:solidFill>
                  <a:prstClr val="black"/>
                </a:solidFill>
                <a:latin typeface="Calibri" panose="020F0502020204030204"/>
              </a:rPr>
              <a:t> </a:t>
            </a: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برای اقناع طرف دیگر به انجام / عدم انجام یک عمل</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9" name="Equals 8">
            <a:extLst>
              <a:ext uri="{FF2B5EF4-FFF2-40B4-BE49-F238E27FC236}">
                <a16:creationId xmlns:a16="http://schemas.microsoft.com/office/drawing/2014/main" id="{BB39D291-0177-42C7-A3A4-3D24639622C0}"/>
              </a:ext>
            </a:extLst>
          </p:cNvPr>
          <p:cNvSpPr/>
          <p:nvPr/>
        </p:nvSpPr>
        <p:spPr>
          <a:xfrm>
            <a:off x="7134002" y="3909416"/>
            <a:ext cx="457821" cy="330414"/>
          </a:xfrm>
          <a:prstGeom prst="mathEqual">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10" name="Plus Sign 9">
            <a:extLst>
              <a:ext uri="{FF2B5EF4-FFF2-40B4-BE49-F238E27FC236}">
                <a16:creationId xmlns:a16="http://schemas.microsoft.com/office/drawing/2014/main" id="{033D6F32-E48C-4C7D-8D83-76074F9EE951}"/>
              </a:ext>
            </a:extLst>
          </p:cNvPr>
          <p:cNvSpPr/>
          <p:nvPr/>
        </p:nvSpPr>
        <p:spPr>
          <a:xfrm>
            <a:off x="4873626" y="3827249"/>
            <a:ext cx="379539" cy="343424"/>
          </a:xfrm>
          <a:prstGeom prst="mathPlus">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pSp>
        <p:nvGrpSpPr>
          <p:cNvPr id="11" name="Group 10">
            <a:extLst>
              <a:ext uri="{FF2B5EF4-FFF2-40B4-BE49-F238E27FC236}">
                <a16:creationId xmlns:a16="http://schemas.microsoft.com/office/drawing/2014/main" id="{38ABAA5E-6377-4510-B446-F3236470DC46}"/>
              </a:ext>
            </a:extLst>
          </p:cNvPr>
          <p:cNvGrpSpPr/>
          <p:nvPr/>
        </p:nvGrpSpPr>
        <p:grpSpPr>
          <a:xfrm>
            <a:off x="5285521" y="3056489"/>
            <a:ext cx="1848481" cy="1644381"/>
            <a:chOff x="4793745" y="2881513"/>
            <a:chExt cx="1848481" cy="1644381"/>
          </a:xfrm>
        </p:grpSpPr>
        <p:sp>
          <p:nvSpPr>
            <p:cNvPr id="12" name="Rectangle 11">
              <a:extLst>
                <a:ext uri="{FF2B5EF4-FFF2-40B4-BE49-F238E27FC236}">
                  <a16:creationId xmlns:a16="http://schemas.microsoft.com/office/drawing/2014/main" id="{D679E03E-FA4C-471F-BC9F-5046479B40FB}"/>
                </a:ext>
              </a:extLst>
            </p:cNvPr>
            <p:cNvSpPr/>
            <p:nvPr/>
          </p:nvSpPr>
          <p:spPr>
            <a:xfrm>
              <a:off x="4793745" y="3081295"/>
              <a:ext cx="1848481" cy="14445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افزایش جرایم و تشدید مجازاتها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3" name="TextBox 12">
              <a:extLst>
                <a:ext uri="{FF2B5EF4-FFF2-40B4-BE49-F238E27FC236}">
                  <a16:creationId xmlns:a16="http://schemas.microsoft.com/office/drawing/2014/main" id="{67D2174E-CA33-4E44-81A0-D75D3DEDF570}"/>
                </a:ext>
              </a:extLst>
            </p:cNvPr>
            <p:cNvSpPr txBox="1"/>
            <p:nvPr/>
          </p:nvSpPr>
          <p:spPr>
            <a:xfrm>
              <a:off x="5655561" y="2881513"/>
              <a:ext cx="893193" cy="369332"/>
            </a:xfrm>
            <a:prstGeom prst="rect">
              <a:avLst/>
            </a:prstGeom>
            <a:solidFill>
              <a:schemeClr val="bg1"/>
            </a:solid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مقدار زیان</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grpSp>
      <p:grpSp>
        <p:nvGrpSpPr>
          <p:cNvPr id="14" name="Group 13">
            <a:extLst>
              <a:ext uri="{FF2B5EF4-FFF2-40B4-BE49-F238E27FC236}">
                <a16:creationId xmlns:a16="http://schemas.microsoft.com/office/drawing/2014/main" id="{114FFED5-09A4-4490-85D4-06EE4D1BD400}"/>
              </a:ext>
            </a:extLst>
          </p:cNvPr>
          <p:cNvGrpSpPr/>
          <p:nvPr/>
        </p:nvGrpSpPr>
        <p:grpSpPr>
          <a:xfrm>
            <a:off x="2987829" y="3055209"/>
            <a:ext cx="1784463" cy="1637976"/>
            <a:chOff x="2142589" y="2887917"/>
            <a:chExt cx="1784463" cy="1637976"/>
          </a:xfrm>
        </p:grpSpPr>
        <p:sp>
          <p:nvSpPr>
            <p:cNvPr id="15" name="Rectangle 14">
              <a:extLst>
                <a:ext uri="{FF2B5EF4-FFF2-40B4-BE49-F238E27FC236}">
                  <a16:creationId xmlns:a16="http://schemas.microsoft.com/office/drawing/2014/main" id="{276D251C-050B-4C03-B342-0D416C7D0CBE}"/>
                </a:ext>
              </a:extLst>
            </p:cNvPr>
            <p:cNvSpPr/>
            <p:nvPr/>
          </p:nvSpPr>
          <p:spPr>
            <a:xfrm>
              <a:off x="2142589" y="3081294"/>
              <a:ext cx="1784463" cy="144459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افزایش حسابرسی منتج به کشف تخلفات</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6" name="TextBox 15">
              <a:extLst>
                <a:ext uri="{FF2B5EF4-FFF2-40B4-BE49-F238E27FC236}">
                  <a16:creationId xmlns:a16="http://schemas.microsoft.com/office/drawing/2014/main" id="{612A3C58-7800-4DA7-8A8D-68146EEF2C6A}"/>
                </a:ext>
              </a:extLst>
            </p:cNvPr>
            <p:cNvSpPr txBox="1"/>
            <p:nvPr/>
          </p:nvSpPr>
          <p:spPr>
            <a:xfrm>
              <a:off x="2915467" y="2887917"/>
              <a:ext cx="973343" cy="369332"/>
            </a:xfrm>
            <a:prstGeom prst="rect">
              <a:avLst/>
            </a:prstGeom>
            <a:solidFill>
              <a:schemeClr val="bg1"/>
            </a:solid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احتمال زیان</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grpSp>
      <p:grpSp>
        <p:nvGrpSpPr>
          <p:cNvPr id="17" name="Group 16">
            <a:extLst>
              <a:ext uri="{FF2B5EF4-FFF2-40B4-BE49-F238E27FC236}">
                <a16:creationId xmlns:a16="http://schemas.microsoft.com/office/drawing/2014/main" id="{AF055E30-53A1-41ED-AC58-249ABFF31A88}"/>
              </a:ext>
            </a:extLst>
          </p:cNvPr>
          <p:cNvGrpSpPr/>
          <p:nvPr/>
        </p:nvGrpSpPr>
        <p:grpSpPr>
          <a:xfrm>
            <a:off x="2903683" y="4968904"/>
            <a:ext cx="1956835" cy="1569660"/>
            <a:chOff x="82181" y="4598891"/>
            <a:chExt cx="1956835" cy="1569660"/>
          </a:xfrm>
        </p:grpSpPr>
        <p:sp>
          <p:nvSpPr>
            <p:cNvPr id="18" name="Rectangle 17">
              <a:extLst>
                <a:ext uri="{FF2B5EF4-FFF2-40B4-BE49-F238E27FC236}">
                  <a16:creationId xmlns:a16="http://schemas.microsoft.com/office/drawing/2014/main" id="{E7D827E4-DBC7-4022-86F9-0E0F214F301F}"/>
                </a:ext>
              </a:extLst>
            </p:cNvPr>
            <p:cNvSpPr/>
            <p:nvPr/>
          </p:nvSpPr>
          <p:spPr>
            <a:xfrm>
              <a:off x="115476" y="4598891"/>
              <a:ext cx="1923540" cy="156966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panose="020F0502020204030204"/>
                  <a:ea typeface="+mn-ea"/>
                </a:rPr>
                <a:t>افزایش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panose="020F0502020204030204"/>
                  <a:ea typeface="+mn-ea"/>
                </a:rPr>
                <a:t>حجم عملیات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panose="020F0502020204030204"/>
                  <a:ea typeface="+mn-ea"/>
                </a:rPr>
                <a:t>حسابرسی مالیاتی</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pic>
          <p:nvPicPr>
            <p:cNvPr id="19" name="Graphic 18" descr="Bar graph with upward trend">
              <a:extLst>
                <a:ext uri="{FF2B5EF4-FFF2-40B4-BE49-F238E27FC236}">
                  <a16:creationId xmlns:a16="http://schemas.microsoft.com/office/drawing/2014/main" id="{6BC4662A-E91F-4E5F-955A-342C60757F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181" y="4598894"/>
              <a:ext cx="535523" cy="535523"/>
            </a:xfrm>
            <a:prstGeom prst="rect">
              <a:avLst/>
            </a:prstGeom>
          </p:spPr>
        </p:pic>
      </p:grpSp>
      <p:grpSp>
        <p:nvGrpSpPr>
          <p:cNvPr id="20" name="Group 19">
            <a:extLst>
              <a:ext uri="{FF2B5EF4-FFF2-40B4-BE49-F238E27FC236}">
                <a16:creationId xmlns:a16="http://schemas.microsoft.com/office/drawing/2014/main" id="{0BDAC094-3A40-4B15-BD42-C8A9ACD102C6}"/>
              </a:ext>
            </a:extLst>
          </p:cNvPr>
          <p:cNvGrpSpPr/>
          <p:nvPr/>
        </p:nvGrpSpPr>
        <p:grpSpPr>
          <a:xfrm>
            <a:off x="534643" y="4996703"/>
            <a:ext cx="1939529" cy="1665422"/>
            <a:chOff x="1855634" y="4598891"/>
            <a:chExt cx="1939529" cy="1665422"/>
          </a:xfrm>
        </p:grpSpPr>
        <p:sp>
          <p:nvSpPr>
            <p:cNvPr id="21" name="Rectangle 20">
              <a:extLst>
                <a:ext uri="{FF2B5EF4-FFF2-40B4-BE49-F238E27FC236}">
                  <a16:creationId xmlns:a16="http://schemas.microsoft.com/office/drawing/2014/main" id="{F2D68DEE-B54D-4BD0-B9B5-7E5F9BE426E3}"/>
                </a:ext>
              </a:extLst>
            </p:cNvPr>
            <p:cNvSpPr/>
            <p:nvPr/>
          </p:nvSpPr>
          <p:spPr>
            <a:xfrm>
              <a:off x="1855634" y="4598891"/>
              <a:ext cx="1923540" cy="156966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panose="020F0502020204030204"/>
                  <a:ea typeface="+mn-ea"/>
                </a:rPr>
                <a:t>بهبود عملکرد مدیریت ریسک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panose="020F0502020204030204"/>
                  <a:ea typeface="+mn-ea"/>
                </a:rPr>
                <a:t> در </a:t>
              </a:r>
              <a:r>
                <a:rPr kumimoji="0" lang="fa-IR" sz="2400" b="1" i="0" u="none" strike="noStrike" kern="1200" cap="none" spc="0" normalizeH="0" baseline="0" noProof="0" dirty="0" err="1">
                  <a:ln>
                    <a:noFill/>
                  </a:ln>
                  <a:solidFill>
                    <a:prstClr val="white"/>
                  </a:solidFill>
                  <a:effectLst/>
                  <a:uLnTx/>
                  <a:uFillTx/>
                  <a:latin typeface="Calibri" panose="020F0502020204030204"/>
                  <a:ea typeface="+mn-ea"/>
                </a:rPr>
                <a:t>پرونده‎ها</a:t>
              </a:r>
              <a:endParaRPr kumimoji="0" lang="fa-IR" sz="2400" b="1" i="0" u="none" strike="noStrike" kern="1200" cap="none" spc="0" normalizeH="0" baseline="0" noProof="0" dirty="0">
                <a:ln>
                  <a:noFill/>
                </a:ln>
                <a:solidFill>
                  <a:prstClr val="white"/>
                </a:solidFill>
                <a:effectLst/>
                <a:uLnTx/>
                <a:uFillTx/>
                <a:latin typeface="Calibri" panose="020F0502020204030204"/>
                <a:ea typeface="+mn-ea"/>
              </a:endParaRPr>
            </a:p>
          </p:txBody>
        </p:sp>
        <p:pic>
          <p:nvPicPr>
            <p:cNvPr id="22" name="Graphic 21" descr="Eye">
              <a:extLst>
                <a:ext uri="{FF2B5EF4-FFF2-40B4-BE49-F238E27FC236}">
                  <a16:creationId xmlns:a16="http://schemas.microsoft.com/office/drawing/2014/main" id="{0629E327-099D-4FE8-A7A9-B6FCAF720F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7817" y="5686967"/>
              <a:ext cx="577346" cy="577346"/>
            </a:xfrm>
            <a:prstGeom prst="rect">
              <a:avLst/>
            </a:prstGeom>
          </p:spPr>
        </p:pic>
        <p:sp>
          <p:nvSpPr>
            <p:cNvPr id="23" name="Oval 22">
              <a:extLst>
                <a:ext uri="{FF2B5EF4-FFF2-40B4-BE49-F238E27FC236}">
                  <a16:creationId xmlns:a16="http://schemas.microsoft.com/office/drawing/2014/main" id="{C57B924A-0C0F-4C0D-A69C-F5372C0C9627}"/>
                </a:ext>
              </a:extLst>
            </p:cNvPr>
            <p:cNvSpPr/>
            <p:nvPr/>
          </p:nvSpPr>
          <p:spPr>
            <a:xfrm>
              <a:off x="3427530" y="5910325"/>
              <a:ext cx="130629" cy="13062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pSp>
      <p:sp>
        <p:nvSpPr>
          <p:cNvPr id="24" name="Plus Sign 23">
            <a:extLst>
              <a:ext uri="{FF2B5EF4-FFF2-40B4-BE49-F238E27FC236}">
                <a16:creationId xmlns:a16="http://schemas.microsoft.com/office/drawing/2014/main" id="{CFC81248-ACA7-4638-88CC-273FC271057B}"/>
              </a:ext>
            </a:extLst>
          </p:cNvPr>
          <p:cNvSpPr/>
          <p:nvPr/>
        </p:nvSpPr>
        <p:spPr>
          <a:xfrm>
            <a:off x="2540069" y="5599904"/>
            <a:ext cx="326327" cy="343010"/>
          </a:xfrm>
          <a:prstGeom prst="mathPlu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pSp>
        <p:nvGrpSpPr>
          <p:cNvPr id="25" name="Group 24">
            <a:extLst>
              <a:ext uri="{FF2B5EF4-FFF2-40B4-BE49-F238E27FC236}">
                <a16:creationId xmlns:a16="http://schemas.microsoft.com/office/drawing/2014/main" id="{4AF01D17-9BF0-45B7-AC9F-4C46C0941362}"/>
              </a:ext>
            </a:extLst>
          </p:cNvPr>
          <p:cNvGrpSpPr/>
          <p:nvPr/>
        </p:nvGrpSpPr>
        <p:grpSpPr>
          <a:xfrm>
            <a:off x="712705" y="3053929"/>
            <a:ext cx="1784463" cy="1648472"/>
            <a:chOff x="136405" y="2878953"/>
            <a:chExt cx="1784463" cy="1648472"/>
          </a:xfrm>
        </p:grpSpPr>
        <p:sp>
          <p:nvSpPr>
            <p:cNvPr id="26" name="Rectangle 25">
              <a:extLst>
                <a:ext uri="{FF2B5EF4-FFF2-40B4-BE49-F238E27FC236}">
                  <a16:creationId xmlns:a16="http://schemas.microsoft.com/office/drawing/2014/main" id="{91BFF9D2-8E07-41E7-A185-A54B7BEDB69D}"/>
                </a:ext>
              </a:extLst>
            </p:cNvPr>
            <p:cNvSpPr/>
            <p:nvPr/>
          </p:nvSpPr>
          <p:spPr>
            <a:xfrm>
              <a:off x="136405" y="3082826"/>
              <a:ext cx="1784463" cy="144459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افزایش قدرت و قطعیت در وصول مالیات</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7" name="TextBox 26">
              <a:extLst>
                <a:ext uri="{FF2B5EF4-FFF2-40B4-BE49-F238E27FC236}">
                  <a16:creationId xmlns:a16="http://schemas.microsoft.com/office/drawing/2014/main" id="{5EF79330-AD76-4375-9316-DCF6E1ED74D7}"/>
                </a:ext>
              </a:extLst>
            </p:cNvPr>
            <p:cNvSpPr txBox="1"/>
            <p:nvPr/>
          </p:nvSpPr>
          <p:spPr>
            <a:xfrm>
              <a:off x="790476" y="2878953"/>
              <a:ext cx="1007006" cy="369332"/>
            </a:xfrm>
            <a:prstGeom prst="rect">
              <a:avLst/>
            </a:prstGeom>
            <a:solidFill>
              <a:schemeClr val="bg1"/>
            </a:solid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قطعیت زیان</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grpSp>
      <p:sp>
        <p:nvSpPr>
          <p:cNvPr id="28" name="Plus Sign 27">
            <a:extLst>
              <a:ext uri="{FF2B5EF4-FFF2-40B4-BE49-F238E27FC236}">
                <a16:creationId xmlns:a16="http://schemas.microsoft.com/office/drawing/2014/main" id="{2D6ED9F0-7DEC-4C55-A64A-84F57B2C3CB5}"/>
              </a:ext>
            </a:extLst>
          </p:cNvPr>
          <p:cNvSpPr/>
          <p:nvPr/>
        </p:nvSpPr>
        <p:spPr>
          <a:xfrm>
            <a:off x="2574830" y="3802917"/>
            <a:ext cx="379539" cy="343424"/>
          </a:xfrm>
          <a:prstGeom prst="mathPlus">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29" name="Plus Sign 28">
            <a:extLst>
              <a:ext uri="{FF2B5EF4-FFF2-40B4-BE49-F238E27FC236}">
                <a16:creationId xmlns:a16="http://schemas.microsoft.com/office/drawing/2014/main" id="{D4709F53-287A-4A18-8CAD-B63BA1C76EEF}"/>
              </a:ext>
            </a:extLst>
          </p:cNvPr>
          <p:cNvSpPr/>
          <p:nvPr/>
        </p:nvSpPr>
        <p:spPr>
          <a:xfrm>
            <a:off x="4903416" y="5595352"/>
            <a:ext cx="326327" cy="343010"/>
          </a:xfrm>
          <a:prstGeom prst="mathPlu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Tree>
    <p:extLst>
      <p:ext uri="{BB962C8B-B14F-4D97-AF65-F5344CB8AC3E}">
        <p14:creationId xmlns:p14="http://schemas.microsoft.com/office/powerpoint/2010/main" val="338412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3AF26D3-12FC-4805-AAF0-44A06F96BA9F}"/>
              </a:ext>
            </a:extLst>
          </p:cNvPr>
          <p:cNvGrpSpPr/>
          <p:nvPr/>
        </p:nvGrpSpPr>
        <p:grpSpPr>
          <a:xfrm>
            <a:off x="7366773" y="150557"/>
            <a:ext cx="4497962" cy="4956970"/>
            <a:chOff x="3558342" y="251088"/>
            <a:chExt cx="4497962" cy="4956970"/>
          </a:xfrm>
        </p:grpSpPr>
        <p:sp>
          <p:nvSpPr>
            <p:cNvPr id="4" name="Frame 3">
              <a:extLst>
                <a:ext uri="{FF2B5EF4-FFF2-40B4-BE49-F238E27FC236}">
                  <a16:creationId xmlns:a16="http://schemas.microsoft.com/office/drawing/2014/main" id="{421EE56C-B395-4A07-A1C8-DBF4CBBF9C80}"/>
                </a:ext>
              </a:extLst>
            </p:cNvPr>
            <p:cNvSpPr/>
            <p:nvPr/>
          </p:nvSpPr>
          <p:spPr>
            <a:xfrm>
              <a:off x="3626461" y="801429"/>
              <a:ext cx="4289824" cy="4392115"/>
            </a:xfrm>
            <a:prstGeom prst="frame">
              <a:avLst>
                <a:gd name="adj1" fmla="val 6559"/>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endParaRPr>
            </a:p>
          </p:txBody>
        </p:sp>
        <p:sp>
          <p:nvSpPr>
            <p:cNvPr id="5" name="Rectangle 4">
              <a:extLst>
                <a:ext uri="{FF2B5EF4-FFF2-40B4-BE49-F238E27FC236}">
                  <a16:creationId xmlns:a16="http://schemas.microsoft.com/office/drawing/2014/main" id="{C06739A6-8B5D-42D5-8F1F-BDC510558641}"/>
                </a:ext>
              </a:extLst>
            </p:cNvPr>
            <p:cNvSpPr/>
            <p:nvPr/>
          </p:nvSpPr>
          <p:spPr>
            <a:xfrm>
              <a:off x="5664304" y="251088"/>
              <a:ext cx="2392000" cy="646331"/>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black">
                      <a:lumMod val="65000"/>
                      <a:lumOff val="35000"/>
                    </a:prstClr>
                  </a:solidFill>
                  <a:effectLst/>
                  <a:uLnTx/>
                  <a:uFillTx/>
                  <a:latin typeface="Stencil" panose="040409050D0802020404" pitchFamily="82" charset="0"/>
                  <a:ea typeface="+mn-ea"/>
                </a:rPr>
                <a:t>تــکــ</a:t>
              </a:r>
              <a:r>
                <a:rPr kumimoji="0" lang="fa-IR" sz="3600" b="1" i="0" u="none" strike="noStrike" kern="1200" cap="none" spc="0" normalizeH="0" baseline="0" noProof="0" dirty="0" err="1">
                  <a:ln>
                    <a:noFill/>
                  </a:ln>
                  <a:solidFill>
                    <a:prstClr val="black">
                      <a:lumMod val="65000"/>
                      <a:lumOff val="35000"/>
                    </a:prstClr>
                  </a:solidFill>
                  <a:effectLst/>
                  <a:uLnTx/>
                  <a:uFillTx/>
                  <a:latin typeface="Stencil" panose="040409050D0802020404" pitchFamily="82" charset="0"/>
                  <a:ea typeface="+mn-ea"/>
                </a:rPr>
                <a:t>الـیـف</a:t>
              </a:r>
              <a:r>
                <a:rPr kumimoji="0" lang="fa-IR" sz="3600" b="1" i="0" u="none" strike="noStrike" kern="1200" cap="none" spc="0" normalizeH="0" baseline="0" noProof="0" dirty="0">
                  <a:ln>
                    <a:noFill/>
                  </a:ln>
                  <a:solidFill>
                    <a:prstClr val="black">
                      <a:lumMod val="65000"/>
                      <a:lumOff val="35000"/>
                    </a:prstClr>
                  </a:solidFill>
                  <a:effectLst/>
                  <a:uLnTx/>
                  <a:uFillTx/>
                  <a:latin typeface="Stencil" panose="040409050D0802020404" pitchFamily="82" charset="0"/>
                  <a:ea typeface="+mn-ea"/>
                </a:rPr>
                <a:t> </a:t>
              </a:r>
              <a:r>
                <a:rPr kumimoji="0" lang="fa-IR" sz="3600" b="1" i="0" u="none" strike="noStrike" kern="1200" cap="none" spc="0" normalizeH="0" baseline="0" noProof="0" dirty="0" err="1">
                  <a:ln>
                    <a:noFill/>
                  </a:ln>
                  <a:solidFill>
                    <a:prstClr val="black">
                      <a:lumMod val="65000"/>
                      <a:lumOff val="35000"/>
                    </a:prstClr>
                  </a:solidFill>
                  <a:effectLst/>
                  <a:uLnTx/>
                  <a:uFillTx/>
                  <a:latin typeface="Stencil" panose="040409050D0802020404" pitchFamily="82" charset="0"/>
                  <a:ea typeface="+mn-ea"/>
                </a:rPr>
                <a:t>مـؤدی</a:t>
              </a:r>
              <a:r>
                <a:rPr kumimoji="0" lang="fa-IR" sz="3600" b="1" i="0" u="none" strike="noStrike" kern="1200" cap="none" spc="0" normalizeH="0" baseline="0" noProof="0" dirty="0">
                  <a:ln>
                    <a:noFill/>
                  </a:ln>
                  <a:solidFill>
                    <a:prstClr val="black">
                      <a:lumMod val="65000"/>
                      <a:lumOff val="35000"/>
                    </a:prstClr>
                  </a:solidFill>
                  <a:effectLst/>
                  <a:uLnTx/>
                  <a:uFillTx/>
                  <a:latin typeface="Stencil" panose="040409050D0802020404" pitchFamily="82" charset="0"/>
                  <a:ea typeface="+mn-ea"/>
                </a:rPr>
                <a:t>ــان</a:t>
              </a:r>
              <a:endParaRPr kumimoji="0" lang="en-US" sz="3600" b="1" i="0" u="none" strike="noStrike" kern="1200" cap="none" spc="0" normalizeH="0" baseline="0" noProof="0" dirty="0">
                <a:ln>
                  <a:noFill/>
                </a:ln>
                <a:solidFill>
                  <a:prstClr val="black">
                    <a:lumMod val="65000"/>
                    <a:lumOff val="35000"/>
                  </a:prstClr>
                </a:solidFill>
                <a:effectLst/>
                <a:uLnTx/>
                <a:uFillTx/>
                <a:latin typeface="Stencil" panose="040409050D0802020404" pitchFamily="82" charset="0"/>
                <a:ea typeface="+mn-ea"/>
              </a:endParaRPr>
            </a:p>
          </p:txBody>
        </p:sp>
        <p:sp>
          <p:nvSpPr>
            <p:cNvPr id="7" name="Rectangle: Rounded Corners 6">
              <a:extLst>
                <a:ext uri="{FF2B5EF4-FFF2-40B4-BE49-F238E27FC236}">
                  <a16:creationId xmlns:a16="http://schemas.microsoft.com/office/drawing/2014/main" id="{C68ADF78-6214-4E0A-8A78-B890C4CA42CE}"/>
                </a:ext>
              </a:extLst>
            </p:cNvPr>
            <p:cNvSpPr/>
            <p:nvPr/>
          </p:nvSpPr>
          <p:spPr>
            <a:xfrm>
              <a:off x="4086676" y="1307917"/>
              <a:ext cx="3415259" cy="801193"/>
            </a:xfrm>
            <a:prstGeom prst="roundRect">
              <a:avLst/>
            </a:prstGeom>
            <a:solidFill>
              <a:srgbClr val="C0F400"/>
            </a:solidFill>
            <a:ln w="12700" cap="flat" cmpd="sng" algn="ctr">
              <a:noFill/>
              <a:prstDash val="solid"/>
              <a:miter lim="800000"/>
            </a:ln>
            <a:effectLst/>
            <a:scene3d>
              <a:camera prst="orthographicFront"/>
              <a:lightRig rig="soft" dir="t"/>
            </a:scene3d>
            <a:sp3d contourW="76200" prstMaterial="metal">
              <a:bevelT w="304800"/>
              <a:extrusionClr>
                <a:srgbClr val="C0F400">
                  <a:lumMod val="60000"/>
                  <a:lumOff val="40000"/>
                </a:srgbClr>
              </a:extrusionClr>
              <a:contourClr>
                <a:srgbClr val="70AD47">
                  <a:lumMod val="75000"/>
                </a:srgbClr>
              </a:contourClr>
            </a:sp3d>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ثبت نام</a:t>
              </a:r>
              <a:endParaRPr kumimoji="0" lang="en-US"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8" name="Rectangle: Rounded Corners 7">
              <a:extLst>
                <a:ext uri="{FF2B5EF4-FFF2-40B4-BE49-F238E27FC236}">
                  <a16:creationId xmlns:a16="http://schemas.microsoft.com/office/drawing/2014/main" id="{32B762FA-01D9-44B5-8B1F-B4DFEE3788AE}"/>
                </a:ext>
              </a:extLst>
            </p:cNvPr>
            <p:cNvSpPr/>
            <p:nvPr/>
          </p:nvSpPr>
          <p:spPr>
            <a:xfrm>
              <a:off x="4078662" y="2207093"/>
              <a:ext cx="3415259" cy="801193"/>
            </a:xfrm>
            <a:prstGeom prst="roundRect">
              <a:avLst/>
            </a:prstGeom>
            <a:solidFill>
              <a:srgbClr val="05EE55">
                <a:lumMod val="75000"/>
              </a:srgbClr>
            </a:solidFill>
            <a:ln w="12700" cap="flat" cmpd="sng" algn="ctr">
              <a:noFill/>
              <a:prstDash val="solid"/>
              <a:miter lim="800000"/>
            </a:ln>
            <a:effectLst/>
            <a:scene3d>
              <a:camera prst="orthographicFront"/>
              <a:lightRig rig="soft" dir="t"/>
            </a:scene3d>
            <a:sp3d contourW="76200">
              <a:bevelT w="304800"/>
              <a:contourClr>
                <a:srgbClr val="70AD47">
                  <a:lumMod val="75000"/>
                </a:srgbClr>
              </a:contourClr>
            </a:sp3d>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تنظیم  اظهارنامه</a:t>
              </a:r>
              <a:endParaRPr kumimoji="0" lang="en-US"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fa-IR" sz="14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در زمان مقرر، صحیح و مبنی بر واقعیت</a:t>
              </a:r>
              <a:endParaRPr kumimoji="0" lang="en-US" sz="16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Rectangle: Rounded Corners 8">
              <a:extLst>
                <a:ext uri="{FF2B5EF4-FFF2-40B4-BE49-F238E27FC236}">
                  <a16:creationId xmlns:a16="http://schemas.microsoft.com/office/drawing/2014/main" id="{02E4ACB5-598D-4C27-ACD7-D1BADB2C8F5A}"/>
                </a:ext>
              </a:extLst>
            </p:cNvPr>
            <p:cNvSpPr/>
            <p:nvPr/>
          </p:nvSpPr>
          <p:spPr>
            <a:xfrm>
              <a:off x="4078661" y="3106269"/>
              <a:ext cx="3415259" cy="801194"/>
            </a:xfrm>
            <a:prstGeom prst="roundRect">
              <a:avLst/>
            </a:prstGeom>
            <a:solidFill>
              <a:srgbClr val="C0F400">
                <a:lumMod val="75000"/>
              </a:srgbClr>
            </a:solidFill>
            <a:ln w="12700" cap="flat" cmpd="sng" algn="ctr">
              <a:noFill/>
              <a:prstDash val="solid"/>
              <a:miter lim="800000"/>
            </a:ln>
            <a:effectLst/>
            <a:scene3d>
              <a:camera prst="orthographicFront"/>
              <a:lightRig rig="threePt" dir="t"/>
            </a:scene3d>
            <a:sp3d contourW="76200">
              <a:bevelT w="304800"/>
              <a:contourClr>
                <a:srgbClr val="70AD47">
                  <a:lumMod val="75000"/>
                </a:srgbClr>
              </a:contourClr>
            </a:sp3d>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گزارش دهی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نگهداری اسناد و مدارک، گزارشدهی کامل و دقیق</a:t>
              </a:r>
              <a:endParaRPr kumimoji="0" lang="en-US" sz="14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0" name="Rectangle: Rounded Corners 9">
              <a:extLst>
                <a:ext uri="{FF2B5EF4-FFF2-40B4-BE49-F238E27FC236}">
                  <a16:creationId xmlns:a16="http://schemas.microsoft.com/office/drawing/2014/main" id="{B021ECDB-E8ED-496F-9A8B-E35526BFC483}"/>
                </a:ext>
              </a:extLst>
            </p:cNvPr>
            <p:cNvSpPr/>
            <p:nvPr/>
          </p:nvSpPr>
          <p:spPr>
            <a:xfrm>
              <a:off x="4078660" y="4005444"/>
              <a:ext cx="3415259" cy="801194"/>
            </a:xfrm>
            <a:prstGeom prst="roundRect">
              <a:avLst/>
            </a:prstGeom>
            <a:solidFill>
              <a:srgbClr val="00B0F0"/>
            </a:solidFill>
            <a:ln w="12700" cap="flat" cmpd="sng" algn="ctr">
              <a:noFill/>
              <a:prstDash val="solid"/>
              <a:miter lim="800000"/>
            </a:ln>
            <a:effectLst/>
            <a:scene3d>
              <a:camera prst="orthographicFront"/>
              <a:lightRig rig="threePt" dir="t"/>
            </a:scene3d>
            <a:sp3d contourW="76200">
              <a:bevelT w="304800"/>
              <a:contourClr>
                <a:srgbClr val="0070C0"/>
              </a:contourClr>
            </a:sp3d>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پرداخت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پرداخت به موقع و صحیح</a:t>
              </a:r>
              <a:endParaRPr kumimoji="0" lang="en-US" sz="1400" b="1" i="1"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2" name="Frame 11">
              <a:extLst>
                <a:ext uri="{FF2B5EF4-FFF2-40B4-BE49-F238E27FC236}">
                  <a16:creationId xmlns:a16="http://schemas.microsoft.com/office/drawing/2014/main" id="{7D04490E-DB75-4987-8E41-D3A4FC7DD464}"/>
                </a:ext>
              </a:extLst>
            </p:cNvPr>
            <p:cNvSpPr/>
            <p:nvPr/>
          </p:nvSpPr>
          <p:spPr>
            <a:xfrm>
              <a:off x="3626461" y="815943"/>
              <a:ext cx="4289824" cy="4392115"/>
            </a:xfrm>
            <a:prstGeom prst="frame">
              <a:avLst>
                <a:gd name="adj1" fmla="val 6559"/>
              </a:avLst>
            </a:prstGeom>
            <a:solidFill>
              <a:srgbClr val="E7E6E6">
                <a:lumMod val="75000"/>
              </a:srgb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endParaRPr>
            </a:p>
          </p:txBody>
        </p:sp>
        <p:sp>
          <p:nvSpPr>
            <p:cNvPr id="13" name="Rectangle 12">
              <a:extLst>
                <a:ext uri="{FF2B5EF4-FFF2-40B4-BE49-F238E27FC236}">
                  <a16:creationId xmlns:a16="http://schemas.microsoft.com/office/drawing/2014/main" id="{650C0842-767B-4D7D-8558-51610F5C5FCA}"/>
                </a:ext>
              </a:extLst>
            </p:cNvPr>
            <p:cNvSpPr/>
            <p:nvPr/>
          </p:nvSpPr>
          <p:spPr>
            <a:xfrm>
              <a:off x="3558342" y="312737"/>
              <a:ext cx="184731" cy="646331"/>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prstClr val="black">
                    <a:lumMod val="65000"/>
                    <a:lumOff val="35000"/>
                  </a:prstClr>
                </a:solidFill>
                <a:effectLst/>
                <a:uLnTx/>
                <a:uFillTx/>
                <a:latin typeface="Stencil" panose="040409050D0802020404" pitchFamily="82" charset="0"/>
                <a:ea typeface="+mn-ea"/>
              </a:endParaRPr>
            </a:p>
          </p:txBody>
        </p:sp>
      </p:grpSp>
      <p:sp>
        <p:nvSpPr>
          <p:cNvPr id="20" name="Rectangle: Rounded Corners 19">
            <a:extLst>
              <a:ext uri="{FF2B5EF4-FFF2-40B4-BE49-F238E27FC236}">
                <a16:creationId xmlns:a16="http://schemas.microsoft.com/office/drawing/2014/main" id="{74A44B24-A443-45E8-BA30-34BF676D6468}"/>
              </a:ext>
            </a:extLst>
          </p:cNvPr>
          <p:cNvSpPr/>
          <p:nvPr/>
        </p:nvSpPr>
        <p:spPr>
          <a:xfrm>
            <a:off x="882322" y="591477"/>
            <a:ext cx="5999246" cy="2037565"/>
          </a:xfrm>
          <a:prstGeom prst="roundRect">
            <a:avLst>
              <a:gd name="adj" fmla="val 5631"/>
            </a:avLst>
          </a:prstGeom>
          <a:solidFill>
            <a:schemeClr val="accent1">
              <a:lumMod val="60000"/>
              <a:lumOff val="40000"/>
            </a:schemeClr>
          </a:solidFill>
          <a:ln>
            <a:no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black"/>
                </a:solidFill>
                <a:effectLst/>
                <a:uLnTx/>
                <a:uFillTx/>
                <a:latin typeface="Calibri" panose="020F0502020204030204"/>
                <a:ea typeface="+mn-ea"/>
                <a:cs typeface="B Sina" panose="00000700000000000000" pitchFamily="2" charset="-78"/>
              </a:rPr>
              <a:t>میزان تمکین</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B Sina" panose="000007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B Sina" panose="00000700000000000000" pitchFamily="2" charset="-78"/>
              </a:rPr>
              <a:t>=</a:t>
            </a:r>
            <a:endPar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Sina" panose="00000700000000000000"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panose="020F0502020204030204"/>
                <a:ea typeface="+mn-ea"/>
              </a:rPr>
              <a:t>میزان پایبندی مؤدیان در عمل به تکالیف</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endParaRPr>
          </a:p>
        </p:txBody>
      </p:sp>
      <p:pic>
        <p:nvPicPr>
          <p:cNvPr id="22" name="Picture 21">
            <a:extLst>
              <a:ext uri="{FF2B5EF4-FFF2-40B4-BE49-F238E27FC236}">
                <a16:creationId xmlns:a16="http://schemas.microsoft.com/office/drawing/2014/main" id="{0BF9CBB1-2B37-4BD4-8019-9D13C5AAC36A}"/>
              </a:ext>
            </a:extLst>
          </p:cNvPr>
          <p:cNvPicPr>
            <a:picLocks noChangeAspect="1"/>
          </p:cNvPicPr>
          <p:nvPr/>
        </p:nvPicPr>
        <p:blipFill rotWithShape="1">
          <a:blip r:embed="rId2"/>
          <a:srcRect t="16209" r="3593"/>
          <a:stretch/>
        </p:blipFill>
        <p:spPr>
          <a:xfrm>
            <a:off x="214565" y="2728686"/>
            <a:ext cx="7045592" cy="3859589"/>
          </a:xfrm>
          <a:prstGeom prst="rect">
            <a:avLst/>
          </a:prstGeom>
        </p:spPr>
      </p:pic>
    </p:spTree>
    <p:extLst>
      <p:ext uri="{BB962C8B-B14F-4D97-AF65-F5344CB8AC3E}">
        <p14:creationId xmlns:p14="http://schemas.microsoft.com/office/powerpoint/2010/main" val="2184536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8BE41A5-7349-449C-A8C1-1440CE8738E9}"/>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8726" t="2356" r="9792" b="17845"/>
          <a:stretch/>
        </p:blipFill>
        <p:spPr>
          <a:xfrm>
            <a:off x="10964286" y="5677054"/>
            <a:ext cx="1227714" cy="1202346"/>
          </a:xfrm>
          <a:prstGeom prst="rect">
            <a:avLst/>
          </a:prstGeom>
        </p:spPr>
      </p:pic>
      <p:sp>
        <p:nvSpPr>
          <p:cNvPr id="21" name="Freeform 6">
            <a:extLst>
              <a:ext uri="{FF2B5EF4-FFF2-40B4-BE49-F238E27FC236}">
                <a16:creationId xmlns:a16="http://schemas.microsoft.com/office/drawing/2014/main" id="{2C99E9DC-6E59-4A50-8DD1-89BC11694D6A}"/>
              </a:ext>
            </a:extLst>
          </p:cNvPr>
          <p:cNvSpPr>
            <a:spLocks/>
          </p:cNvSpPr>
          <p:nvPr/>
        </p:nvSpPr>
        <p:spPr bwMode="auto">
          <a:xfrm>
            <a:off x="200444" y="1456720"/>
            <a:ext cx="1056893" cy="792162"/>
          </a:xfrm>
          <a:custGeom>
            <a:avLst/>
            <a:gdLst>
              <a:gd name="T0" fmla="*/ 2771 w 2771"/>
              <a:gd name="T1" fmla="*/ 0 h 1497"/>
              <a:gd name="T2" fmla="*/ 136 w 2771"/>
              <a:gd name="T3" fmla="*/ 0 h 1497"/>
              <a:gd name="T4" fmla="*/ 130 w 2771"/>
              <a:gd name="T5" fmla="*/ 0 h 1497"/>
              <a:gd name="T6" fmla="*/ 122 w 2771"/>
              <a:gd name="T7" fmla="*/ 0 h 1497"/>
              <a:gd name="T8" fmla="*/ 116 w 2771"/>
              <a:gd name="T9" fmla="*/ 1 h 1497"/>
              <a:gd name="T10" fmla="*/ 109 w 2771"/>
              <a:gd name="T11" fmla="*/ 2 h 1497"/>
              <a:gd name="T12" fmla="*/ 95 w 2771"/>
              <a:gd name="T13" fmla="*/ 5 h 1497"/>
              <a:gd name="T14" fmla="*/ 84 w 2771"/>
              <a:gd name="T15" fmla="*/ 10 h 1497"/>
              <a:gd name="T16" fmla="*/ 72 w 2771"/>
              <a:gd name="T17" fmla="*/ 16 h 1497"/>
              <a:gd name="T18" fmla="*/ 60 w 2771"/>
              <a:gd name="T19" fmla="*/ 22 h 1497"/>
              <a:gd name="T20" fmla="*/ 49 w 2771"/>
              <a:gd name="T21" fmla="*/ 30 h 1497"/>
              <a:gd name="T22" fmla="*/ 41 w 2771"/>
              <a:gd name="T23" fmla="*/ 39 h 1497"/>
              <a:gd name="T24" fmla="*/ 31 w 2771"/>
              <a:gd name="T25" fmla="*/ 49 h 1497"/>
              <a:gd name="T26" fmla="*/ 24 w 2771"/>
              <a:gd name="T27" fmla="*/ 60 h 1497"/>
              <a:gd name="T28" fmla="*/ 17 w 2771"/>
              <a:gd name="T29" fmla="*/ 70 h 1497"/>
              <a:gd name="T30" fmla="*/ 11 w 2771"/>
              <a:gd name="T31" fmla="*/ 82 h 1497"/>
              <a:gd name="T32" fmla="*/ 6 w 2771"/>
              <a:gd name="T33" fmla="*/ 95 h 1497"/>
              <a:gd name="T34" fmla="*/ 2 w 2771"/>
              <a:gd name="T35" fmla="*/ 107 h 1497"/>
              <a:gd name="T36" fmla="*/ 1 w 2771"/>
              <a:gd name="T37" fmla="*/ 114 h 1497"/>
              <a:gd name="T38" fmla="*/ 0 w 2771"/>
              <a:gd name="T39" fmla="*/ 122 h 1497"/>
              <a:gd name="T40" fmla="*/ 0 w 2771"/>
              <a:gd name="T41" fmla="*/ 128 h 1497"/>
              <a:gd name="T42" fmla="*/ 0 w 2771"/>
              <a:gd name="T43" fmla="*/ 134 h 1497"/>
              <a:gd name="T44" fmla="*/ 0 w 2771"/>
              <a:gd name="T45" fmla="*/ 1360 h 1497"/>
              <a:gd name="T46" fmla="*/ 0 w 2771"/>
              <a:gd name="T47" fmla="*/ 1367 h 1497"/>
              <a:gd name="T48" fmla="*/ 0 w 2771"/>
              <a:gd name="T49" fmla="*/ 1374 h 1497"/>
              <a:gd name="T50" fmla="*/ 1 w 2771"/>
              <a:gd name="T51" fmla="*/ 1380 h 1497"/>
              <a:gd name="T52" fmla="*/ 2 w 2771"/>
              <a:gd name="T53" fmla="*/ 1388 h 1497"/>
              <a:gd name="T54" fmla="*/ 6 w 2771"/>
              <a:gd name="T55" fmla="*/ 1400 h 1497"/>
              <a:gd name="T56" fmla="*/ 11 w 2771"/>
              <a:gd name="T57" fmla="*/ 1413 h 1497"/>
              <a:gd name="T58" fmla="*/ 17 w 2771"/>
              <a:gd name="T59" fmla="*/ 1425 h 1497"/>
              <a:gd name="T60" fmla="*/ 24 w 2771"/>
              <a:gd name="T61" fmla="*/ 1437 h 1497"/>
              <a:gd name="T62" fmla="*/ 31 w 2771"/>
              <a:gd name="T63" fmla="*/ 1447 h 1497"/>
              <a:gd name="T64" fmla="*/ 41 w 2771"/>
              <a:gd name="T65" fmla="*/ 1456 h 1497"/>
              <a:gd name="T66" fmla="*/ 49 w 2771"/>
              <a:gd name="T67" fmla="*/ 1465 h 1497"/>
              <a:gd name="T68" fmla="*/ 60 w 2771"/>
              <a:gd name="T69" fmla="*/ 1473 h 1497"/>
              <a:gd name="T70" fmla="*/ 72 w 2771"/>
              <a:gd name="T71" fmla="*/ 1480 h 1497"/>
              <a:gd name="T72" fmla="*/ 84 w 2771"/>
              <a:gd name="T73" fmla="*/ 1485 h 1497"/>
              <a:gd name="T74" fmla="*/ 95 w 2771"/>
              <a:gd name="T75" fmla="*/ 1490 h 1497"/>
              <a:gd name="T76" fmla="*/ 109 w 2771"/>
              <a:gd name="T77" fmla="*/ 1494 h 1497"/>
              <a:gd name="T78" fmla="*/ 116 w 2771"/>
              <a:gd name="T79" fmla="*/ 1495 h 1497"/>
              <a:gd name="T80" fmla="*/ 122 w 2771"/>
              <a:gd name="T81" fmla="*/ 1496 h 1497"/>
              <a:gd name="T82" fmla="*/ 130 w 2771"/>
              <a:gd name="T83" fmla="*/ 1497 h 1497"/>
              <a:gd name="T84" fmla="*/ 136 w 2771"/>
              <a:gd name="T85" fmla="*/ 1497 h 1497"/>
              <a:gd name="T86" fmla="*/ 2771 w 2771"/>
              <a:gd name="T87" fmla="*/ 1497 h 1497"/>
              <a:gd name="T88" fmla="*/ 2771 w 2771"/>
              <a:gd name="T89"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71" h="1497">
                <a:moveTo>
                  <a:pt x="2771" y="0"/>
                </a:moveTo>
                <a:lnTo>
                  <a:pt x="136" y="0"/>
                </a:lnTo>
                <a:lnTo>
                  <a:pt x="130" y="0"/>
                </a:lnTo>
                <a:lnTo>
                  <a:pt x="122" y="0"/>
                </a:lnTo>
                <a:lnTo>
                  <a:pt x="116" y="1"/>
                </a:lnTo>
                <a:lnTo>
                  <a:pt x="109" y="2"/>
                </a:lnTo>
                <a:lnTo>
                  <a:pt x="95" y="5"/>
                </a:lnTo>
                <a:lnTo>
                  <a:pt x="84" y="10"/>
                </a:lnTo>
                <a:lnTo>
                  <a:pt x="72" y="16"/>
                </a:lnTo>
                <a:lnTo>
                  <a:pt x="60" y="22"/>
                </a:lnTo>
                <a:lnTo>
                  <a:pt x="49" y="30"/>
                </a:lnTo>
                <a:lnTo>
                  <a:pt x="41" y="39"/>
                </a:lnTo>
                <a:lnTo>
                  <a:pt x="31" y="49"/>
                </a:lnTo>
                <a:lnTo>
                  <a:pt x="24" y="60"/>
                </a:lnTo>
                <a:lnTo>
                  <a:pt x="17" y="70"/>
                </a:lnTo>
                <a:lnTo>
                  <a:pt x="11" y="82"/>
                </a:lnTo>
                <a:lnTo>
                  <a:pt x="6" y="95"/>
                </a:lnTo>
                <a:lnTo>
                  <a:pt x="2" y="107"/>
                </a:lnTo>
                <a:lnTo>
                  <a:pt x="1" y="114"/>
                </a:lnTo>
                <a:lnTo>
                  <a:pt x="0" y="122"/>
                </a:lnTo>
                <a:lnTo>
                  <a:pt x="0" y="128"/>
                </a:lnTo>
                <a:lnTo>
                  <a:pt x="0" y="134"/>
                </a:lnTo>
                <a:lnTo>
                  <a:pt x="0" y="1360"/>
                </a:lnTo>
                <a:lnTo>
                  <a:pt x="0" y="1367"/>
                </a:lnTo>
                <a:lnTo>
                  <a:pt x="0" y="1374"/>
                </a:lnTo>
                <a:lnTo>
                  <a:pt x="1" y="1380"/>
                </a:lnTo>
                <a:lnTo>
                  <a:pt x="2" y="1388"/>
                </a:lnTo>
                <a:lnTo>
                  <a:pt x="6" y="1400"/>
                </a:lnTo>
                <a:lnTo>
                  <a:pt x="11" y="1413"/>
                </a:lnTo>
                <a:lnTo>
                  <a:pt x="17" y="1425"/>
                </a:lnTo>
                <a:lnTo>
                  <a:pt x="24" y="1437"/>
                </a:lnTo>
                <a:lnTo>
                  <a:pt x="31" y="1447"/>
                </a:lnTo>
                <a:lnTo>
                  <a:pt x="41" y="1456"/>
                </a:lnTo>
                <a:lnTo>
                  <a:pt x="49" y="1465"/>
                </a:lnTo>
                <a:lnTo>
                  <a:pt x="60" y="1473"/>
                </a:lnTo>
                <a:lnTo>
                  <a:pt x="72" y="1480"/>
                </a:lnTo>
                <a:lnTo>
                  <a:pt x="84" y="1485"/>
                </a:lnTo>
                <a:lnTo>
                  <a:pt x="95" y="1490"/>
                </a:lnTo>
                <a:lnTo>
                  <a:pt x="109" y="1494"/>
                </a:lnTo>
                <a:lnTo>
                  <a:pt x="116" y="1495"/>
                </a:lnTo>
                <a:lnTo>
                  <a:pt x="122" y="1496"/>
                </a:lnTo>
                <a:lnTo>
                  <a:pt x="130" y="1497"/>
                </a:lnTo>
                <a:lnTo>
                  <a:pt x="136" y="1497"/>
                </a:lnTo>
                <a:lnTo>
                  <a:pt x="2771" y="1497"/>
                </a:lnTo>
                <a:lnTo>
                  <a:pt x="2771" y="0"/>
                </a:ln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2" name="Freeform 5">
            <a:extLst>
              <a:ext uri="{FF2B5EF4-FFF2-40B4-BE49-F238E27FC236}">
                <a16:creationId xmlns:a16="http://schemas.microsoft.com/office/drawing/2014/main" id="{3D4AB710-533E-451D-9933-3D33C89EEF45}"/>
              </a:ext>
            </a:extLst>
          </p:cNvPr>
          <p:cNvSpPr>
            <a:spLocks/>
          </p:cNvSpPr>
          <p:nvPr/>
        </p:nvSpPr>
        <p:spPr bwMode="auto">
          <a:xfrm>
            <a:off x="1352250" y="1101120"/>
            <a:ext cx="406400" cy="1147762"/>
          </a:xfrm>
          <a:custGeom>
            <a:avLst/>
            <a:gdLst>
              <a:gd name="T0" fmla="*/ 768 w 768"/>
              <a:gd name="T1" fmla="*/ 1811 h 2169"/>
              <a:gd name="T2" fmla="*/ 768 w 768"/>
              <a:gd name="T3" fmla="*/ 0 h 2169"/>
              <a:gd name="T4" fmla="*/ 0 w 768"/>
              <a:gd name="T5" fmla="*/ 672 h 2169"/>
              <a:gd name="T6" fmla="*/ 0 w 768"/>
              <a:gd name="T7" fmla="*/ 2169 h 2169"/>
              <a:gd name="T8" fmla="*/ 768 w 768"/>
              <a:gd name="T9" fmla="*/ 1811 h 2169"/>
            </a:gdLst>
            <a:ahLst/>
            <a:cxnLst>
              <a:cxn ang="0">
                <a:pos x="T0" y="T1"/>
              </a:cxn>
              <a:cxn ang="0">
                <a:pos x="T2" y="T3"/>
              </a:cxn>
              <a:cxn ang="0">
                <a:pos x="T4" y="T5"/>
              </a:cxn>
              <a:cxn ang="0">
                <a:pos x="T6" y="T7"/>
              </a:cxn>
              <a:cxn ang="0">
                <a:pos x="T8" y="T9"/>
              </a:cxn>
            </a:cxnLst>
            <a:rect l="0" t="0" r="r" b="b"/>
            <a:pathLst>
              <a:path w="768" h="2169">
                <a:moveTo>
                  <a:pt x="768" y="1811"/>
                </a:moveTo>
                <a:lnTo>
                  <a:pt x="768" y="0"/>
                </a:lnTo>
                <a:lnTo>
                  <a:pt x="0" y="672"/>
                </a:lnTo>
                <a:lnTo>
                  <a:pt x="0" y="2169"/>
                </a:lnTo>
                <a:lnTo>
                  <a:pt x="768" y="1811"/>
                </a:lnTo>
                <a:close/>
              </a:path>
            </a:pathLst>
          </a:custGeom>
          <a:gradFill>
            <a:gsLst>
              <a:gs pos="0">
                <a:srgbClr val="F69C2A">
                  <a:lumMod val="50000"/>
                </a:srgbClr>
              </a:gs>
              <a:gs pos="100000">
                <a:srgbClr val="F69C2A"/>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3" name="Freeform 7">
            <a:extLst>
              <a:ext uri="{FF2B5EF4-FFF2-40B4-BE49-F238E27FC236}">
                <a16:creationId xmlns:a16="http://schemas.microsoft.com/office/drawing/2014/main" id="{F2C1CEA9-9180-49AE-AE8F-591E4F0555F9}"/>
              </a:ext>
            </a:extLst>
          </p:cNvPr>
          <p:cNvSpPr>
            <a:spLocks/>
          </p:cNvSpPr>
          <p:nvPr/>
        </p:nvSpPr>
        <p:spPr bwMode="auto">
          <a:xfrm>
            <a:off x="1758650" y="1101120"/>
            <a:ext cx="7194550" cy="958850"/>
          </a:xfrm>
          <a:custGeom>
            <a:avLst/>
            <a:gdLst>
              <a:gd name="T0" fmla="*/ 0 w 13597"/>
              <a:gd name="T1" fmla="*/ 0 h 1812"/>
              <a:gd name="T2" fmla="*/ 1495 w 13597"/>
              <a:gd name="T3" fmla="*/ 0 h 1812"/>
              <a:gd name="T4" fmla="*/ 11204 w 13597"/>
              <a:gd name="T5" fmla="*/ 0 h 1812"/>
              <a:gd name="T6" fmla="*/ 11698 w 13597"/>
              <a:gd name="T7" fmla="*/ 0 h 1812"/>
              <a:gd name="T8" fmla="*/ 13111 w 13597"/>
              <a:gd name="T9" fmla="*/ 0 h 1812"/>
              <a:gd name="T10" fmla="*/ 13597 w 13597"/>
              <a:gd name="T11" fmla="*/ 888 h 1812"/>
              <a:gd name="T12" fmla="*/ 13140 w 13597"/>
              <a:gd name="T13" fmla="*/ 1802 h 1812"/>
              <a:gd name="T14" fmla="*/ 11698 w 13597"/>
              <a:gd name="T15" fmla="*/ 1805 h 1812"/>
              <a:gd name="T16" fmla="*/ 11698 w 13597"/>
              <a:gd name="T17" fmla="*/ 1806 h 1812"/>
              <a:gd name="T18" fmla="*/ 1495 w 13597"/>
              <a:gd name="T19" fmla="*/ 1810 h 1812"/>
              <a:gd name="T20" fmla="*/ 0 w 13597"/>
              <a:gd name="T21" fmla="*/ 1812 h 1812"/>
              <a:gd name="T22" fmla="*/ 0 w 13597"/>
              <a:gd name="T23" fmla="*/ 0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97" h="1812">
                <a:moveTo>
                  <a:pt x="0" y="0"/>
                </a:moveTo>
                <a:lnTo>
                  <a:pt x="1495" y="0"/>
                </a:lnTo>
                <a:lnTo>
                  <a:pt x="11204" y="0"/>
                </a:lnTo>
                <a:lnTo>
                  <a:pt x="11698" y="0"/>
                </a:lnTo>
                <a:lnTo>
                  <a:pt x="13111" y="0"/>
                </a:lnTo>
                <a:lnTo>
                  <a:pt x="13597" y="888"/>
                </a:lnTo>
                <a:lnTo>
                  <a:pt x="13140" y="1802"/>
                </a:lnTo>
                <a:lnTo>
                  <a:pt x="11698" y="1805"/>
                </a:lnTo>
                <a:lnTo>
                  <a:pt x="11698" y="1806"/>
                </a:lnTo>
                <a:lnTo>
                  <a:pt x="1495" y="1810"/>
                </a:lnTo>
                <a:lnTo>
                  <a:pt x="0" y="1812"/>
                </a:lnTo>
                <a:lnTo>
                  <a:pt x="0" y="0"/>
                </a:lnTo>
                <a:close/>
              </a:path>
            </a:pathLst>
          </a:custGeom>
          <a:gradFill flip="none" rotWithShape="1">
            <a:gsLst>
              <a:gs pos="47000">
                <a:srgbClr val="F7321A"/>
              </a:gs>
              <a:gs pos="100000">
                <a:srgbClr val="F69C2A">
                  <a:lumMod val="60000"/>
                  <a:lumOff val="40000"/>
                </a:srgbClr>
              </a:gs>
            </a:gsLst>
            <a:lin ang="10800000" scaled="1"/>
            <a:tileRect/>
          </a:gradFill>
          <a:ln>
            <a:noFill/>
          </a:ln>
        </p:spPr>
        <p:txBody>
          <a:bodyPr vert="horz" wrap="square" lIns="91440" tIns="45720" rIns="91440" bIns="45720" numCol="1" anchor="t" anchorCtr="0" compatLnSpc="1">
            <a:prstTxWarp prst="textNoShape">
              <a:avLst/>
            </a:prstTxWarp>
          </a:bodyPr>
          <a:lstStyle/>
          <a:p>
            <a:pPr marL="457200" marR="0" lvl="1"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آحاد اقتصادی به دنبال «حداکثرسازی سود پس از کسر مالیات» کسب و کار خود هستند. مالیات به مثابه زیان اقتصادی است</a:t>
            </a:r>
            <a:endParaRPr kumimoji="0" lang="en-US" sz="2400" b="0" i="0" u="none" strike="noStrike" kern="0" cap="none" spc="0" normalizeH="0" baseline="0" noProof="0" dirty="0">
              <a:ln>
                <a:noFill/>
              </a:ln>
              <a:solidFill>
                <a:prstClr val="black"/>
              </a:solidFill>
              <a:effectLst/>
              <a:uLnTx/>
              <a:uFillTx/>
              <a:latin typeface="Calibri" panose="020F0502020204030204"/>
              <a:ea typeface="+mn-ea"/>
            </a:endParaRPr>
          </a:p>
        </p:txBody>
      </p:sp>
      <p:pic>
        <p:nvPicPr>
          <p:cNvPr id="3" name="Picture 2">
            <a:extLst>
              <a:ext uri="{FF2B5EF4-FFF2-40B4-BE49-F238E27FC236}">
                <a16:creationId xmlns:a16="http://schemas.microsoft.com/office/drawing/2014/main" id="{6E39EC58-8738-4560-9818-572C7162C32D}"/>
              </a:ext>
            </a:extLst>
          </p:cNvPr>
          <p:cNvPicPr>
            <a:picLocks noChangeAspect="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12108" t="5055" r="11247" b="18300"/>
          <a:stretch/>
        </p:blipFill>
        <p:spPr>
          <a:xfrm>
            <a:off x="406334" y="1489671"/>
            <a:ext cx="674271" cy="674271"/>
          </a:xfrm>
          <a:prstGeom prst="rect">
            <a:avLst/>
          </a:prstGeom>
        </p:spPr>
      </p:pic>
      <p:sp>
        <p:nvSpPr>
          <p:cNvPr id="27" name="Freeform 8">
            <a:extLst>
              <a:ext uri="{FF2B5EF4-FFF2-40B4-BE49-F238E27FC236}">
                <a16:creationId xmlns:a16="http://schemas.microsoft.com/office/drawing/2014/main" id="{AF5E6C8F-926C-40E9-812D-03DA8B8EEBAD}"/>
              </a:ext>
            </a:extLst>
          </p:cNvPr>
          <p:cNvSpPr>
            <a:spLocks/>
          </p:cNvSpPr>
          <p:nvPr/>
        </p:nvSpPr>
        <p:spPr bwMode="auto">
          <a:xfrm>
            <a:off x="238864" y="2469865"/>
            <a:ext cx="1056893" cy="792162"/>
          </a:xfrm>
          <a:custGeom>
            <a:avLst/>
            <a:gdLst>
              <a:gd name="T0" fmla="*/ 2771 w 2771"/>
              <a:gd name="T1" fmla="*/ 0 h 1497"/>
              <a:gd name="T2" fmla="*/ 136 w 2771"/>
              <a:gd name="T3" fmla="*/ 0 h 1497"/>
              <a:gd name="T4" fmla="*/ 130 w 2771"/>
              <a:gd name="T5" fmla="*/ 0 h 1497"/>
              <a:gd name="T6" fmla="*/ 122 w 2771"/>
              <a:gd name="T7" fmla="*/ 1 h 1497"/>
              <a:gd name="T8" fmla="*/ 116 w 2771"/>
              <a:gd name="T9" fmla="*/ 1 h 1497"/>
              <a:gd name="T10" fmla="*/ 109 w 2771"/>
              <a:gd name="T11" fmla="*/ 2 h 1497"/>
              <a:gd name="T12" fmla="*/ 95 w 2771"/>
              <a:gd name="T13" fmla="*/ 6 h 1497"/>
              <a:gd name="T14" fmla="*/ 84 w 2771"/>
              <a:gd name="T15" fmla="*/ 10 h 1497"/>
              <a:gd name="T16" fmla="*/ 72 w 2771"/>
              <a:gd name="T17" fmla="*/ 16 h 1497"/>
              <a:gd name="T18" fmla="*/ 60 w 2771"/>
              <a:gd name="T19" fmla="*/ 23 h 1497"/>
              <a:gd name="T20" fmla="*/ 49 w 2771"/>
              <a:gd name="T21" fmla="*/ 31 h 1497"/>
              <a:gd name="T22" fmla="*/ 41 w 2771"/>
              <a:gd name="T23" fmla="*/ 40 h 1497"/>
              <a:gd name="T24" fmla="*/ 31 w 2771"/>
              <a:gd name="T25" fmla="*/ 49 h 1497"/>
              <a:gd name="T26" fmla="*/ 24 w 2771"/>
              <a:gd name="T27" fmla="*/ 60 h 1497"/>
              <a:gd name="T28" fmla="*/ 17 w 2771"/>
              <a:gd name="T29" fmla="*/ 71 h 1497"/>
              <a:gd name="T30" fmla="*/ 11 w 2771"/>
              <a:gd name="T31" fmla="*/ 82 h 1497"/>
              <a:gd name="T32" fmla="*/ 6 w 2771"/>
              <a:gd name="T33" fmla="*/ 95 h 1497"/>
              <a:gd name="T34" fmla="*/ 2 w 2771"/>
              <a:gd name="T35" fmla="*/ 108 h 1497"/>
              <a:gd name="T36" fmla="*/ 1 w 2771"/>
              <a:gd name="T37" fmla="*/ 114 h 1497"/>
              <a:gd name="T38" fmla="*/ 0 w 2771"/>
              <a:gd name="T39" fmla="*/ 122 h 1497"/>
              <a:gd name="T40" fmla="*/ 0 w 2771"/>
              <a:gd name="T41" fmla="*/ 128 h 1497"/>
              <a:gd name="T42" fmla="*/ 0 w 2771"/>
              <a:gd name="T43" fmla="*/ 136 h 1497"/>
              <a:gd name="T44" fmla="*/ 0 w 2771"/>
              <a:gd name="T45" fmla="*/ 1361 h 1497"/>
              <a:gd name="T46" fmla="*/ 0 w 2771"/>
              <a:gd name="T47" fmla="*/ 1367 h 1497"/>
              <a:gd name="T48" fmla="*/ 0 w 2771"/>
              <a:gd name="T49" fmla="*/ 1375 h 1497"/>
              <a:gd name="T50" fmla="*/ 1 w 2771"/>
              <a:gd name="T51" fmla="*/ 1381 h 1497"/>
              <a:gd name="T52" fmla="*/ 2 w 2771"/>
              <a:gd name="T53" fmla="*/ 1388 h 1497"/>
              <a:gd name="T54" fmla="*/ 6 w 2771"/>
              <a:gd name="T55" fmla="*/ 1401 h 1497"/>
              <a:gd name="T56" fmla="*/ 11 w 2771"/>
              <a:gd name="T57" fmla="*/ 1413 h 1497"/>
              <a:gd name="T58" fmla="*/ 17 w 2771"/>
              <a:gd name="T59" fmla="*/ 1425 h 1497"/>
              <a:gd name="T60" fmla="*/ 24 w 2771"/>
              <a:gd name="T61" fmla="*/ 1437 h 1497"/>
              <a:gd name="T62" fmla="*/ 31 w 2771"/>
              <a:gd name="T63" fmla="*/ 1448 h 1497"/>
              <a:gd name="T64" fmla="*/ 41 w 2771"/>
              <a:gd name="T65" fmla="*/ 1456 h 1497"/>
              <a:gd name="T66" fmla="*/ 49 w 2771"/>
              <a:gd name="T67" fmla="*/ 1466 h 1497"/>
              <a:gd name="T68" fmla="*/ 60 w 2771"/>
              <a:gd name="T69" fmla="*/ 1473 h 1497"/>
              <a:gd name="T70" fmla="*/ 72 w 2771"/>
              <a:gd name="T71" fmla="*/ 1480 h 1497"/>
              <a:gd name="T72" fmla="*/ 84 w 2771"/>
              <a:gd name="T73" fmla="*/ 1486 h 1497"/>
              <a:gd name="T74" fmla="*/ 95 w 2771"/>
              <a:gd name="T75" fmla="*/ 1490 h 1497"/>
              <a:gd name="T76" fmla="*/ 109 w 2771"/>
              <a:gd name="T77" fmla="*/ 1495 h 1497"/>
              <a:gd name="T78" fmla="*/ 116 w 2771"/>
              <a:gd name="T79" fmla="*/ 1496 h 1497"/>
              <a:gd name="T80" fmla="*/ 122 w 2771"/>
              <a:gd name="T81" fmla="*/ 1496 h 1497"/>
              <a:gd name="T82" fmla="*/ 130 w 2771"/>
              <a:gd name="T83" fmla="*/ 1497 h 1497"/>
              <a:gd name="T84" fmla="*/ 136 w 2771"/>
              <a:gd name="T85" fmla="*/ 1497 h 1497"/>
              <a:gd name="T86" fmla="*/ 2771 w 2771"/>
              <a:gd name="T87" fmla="*/ 1497 h 1497"/>
              <a:gd name="T88" fmla="*/ 2771 w 2771"/>
              <a:gd name="T89"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71" h="1497">
                <a:moveTo>
                  <a:pt x="2771" y="0"/>
                </a:moveTo>
                <a:lnTo>
                  <a:pt x="136" y="0"/>
                </a:lnTo>
                <a:lnTo>
                  <a:pt x="130" y="0"/>
                </a:lnTo>
                <a:lnTo>
                  <a:pt x="122" y="1"/>
                </a:lnTo>
                <a:lnTo>
                  <a:pt x="116" y="1"/>
                </a:lnTo>
                <a:lnTo>
                  <a:pt x="109" y="2"/>
                </a:lnTo>
                <a:lnTo>
                  <a:pt x="95" y="6"/>
                </a:lnTo>
                <a:lnTo>
                  <a:pt x="84" y="10"/>
                </a:lnTo>
                <a:lnTo>
                  <a:pt x="72" y="16"/>
                </a:lnTo>
                <a:lnTo>
                  <a:pt x="60" y="23"/>
                </a:lnTo>
                <a:lnTo>
                  <a:pt x="49" y="31"/>
                </a:lnTo>
                <a:lnTo>
                  <a:pt x="41" y="40"/>
                </a:lnTo>
                <a:lnTo>
                  <a:pt x="31" y="49"/>
                </a:lnTo>
                <a:lnTo>
                  <a:pt x="24" y="60"/>
                </a:lnTo>
                <a:lnTo>
                  <a:pt x="17" y="71"/>
                </a:lnTo>
                <a:lnTo>
                  <a:pt x="11" y="82"/>
                </a:lnTo>
                <a:lnTo>
                  <a:pt x="6" y="95"/>
                </a:lnTo>
                <a:lnTo>
                  <a:pt x="2" y="108"/>
                </a:lnTo>
                <a:lnTo>
                  <a:pt x="1" y="114"/>
                </a:lnTo>
                <a:lnTo>
                  <a:pt x="0" y="122"/>
                </a:lnTo>
                <a:lnTo>
                  <a:pt x="0" y="128"/>
                </a:lnTo>
                <a:lnTo>
                  <a:pt x="0" y="136"/>
                </a:lnTo>
                <a:lnTo>
                  <a:pt x="0" y="1361"/>
                </a:lnTo>
                <a:lnTo>
                  <a:pt x="0" y="1367"/>
                </a:lnTo>
                <a:lnTo>
                  <a:pt x="0" y="1375"/>
                </a:lnTo>
                <a:lnTo>
                  <a:pt x="1" y="1381"/>
                </a:lnTo>
                <a:lnTo>
                  <a:pt x="2" y="1388"/>
                </a:lnTo>
                <a:lnTo>
                  <a:pt x="6" y="1401"/>
                </a:lnTo>
                <a:lnTo>
                  <a:pt x="11" y="1413"/>
                </a:lnTo>
                <a:lnTo>
                  <a:pt x="17" y="1425"/>
                </a:lnTo>
                <a:lnTo>
                  <a:pt x="24" y="1437"/>
                </a:lnTo>
                <a:lnTo>
                  <a:pt x="31" y="1448"/>
                </a:lnTo>
                <a:lnTo>
                  <a:pt x="41" y="1456"/>
                </a:lnTo>
                <a:lnTo>
                  <a:pt x="49" y="1466"/>
                </a:lnTo>
                <a:lnTo>
                  <a:pt x="60" y="1473"/>
                </a:lnTo>
                <a:lnTo>
                  <a:pt x="72" y="1480"/>
                </a:lnTo>
                <a:lnTo>
                  <a:pt x="84" y="1486"/>
                </a:lnTo>
                <a:lnTo>
                  <a:pt x="95" y="1490"/>
                </a:lnTo>
                <a:lnTo>
                  <a:pt x="109" y="1495"/>
                </a:lnTo>
                <a:lnTo>
                  <a:pt x="116" y="1496"/>
                </a:lnTo>
                <a:lnTo>
                  <a:pt x="122" y="1496"/>
                </a:lnTo>
                <a:lnTo>
                  <a:pt x="130" y="1497"/>
                </a:lnTo>
                <a:lnTo>
                  <a:pt x="136" y="1497"/>
                </a:lnTo>
                <a:lnTo>
                  <a:pt x="2771" y="1497"/>
                </a:lnTo>
                <a:lnTo>
                  <a:pt x="2771" y="0"/>
                </a:ln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8" name="Freeform 9">
            <a:extLst>
              <a:ext uri="{FF2B5EF4-FFF2-40B4-BE49-F238E27FC236}">
                <a16:creationId xmlns:a16="http://schemas.microsoft.com/office/drawing/2014/main" id="{4D9828DF-05A3-4BE7-9208-ECB3862C146C}"/>
              </a:ext>
            </a:extLst>
          </p:cNvPr>
          <p:cNvSpPr>
            <a:spLocks/>
          </p:cNvSpPr>
          <p:nvPr/>
        </p:nvSpPr>
        <p:spPr bwMode="auto">
          <a:xfrm>
            <a:off x="1797069" y="2306352"/>
            <a:ext cx="8374172" cy="958850"/>
          </a:xfrm>
          <a:custGeom>
            <a:avLst/>
            <a:gdLst>
              <a:gd name="T0" fmla="*/ 0 w 13597"/>
              <a:gd name="T1" fmla="*/ 0 h 1812"/>
              <a:gd name="T2" fmla="*/ 1495 w 13597"/>
              <a:gd name="T3" fmla="*/ 0 h 1812"/>
              <a:gd name="T4" fmla="*/ 11204 w 13597"/>
              <a:gd name="T5" fmla="*/ 0 h 1812"/>
              <a:gd name="T6" fmla="*/ 11698 w 13597"/>
              <a:gd name="T7" fmla="*/ 0 h 1812"/>
              <a:gd name="T8" fmla="*/ 13111 w 13597"/>
              <a:gd name="T9" fmla="*/ 0 h 1812"/>
              <a:gd name="T10" fmla="*/ 13597 w 13597"/>
              <a:gd name="T11" fmla="*/ 888 h 1812"/>
              <a:gd name="T12" fmla="*/ 13140 w 13597"/>
              <a:gd name="T13" fmla="*/ 1802 h 1812"/>
              <a:gd name="T14" fmla="*/ 11698 w 13597"/>
              <a:gd name="T15" fmla="*/ 1804 h 1812"/>
              <a:gd name="T16" fmla="*/ 11698 w 13597"/>
              <a:gd name="T17" fmla="*/ 1805 h 1812"/>
              <a:gd name="T18" fmla="*/ 1495 w 13597"/>
              <a:gd name="T19" fmla="*/ 1810 h 1812"/>
              <a:gd name="T20" fmla="*/ 0 w 13597"/>
              <a:gd name="T21" fmla="*/ 1812 h 1812"/>
              <a:gd name="T22" fmla="*/ 0 w 13597"/>
              <a:gd name="T23" fmla="*/ 0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97" h="1812">
                <a:moveTo>
                  <a:pt x="0" y="0"/>
                </a:moveTo>
                <a:lnTo>
                  <a:pt x="1495" y="0"/>
                </a:lnTo>
                <a:lnTo>
                  <a:pt x="11204" y="0"/>
                </a:lnTo>
                <a:lnTo>
                  <a:pt x="11698" y="0"/>
                </a:lnTo>
                <a:lnTo>
                  <a:pt x="13111" y="0"/>
                </a:lnTo>
                <a:lnTo>
                  <a:pt x="13597" y="888"/>
                </a:lnTo>
                <a:lnTo>
                  <a:pt x="13140" y="1802"/>
                </a:lnTo>
                <a:lnTo>
                  <a:pt x="11698" y="1804"/>
                </a:lnTo>
                <a:lnTo>
                  <a:pt x="11698" y="1805"/>
                </a:lnTo>
                <a:lnTo>
                  <a:pt x="1495" y="1810"/>
                </a:lnTo>
                <a:lnTo>
                  <a:pt x="0" y="1812"/>
                </a:lnTo>
                <a:lnTo>
                  <a:pt x="0" y="0"/>
                </a:lnTo>
                <a:close/>
              </a:path>
            </a:pathLst>
          </a:custGeom>
          <a:gradFill>
            <a:gsLst>
              <a:gs pos="51000">
                <a:srgbClr val="F69C2A"/>
              </a:gs>
              <a:gs pos="100000">
                <a:srgbClr val="F69C2A">
                  <a:lumMod val="60000"/>
                  <a:lumOff val="40000"/>
                </a:srgbClr>
              </a:gs>
            </a:gsLst>
            <a:lin ang="10800000" scaled="1"/>
          </a:gradFill>
          <a:ln>
            <a:noFill/>
          </a:ln>
        </p:spPr>
        <p:txBody>
          <a:bodyPr vert="horz" wrap="square" lIns="91440" tIns="45720" rIns="91440" bIns="45720" numCol="1" anchor="t" anchorCtr="0" compatLnSpc="1">
            <a:prstTxWarp prst="textNoShape">
              <a:avLst/>
            </a:prstTxWarp>
          </a:bodyPr>
          <a:lstStyle/>
          <a:p>
            <a:pPr marL="457200" marR="0" lvl="1"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سطوح مختلف عدم </a:t>
            </a:r>
            <a:r>
              <a:rPr kumimoji="0" lang="fa-IR" sz="2400" b="0" i="0" u="none" strike="noStrike" kern="1200" cap="none" spc="0" normalizeH="0" baseline="0" noProof="0" dirty="0" err="1">
                <a:ln>
                  <a:noFill/>
                </a:ln>
                <a:solidFill>
                  <a:prstClr val="black"/>
                </a:solidFill>
                <a:effectLst/>
                <a:uLnTx/>
                <a:uFillTx/>
                <a:latin typeface="Calibri" panose="020F0502020204030204"/>
                <a:ea typeface="+mn-ea"/>
              </a:rPr>
              <a:t>تمكین</a:t>
            </a: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 متناظر با (1) طیفی از مقادیر صرفه بنگاه از محل مالیات پرداختی کمتر؛ (2) سطوح متفاوت از مجازات و زیان بنگاه از محل جریمه   </a:t>
            </a:r>
            <a:endParaRPr kumimoji="0" lang="en-US" sz="2400" b="0" i="0" u="none" strike="noStrike" kern="0" cap="none" spc="0" normalizeH="0" baseline="0" noProof="0" dirty="0">
              <a:ln>
                <a:noFill/>
              </a:ln>
              <a:solidFill>
                <a:prstClr val="black"/>
              </a:solidFill>
              <a:effectLst/>
              <a:uLnTx/>
              <a:uFillTx/>
              <a:latin typeface="Calibri" panose="020F0502020204030204"/>
              <a:ea typeface="+mn-ea"/>
            </a:endParaRPr>
          </a:p>
        </p:txBody>
      </p:sp>
      <p:sp>
        <p:nvSpPr>
          <p:cNvPr id="29" name="Freeform 10">
            <a:extLst>
              <a:ext uri="{FF2B5EF4-FFF2-40B4-BE49-F238E27FC236}">
                <a16:creationId xmlns:a16="http://schemas.microsoft.com/office/drawing/2014/main" id="{E092FE87-6E97-4AC7-8B39-B01070AAC652}"/>
              </a:ext>
            </a:extLst>
          </p:cNvPr>
          <p:cNvSpPr>
            <a:spLocks/>
          </p:cNvSpPr>
          <p:nvPr/>
        </p:nvSpPr>
        <p:spPr bwMode="auto">
          <a:xfrm>
            <a:off x="1390670" y="2306352"/>
            <a:ext cx="406400" cy="957262"/>
          </a:xfrm>
          <a:custGeom>
            <a:avLst/>
            <a:gdLst>
              <a:gd name="T0" fmla="*/ 768 w 768"/>
              <a:gd name="T1" fmla="*/ 1807 h 1807"/>
              <a:gd name="T2" fmla="*/ 768 w 768"/>
              <a:gd name="T3" fmla="*/ 0 h 1807"/>
              <a:gd name="T4" fmla="*/ 0 w 768"/>
              <a:gd name="T5" fmla="*/ 309 h 1807"/>
              <a:gd name="T6" fmla="*/ 0 w 768"/>
              <a:gd name="T7" fmla="*/ 1806 h 1807"/>
              <a:gd name="T8" fmla="*/ 768 w 768"/>
              <a:gd name="T9" fmla="*/ 1807 h 1807"/>
            </a:gdLst>
            <a:ahLst/>
            <a:cxnLst>
              <a:cxn ang="0">
                <a:pos x="T0" y="T1"/>
              </a:cxn>
              <a:cxn ang="0">
                <a:pos x="T2" y="T3"/>
              </a:cxn>
              <a:cxn ang="0">
                <a:pos x="T4" y="T5"/>
              </a:cxn>
              <a:cxn ang="0">
                <a:pos x="T6" y="T7"/>
              </a:cxn>
              <a:cxn ang="0">
                <a:pos x="T8" y="T9"/>
              </a:cxn>
            </a:cxnLst>
            <a:rect l="0" t="0" r="r" b="b"/>
            <a:pathLst>
              <a:path w="768" h="1807">
                <a:moveTo>
                  <a:pt x="768" y="1807"/>
                </a:moveTo>
                <a:lnTo>
                  <a:pt x="768" y="0"/>
                </a:lnTo>
                <a:lnTo>
                  <a:pt x="0" y="309"/>
                </a:lnTo>
                <a:lnTo>
                  <a:pt x="0" y="1806"/>
                </a:lnTo>
                <a:lnTo>
                  <a:pt x="768" y="1807"/>
                </a:lnTo>
                <a:close/>
              </a:path>
            </a:pathLst>
          </a:custGeom>
          <a:gradFill>
            <a:gsLst>
              <a:gs pos="0">
                <a:srgbClr val="F69C2A">
                  <a:lumMod val="75000"/>
                </a:srgbClr>
              </a:gs>
              <a:gs pos="100000">
                <a:srgbClr val="F69C2A">
                  <a:lumMod val="75000"/>
                  <a:lumOff val="25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30" name="Picture 29">
            <a:extLst>
              <a:ext uri="{FF2B5EF4-FFF2-40B4-BE49-F238E27FC236}">
                <a16:creationId xmlns:a16="http://schemas.microsoft.com/office/drawing/2014/main" id="{8D525586-9257-4E57-8EE9-F670D093C53F}"/>
              </a:ext>
            </a:extLst>
          </p:cNvPr>
          <p:cNvPicPr>
            <a:picLocks noChangeAspect="1"/>
          </p:cNvPicPr>
          <p:nvPr/>
        </p:nvPicPr>
        <p:blipFill rotWithShape="1">
          <a:blip r:embed="rId5">
            <a:duotone>
              <a:schemeClr val="accent4">
                <a:shade val="45000"/>
                <a:satMod val="135000"/>
              </a:schemeClr>
              <a:prstClr val="white"/>
            </a:duotone>
            <a:extLst>
              <a:ext uri="{28A0092B-C50C-407E-A947-70E740481C1C}">
                <a14:useLocalDpi xmlns:a14="http://schemas.microsoft.com/office/drawing/2010/main" val="0"/>
              </a:ext>
            </a:extLst>
          </a:blip>
          <a:srcRect b="13234"/>
          <a:stretch/>
        </p:blipFill>
        <p:spPr>
          <a:xfrm>
            <a:off x="336094" y="2497269"/>
            <a:ext cx="814750" cy="706931"/>
          </a:xfrm>
          <a:prstGeom prst="rect">
            <a:avLst/>
          </a:prstGeom>
        </p:spPr>
      </p:pic>
      <p:sp>
        <p:nvSpPr>
          <p:cNvPr id="34" name="Freeform 11">
            <a:extLst>
              <a:ext uri="{FF2B5EF4-FFF2-40B4-BE49-F238E27FC236}">
                <a16:creationId xmlns:a16="http://schemas.microsoft.com/office/drawing/2014/main" id="{31A5F9D8-08FF-4057-8B43-8858BC4FD771}"/>
              </a:ext>
            </a:extLst>
          </p:cNvPr>
          <p:cNvSpPr>
            <a:spLocks/>
          </p:cNvSpPr>
          <p:nvPr/>
        </p:nvSpPr>
        <p:spPr bwMode="auto">
          <a:xfrm>
            <a:off x="261916" y="3508983"/>
            <a:ext cx="1056893" cy="792162"/>
          </a:xfrm>
          <a:custGeom>
            <a:avLst/>
            <a:gdLst>
              <a:gd name="T0" fmla="*/ 2771 w 2771"/>
              <a:gd name="T1" fmla="*/ 0 h 1497"/>
              <a:gd name="T2" fmla="*/ 136 w 2771"/>
              <a:gd name="T3" fmla="*/ 0 h 1497"/>
              <a:gd name="T4" fmla="*/ 130 w 2771"/>
              <a:gd name="T5" fmla="*/ 0 h 1497"/>
              <a:gd name="T6" fmla="*/ 122 w 2771"/>
              <a:gd name="T7" fmla="*/ 1 h 1497"/>
              <a:gd name="T8" fmla="*/ 116 w 2771"/>
              <a:gd name="T9" fmla="*/ 1 h 1497"/>
              <a:gd name="T10" fmla="*/ 109 w 2771"/>
              <a:gd name="T11" fmla="*/ 2 h 1497"/>
              <a:gd name="T12" fmla="*/ 95 w 2771"/>
              <a:gd name="T13" fmla="*/ 6 h 1497"/>
              <a:gd name="T14" fmla="*/ 84 w 2771"/>
              <a:gd name="T15" fmla="*/ 11 h 1497"/>
              <a:gd name="T16" fmla="*/ 72 w 2771"/>
              <a:gd name="T17" fmla="*/ 16 h 1497"/>
              <a:gd name="T18" fmla="*/ 60 w 2771"/>
              <a:gd name="T19" fmla="*/ 24 h 1497"/>
              <a:gd name="T20" fmla="*/ 49 w 2771"/>
              <a:gd name="T21" fmla="*/ 31 h 1497"/>
              <a:gd name="T22" fmla="*/ 41 w 2771"/>
              <a:gd name="T23" fmla="*/ 41 h 1497"/>
              <a:gd name="T24" fmla="*/ 31 w 2771"/>
              <a:gd name="T25" fmla="*/ 49 h 1497"/>
              <a:gd name="T26" fmla="*/ 24 w 2771"/>
              <a:gd name="T27" fmla="*/ 60 h 1497"/>
              <a:gd name="T28" fmla="*/ 17 w 2771"/>
              <a:gd name="T29" fmla="*/ 72 h 1497"/>
              <a:gd name="T30" fmla="*/ 11 w 2771"/>
              <a:gd name="T31" fmla="*/ 83 h 1497"/>
              <a:gd name="T32" fmla="*/ 6 w 2771"/>
              <a:gd name="T33" fmla="*/ 95 h 1497"/>
              <a:gd name="T34" fmla="*/ 2 w 2771"/>
              <a:gd name="T35" fmla="*/ 108 h 1497"/>
              <a:gd name="T36" fmla="*/ 1 w 2771"/>
              <a:gd name="T37" fmla="*/ 115 h 1497"/>
              <a:gd name="T38" fmla="*/ 0 w 2771"/>
              <a:gd name="T39" fmla="*/ 122 h 1497"/>
              <a:gd name="T40" fmla="*/ 0 w 2771"/>
              <a:gd name="T41" fmla="*/ 130 h 1497"/>
              <a:gd name="T42" fmla="*/ 0 w 2771"/>
              <a:gd name="T43" fmla="*/ 136 h 1497"/>
              <a:gd name="T44" fmla="*/ 0 w 2771"/>
              <a:gd name="T45" fmla="*/ 1361 h 1497"/>
              <a:gd name="T46" fmla="*/ 0 w 2771"/>
              <a:gd name="T47" fmla="*/ 1369 h 1497"/>
              <a:gd name="T48" fmla="*/ 0 w 2771"/>
              <a:gd name="T49" fmla="*/ 1375 h 1497"/>
              <a:gd name="T50" fmla="*/ 1 w 2771"/>
              <a:gd name="T51" fmla="*/ 1382 h 1497"/>
              <a:gd name="T52" fmla="*/ 2 w 2771"/>
              <a:gd name="T53" fmla="*/ 1388 h 1497"/>
              <a:gd name="T54" fmla="*/ 6 w 2771"/>
              <a:gd name="T55" fmla="*/ 1402 h 1497"/>
              <a:gd name="T56" fmla="*/ 11 w 2771"/>
              <a:gd name="T57" fmla="*/ 1414 h 1497"/>
              <a:gd name="T58" fmla="*/ 17 w 2771"/>
              <a:gd name="T59" fmla="*/ 1425 h 1497"/>
              <a:gd name="T60" fmla="*/ 24 w 2771"/>
              <a:gd name="T61" fmla="*/ 1437 h 1497"/>
              <a:gd name="T62" fmla="*/ 31 w 2771"/>
              <a:gd name="T63" fmla="*/ 1448 h 1497"/>
              <a:gd name="T64" fmla="*/ 41 w 2771"/>
              <a:gd name="T65" fmla="*/ 1457 h 1497"/>
              <a:gd name="T66" fmla="*/ 49 w 2771"/>
              <a:gd name="T67" fmla="*/ 1466 h 1497"/>
              <a:gd name="T68" fmla="*/ 60 w 2771"/>
              <a:gd name="T69" fmla="*/ 1474 h 1497"/>
              <a:gd name="T70" fmla="*/ 72 w 2771"/>
              <a:gd name="T71" fmla="*/ 1480 h 1497"/>
              <a:gd name="T72" fmla="*/ 84 w 2771"/>
              <a:gd name="T73" fmla="*/ 1487 h 1497"/>
              <a:gd name="T74" fmla="*/ 95 w 2771"/>
              <a:gd name="T75" fmla="*/ 1491 h 1497"/>
              <a:gd name="T76" fmla="*/ 109 w 2771"/>
              <a:gd name="T77" fmla="*/ 1495 h 1497"/>
              <a:gd name="T78" fmla="*/ 116 w 2771"/>
              <a:gd name="T79" fmla="*/ 1496 h 1497"/>
              <a:gd name="T80" fmla="*/ 122 w 2771"/>
              <a:gd name="T81" fmla="*/ 1496 h 1497"/>
              <a:gd name="T82" fmla="*/ 130 w 2771"/>
              <a:gd name="T83" fmla="*/ 1497 h 1497"/>
              <a:gd name="T84" fmla="*/ 136 w 2771"/>
              <a:gd name="T85" fmla="*/ 1497 h 1497"/>
              <a:gd name="T86" fmla="*/ 2771 w 2771"/>
              <a:gd name="T87" fmla="*/ 1497 h 1497"/>
              <a:gd name="T88" fmla="*/ 2771 w 2771"/>
              <a:gd name="T89"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71" h="1497">
                <a:moveTo>
                  <a:pt x="2771" y="0"/>
                </a:moveTo>
                <a:lnTo>
                  <a:pt x="136" y="0"/>
                </a:lnTo>
                <a:lnTo>
                  <a:pt x="130" y="0"/>
                </a:lnTo>
                <a:lnTo>
                  <a:pt x="122" y="1"/>
                </a:lnTo>
                <a:lnTo>
                  <a:pt x="116" y="1"/>
                </a:lnTo>
                <a:lnTo>
                  <a:pt x="109" y="2"/>
                </a:lnTo>
                <a:lnTo>
                  <a:pt x="95" y="6"/>
                </a:lnTo>
                <a:lnTo>
                  <a:pt x="84" y="11"/>
                </a:lnTo>
                <a:lnTo>
                  <a:pt x="72" y="16"/>
                </a:lnTo>
                <a:lnTo>
                  <a:pt x="60" y="24"/>
                </a:lnTo>
                <a:lnTo>
                  <a:pt x="49" y="31"/>
                </a:lnTo>
                <a:lnTo>
                  <a:pt x="41" y="41"/>
                </a:lnTo>
                <a:lnTo>
                  <a:pt x="31" y="49"/>
                </a:lnTo>
                <a:lnTo>
                  <a:pt x="24" y="60"/>
                </a:lnTo>
                <a:lnTo>
                  <a:pt x="17" y="72"/>
                </a:lnTo>
                <a:lnTo>
                  <a:pt x="11" y="83"/>
                </a:lnTo>
                <a:lnTo>
                  <a:pt x="6" y="95"/>
                </a:lnTo>
                <a:lnTo>
                  <a:pt x="2" y="108"/>
                </a:lnTo>
                <a:lnTo>
                  <a:pt x="1" y="115"/>
                </a:lnTo>
                <a:lnTo>
                  <a:pt x="0" y="122"/>
                </a:lnTo>
                <a:lnTo>
                  <a:pt x="0" y="130"/>
                </a:lnTo>
                <a:lnTo>
                  <a:pt x="0" y="136"/>
                </a:lnTo>
                <a:lnTo>
                  <a:pt x="0" y="1361"/>
                </a:lnTo>
                <a:lnTo>
                  <a:pt x="0" y="1369"/>
                </a:lnTo>
                <a:lnTo>
                  <a:pt x="0" y="1375"/>
                </a:lnTo>
                <a:lnTo>
                  <a:pt x="1" y="1382"/>
                </a:lnTo>
                <a:lnTo>
                  <a:pt x="2" y="1388"/>
                </a:lnTo>
                <a:lnTo>
                  <a:pt x="6" y="1402"/>
                </a:lnTo>
                <a:lnTo>
                  <a:pt x="11" y="1414"/>
                </a:lnTo>
                <a:lnTo>
                  <a:pt x="17" y="1425"/>
                </a:lnTo>
                <a:lnTo>
                  <a:pt x="24" y="1437"/>
                </a:lnTo>
                <a:lnTo>
                  <a:pt x="31" y="1448"/>
                </a:lnTo>
                <a:lnTo>
                  <a:pt x="41" y="1457"/>
                </a:lnTo>
                <a:lnTo>
                  <a:pt x="49" y="1466"/>
                </a:lnTo>
                <a:lnTo>
                  <a:pt x="60" y="1474"/>
                </a:lnTo>
                <a:lnTo>
                  <a:pt x="72" y="1480"/>
                </a:lnTo>
                <a:lnTo>
                  <a:pt x="84" y="1487"/>
                </a:lnTo>
                <a:lnTo>
                  <a:pt x="95" y="1491"/>
                </a:lnTo>
                <a:lnTo>
                  <a:pt x="109" y="1495"/>
                </a:lnTo>
                <a:lnTo>
                  <a:pt x="116" y="1496"/>
                </a:lnTo>
                <a:lnTo>
                  <a:pt x="122" y="1496"/>
                </a:lnTo>
                <a:lnTo>
                  <a:pt x="130" y="1497"/>
                </a:lnTo>
                <a:lnTo>
                  <a:pt x="136" y="1497"/>
                </a:lnTo>
                <a:lnTo>
                  <a:pt x="2771" y="1497"/>
                </a:lnTo>
                <a:lnTo>
                  <a:pt x="2771" y="0"/>
                </a:ln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5" name="Freeform 12">
            <a:extLst>
              <a:ext uri="{FF2B5EF4-FFF2-40B4-BE49-F238E27FC236}">
                <a16:creationId xmlns:a16="http://schemas.microsoft.com/office/drawing/2014/main" id="{3E9F4201-EAF9-4FCF-9C8B-5C7023746529}"/>
              </a:ext>
            </a:extLst>
          </p:cNvPr>
          <p:cNvSpPr>
            <a:spLocks/>
          </p:cNvSpPr>
          <p:nvPr/>
        </p:nvSpPr>
        <p:spPr bwMode="auto">
          <a:xfrm>
            <a:off x="1820122" y="3502633"/>
            <a:ext cx="9454904" cy="958850"/>
          </a:xfrm>
          <a:custGeom>
            <a:avLst/>
            <a:gdLst>
              <a:gd name="T0" fmla="*/ 0 w 13597"/>
              <a:gd name="T1" fmla="*/ 0 h 1812"/>
              <a:gd name="T2" fmla="*/ 1495 w 13597"/>
              <a:gd name="T3" fmla="*/ 0 h 1812"/>
              <a:gd name="T4" fmla="*/ 11204 w 13597"/>
              <a:gd name="T5" fmla="*/ 0 h 1812"/>
              <a:gd name="T6" fmla="*/ 11698 w 13597"/>
              <a:gd name="T7" fmla="*/ 0 h 1812"/>
              <a:gd name="T8" fmla="*/ 13111 w 13597"/>
              <a:gd name="T9" fmla="*/ 0 h 1812"/>
              <a:gd name="T10" fmla="*/ 13597 w 13597"/>
              <a:gd name="T11" fmla="*/ 888 h 1812"/>
              <a:gd name="T12" fmla="*/ 13140 w 13597"/>
              <a:gd name="T13" fmla="*/ 1803 h 1812"/>
              <a:gd name="T14" fmla="*/ 11698 w 13597"/>
              <a:gd name="T15" fmla="*/ 1805 h 1812"/>
              <a:gd name="T16" fmla="*/ 11698 w 13597"/>
              <a:gd name="T17" fmla="*/ 1806 h 1812"/>
              <a:gd name="T18" fmla="*/ 1495 w 13597"/>
              <a:gd name="T19" fmla="*/ 1810 h 1812"/>
              <a:gd name="T20" fmla="*/ 0 w 13597"/>
              <a:gd name="T21" fmla="*/ 1812 h 1812"/>
              <a:gd name="T22" fmla="*/ 0 w 13597"/>
              <a:gd name="T23" fmla="*/ 0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97" h="1812">
                <a:moveTo>
                  <a:pt x="0" y="0"/>
                </a:moveTo>
                <a:lnTo>
                  <a:pt x="1495" y="0"/>
                </a:lnTo>
                <a:lnTo>
                  <a:pt x="11204" y="0"/>
                </a:lnTo>
                <a:lnTo>
                  <a:pt x="11698" y="0"/>
                </a:lnTo>
                <a:lnTo>
                  <a:pt x="13111" y="0"/>
                </a:lnTo>
                <a:lnTo>
                  <a:pt x="13597" y="888"/>
                </a:lnTo>
                <a:lnTo>
                  <a:pt x="13140" y="1803"/>
                </a:lnTo>
                <a:lnTo>
                  <a:pt x="11698" y="1805"/>
                </a:lnTo>
                <a:lnTo>
                  <a:pt x="11698" y="1806"/>
                </a:lnTo>
                <a:lnTo>
                  <a:pt x="1495" y="1810"/>
                </a:lnTo>
                <a:lnTo>
                  <a:pt x="0" y="1812"/>
                </a:lnTo>
                <a:lnTo>
                  <a:pt x="0" y="0"/>
                </a:lnTo>
                <a:close/>
              </a:path>
            </a:pathLst>
          </a:custGeom>
          <a:gradFill>
            <a:gsLst>
              <a:gs pos="41000">
                <a:srgbClr val="2F8CA4"/>
              </a:gs>
              <a:gs pos="100000">
                <a:srgbClr val="2F8CA4">
                  <a:lumMod val="75000"/>
                  <a:alpha val="82000"/>
                </a:srgbClr>
              </a:gs>
            </a:gsLst>
            <a:lin ang="10800000" scaled="1"/>
          </a:gradFill>
          <a:ln>
            <a:noFill/>
          </a:ln>
        </p:spPr>
        <p:txBody>
          <a:bodyPr vert="horz" wrap="square" lIns="91440" tIns="45720" rIns="91440" bIns="45720" numCol="1" anchor="t" anchorCtr="0" compatLnSpc="1">
            <a:prstTxWarp prst="textNoShape">
              <a:avLst/>
            </a:prstTxWarp>
          </a:bodyPr>
          <a:lstStyle/>
          <a:p>
            <a:pPr marL="457200" marR="0" lvl="1"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0" cap="none" spc="0" normalizeH="0" baseline="0" noProof="0" dirty="0">
                <a:ln>
                  <a:noFill/>
                </a:ln>
                <a:solidFill>
                  <a:prstClr val="black"/>
                </a:solidFill>
                <a:effectLst/>
                <a:uLnTx/>
                <a:uFillTx/>
                <a:latin typeface="Calibri" panose="020F0502020204030204"/>
                <a:ea typeface="+mn-ea"/>
              </a:rPr>
              <a:t>تعداد و هزینه/فایده </a:t>
            </a:r>
            <a:r>
              <a:rPr kumimoji="0" lang="fa-IR" sz="2400" b="0" i="0" u="none" strike="noStrike" kern="0" cap="none" spc="0" normalizeH="0" baseline="0" noProof="0" dirty="0" err="1">
                <a:ln>
                  <a:noFill/>
                </a:ln>
                <a:solidFill>
                  <a:prstClr val="black"/>
                </a:solidFill>
                <a:effectLst/>
                <a:uLnTx/>
                <a:uFillTx/>
                <a:latin typeface="Calibri" panose="020F0502020204030204"/>
                <a:ea typeface="+mn-ea"/>
              </a:rPr>
              <a:t>گزینه‎های</a:t>
            </a:r>
            <a:r>
              <a:rPr kumimoji="0" lang="fa-IR" sz="2400" b="0" i="0" u="none" strike="noStrike" kern="0" cap="none" spc="0" normalizeH="0" baseline="0" noProof="0" dirty="0">
                <a:ln>
                  <a:noFill/>
                </a:ln>
                <a:solidFill>
                  <a:prstClr val="black"/>
                </a:solidFill>
                <a:effectLst/>
                <a:uLnTx/>
                <a:uFillTx/>
                <a:latin typeface="Calibri" panose="020F0502020204030204"/>
                <a:ea typeface="+mn-ea"/>
              </a:rPr>
              <a:t> ناشی از هر تصمیم مشخص است؛ ولیکن احتمال حسابرسی مالیاتی و لورفتن برای مؤدی کاملا نامعلوم است. (</a:t>
            </a:r>
            <a:r>
              <a:rPr kumimoji="0" lang="fa-IR" sz="2400" b="0" i="0" u="none" strike="noStrike" kern="0" cap="none" spc="0" normalizeH="0" baseline="0" noProof="0" dirty="0">
                <a:ln>
                  <a:noFill/>
                </a:ln>
                <a:solidFill>
                  <a:srgbClr val="FFFF00"/>
                </a:solidFill>
                <a:effectLst/>
                <a:uLnTx/>
                <a:uFillTx/>
                <a:latin typeface="Calibri" panose="020F0502020204030204"/>
                <a:ea typeface="+mn-ea"/>
              </a:rPr>
              <a:t>عدم قطعیت و نااطمینانی</a:t>
            </a:r>
            <a:r>
              <a:rPr kumimoji="0" lang="fa-IR" sz="2400" b="0" i="0" u="none" strike="noStrike" kern="0" cap="none" spc="0" normalizeH="0" baseline="0" noProof="0" dirty="0">
                <a:ln>
                  <a:noFill/>
                </a:ln>
                <a:solidFill>
                  <a:prstClr val="black"/>
                </a:solidFill>
                <a:effectLst/>
                <a:uLnTx/>
                <a:uFillTx/>
                <a:latin typeface="Calibri" panose="020F0502020204030204"/>
                <a:ea typeface="+mn-ea"/>
              </a:rPr>
              <a:t>)</a:t>
            </a:r>
            <a:endParaRPr kumimoji="0" lang="en-US" sz="2400" b="0" i="0" u="none" strike="noStrike" kern="0" cap="none" spc="0" normalizeH="0" baseline="0" noProof="0" dirty="0">
              <a:ln>
                <a:noFill/>
              </a:ln>
              <a:solidFill>
                <a:prstClr val="black"/>
              </a:solidFill>
              <a:effectLst/>
              <a:uLnTx/>
              <a:uFillTx/>
              <a:latin typeface="Calibri" panose="020F0502020204030204"/>
              <a:ea typeface="+mn-ea"/>
            </a:endParaRPr>
          </a:p>
        </p:txBody>
      </p:sp>
      <p:sp>
        <p:nvSpPr>
          <p:cNvPr id="36" name="Freeform 13">
            <a:extLst>
              <a:ext uri="{FF2B5EF4-FFF2-40B4-BE49-F238E27FC236}">
                <a16:creationId xmlns:a16="http://schemas.microsoft.com/office/drawing/2014/main" id="{5BC06146-C36B-4C32-9E8A-80F5FAE45D3F}"/>
              </a:ext>
            </a:extLst>
          </p:cNvPr>
          <p:cNvSpPr>
            <a:spLocks/>
          </p:cNvSpPr>
          <p:nvPr/>
        </p:nvSpPr>
        <p:spPr bwMode="auto">
          <a:xfrm>
            <a:off x="1413722" y="3502633"/>
            <a:ext cx="406400" cy="958850"/>
          </a:xfrm>
          <a:custGeom>
            <a:avLst/>
            <a:gdLst>
              <a:gd name="T0" fmla="*/ 768 w 768"/>
              <a:gd name="T1" fmla="*/ 1812 h 1812"/>
              <a:gd name="T2" fmla="*/ 768 w 768"/>
              <a:gd name="T3" fmla="*/ 0 h 1812"/>
              <a:gd name="T4" fmla="*/ 0 w 768"/>
              <a:gd name="T5" fmla="*/ 12 h 1812"/>
              <a:gd name="T6" fmla="*/ 0 w 768"/>
              <a:gd name="T7" fmla="*/ 1509 h 1812"/>
              <a:gd name="T8" fmla="*/ 768 w 768"/>
              <a:gd name="T9" fmla="*/ 1812 h 1812"/>
            </a:gdLst>
            <a:ahLst/>
            <a:cxnLst>
              <a:cxn ang="0">
                <a:pos x="T0" y="T1"/>
              </a:cxn>
              <a:cxn ang="0">
                <a:pos x="T2" y="T3"/>
              </a:cxn>
              <a:cxn ang="0">
                <a:pos x="T4" y="T5"/>
              </a:cxn>
              <a:cxn ang="0">
                <a:pos x="T6" y="T7"/>
              </a:cxn>
              <a:cxn ang="0">
                <a:pos x="T8" y="T9"/>
              </a:cxn>
            </a:cxnLst>
            <a:rect l="0" t="0" r="r" b="b"/>
            <a:pathLst>
              <a:path w="768" h="1812">
                <a:moveTo>
                  <a:pt x="768" y="1812"/>
                </a:moveTo>
                <a:lnTo>
                  <a:pt x="768" y="0"/>
                </a:lnTo>
                <a:lnTo>
                  <a:pt x="0" y="12"/>
                </a:lnTo>
                <a:lnTo>
                  <a:pt x="0" y="1509"/>
                </a:lnTo>
                <a:lnTo>
                  <a:pt x="768" y="1812"/>
                </a:lnTo>
                <a:close/>
              </a:path>
            </a:pathLst>
          </a:custGeom>
          <a:gradFill>
            <a:gsLst>
              <a:gs pos="0">
                <a:srgbClr val="2F8CA4"/>
              </a:gs>
              <a:gs pos="100000">
                <a:srgbClr val="2F8CA4">
                  <a:lumMod val="75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25D51F7D-7997-4C3B-870E-B622E2EDBD3A}"/>
              </a:ext>
            </a:extLst>
          </p:cNvPr>
          <p:cNvPicPr>
            <a:picLocks noChangeAspect="1"/>
          </p:cNvPicPr>
          <p:nvPr/>
        </p:nvPicPr>
        <p:blipFill rotWithShape="1">
          <a:blip r:embed="rId6">
            <a:duotone>
              <a:schemeClr val="accent5">
                <a:shade val="45000"/>
                <a:satMod val="135000"/>
              </a:schemeClr>
              <a:prstClr val="white"/>
            </a:duotone>
            <a:extLst>
              <a:ext uri="{28A0092B-C50C-407E-A947-70E740481C1C}">
                <a14:useLocalDpi xmlns:a14="http://schemas.microsoft.com/office/drawing/2010/main" val="0"/>
              </a:ext>
            </a:extLst>
          </a:blip>
          <a:srcRect l="7371" r="10652" b="12737"/>
          <a:stretch/>
        </p:blipFill>
        <p:spPr>
          <a:xfrm>
            <a:off x="425198" y="3566264"/>
            <a:ext cx="636542" cy="677600"/>
          </a:xfrm>
          <a:prstGeom prst="rect">
            <a:avLst/>
          </a:prstGeom>
        </p:spPr>
      </p:pic>
      <p:sp>
        <p:nvSpPr>
          <p:cNvPr id="40" name="Title 39">
            <a:extLst>
              <a:ext uri="{FF2B5EF4-FFF2-40B4-BE49-F238E27FC236}">
                <a16:creationId xmlns:a16="http://schemas.microsoft.com/office/drawing/2014/main" id="{9D6737C9-824D-4EF1-A1F1-659379B1F3A3}"/>
              </a:ext>
            </a:extLst>
          </p:cNvPr>
          <p:cNvSpPr>
            <a:spLocks noGrp="1"/>
          </p:cNvSpPr>
          <p:nvPr>
            <p:ph type="title"/>
          </p:nvPr>
        </p:nvSpPr>
        <p:spPr>
          <a:xfrm>
            <a:off x="6400798" y="125867"/>
            <a:ext cx="5321834" cy="958849"/>
          </a:xfrm>
        </p:spPr>
        <p:txBody>
          <a:bodyPr/>
          <a:lstStyle/>
          <a:p>
            <a:r>
              <a:rPr lang="fa-IR" dirty="0"/>
              <a:t>صرفه تمکین</a:t>
            </a:r>
            <a:endParaRPr lang="en-US" dirty="0"/>
          </a:p>
        </p:txBody>
      </p:sp>
      <p:sp>
        <p:nvSpPr>
          <p:cNvPr id="42" name="Freeform 14">
            <a:extLst>
              <a:ext uri="{FF2B5EF4-FFF2-40B4-BE49-F238E27FC236}">
                <a16:creationId xmlns:a16="http://schemas.microsoft.com/office/drawing/2014/main" id="{7891BCFA-9532-456D-9F07-217FD015F298}"/>
              </a:ext>
            </a:extLst>
          </p:cNvPr>
          <p:cNvSpPr>
            <a:spLocks/>
          </p:cNvSpPr>
          <p:nvPr/>
        </p:nvSpPr>
        <p:spPr bwMode="auto">
          <a:xfrm>
            <a:off x="238864" y="4504159"/>
            <a:ext cx="1056893" cy="792162"/>
          </a:xfrm>
          <a:custGeom>
            <a:avLst/>
            <a:gdLst>
              <a:gd name="T0" fmla="*/ 2771 w 2771"/>
              <a:gd name="T1" fmla="*/ 0 h 1496"/>
              <a:gd name="T2" fmla="*/ 136 w 2771"/>
              <a:gd name="T3" fmla="*/ 0 h 1496"/>
              <a:gd name="T4" fmla="*/ 130 w 2771"/>
              <a:gd name="T5" fmla="*/ 0 h 1496"/>
              <a:gd name="T6" fmla="*/ 122 w 2771"/>
              <a:gd name="T7" fmla="*/ 0 h 1496"/>
              <a:gd name="T8" fmla="*/ 116 w 2771"/>
              <a:gd name="T9" fmla="*/ 1 h 1496"/>
              <a:gd name="T10" fmla="*/ 109 w 2771"/>
              <a:gd name="T11" fmla="*/ 2 h 1496"/>
              <a:gd name="T12" fmla="*/ 95 w 2771"/>
              <a:gd name="T13" fmla="*/ 5 h 1496"/>
              <a:gd name="T14" fmla="*/ 84 w 2771"/>
              <a:gd name="T15" fmla="*/ 11 h 1496"/>
              <a:gd name="T16" fmla="*/ 72 w 2771"/>
              <a:gd name="T17" fmla="*/ 16 h 1496"/>
              <a:gd name="T18" fmla="*/ 60 w 2771"/>
              <a:gd name="T19" fmla="*/ 22 h 1496"/>
              <a:gd name="T20" fmla="*/ 49 w 2771"/>
              <a:gd name="T21" fmla="*/ 30 h 1496"/>
              <a:gd name="T22" fmla="*/ 41 w 2771"/>
              <a:gd name="T23" fmla="*/ 40 h 1496"/>
              <a:gd name="T24" fmla="*/ 31 w 2771"/>
              <a:gd name="T25" fmla="*/ 48 h 1496"/>
              <a:gd name="T26" fmla="*/ 24 w 2771"/>
              <a:gd name="T27" fmla="*/ 60 h 1496"/>
              <a:gd name="T28" fmla="*/ 17 w 2771"/>
              <a:gd name="T29" fmla="*/ 71 h 1496"/>
              <a:gd name="T30" fmla="*/ 11 w 2771"/>
              <a:gd name="T31" fmla="*/ 82 h 1496"/>
              <a:gd name="T32" fmla="*/ 6 w 2771"/>
              <a:gd name="T33" fmla="*/ 94 h 1496"/>
              <a:gd name="T34" fmla="*/ 2 w 2771"/>
              <a:gd name="T35" fmla="*/ 107 h 1496"/>
              <a:gd name="T36" fmla="*/ 1 w 2771"/>
              <a:gd name="T37" fmla="*/ 113 h 1496"/>
              <a:gd name="T38" fmla="*/ 0 w 2771"/>
              <a:gd name="T39" fmla="*/ 122 h 1496"/>
              <a:gd name="T40" fmla="*/ 0 w 2771"/>
              <a:gd name="T41" fmla="*/ 128 h 1496"/>
              <a:gd name="T42" fmla="*/ 0 w 2771"/>
              <a:gd name="T43" fmla="*/ 135 h 1496"/>
              <a:gd name="T44" fmla="*/ 0 w 2771"/>
              <a:gd name="T45" fmla="*/ 1360 h 1496"/>
              <a:gd name="T46" fmla="*/ 0 w 2771"/>
              <a:gd name="T47" fmla="*/ 1368 h 1496"/>
              <a:gd name="T48" fmla="*/ 0 w 2771"/>
              <a:gd name="T49" fmla="*/ 1374 h 1496"/>
              <a:gd name="T50" fmla="*/ 1 w 2771"/>
              <a:gd name="T51" fmla="*/ 1380 h 1496"/>
              <a:gd name="T52" fmla="*/ 2 w 2771"/>
              <a:gd name="T53" fmla="*/ 1387 h 1496"/>
              <a:gd name="T54" fmla="*/ 6 w 2771"/>
              <a:gd name="T55" fmla="*/ 1401 h 1496"/>
              <a:gd name="T56" fmla="*/ 11 w 2771"/>
              <a:gd name="T57" fmla="*/ 1412 h 1496"/>
              <a:gd name="T58" fmla="*/ 17 w 2771"/>
              <a:gd name="T59" fmla="*/ 1425 h 1496"/>
              <a:gd name="T60" fmla="*/ 24 w 2771"/>
              <a:gd name="T61" fmla="*/ 1436 h 1496"/>
              <a:gd name="T62" fmla="*/ 31 w 2771"/>
              <a:gd name="T63" fmla="*/ 1447 h 1496"/>
              <a:gd name="T64" fmla="*/ 41 w 2771"/>
              <a:gd name="T65" fmla="*/ 1456 h 1496"/>
              <a:gd name="T66" fmla="*/ 49 w 2771"/>
              <a:gd name="T67" fmla="*/ 1465 h 1496"/>
              <a:gd name="T68" fmla="*/ 60 w 2771"/>
              <a:gd name="T69" fmla="*/ 1472 h 1496"/>
              <a:gd name="T70" fmla="*/ 72 w 2771"/>
              <a:gd name="T71" fmla="*/ 1480 h 1496"/>
              <a:gd name="T72" fmla="*/ 84 w 2771"/>
              <a:gd name="T73" fmla="*/ 1485 h 1496"/>
              <a:gd name="T74" fmla="*/ 95 w 2771"/>
              <a:gd name="T75" fmla="*/ 1491 h 1496"/>
              <a:gd name="T76" fmla="*/ 109 w 2771"/>
              <a:gd name="T77" fmla="*/ 1494 h 1496"/>
              <a:gd name="T78" fmla="*/ 116 w 2771"/>
              <a:gd name="T79" fmla="*/ 1495 h 1496"/>
              <a:gd name="T80" fmla="*/ 122 w 2771"/>
              <a:gd name="T81" fmla="*/ 1496 h 1496"/>
              <a:gd name="T82" fmla="*/ 130 w 2771"/>
              <a:gd name="T83" fmla="*/ 1496 h 1496"/>
              <a:gd name="T84" fmla="*/ 136 w 2771"/>
              <a:gd name="T85" fmla="*/ 1496 h 1496"/>
              <a:gd name="T86" fmla="*/ 2771 w 2771"/>
              <a:gd name="T87" fmla="*/ 1496 h 1496"/>
              <a:gd name="T88" fmla="*/ 2771 w 2771"/>
              <a:gd name="T89" fmla="*/ 0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71" h="1496">
                <a:moveTo>
                  <a:pt x="2771" y="0"/>
                </a:moveTo>
                <a:lnTo>
                  <a:pt x="136" y="0"/>
                </a:lnTo>
                <a:lnTo>
                  <a:pt x="130" y="0"/>
                </a:lnTo>
                <a:lnTo>
                  <a:pt x="122" y="0"/>
                </a:lnTo>
                <a:lnTo>
                  <a:pt x="116" y="1"/>
                </a:lnTo>
                <a:lnTo>
                  <a:pt x="109" y="2"/>
                </a:lnTo>
                <a:lnTo>
                  <a:pt x="95" y="5"/>
                </a:lnTo>
                <a:lnTo>
                  <a:pt x="84" y="11"/>
                </a:lnTo>
                <a:lnTo>
                  <a:pt x="72" y="16"/>
                </a:lnTo>
                <a:lnTo>
                  <a:pt x="60" y="22"/>
                </a:lnTo>
                <a:lnTo>
                  <a:pt x="49" y="30"/>
                </a:lnTo>
                <a:lnTo>
                  <a:pt x="41" y="40"/>
                </a:lnTo>
                <a:lnTo>
                  <a:pt x="31" y="48"/>
                </a:lnTo>
                <a:lnTo>
                  <a:pt x="24" y="60"/>
                </a:lnTo>
                <a:lnTo>
                  <a:pt x="17" y="71"/>
                </a:lnTo>
                <a:lnTo>
                  <a:pt x="11" y="82"/>
                </a:lnTo>
                <a:lnTo>
                  <a:pt x="6" y="94"/>
                </a:lnTo>
                <a:lnTo>
                  <a:pt x="2" y="107"/>
                </a:lnTo>
                <a:lnTo>
                  <a:pt x="1" y="113"/>
                </a:lnTo>
                <a:lnTo>
                  <a:pt x="0" y="122"/>
                </a:lnTo>
                <a:lnTo>
                  <a:pt x="0" y="128"/>
                </a:lnTo>
                <a:lnTo>
                  <a:pt x="0" y="135"/>
                </a:lnTo>
                <a:lnTo>
                  <a:pt x="0" y="1360"/>
                </a:lnTo>
                <a:lnTo>
                  <a:pt x="0" y="1368"/>
                </a:lnTo>
                <a:lnTo>
                  <a:pt x="0" y="1374"/>
                </a:lnTo>
                <a:lnTo>
                  <a:pt x="1" y="1380"/>
                </a:lnTo>
                <a:lnTo>
                  <a:pt x="2" y="1387"/>
                </a:lnTo>
                <a:lnTo>
                  <a:pt x="6" y="1401"/>
                </a:lnTo>
                <a:lnTo>
                  <a:pt x="11" y="1412"/>
                </a:lnTo>
                <a:lnTo>
                  <a:pt x="17" y="1425"/>
                </a:lnTo>
                <a:lnTo>
                  <a:pt x="24" y="1436"/>
                </a:lnTo>
                <a:lnTo>
                  <a:pt x="31" y="1447"/>
                </a:lnTo>
                <a:lnTo>
                  <a:pt x="41" y="1456"/>
                </a:lnTo>
                <a:lnTo>
                  <a:pt x="49" y="1465"/>
                </a:lnTo>
                <a:lnTo>
                  <a:pt x="60" y="1472"/>
                </a:lnTo>
                <a:lnTo>
                  <a:pt x="72" y="1480"/>
                </a:lnTo>
                <a:lnTo>
                  <a:pt x="84" y="1485"/>
                </a:lnTo>
                <a:lnTo>
                  <a:pt x="95" y="1491"/>
                </a:lnTo>
                <a:lnTo>
                  <a:pt x="109" y="1494"/>
                </a:lnTo>
                <a:lnTo>
                  <a:pt x="116" y="1495"/>
                </a:lnTo>
                <a:lnTo>
                  <a:pt x="122" y="1496"/>
                </a:lnTo>
                <a:lnTo>
                  <a:pt x="130" y="1496"/>
                </a:lnTo>
                <a:lnTo>
                  <a:pt x="136" y="1496"/>
                </a:lnTo>
                <a:lnTo>
                  <a:pt x="2771" y="1496"/>
                </a:lnTo>
                <a:lnTo>
                  <a:pt x="2771" y="0"/>
                </a:ln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 name="Freeform 15">
            <a:extLst>
              <a:ext uri="{FF2B5EF4-FFF2-40B4-BE49-F238E27FC236}">
                <a16:creationId xmlns:a16="http://schemas.microsoft.com/office/drawing/2014/main" id="{02F4E9E1-F606-43DC-80C3-64C6F39E0DD9}"/>
              </a:ext>
            </a:extLst>
          </p:cNvPr>
          <p:cNvSpPr>
            <a:spLocks/>
          </p:cNvSpPr>
          <p:nvPr/>
        </p:nvSpPr>
        <p:spPr bwMode="auto">
          <a:xfrm>
            <a:off x="1797069" y="4711868"/>
            <a:ext cx="10228444" cy="958850"/>
          </a:xfrm>
          <a:custGeom>
            <a:avLst/>
            <a:gdLst>
              <a:gd name="T0" fmla="*/ 0 w 13597"/>
              <a:gd name="T1" fmla="*/ 0 h 1812"/>
              <a:gd name="T2" fmla="*/ 1495 w 13597"/>
              <a:gd name="T3" fmla="*/ 0 h 1812"/>
              <a:gd name="T4" fmla="*/ 11204 w 13597"/>
              <a:gd name="T5" fmla="*/ 0 h 1812"/>
              <a:gd name="T6" fmla="*/ 11698 w 13597"/>
              <a:gd name="T7" fmla="*/ 0 h 1812"/>
              <a:gd name="T8" fmla="*/ 13111 w 13597"/>
              <a:gd name="T9" fmla="*/ 0 h 1812"/>
              <a:gd name="T10" fmla="*/ 13597 w 13597"/>
              <a:gd name="T11" fmla="*/ 888 h 1812"/>
              <a:gd name="T12" fmla="*/ 13140 w 13597"/>
              <a:gd name="T13" fmla="*/ 1802 h 1812"/>
              <a:gd name="T14" fmla="*/ 11698 w 13597"/>
              <a:gd name="T15" fmla="*/ 1804 h 1812"/>
              <a:gd name="T16" fmla="*/ 11698 w 13597"/>
              <a:gd name="T17" fmla="*/ 1805 h 1812"/>
              <a:gd name="T18" fmla="*/ 1495 w 13597"/>
              <a:gd name="T19" fmla="*/ 1810 h 1812"/>
              <a:gd name="T20" fmla="*/ 0 w 13597"/>
              <a:gd name="T21" fmla="*/ 1812 h 1812"/>
              <a:gd name="T22" fmla="*/ 0 w 13597"/>
              <a:gd name="T23" fmla="*/ 0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97" h="1812">
                <a:moveTo>
                  <a:pt x="0" y="0"/>
                </a:moveTo>
                <a:lnTo>
                  <a:pt x="1495" y="0"/>
                </a:lnTo>
                <a:lnTo>
                  <a:pt x="11204" y="0"/>
                </a:lnTo>
                <a:lnTo>
                  <a:pt x="11698" y="0"/>
                </a:lnTo>
                <a:lnTo>
                  <a:pt x="13111" y="0"/>
                </a:lnTo>
                <a:lnTo>
                  <a:pt x="13597" y="888"/>
                </a:lnTo>
                <a:lnTo>
                  <a:pt x="13140" y="1802"/>
                </a:lnTo>
                <a:lnTo>
                  <a:pt x="11698" y="1804"/>
                </a:lnTo>
                <a:lnTo>
                  <a:pt x="11698" y="1805"/>
                </a:lnTo>
                <a:lnTo>
                  <a:pt x="1495" y="1810"/>
                </a:lnTo>
                <a:lnTo>
                  <a:pt x="0" y="1812"/>
                </a:lnTo>
                <a:lnTo>
                  <a:pt x="0" y="0"/>
                </a:lnTo>
                <a:close/>
              </a:path>
            </a:pathLst>
          </a:custGeom>
          <a:gradFill>
            <a:gsLst>
              <a:gs pos="19000">
                <a:srgbClr val="2F8CA4">
                  <a:lumMod val="80000"/>
                </a:srgbClr>
              </a:gs>
              <a:gs pos="100000">
                <a:srgbClr val="504160">
                  <a:lumMod val="80000"/>
                  <a:lumOff val="20000"/>
                </a:srgbClr>
              </a:gs>
            </a:gsLst>
            <a:lin ang="10800000" scaled="1"/>
          </a:gradFill>
          <a:ln>
            <a:noFill/>
          </a:ln>
        </p:spPr>
        <p:txBody>
          <a:bodyPr vert="horz" wrap="square" lIns="91440" tIns="45720" rIns="91440" bIns="45720" numCol="1" anchor="t" anchorCtr="0" compatLnSpc="1">
            <a:prstTxWarp prst="textNoShape">
              <a:avLst/>
            </a:prstTxWarp>
          </a:bodyPr>
          <a:lstStyle/>
          <a:p>
            <a:pPr marL="457200" marR="0" lvl="1"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0" cap="none" spc="0" normalizeH="0" baseline="0" noProof="0" dirty="0">
                <a:ln>
                  <a:noFill/>
                </a:ln>
                <a:solidFill>
                  <a:prstClr val="black"/>
                </a:solidFill>
                <a:effectLst/>
                <a:uLnTx/>
                <a:uFillTx/>
                <a:latin typeface="Calibri" panose="020F0502020204030204"/>
                <a:ea typeface="+mn-ea"/>
              </a:rPr>
              <a:t>احتمال حسابرسی برای مؤدیان نامعلوم، بنابراین مؤدیان در موقعیت تصمیم گیری در شرایط ابهام (عدم قطعیت) قرار میگیرند. تمایل افراد به اجتناب از ابهام باعث کنارگذاشتن گزینه های عدم تمکین میشود. </a:t>
            </a:r>
            <a:endParaRPr kumimoji="0" lang="en-US" sz="2400" b="0" i="0" u="none" strike="noStrike" kern="0" cap="none" spc="0" normalizeH="0" baseline="0" noProof="0" dirty="0">
              <a:ln>
                <a:noFill/>
              </a:ln>
              <a:solidFill>
                <a:prstClr val="black"/>
              </a:solidFill>
              <a:effectLst/>
              <a:uLnTx/>
              <a:uFillTx/>
              <a:latin typeface="Calibri" panose="020F0502020204030204"/>
              <a:ea typeface="+mn-ea"/>
            </a:endParaRPr>
          </a:p>
        </p:txBody>
      </p:sp>
      <p:sp>
        <p:nvSpPr>
          <p:cNvPr id="44" name="Freeform 16">
            <a:extLst>
              <a:ext uri="{FF2B5EF4-FFF2-40B4-BE49-F238E27FC236}">
                <a16:creationId xmlns:a16="http://schemas.microsoft.com/office/drawing/2014/main" id="{656AE421-C23A-4DD5-91C0-562CEE7F001D}"/>
              </a:ext>
            </a:extLst>
          </p:cNvPr>
          <p:cNvSpPr>
            <a:spLocks/>
          </p:cNvSpPr>
          <p:nvPr/>
        </p:nvSpPr>
        <p:spPr bwMode="auto">
          <a:xfrm>
            <a:off x="1389083" y="4504159"/>
            <a:ext cx="407988" cy="1155700"/>
          </a:xfrm>
          <a:custGeom>
            <a:avLst/>
            <a:gdLst>
              <a:gd name="T0" fmla="*/ 769 w 769"/>
              <a:gd name="T1" fmla="*/ 2183 h 2183"/>
              <a:gd name="T2" fmla="*/ 769 w 769"/>
              <a:gd name="T3" fmla="*/ 376 h 2183"/>
              <a:gd name="T4" fmla="*/ 1 w 769"/>
              <a:gd name="T5" fmla="*/ 0 h 2183"/>
              <a:gd name="T6" fmla="*/ 1 w 769"/>
              <a:gd name="T7" fmla="*/ 1496 h 2183"/>
              <a:gd name="T8" fmla="*/ 0 w 769"/>
              <a:gd name="T9" fmla="*/ 1496 h 2183"/>
              <a:gd name="T10" fmla="*/ 769 w 769"/>
              <a:gd name="T11" fmla="*/ 2183 h 2183"/>
            </a:gdLst>
            <a:ahLst/>
            <a:cxnLst>
              <a:cxn ang="0">
                <a:pos x="T0" y="T1"/>
              </a:cxn>
              <a:cxn ang="0">
                <a:pos x="T2" y="T3"/>
              </a:cxn>
              <a:cxn ang="0">
                <a:pos x="T4" y="T5"/>
              </a:cxn>
              <a:cxn ang="0">
                <a:pos x="T6" y="T7"/>
              </a:cxn>
              <a:cxn ang="0">
                <a:pos x="T8" y="T9"/>
              </a:cxn>
              <a:cxn ang="0">
                <a:pos x="T10" y="T11"/>
              </a:cxn>
            </a:cxnLst>
            <a:rect l="0" t="0" r="r" b="b"/>
            <a:pathLst>
              <a:path w="769" h="2183">
                <a:moveTo>
                  <a:pt x="769" y="2183"/>
                </a:moveTo>
                <a:lnTo>
                  <a:pt x="769" y="376"/>
                </a:lnTo>
                <a:lnTo>
                  <a:pt x="1" y="0"/>
                </a:lnTo>
                <a:lnTo>
                  <a:pt x="1" y="1496"/>
                </a:lnTo>
                <a:lnTo>
                  <a:pt x="0" y="1496"/>
                </a:lnTo>
                <a:lnTo>
                  <a:pt x="769" y="2183"/>
                </a:lnTo>
                <a:close/>
              </a:path>
            </a:pathLst>
          </a:custGeom>
          <a:gradFill>
            <a:gsLst>
              <a:gs pos="0">
                <a:srgbClr val="504160">
                  <a:lumMod val="50000"/>
                </a:srgbClr>
              </a:gs>
              <a:gs pos="100000">
                <a:srgbClr val="504160">
                  <a:lumMod val="90000"/>
                  <a:lumOff val="10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 name="Freeform 10">
            <a:extLst>
              <a:ext uri="{FF2B5EF4-FFF2-40B4-BE49-F238E27FC236}">
                <a16:creationId xmlns:a16="http://schemas.microsoft.com/office/drawing/2014/main" id="{3A9EA878-0BBA-4039-8972-E7F26F732487}"/>
              </a:ext>
            </a:extLst>
          </p:cNvPr>
          <p:cNvSpPr>
            <a:spLocks/>
          </p:cNvSpPr>
          <p:nvPr/>
        </p:nvSpPr>
        <p:spPr bwMode="auto">
          <a:xfrm>
            <a:off x="1390669" y="2306352"/>
            <a:ext cx="406400" cy="957262"/>
          </a:xfrm>
          <a:custGeom>
            <a:avLst/>
            <a:gdLst>
              <a:gd name="T0" fmla="*/ 768 w 768"/>
              <a:gd name="T1" fmla="*/ 1807 h 1807"/>
              <a:gd name="T2" fmla="*/ 768 w 768"/>
              <a:gd name="T3" fmla="*/ 0 h 1807"/>
              <a:gd name="T4" fmla="*/ 0 w 768"/>
              <a:gd name="T5" fmla="*/ 309 h 1807"/>
              <a:gd name="T6" fmla="*/ 0 w 768"/>
              <a:gd name="T7" fmla="*/ 1806 h 1807"/>
              <a:gd name="T8" fmla="*/ 768 w 768"/>
              <a:gd name="T9" fmla="*/ 1807 h 1807"/>
            </a:gdLst>
            <a:ahLst/>
            <a:cxnLst>
              <a:cxn ang="0">
                <a:pos x="T0" y="T1"/>
              </a:cxn>
              <a:cxn ang="0">
                <a:pos x="T2" y="T3"/>
              </a:cxn>
              <a:cxn ang="0">
                <a:pos x="T4" y="T5"/>
              </a:cxn>
              <a:cxn ang="0">
                <a:pos x="T6" y="T7"/>
              </a:cxn>
              <a:cxn ang="0">
                <a:pos x="T8" y="T9"/>
              </a:cxn>
            </a:cxnLst>
            <a:rect l="0" t="0" r="r" b="b"/>
            <a:pathLst>
              <a:path w="768" h="1807">
                <a:moveTo>
                  <a:pt x="768" y="1807"/>
                </a:moveTo>
                <a:lnTo>
                  <a:pt x="768" y="0"/>
                </a:lnTo>
                <a:lnTo>
                  <a:pt x="0" y="309"/>
                </a:lnTo>
                <a:lnTo>
                  <a:pt x="0" y="1806"/>
                </a:lnTo>
                <a:lnTo>
                  <a:pt x="768" y="1807"/>
                </a:lnTo>
                <a:close/>
              </a:path>
            </a:pathLst>
          </a:custGeom>
          <a:gradFill>
            <a:gsLst>
              <a:gs pos="0">
                <a:srgbClr val="F69C2A">
                  <a:lumMod val="75000"/>
                </a:srgbClr>
              </a:gs>
              <a:gs pos="100000">
                <a:srgbClr val="F69C2A">
                  <a:lumMod val="75000"/>
                  <a:lumOff val="25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Freeform 13">
            <a:extLst>
              <a:ext uri="{FF2B5EF4-FFF2-40B4-BE49-F238E27FC236}">
                <a16:creationId xmlns:a16="http://schemas.microsoft.com/office/drawing/2014/main" id="{03609F2F-47FD-4B01-80E2-6207E11F58DD}"/>
              </a:ext>
            </a:extLst>
          </p:cNvPr>
          <p:cNvSpPr>
            <a:spLocks/>
          </p:cNvSpPr>
          <p:nvPr/>
        </p:nvSpPr>
        <p:spPr bwMode="auto">
          <a:xfrm>
            <a:off x="1413721" y="3502633"/>
            <a:ext cx="406400" cy="958850"/>
          </a:xfrm>
          <a:custGeom>
            <a:avLst/>
            <a:gdLst>
              <a:gd name="T0" fmla="*/ 768 w 768"/>
              <a:gd name="T1" fmla="*/ 1812 h 1812"/>
              <a:gd name="T2" fmla="*/ 768 w 768"/>
              <a:gd name="T3" fmla="*/ 0 h 1812"/>
              <a:gd name="T4" fmla="*/ 0 w 768"/>
              <a:gd name="T5" fmla="*/ 12 h 1812"/>
              <a:gd name="T6" fmla="*/ 0 w 768"/>
              <a:gd name="T7" fmla="*/ 1509 h 1812"/>
              <a:gd name="T8" fmla="*/ 768 w 768"/>
              <a:gd name="T9" fmla="*/ 1812 h 1812"/>
            </a:gdLst>
            <a:ahLst/>
            <a:cxnLst>
              <a:cxn ang="0">
                <a:pos x="T0" y="T1"/>
              </a:cxn>
              <a:cxn ang="0">
                <a:pos x="T2" y="T3"/>
              </a:cxn>
              <a:cxn ang="0">
                <a:pos x="T4" y="T5"/>
              </a:cxn>
              <a:cxn ang="0">
                <a:pos x="T6" y="T7"/>
              </a:cxn>
              <a:cxn ang="0">
                <a:pos x="T8" y="T9"/>
              </a:cxn>
            </a:cxnLst>
            <a:rect l="0" t="0" r="r" b="b"/>
            <a:pathLst>
              <a:path w="768" h="1812">
                <a:moveTo>
                  <a:pt x="768" y="1812"/>
                </a:moveTo>
                <a:lnTo>
                  <a:pt x="768" y="0"/>
                </a:lnTo>
                <a:lnTo>
                  <a:pt x="0" y="12"/>
                </a:lnTo>
                <a:lnTo>
                  <a:pt x="0" y="1509"/>
                </a:lnTo>
                <a:lnTo>
                  <a:pt x="768" y="1812"/>
                </a:lnTo>
                <a:close/>
              </a:path>
            </a:pathLst>
          </a:custGeom>
          <a:gradFill>
            <a:gsLst>
              <a:gs pos="0">
                <a:srgbClr val="2F8CA4"/>
              </a:gs>
              <a:gs pos="100000">
                <a:srgbClr val="2F8CA4">
                  <a:lumMod val="75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Freeform 16">
            <a:extLst>
              <a:ext uri="{FF2B5EF4-FFF2-40B4-BE49-F238E27FC236}">
                <a16:creationId xmlns:a16="http://schemas.microsoft.com/office/drawing/2014/main" id="{7419FEE2-7C68-4D8B-A020-AD76FEED17B8}"/>
              </a:ext>
            </a:extLst>
          </p:cNvPr>
          <p:cNvSpPr>
            <a:spLocks/>
          </p:cNvSpPr>
          <p:nvPr/>
        </p:nvSpPr>
        <p:spPr bwMode="auto">
          <a:xfrm>
            <a:off x="1389082" y="4504159"/>
            <a:ext cx="407988" cy="1155700"/>
          </a:xfrm>
          <a:custGeom>
            <a:avLst/>
            <a:gdLst>
              <a:gd name="T0" fmla="*/ 769 w 769"/>
              <a:gd name="T1" fmla="*/ 2183 h 2183"/>
              <a:gd name="T2" fmla="*/ 769 w 769"/>
              <a:gd name="T3" fmla="*/ 376 h 2183"/>
              <a:gd name="T4" fmla="*/ 1 w 769"/>
              <a:gd name="T5" fmla="*/ 0 h 2183"/>
              <a:gd name="T6" fmla="*/ 1 w 769"/>
              <a:gd name="T7" fmla="*/ 1496 h 2183"/>
              <a:gd name="T8" fmla="*/ 0 w 769"/>
              <a:gd name="T9" fmla="*/ 1496 h 2183"/>
              <a:gd name="T10" fmla="*/ 769 w 769"/>
              <a:gd name="T11" fmla="*/ 2183 h 2183"/>
            </a:gdLst>
            <a:ahLst/>
            <a:cxnLst>
              <a:cxn ang="0">
                <a:pos x="T0" y="T1"/>
              </a:cxn>
              <a:cxn ang="0">
                <a:pos x="T2" y="T3"/>
              </a:cxn>
              <a:cxn ang="0">
                <a:pos x="T4" y="T5"/>
              </a:cxn>
              <a:cxn ang="0">
                <a:pos x="T6" y="T7"/>
              </a:cxn>
              <a:cxn ang="0">
                <a:pos x="T8" y="T9"/>
              </a:cxn>
              <a:cxn ang="0">
                <a:pos x="T10" y="T11"/>
              </a:cxn>
            </a:cxnLst>
            <a:rect l="0" t="0" r="r" b="b"/>
            <a:pathLst>
              <a:path w="769" h="2183">
                <a:moveTo>
                  <a:pt x="769" y="2183"/>
                </a:moveTo>
                <a:lnTo>
                  <a:pt x="769" y="376"/>
                </a:lnTo>
                <a:lnTo>
                  <a:pt x="1" y="0"/>
                </a:lnTo>
                <a:lnTo>
                  <a:pt x="1" y="1496"/>
                </a:lnTo>
                <a:lnTo>
                  <a:pt x="0" y="1496"/>
                </a:lnTo>
                <a:lnTo>
                  <a:pt x="769" y="2183"/>
                </a:lnTo>
                <a:close/>
              </a:path>
            </a:pathLst>
          </a:custGeom>
          <a:gradFill>
            <a:gsLst>
              <a:gs pos="0">
                <a:srgbClr val="504160">
                  <a:lumMod val="50000"/>
                </a:srgbClr>
              </a:gs>
              <a:gs pos="100000">
                <a:srgbClr val="504160">
                  <a:lumMod val="90000"/>
                  <a:lumOff val="10000"/>
                </a:srgbClr>
              </a:gs>
            </a:gsLst>
            <a:lin ang="10800000" scaled="1"/>
          </a:gra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49" name="Picture 48">
            <a:extLst>
              <a:ext uri="{FF2B5EF4-FFF2-40B4-BE49-F238E27FC236}">
                <a16:creationId xmlns:a16="http://schemas.microsoft.com/office/drawing/2014/main" id="{2EB1A7C2-A7FB-469B-A63C-A7789459E218}"/>
              </a:ext>
            </a:extLst>
          </p:cNvPr>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0045" y="4571993"/>
            <a:ext cx="802021" cy="656493"/>
          </a:xfrm>
          <a:prstGeom prst="rect">
            <a:avLst/>
          </a:prstGeom>
        </p:spPr>
      </p:pic>
    </p:spTree>
    <p:extLst>
      <p:ext uri="{BB962C8B-B14F-4D97-AF65-F5344CB8AC3E}">
        <p14:creationId xmlns:p14="http://schemas.microsoft.com/office/powerpoint/2010/main" val="1642534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E752ACD5-33A4-4544-9E45-F5B68A445D82}"/>
              </a:ext>
            </a:extLst>
          </p:cNvPr>
          <p:cNvSpPr>
            <a:spLocks noGrp="1"/>
          </p:cNvSpPr>
          <p:nvPr>
            <p:ph type="title"/>
          </p:nvPr>
        </p:nvSpPr>
        <p:spPr>
          <a:xfrm>
            <a:off x="6459160" y="284869"/>
            <a:ext cx="5593883" cy="959449"/>
          </a:xfrm>
        </p:spPr>
        <p:txBody>
          <a:bodyPr>
            <a:normAutofit/>
          </a:bodyPr>
          <a:lstStyle/>
          <a:p>
            <a:r>
              <a:rPr lang="fa-IR" dirty="0"/>
              <a:t>کنش تمکین و ماهیت آن</a:t>
            </a:r>
            <a:endParaRPr lang="en-US" dirty="0"/>
          </a:p>
        </p:txBody>
      </p:sp>
      <p:sp>
        <p:nvSpPr>
          <p:cNvPr id="17" name="Content Placeholder 10">
            <a:extLst>
              <a:ext uri="{FF2B5EF4-FFF2-40B4-BE49-F238E27FC236}">
                <a16:creationId xmlns:a16="http://schemas.microsoft.com/office/drawing/2014/main" id="{EB88287F-5394-4F2B-8852-41A7AEC1D32E}"/>
              </a:ext>
            </a:extLst>
          </p:cNvPr>
          <p:cNvSpPr>
            <a:spLocks noGrp="1"/>
          </p:cNvSpPr>
          <p:nvPr>
            <p:ph idx="1"/>
          </p:nvPr>
        </p:nvSpPr>
        <p:spPr>
          <a:xfrm>
            <a:off x="9339381" y="1542857"/>
            <a:ext cx="2755155" cy="1758573"/>
          </a:xfrm>
        </p:spPr>
        <p:txBody>
          <a:bodyPr>
            <a:normAutofit/>
          </a:bodyPr>
          <a:lstStyle/>
          <a:p>
            <a:pPr marL="0" indent="0">
              <a:buNone/>
            </a:pPr>
            <a:r>
              <a:rPr lang="fa-IR" dirty="0"/>
              <a:t>افراد بسته به خطر گریزی، خطرپذیری و </a:t>
            </a:r>
            <a:r>
              <a:rPr lang="fa-IR" dirty="0" err="1"/>
              <a:t>خنثایی</a:t>
            </a:r>
            <a:r>
              <a:rPr lang="fa-IR" dirty="0"/>
              <a:t> از بین </a:t>
            </a:r>
            <a:r>
              <a:rPr lang="fa-IR" dirty="0" err="1"/>
              <a:t>گزینه‎ها</a:t>
            </a:r>
            <a:r>
              <a:rPr lang="fa-IR" dirty="0"/>
              <a:t> دست به انتخاب میزنند. </a:t>
            </a:r>
            <a:endParaRPr lang="en-US" dirty="0"/>
          </a:p>
        </p:txBody>
      </p:sp>
      <p:sp>
        <p:nvSpPr>
          <p:cNvPr id="18" name="Rectangle 17">
            <a:extLst>
              <a:ext uri="{FF2B5EF4-FFF2-40B4-BE49-F238E27FC236}">
                <a16:creationId xmlns:a16="http://schemas.microsoft.com/office/drawing/2014/main" id="{F2F1184E-9301-488C-831C-D4466AE1F96B}"/>
              </a:ext>
            </a:extLst>
          </p:cNvPr>
          <p:cNvSpPr/>
          <p:nvPr/>
        </p:nvSpPr>
        <p:spPr>
          <a:xfrm>
            <a:off x="416610" y="391922"/>
            <a:ext cx="3871573" cy="369332"/>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222222"/>
                </a:solidFill>
                <a:effectLst/>
                <a:uLnTx/>
                <a:uFillTx/>
                <a:latin typeface=".Arabic UI Text"/>
                <a:ea typeface="+mn-ea"/>
                <a:cs typeface="B Jadid" panose="00000700000000000000" pitchFamily="2" charset="-78"/>
              </a:rPr>
              <a:t>تصمیم گیری افراد هنگام مواجه با ریسک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Jadid" panose="00000700000000000000" pitchFamily="2" charset="-78"/>
            </a:endParaRPr>
          </a:p>
        </p:txBody>
      </p:sp>
      <p:sp>
        <p:nvSpPr>
          <p:cNvPr id="19" name="Rectangle 18">
            <a:extLst>
              <a:ext uri="{FF2B5EF4-FFF2-40B4-BE49-F238E27FC236}">
                <a16:creationId xmlns:a16="http://schemas.microsoft.com/office/drawing/2014/main" id="{B2099AFF-B13C-4F21-84A3-F50C70F0F9AE}"/>
              </a:ext>
            </a:extLst>
          </p:cNvPr>
          <p:cNvSpPr/>
          <p:nvPr/>
        </p:nvSpPr>
        <p:spPr>
          <a:xfrm>
            <a:off x="438325" y="1069924"/>
            <a:ext cx="1866216" cy="369332"/>
          </a:xfrm>
          <a:prstGeom prst="rect">
            <a:avLst/>
          </a:prstGeom>
          <a:ln w="38100">
            <a:solidFill>
              <a:srgbClr val="00B0F0"/>
            </a:solidFill>
          </a:ln>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گزینه های قابل انتخاب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graphicFrame>
        <p:nvGraphicFramePr>
          <p:cNvPr id="20" name="Table 19">
            <a:extLst>
              <a:ext uri="{FF2B5EF4-FFF2-40B4-BE49-F238E27FC236}">
                <a16:creationId xmlns:a16="http://schemas.microsoft.com/office/drawing/2014/main" id="{B7CF2E85-0C93-4CBD-8957-05C029FF2730}"/>
              </a:ext>
            </a:extLst>
          </p:cNvPr>
          <p:cNvGraphicFramePr>
            <a:graphicFrameLocks noGrp="1"/>
          </p:cNvGraphicFramePr>
          <p:nvPr/>
        </p:nvGraphicFramePr>
        <p:xfrm>
          <a:off x="438325" y="1507744"/>
          <a:ext cx="1866216" cy="1828800"/>
        </p:xfrm>
        <a:graphic>
          <a:graphicData uri="http://schemas.openxmlformats.org/drawingml/2006/table">
            <a:tbl>
              <a:tblPr firstRow="1" bandRow="1">
                <a:tableStyleId>{5FD0F851-EC5A-4D38-B0AD-8093EC10F338}</a:tableStyleId>
              </a:tblPr>
              <a:tblGrid>
                <a:gridCol w="1866216">
                  <a:extLst>
                    <a:ext uri="{9D8B030D-6E8A-4147-A177-3AD203B41FA5}">
                      <a16:colId xmlns:a16="http://schemas.microsoft.com/office/drawing/2014/main" val="3188565850"/>
                    </a:ext>
                  </a:extLst>
                </a:gridCol>
              </a:tblGrid>
              <a:tr h="370840">
                <a:tc>
                  <a:txBody>
                    <a:bodyPr/>
                    <a:lstStyle/>
                    <a:p>
                      <a:pPr algn="ctr"/>
                      <a:r>
                        <a:rPr lang="en-US" sz="2400" b="1" i="1" dirty="0">
                          <a:latin typeface="Cambria" panose="02040503050406030204" pitchFamily="18" charset="0"/>
                          <a:ea typeface="Cambria" panose="02040503050406030204" pitchFamily="18" charset="0"/>
                        </a:rPr>
                        <a:t>C</a:t>
                      </a:r>
                      <a:r>
                        <a:rPr lang="en-US" sz="2400" b="1" i="1" baseline="-25000" dirty="0">
                          <a:latin typeface="Cambria" panose="02040503050406030204" pitchFamily="18" charset="0"/>
                          <a:ea typeface="Cambria" panose="02040503050406030204" pitchFamily="18" charset="0"/>
                        </a:rPr>
                        <a:t>1</a:t>
                      </a:r>
                    </a:p>
                  </a:txBody>
                  <a:tcPr/>
                </a:tc>
                <a:extLst>
                  <a:ext uri="{0D108BD9-81ED-4DB2-BD59-A6C34878D82A}">
                    <a16:rowId xmlns:a16="http://schemas.microsoft.com/office/drawing/2014/main" val="4191060634"/>
                  </a:ext>
                </a:extLst>
              </a:tr>
              <a:tr h="370840">
                <a:tc>
                  <a:txBody>
                    <a:bodyPr/>
                    <a:lstStyle/>
                    <a:p>
                      <a:pPr algn="ctr"/>
                      <a:r>
                        <a:rPr lang="en-US" sz="2400" b="1" i="1" dirty="0">
                          <a:latin typeface="Cambria" panose="02040503050406030204" pitchFamily="18" charset="0"/>
                          <a:ea typeface="Cambria" panose="02040503050406030204" pitchFamily="18" charset="0"/>
                        </a:rPr>
                        <a:t>C</a:t>
                      </a:r>
                      <a:r>
                        <a:rPr lang="en-US" sz="2400" b="1" i="1" baseline="-25000" dirty="0">
                          <a:latin typeface="Cambria" panose="02040503050406030204" pitchFamily="18" charset="0"/>
                          <a:ea typeface="Cambria" panose="02040503050406030204" pitchFamily="18" charset="0"/>
                        </a:rPr>
                        <a:t>2</a:t>
                      </a:r>
                    </a:p>
                  </a:txBody>
                  <a:tcPr/>
                </a:tc>
                <a:extLst>
                  <a:ext uri="{0D108BD9-81ED-4DB2-BD59-A6C34878D82A}">
                    <a16:rowId xmlns:a16="http://schemas.microsoft.com/office/drawing/2014/main" val="1245568705"/>
                  </a:ext>
                </a:extLst>
              </a:tr>
              <a:tr h="370840">
                <a:tc>
                  <a:txBody>
                    <a:bodyPr/>
                    <a:lstStyle/>
                    <a:p>
                      <a:pPr algn="ctr"/>
                      <a:r>
                        <a:rPr lang="en-US" sz="2400" b="1" i="1" dirty="0">
                          <a:latin typeface="Cambria" panose="02040503050406030204" pitchFamily="18" charset="0"/>
                          <a:ea typeface="Cambria" panose="02040503050406030204" pitchFamily="18" charset="0"/>
                        </a:rPr>
                        <a:t>C</a:t>
                      </a:r>
                      <a:r>
                        <a:rPr lang="en-US" sz="2400" b="1" i="1" baseline="-25000" dirty="0">
                          <a:latin typeface="Cambria" panose="02040503050406030204" pitchFamily="18" charset="0"/>
                          <a:ea typeface="Cambria" panose="02040503050406030204" pitchFamily="18" charset="0"/>
                        </a:rPr>
                        <a:t>i</a:t>
                      </a:r>
                    </a:p>
                  </a:txBody>
                  <a:tcPr/>
                </a:tc>
                <a:extLst>
                  <a:ext uri="{0D108BD9-81ED-4DB2-BD59-A6C34878D82A}">
                    <a16:rowId xmlns:a16="http://schemas.microsoft.com/office/drawing/2014/main" val="13802855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dirty="0">
                          <a:latin typeface="Cambria" panose="02040503050406030204" pitchFamily="18" charset="0"/>
                          <a:ea typeface="Cambria" panose="02040503050406030204" pitchFamily="18" charset="0"/>
                        </a:rPr>
                        <a:t>C</a:t>
                      </a:r>
                      <a:r>
                        <a:rPr lang="en-US" sz="2400" b="1" i="1" baseline="-25000" dirty="0">
                          <a:latin typeface="Cambria" panose="02040503050406030204" pitchFamily="18" charset="0"/>
                          <a:ea typeface="Cambria" panose="02040503050406030204" pitchFamily="18" charset="0"/>
                        </a:rPr>
                        <a:t>N</a:t>
                      </a:r>
                    </a:p>
                  </a:txBody>
                  <a:tcPr/>
                </a:tc>
                <a:extLst>
                  <a:ext uri="{0D108BD9-81ED-4DB2-BD59-A6C34878D82A}">
                    <a16:rowId xmlns:a16="http://schemas.microsoft.com/office/drawing/2014/main" val="1870500626"/>
                  </a:ext>
                </a:extLst>
              </a:tr>
            </a:tbl>
          </a:graphicData>
        </a:graphic>
      </p:graphicFrame>
      <p:sp>
        <p:nvSpPr>
          <p:cNvPr id="21" name="Rectangle 20">
            <a:extLst>
              <a:ext uri="{FF2B5EF4-FFF2-40B4-BE49-F238E27FC236}">
                <a16:creationId xmlns:a16="http://schemas.microsoft.com/office/drawing/2014/main" id="{930CF0BF-2F52-48DE-82B1-6047367A5BA2}"/>
              </a:ext>
            </a:extLst>
          </p:cNvPr>
          <p:cNvSpPr/>
          <p:nvPr/>
        </p:nvSpPr>
        <p:spPr>
          <a:xfrm>
            <a:off x="3310861" y="1060960"/>
            <a:ext cx="1866216" cy="369332"/>
          </a:xfrm>
          <a:prstGeom prst="rect">
            <a:avLst/>
          </a:prstGeom>
          <a:ln w="38100">
            <a:solidFill>
              <a:srgbClr val="00B05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مطلوبیت مورد انتظار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graphicFrame>
        <p:nvGraphicFramePr>
          <p:cNvPr id="22" name="Table 21">
            <a:extLst>
              <a:ext uri="{FF2B5EF4-FFF2-40B4-BE49-F238E27FC236}">
                <a16:creationId xmlns:a16="http://schemas.microsoft.com/office/drawing/2014/main" id="{3C24D234-EBB7-4E41-869D-49879801D91D}"/>
              </a:ext>
            </a:extLst>
          </p:cNvPr>
          <p:cNvGraphicFramePr>
            <a:graphicFrameLocks noGrp="1"/>
          </p:cNvGraphicFramePr>
          <p:nvPr/>
        </p:nvGraphicFramePr>
        <p:xfrm>
          <a:off x="3310861" y="1478572"/>
          <a:ext cx="1866216" cy="1828800"/>
        </p:xfrm>
        <a:graphic>
          <a:graphicData uri="http://schemas.openxmlformats.org/drawingml/2006/table">
            <a:tbl>
              <a:tblPr firstRow="1" bandRow="1">
                <a:tableStyleId>{68D230F3-CF80-4859-8CE7-A43EE81993B5}</a:tableStyleId>
              </a:tblPr>
              <a:tblGrid>
                <a:gridCol w="1866216">
                  <a:extLst>
                    <a:ext uri="{9D8B030D-6E8A-4147-A177-3AD203B41FA5}">
                      <a16:colId xmlns:a16="http://schemas.microsoft.com/office/drawing/2014/main" val="3934813185"/>
                    </a:ext>
                  </a:extLst>
                </a:gridCol>
              </a:tblGrid>
              <a:tr h="370840">
                <a:tc>
                  <a:txBody>
                    <a:bodyPr/>
                    <a:lstStyle/>
                    <a:p>
                      <a:pPr algn="ctr"/>
                      <a:r>
                        <a:rPr lang="en-US" sz="2400" b="1" i="1" dirty="0">
                          <a:latin typeface="Cambria" panose="02040503050406030204" pitchFamily="18" charset="0"/>
                          <a:ea typeface="Cambria" panose="02040503050406030204" pitchFamily="18" charset="0"/>
                        </a:rPr>
                        <a:t>EV(C</a:t>
                      </a:r>
                      <a:r>
                        <a:rPr lang="en-US" sz="2400" b="1" i="1" baseline="-25000" dirty="0">
                          <a:latin typeface="Cambria" panose="02040503050406030204" pitchFamily="18" charset="0"/>
                          <a:ea typeface="Cambria" panose="02040503050406030204" pitchFamily="18" charset="0"/>
                        </a:rPr>
                        <a:t>1</a:t>
                      </a:r>
                      <a:r>
                        <a:rPr lang="en-US" sz="2400" b="1" i="1" baseline="0" dirty="0">
                          <a:latin typeface="Cambria" panose="02040503050406030204" pitchFamily="18" charset="0"/>
                          <a:ea typeface="Cambria" panose="02040503050406030204" pitchFamily="18" charset="0"/>
                        </a:rPr>
                        <a:t>)</a:t>
                      </a:r>
                    </a:p>
                  </a:txBody>
                  <a:tcPr/>
                </a:tc>
                <a:extLst>
                  <a:ext uri="{0D108BD9-81ED-4DB2-BD59-A6C34878D82A}">
                    <a16:rowId xmlns:a16="http://schemas.microsoft.com/office/drawing/2014/main" val="2338109573"/>
                  </a:ext>
                </a:extLst>
              </a:tr>
              <a:tr h="370840">
                <a:tc>
                  <a:txBody>
                    <a:bodyPr/>
                    <a:lstStyle/>
                    <a:p>
                      <a:pPr algn="ctr"/>
                      <a:r>
                        <a:rPr lang="en-US" sz="2400" b="1" i="1" dirty="0">
                          <a:latin typeface="Cambria" panose="02040503050406030204" pitchFamily="18" charset="0"/>
                          <a:ea typeface="Cambria" panose="02040503050406030204" pitchFamily="18" charset="0"/>
                        </a:rPr>
                        <a:t>EV(C</a:t>
                      </a:r>
                      <a:r>
                        <a:rPr lang="en-US" sz="2400" b="1" i="1" baseline="-25000" dirty="0">
                          <a:latin typeface="Cambria" panose="02040503050406030204" pitchFamily="18" charset="0"/>
                          <a:ea typeface="Cambria" panose="02040503050406030204" pitchFamily="18" charset="0"/>
                        </a:rPr>
                        <a:t>2</a:t>
                      </a:r>
                      <a:r>
                        <a:rPr lang="en-US" sz="2400" b="1" i="1" baseline="0" dirty="0">
                          <a:latin typeface="Cambria" panose="02040503050406030204" pitchFamily="18" charset="0"/>
                          <a:ea typeface="Cambria" panose="02040503050406030204" pitchFamily="18" charset="0"/>
                        </a:rPr>
                        <a:t>)</a:t>
                      </a:r>
                    </a:p>
                  </a:txBody>
                  <a:tcPr/>
                </a:tc>
                <a:extLst>
                  <a:ext uri="{0D108BD9-81ED-4DB2-BD59-A6C34878D82A}">
                    <a16:rowId xmlns:a16="http://schemas.microsoft.com/office/drawing/2014/main" val="2601108708"/>
                  </a:ext>
                </a:extLst>
              </a:tr>
              <a:tr h="370840">
                <a:tc>
                  <a:txBody>
                    <a:bodyPr/>
                    <a:lstStyle/>
                    <a:p>
                      <a:pPr algn="ctr"/>
                      <a:r>
                        <a:rPr lang="en-US" sz="2400" b="1" i="1" dirty="0">
                          <a:latin typeface="Cambria" panose="02040503050406030204" pitchFamily="18" charset="0"/>
                          <a:ea typeface="Cambria" panose="02040503050406030204" pitchFamily="18" charset="0"/>
                        </a:rPr>
                        <a:t>EV(C</a:t>
                      </a:r>
                      <a:r>
                        <a:rPr lang="en-US" sz="2400" b="1" i="1" baseline="-25000" dirty="0">
                          <a:latin typeface="Cambria" panose="02040503050406030204" pitchFamily="18" charset="0"/>
                          <a:ea typeface="Cambria" panose="02040503050406030204" pitchFamily="18" charset="0"/>
                        </a:rPr>
                        <a:t>i</a:t>
                      </a:r>
                      <a:r>
                        <a:rPr lang="en-US" sz="2400" b="1" i="1" baseline="0" dirty="0">
                          <a:latin typeface="Cambria" panose="02040503050406030204" pitchFamily="18" charset="0"/>
                          <a:ea typeface="Cambria" panose="02040503050406030204" pitchFamily="18" charset="0"/>
                        </a:rPr>
                        <a:t>)</a:t>
                      </a:r>
                    </a:p>
                  </a:txBody>
                  <a:tcPr/>
                </a:tc>
                <a:extLst>
                  <a:ext uri="{0D108BD9-81ED-4DB2-BD59-A6C34878D82A}">
                    <a16:rowId xmlns:a16="http://schemas.microsoft.com/office/drawing/2014/main" val="128767455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dirty="0">
                          <a:latin typeface="Cambria" panose="02040503050406030204" pitchFamily="18" charset="0"/>
                          <a:ea typeface="Cambria" panose="02040503050406030204" pitchFamily="18" charset="0"/>
                        </a:rPr>
                        <a:t>EV(C</a:t>
                      </a:r>
                      <a:r>
                        <a:rPr lang="en-US" sz="2400" b="1" i="1" baseline="-25000" dirty="0">
                          <a:latin typeface="Cambria" panose="02040503050406030204" pitchFamily="18" charset="0"/>
                          <a:ea typeface="Cambria" panose="02040503050406030204" pitchFamily="18" charset="0"/>
                        </a:rPr>
                        <a:t>N</a:t>
                      </a:r>
                      <a:r>
                        <a:rPr lang="en-US" sz="2400" b="1" i="1" baseline="0" dirty="0">
                          <a:latin typeface="Cambria" panose="02040503050406030204" pitchFamily="18" charset="0"/>
                          <a:ea typeface="Cambria" panose="02040503050406030204" pitchFamily="18" charset="0"/>
                        </a:rPr>
                        <a:t>)</a:t>
                      </a:r>
                    </a:p>
                  </a:txBody>
                  <a:tcPr/>
                </a:tc>
                <a:extLst>
                  <a:ext uri="{0D108BD9-81ED-4DB2-BD59-A6C34878D82A}">
                    <a16:rowId xmlns:a16="http://schemas.microsoft.com/office/drawing/2014/main" val="647667613"/>
                  </a:ext>
                </a:extLst>
              </a:tr>
            </a:tbl>
          </a:graphicData>
        </a:graphic>
      </p:graphicFrame>
      <p:sp>
        <p:nvSpPr>
          <p:cNvPr id="23" name="Rectangle 22">
            <a:extLst>
              <a:ext uri="{FF2B5EF4-FFF2-40B4-BE49-F238E27FC236}">
                <a16:creationId xmlns:a16="http://schemas.microsoft.com/office/drawing/2014/main" id="{034D9D7D-BAB8-41FA-AE23-DEDCBEEB99C4}"/>
              </a:ext>
            </a:extLst>
          </p:cNvPr>
          <p:cNvSpPr/>
          <p:nvPr/>
        </p:nvSpPr>
        <p:spPr>
          <a:xfrm>
            <a:off x="6393114" y="2273752"/>
            <a:ext cx="2363427" cy="369332"/>
          </a:xfrm>
          <a:prstGeom prst="rect">
            <a:avLst/>
          </a:prstGeom>
          <a:ln w="38100">
            <a:solidFill>
              <a:srgbClr val="00B05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مطلوبیت مورد انتظار آن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sp>
        <p:nvSpPr>
          <p:cNvPr id="24" name="Rectangle 23">
            <a:extLst>
              <a:ext uri="{FF2B5EF4-FFF2-40B4-BE49-F238E27FC236}">
                <a16:creationId xmlns:a16="http://schemas.microsoft.com/office/drawing/2014/main" id="{54DBC9DF-B0BA-4D0D-9EA0-97C633CA5502}"/>
              </a:ext>
            </a:extLst>
          </p:cNvPr>
          <p:cNvSpPr/>
          <p:nvPr/>
        </p:nvSpPr>
        <p:spPr>
          <a:xfrm>
            <a:off x="6675174" y="1898516"/>
            <a:ext cx="2543688" cy="369332"/>
          </a:xfrm>
          <a:prstGeom prst="rect">
            <a:avLst/>
          </a:prstGeom>
          <a:ln w="38100">
            <a:solidFill>
              <a:srgbClr val="00B0F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گزینه ای انتخاب میشود که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sp>
        <p:nvSpPr>
          <p:cNvPr id="25" name="Rectangle 24">
            <a:extLst>
              <a:ext uri="{FF2B5EF4-FFF2-40B4-BE49-F238E27FC236}">
                <a16:creationId xmlns:a16="http://schemas.microsoft.com/office/drawing/2014/main" id="{5E74729B-766D-4D77-93B0-151F670F8183}"/>
              </a:ext>
            </a:extLst>
          </p:cNvPr>
          <p:cNvSpPr/>
          <p:nvPr/>
        </p:nvSpPr>
        <p:spPr>
          <a:xfrm>
            <a:off x="7092958" y="2656672"/>
            <a:ext cx="2177131" cy="369332"/>
          </a:xfrm>
          <a:prstGeom prst="rect">
            <a:avLst/>
          </a:prstGeom>
          <a:ln w="38100">
            <a:solidFill>
              <a:srgbClr val="7030A0"/>
            </a:solidFill>
          </a:ln>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بیشینه باشد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endParaRPr>
          </a:p>
        </p:txBody>
      </p:sp>
      <p:sp>
        <p:nvSpPr>
          <p:cNvPr id="28" name="Rectangle: Rounded Corners 27">
            <a:extLst>
              <a:ext uri="{FF2B5EF4-FFF2-40B4-BE49-F238E27FC236}">
                <a16:creationId xmlns:a16="http://schemas.microsoft.com/office/drawing/2014/main" id="{819CC810-0EB0-4818-ABCA-5CC4E3FE7562}"/>
              </a:ext>
            </a:extLst>
          </p:cNvPr>
          <p:cNvSpPr/>
          <p:nvPr/>
        </p:nvSpPr>
        <p:spPr>
          <a:xfrm>
            <a:off x="583819" y="3853514"/>
            <a:ext cx="1575227" cy="1194901"/>
          </a:xfrm>
          <a:prstGeom prst="roundRect">
            <a:avLst>
              <a:gd name="adj" fmla="val 691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مطلوبیت مورد انتظار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9" name="Rectangle: Rounded Corners 28">
            <a:extLst>
              <a:ext uri="{FF2B5EF4-FFF2-40B4-BE49-F238E27FC236}">
                <a16:creationId xmlns:a16="http://schemas.microsoft.com/office/drawing/2014/main" id="{759C1CC1-8361-4ACB-BB4A-8FAFA81009AC}"/>
              </a:ext>
            </a:extLst>
          </p:cNvPr>
          <p:cNvSpPr/>
          <p:nvPr/>
        </p:nvSpPr>
        <p:spPr>
          <a:xfrm>
            <a:off x="2772487" y="3853513"/>
            <a:ext cx="1866216" cy="1194901"/>
          </a:xfrm>
          <a:prstGeom prst="roundRect">
            <a:avLst>
              <a:gd name="adj" fmla="val 691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مطلوبیت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white"/>
                </a:solidFill>
                <a:effectLst/>
                <a:uLnTx/>
                <a:uFillTx/>
                <a:latin typeface="Calibri" panose="020F0502020204030204"/>
                <a:ea typeface="+mn-ea"/>
              </a:rPr>
              <a:t>(منافع –</a:t>
            </a:r>
            <a:r>
              <a:rPr kumimoji="0" lang="fa-IR" sz="1800" b="0" i="0" u="none" strike="noStrike" kern="1200" cap="none" spc="0" normalizeH="0" baseline="0" noProof="0" dirty="0" err="1">
                <a:ln>
                  <a:noFill/>
                </a:ln>
                <a:solidFill>
                  <a:prstClr val="white"/>
                </a:solidFill>
                <a:effectLst/>
                <a:uLnTx/>
                <a:uFillTx/>
                <a:latin typeface="Calibri" panose="020F0502020204030204"/>
                <a:ea typeface="+mn-ea"/>
              </a:rPr>
              <a:t>هزینه‎ها</a:t>
            </a:r>
            <a:r>
              <a:rPr kumimoji="0" lang="fa-IR" sz="1800" b="0" i="0" u="none" strike="noStrike" kern="1200" cap="none" spc="0" normalizeH="0" baseline="0" noProof="0" dirty="0">
                <a:ln>
                  <a:noFill/>
                </a:ln>
                <a:solidFill>
                  <a:prstClr val="white"/>
                </a:solidFill>
                <a:effectLst/>
                <a:uLnTx/>
                <a:uFillTx/>
                <a:latin typeface="Calibri" panose="020F0502020204030204"/>
                <a:ea typeface="+mn-ea"/>
              </a:rPr>
              <a: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30" name="Rectangle: Rounded Corners 29">
            <a:extLst>
              <a:ext uri="{FF2B5EF4-FFF2-40B4-BE49-F238E27FC236}">
                <a16:creationId xmlns:a16="http://schemas.microsoft.com/office/drawing/2014/main" id="{D623B607-007E-4325-975E-3B1BC6FDC2EF}"/>
              </a:ext>
            </a:extLst>
          </p:cNvPr>
          <p:cNvSpPr/>
          <p:nvPr/>
        </p:nvSpPr>
        <p:spPr>
          <a:xfrm>
            <a:off x="5149987" y="3853513"/>
            <a:ext cx="1866216" cy="1194901"/>
          </a:xfrm>
          <a:prstGeom prst="roundRect">
            <a:avLst>
              <a:gd name="adj" fmla="val 691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انتظار (احتمال) وقوع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31" name="Arrow: Right 30">
            <a:extLst>
              <a:ext uri="{FF2B5EF4-FFF2-40B4-BE49-F238E27FC236}">
                <a16:creationId xmlns:a16="http://schemas.microsoft.com/office/drawing/2014/main" id="{DA583BE3-6DB5-42EB-98CA-7A9DCD4A2CCE}"/>
              </a:ext>
            </a:extLst>
          </p:cNvPr>
          <p:cNvSpPr/>
          <p:nvPr/>
        </p:nvSpPr>
        <p:spPr>
          <a:xfrm>
            <a:off x="2480019" y="1983540"/>
            <a:ext cx="655366" cy="959449"/>
          </a:xfrm>
          <a:prstGeom prst="rightArrow">
            <a:avLst>
              <a:gd name="adj1" fmla="val 708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Arrow: Right 31">
            <a:extLst>
              <a:ext uri="{FF2B5EF4-FFF2-40B4-BE49-F238E27FC236}">
                <a16:creationId xmlns:a16="http://schemas.microsoft.com/office/drawing/2014/main" id="{41644400-8F73-473C-BD54-C7A98793944D}"/>
              </a:ext>
            </a:extLst>
          </p:cNvPr>
          <p:cNvSpPr/>
          <p:nvPr/>
        </p:nvSpPr>
        <p:spPr>
          <a:xfrm>
            <a:off x="5349063" y="1985461"/>
            <a:ext cx="655366" cy="959449"/>
          </a:xfrm>
          <a:prstGeom prst="rightArrow">
            <a:avLst>
              <a:gd name="adj1" fmla="val 70823"/>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Equals 32">
            <a:extLst>
              <a:ext uri="{FF2B5EF4-FFF2-40B4-BE49-F238E27FC236}">
                <a16:creationId xmlns:a16="http://schemas.microsoft.com/office/drawing/2014/main" id="{A9309EEC-85F4-4CEB-93B1-D7A8DA18CB0D}"/>
              </a:ext>
            </a:extLst>
          </p:cNvPr>
          <p:cNvSpPr/>
          <p:nvPr/>
        </p:nvSpPr>
        <p:spPr>
          <a:xfrm>
            <a:off x="2159046" y="4249276"/>
            <a:ext cx="613441" cy="369332"/>
          </a:xfrm>
          <a:prstGeom prst="mathEqual">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34" name="Multiplication Sign 33">
            <a:extLst>
              <a:ext uri="{FF2B5EF4-FFF2-40B4-BE49-F238E27FC236}">
                <a16:creationId xmlns:a16="http://schemas.microsoft.com/office/drawing/2014/main" id="{CB924C02-F8FF-45E7-8BB4-D89EE3E5E48C}"/>
              </a:ext>
            </a:extLst>
          </p:cNvPr>
          <p:cNvSpPr/>
          <p:nvPr/>
        </p:nvSpPr>
        <p:spPr>
          <a:xfrm>
            <a:off x="4664966" y="4164752"/>
            <a:ext cx="508073" cy="568618"/>
          </a:xfrm>
          <a:prstGeom prst="mathMultiply">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aphicFrame>
        <p:nvGraphicFramePr>
          <p:cNvPr id="35" name="Table 34">
            <a:extLst>
              <a:ext uri="{FF2B5EF4-FFF2-40B4-BE49-F238E27FC236}">
                <a16:creationId xmlns:a16="http://schemas.microsoft.com/office/drawing/2014/main" id="{B3CEA4C8-E1F2-43C0-964D-C2595A3C3591}"/>
              </a:ext>
            </a:extLst>
          </p:cNvPr>
          <p:cNvGraphicFramePr>
            <a:graphicFrameLocks noGrp="1"/>
          </p:cNvGraphicFramePr>
          <p:nvPr>
            <p:extLst>
              <p:ext uri="{D42A27DB-BD31-4B8C-83A1-F6EECF244321}">
                <p14:modId xmlns:p14="http://schemas.microsoft.com/office/powerpoint/2010/main" val="1753163350"/>
              </p:ext>
            </p:extLst>
          </p:nvPr>
        </p:nvGraphicFramePr>
        <p:xfrm>
          <a:off x="470848" y="5173549"/>
          <a:ext cx="11663149" cy="1584960"/>
        </p:xfrm>
        <a:graphic>
          <a:graphicData uri="http://schemas.openxmlformats.org/drawingml/2006/table">
            <a:tbl>
              <a:tblPr firstCol="1" bandRow="1">
                <a:tableStyleId>{5FD0F851-EC5A-4D38-B0AD-8093EC10F338}</a:tableStyleId>
              </a:tblPr>
              <a:tblGrid>
                <a:gridCol w="9779653">
                  <a:extLst>
                    <a:ext uri="{9D8B030D-6E8A-4147-A177-3AD203B41FA5}">
                      <a16:colId xmlns:a16="http://schemas.microsoft.com/office/drawing/2014/main" val="3743296672"/>
                    </a:ext>
                  </a:extLst>
                </a:gridCol>
                <a:gridCol w="1883496">
                  <a:extLst>
                    <a:ext uri="{9D8B030D-6E8A-4147-A177-3AD203B41FA5}">
                      <a16:colId xmlns:a16="http://schemas.microsoft.com/office/drawing/2014/main" val="3447213090"/>
                    </a:ext>
                  </a:extLst>
                </a:gridCol>
              </a:tblGrid>
              <a:tr h="370840">
                <a:tc>
                  <a:txBody>
                    <a:bodyPr/>
                    <a:lstStyle/>
                    <a:p>
                      <a:pPr algn="r" rtl="1"/>
                      <a:r>
                        <a:rPr lang="fa-IR" sz="2000" dirty="0">
                          <a:cs typeface="+mn-cs"/>
                        </a:rPr>
                        <a:t>هزینه = پرداخت مالیات حقه</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fa-IR" sz="2000" dirty="0">
                          <a:cs typeface="+mn-cs"/>
                        </a:rPr>
                        <a:t>تمکین کامل</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415639"/>
                  </a:ext>
                </a:extLst>
              </a:tr>
              <a:tr h="370840">
                <a:tc>
                  <a:txBody>
                    <a:bodyPr/>
                    <a:lstStyle/>
                    <a:p>
                      <a:pPr algn="r" rtl="1"/>
                      <a:r>
                        <a:rPr lang="fa-IR" sz="2000" dirty="0">
                          <a:cs typeface="+mn-cs"/>
                        </a:rPr>
                        <a:t>مطلوبیت = (مالیات حقه – مالیات پرداختی)* احتمال لو نرفتن + جریمه [ضریبی از کسری مالیات پرداختی]* احتمال لو رفتن</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fa-IR" sz="2000" dirty="0">
                          <a:cs typeface="+mn-cs"/>
                        </a:rPr>
                        <a:t>تمکین ناقص</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5630373"/>
                  </a:ext>
                </a:extLst>
              </a:tr>
              <a:tr h="370840">
                <a:tc>
                  <a:txBody>
                    <a:bodyPr/>
                    <a:lstStyle/>
                    <a:p>
                      <a:pPr algn="r" rtl="1"/>
                      <a:r>
                        <a:rPr lang="fa-IR" sz="2000" dirty="0">
                          <a:cs typeface="+mn-cs"/>
                        </a:rPr>
                        <a:t>مطلوبیت = (مالیات حقه)* احتمال لو نرفتن + جریمه [عدم تمکین]* احتمال لو رفتن</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fa-IR" sz="2000" dirty="0">
                          <a:cs typeface="+mn-cs"/>
                        </a:rPr>
                        <a:t>عدم تمکین</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897343"/>
                  </a:ext>
                </a:extLst>
              </a:tr>
              <a:tr h="370840">
                <a:tc>
                  <a:txBody>
                    <a:bodyPr/>
                    <a:lstStyle/>
                    <a:p>
                      <a:pPr algn="r" rtl="1"/>
                      <a:r>
                        <a:rPr lang="fa-IR" sz="2000" dirty="0">
                          <a:cs typeface="+mn-cs"/>
                        </a:rPr>
                        <a:t>مطلوبیت = عدم پرداخت مالیات + هزینه های ناشی از فعالیت در اقتصاد سایه/زیرزمینی</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fa-IR" sz="2000" dirty="0">
                          <a:cs typeface="+mn-cs"/>
                        </a:rPr>
                        <a:t>عدم تمکین همیشگی</a:t>
                      </a:r>
                      <a:endParaRPr lang="en-US" sz="2000" dirty="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5745567"/>
                  </a:ext>
                </a:extLst>
              </a:tr>
            </a:tbl>
          </a:graphicData>
        </a:graphic>
      </p:graphicFrame>
    </p:spTree>
    <p:extLst>
      <p:ext uri="{BB962C8B-B14F-4D97-AF65-F5344CB8AC3E}">
        <p14:creationId xmlns:p14="http://schemas.microsoft.com/office/powerpoint/2010/main" val="1936258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CF1F-5E02-40A6-A886-7B0A6738A0C4}"/>
              </a:ext>
            </a:extLst>
          </p:cNvPr>
          <p:cNvSpPr>
            <a:spLocks noGrp="1"/>
          </p:cNvSpPr>
          <p:nvPr>
            <p:ph type="title"/>
          </p:nvPr>
        </p:nvSpPr>
        <p:spPr/>
        <p:txBody>
          <a:bodyPr/>
          <a:lstStyle/>
          <a:p>
            <a:r>
              <a:rPr lang="fa-IR" dirty="0"/>
              <a:t>مشکلات ساختاری </a:t>
            </a:r>
            <a:r>
              <a:rPr lang="fa-IR" dirty="0" err="1"/>
              <a:t>مالیات‎ستانی</a:t>
            </a:r>
            <a:endParaRPr lang="en-US" dirty="0"/>
          </a:p>
        </p:txBody>
      </p:sp>
      <p:sp>
        <p:nvSpPr>
          <p:cNvPr id="3" name="TextBox 2">
            <a:extLst>
              <a:ext uri="{FF2B5EF4-FFF2-40B4-BE49-F238E27FC236}">
                <a16:creationId xmlns:a16="http://schemas.microsoft.com/office/drawing/2014/main" id="{AA271131-D56C-496B-8A48-735BD1EA0140}"/>
              </a:ext>
            </a:extLst>
          </p:cNvPr>
          <p:cNvSpPr txBox="1"/>
          <p:nvPr/>
        </p:nvSpPr>
        <p:spPr>
          <a:xfrm>
            <a:off x="798390" y="1426188"/>
            <a:ext cx="1528553" cy="3154710"/>
          </a:xfrm>
          <a:prstGeom prst="rect">
            <a:avLst/>
          </a:prstGeom>
          <a:noFill/>
        </p:spPr>
        <p:txBody>
          <a:bodyPr wrap="square" rtlCol="0">
            <a:spAutoFit/>
          </a:bodyPr>
          <a:lstStyle/>
          <a:p>
            <a:r>
              <a:rPr lang="en-US" sz="19900" b="1" dirty="0">
                <a:solidFill>
                  <a:schemeClr val="accent1">
                    <a:lumMod val="75000"/>
                  </a:schemeClr>
                </a:solidFill>
              </a:rPr>
              <a:t>2</a:t>
            </a:r>
          </a:p>
        </p:txBody>
      </p:sp>
    </p:spTree>
    <p:extLst>
      <p:ext uri="{BB962C8B-B14F-4D97-AF65-F5344CB8AC3E}">
        <p14:creationId xmlns:p14="http://schemas.microsoft.com/office/powerpoint/2010/main" val="166079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a:cxnSpLocks/>
            <a:stCxn id="14" idx="2"/>
            <a:endCxn id="15" idx="0"/>
          </p:cNvCxnSpPr>
          <p:nvPr/>
        </p:nvCxnSpPr>
        <p:spPr>
          <a:xfrm>
            <a:off x="5453687" y="2043544"/>
            <a:ext cx="5311" cy="80510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a:cxnSpLocks/>
            <a:stCxn id="15" idx="2"/>
            <a:endCxn id="16" idx="0"/>
          </p:cNvCxnSpPr>
          <p:nvPr/>
        </p:nvCxnSpPr>
        <p:spPr>
          <a:xfrm flipH="1">
            <a:off x="5456822" y="3469135"/>
            <a:ext cx="2176" cy="73703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466742" y="221361"/>
            <a:ext cx="5436543"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FF0000"/>
                </a:solidFill>
                <a:effectLst/>
                <a:uLnTx/>
                <a:uFillTx/>
                <a:latin typeface="Georgia" panose="02040502050405020303"/>
                <a:ea typeface="+mn-ea"/>
              </a:rPr>
              <a:t>بخش های اقتصادی از منظر مالیات ستانی</a:t>
            </a:r>
            <a:endParaRPr kumimoji="0" lang="en-US" sz="2800" b="1" i="0" u="none" strike="noStrike" kern="1200" cap="none" spc="0" normalizeH="0" baseline="0" noProof="0" dirty="0">
              <a:ln>
                <a:noFill/>
              </a:ln>
              <a:solidFill>
                <a:srgbClr val="FF0000"/>
              </a:solidFill>
              <a:effectLst/>
              <a:uLnTx/>
              <a:uFillTx/>
              <a:latin typeface="Georgia" panose="02040502050405020303"/>
              <a:ea typeface="+mn-ea"/>
            </a:endParaRPr>
          </a:p>
        </p:txBody>
      </p:sp>
      <p:sp>
        <p:nvSpPr>
          <p:cNvPr id="5" name="Rounded Rectangle 4"/>
          <p:cNvSpPr/>
          <p:nvPr/>
        </p:nvSpPr>
        <p:spPr>
          <a:xfrm>
            <a:off x="1745287" y="1504703"/>
            <a:ext cx="2002970" cy="620485"/>
          </a:xfrm>
          <a:prstGeom prst="roundRect">
            <a:avLst/>
          </a:prstGeom>
          <a:solidFill>
            <a:schemeClr val="accent6">
              <a:lumMod val="7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6" name="Rounded Rectangle 5"/>
          <p:cNvSpPr/>
          <p:nvPr/>
        </p:nvSpPr>
        <p:spPr>
          <a:xfrm>
            <a:off x="1745287" y="2376468"/>
            <a:ext cx="2002970" cy="801228"/>
          </a:xfrm>
          <a:prstGeom prst="roundRect">
            <a:avLst/>
          </a:prstGeom>
          <a:solidFill>
            <a:schemeClr val="accent6">
              <a:alpha val="30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7" name="Rounded Rectangle 6"/>
          <p:cNvSpPr/>
          <p:nvPr/>
        </p:nvSpPr>
        <p:spPr>
          <a:xfrm>
            <a:off x="1745287" y="3248232"/>
            <a:ext cx="2002970" cy="871763"/>
          </a:xfrm>
          <a:prstGeom prst="roundRect">
            <a:avLst/>
          </a:prstGeom>
          <a:solidFill>
            <a:schemeClr val="accent6">
              <a:alpha val="30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8" name="Rounded Rectangle 7"/>
          <p:cNvSpPr/>
          <p:nvPr/>
        </p:nvSpPr>
        <p:spPr>
          <a:xfrm>
            <a:off x="1745287" y="4236005"/>
            <a:ext cx="2002970" cy="845647"/>
          </a:xfrm>
          <a:prstGeom prst="roundRect">
            <a:avLst/>
          </a:prstGeom>
          <a:solidFill>
            <a:schemeClr val="accent6">
              <a:alpha val="30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9" name="Rounded Rectangle 8"/>
          <p:cNvSpPr/>
          <p:nvPr/>
        </p:nvSpPr>
        <p:spPr>
          <a:xfrm>
            <a:off x="1747101" y="5169185"/>
            <a:ext cx="2002970" cy="620485"/>
          </a:xfrm>
          <a:prstGeom prst="roundRect">
            <a:avLst/>
          </a:prstGeom>
          <a:solidFill>
            <a:schemeClr val="accent6">
              <a:alpha val="30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0" name="Rounded Rectangle 9"/>
          <p:cNvSpPr/>
          <p:nvPr/>
        </p:nvSpPr>
        <p:spPr>
          <a:xfrm>
            <a:off x="7180882" y="1680689"/>
            <a:ext cx="2002970" cy="620485"/>
          </a:xfrm>
          <a:prstGeom prst="roundRect">
            <a:avLst/>
          </a:prstGeom>
          <a:solidFill>
            <a:schemeClr val="accent5">
              <a:alpha val="30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1" name="Rounded Rectangle 10"/>
          <p:cNvSpPr/>
          <p:nvPr/>
        </p:nvSpPr>
        <p:spPr>
          <a:xfrm>
            <a:off x="7180882" y="2725718"/>
            <a:ext cx="2002970" cy="620485"/>
          </a:xfrm>
          <a:prstGeom prst="roundRect">
            <a:avLst/>
          </a:prstGeom>
          <a:solidFill>
            <a:schemeClr val="accent2">
              <a:lumMod val="50000"/>
              <a:alpha val="30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2" name="Rounded Rectangle 11"/>
          <p:cNvSpPr/>
          <p:nvPr/>
        </p:nvSpPr>
        <p:spPr>
          <a:xfrm>
            <a:off x="7180882" y="3770747"/>
            <a:ext cx="2002970" cy="620485"/>
          </a:xfrm>
          <a:prstGeom prst="roundRect">
            <a:avLst/>
          </a:prstGeom>
          <a:solidFill>
            <a:schemeClr val="tx1">
              <a:lumMod val="65000"/>
              <a:lumOff val="3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3" name="Rounded Rectangle 12"/>
          <p:cNvSpPr/>
          <p:nvPr/>
        </p:nvSpPr>
        <p:spPr>
          <a:xfrm>
            <a:off x="7176978" y="4556827"/>
            <a:ext cx="1993516" cy="913523"/>
          </a:xfrm>
          <a:prstGeom prst="roundRect">
            <a:avLst/>
          </a:prstGeom>
          <a:solidFill>
            <a:srgbClr val="FF0000">
              <a:alpha val="30000"/>
            </a:srgb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4" name="Rounded Rectangle 13"/>
          <p:cNvSpPr/>
          <p:nvPr/>
        </p:nvSpPr>
        <p:spPr>
          <a:xfrm>
            <a:off x="4234487" y="976744"/>
            <a:ext cx="2438400" cy="1066800"/>
          </a:xfrm>
          <a:prstGeom prst="roundRect">
            <a:avLst/>
          </a:prstGeom>
          <a:solidFill>
            <a:srgbClr val="C23018"/>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4400" b="1" i="0" u="none" strike="noStrike" kern="1200" cap="none" spc="0" normalizeH="0" baseline="0" noProof="0">
                <a:ln>
                  <a:noFill/>
                </a:ln>
                <a:solidFill>
                  <a:prstClr val="white"/>
                </a:solidFill>
                <a:effectLst/>
                <a:uLnTx/>
                <a:uFillTx/>
                <a:latin typeface="Georgia" panose="02040502050405020303"/>
                <a:ea typeface="+mn-ea"/>
              </a:rPr>
              <a:t>اقتصاد</a:t>
            </a:r>
            <a:endParaRPr kumimoji="0" lang="en-US" sz="4400" b="1"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5" name="Rounded Rectangle 14"/>
          <p:cNvSpPr/>
          <p:nvPr/>
        </p:nvSpPr>
        <p:spPr>
          <a:xfrm>
            <a:off x="4374506" y="2848650"/>
            <a:ext cx="2168984" cy="620485"/>
          </a:xfrm>
          <a:prstGeom prst="roundRect">
            <a:avLst/>
          </a:prstGeom>
          <a:solidFill>
            <a:srgbClr val="0B8FA9">
              <a:alpha val="30000"/>
            </a:srgb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a:ln>
                  <a:noFill/>
                </a:ln>
                <a:solidFill>
                  <a:prstClr val="white"/>
                </a:solidFill>
                <a:effectLst/>
                <a:uLnTx/>
                <a:uFillTx/>
                <a:latin typeface="Georgia" panose="02040502050405020303"/>
                <a:ea typeface="+mn-ea"/>
              </a:rPr>
              <a:t>بخش دولتی</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6" name="Rounded Rectangle 15"/>
          <p:cNvSpPr/>
          <p:nvPr/>
        </p:nvSpPr>
        <p:spPr>
          <a:xfrm>
            <a:off x="4333138" y="4206169"/>
            <a:ext cx="2247367" cy="1384995"/>
          </a:xfrm>
          <a:prstGeom prst="roundRect">
            <a:avLst>
              <a:gd name="adj" fmla="val 10755"/>
            </a:avLst>
          </a:prstGeom>
          <a:solidFill>
            <a:srgbClr val="0B8FA9">
              <a:alpha val="30000"/>
            </a:srgb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a:ln>
                  <a:noFill/>
                </a:ln>
                <a:solidFill>
                  <a:prstClr val="white"/>
                </a:solidFill>
                <a:effectLst/>
                <a:uLnTx/>
                <a:uFillTx/>
                <a:latin typeface="Georgia" panose="02040502050405020303"/>
                <a:ea typeface="+mn-ea"/>
              </a:rPr>
              <a:t>بخش های شبه دولتی معاف از مالیات</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8" name="TextBox 17"/>
          <p:cNvSpPr txBox="1"/>
          <p:nvPr/>
        </p:nvSpPr>
        <p:spPr>
          <a:xfrm>
            <a:off x="1870472" y="1584112"/>
            <a:ext cx="1752600"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Georgia" panose="02040502050405020303"/>
                <a:ea typeface="+mn-ea"/>
              </a:rPr>
              <a:t>اقتصاد رسمی</a:t>
            </a:r>
            <a:endParaRPr kumimoji="0" lang="en-US" sz="28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9" name="TextBox 18"/>
          <p:cNvSpPr txBox="1"/>
          <p:nvPr/>
        </p:nvSpPr>
        <p:spPr>
          <a:xfrm>
            <a:off x="1870472" y="2356998"/>
            <a:ext cx="1752600"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Georgia" panose="02040502050405020303"/>
                <a:ea typeface="+mn-ea"/>
              </a:rPr>
              <a:t>نهادهای غیرانتفاعی</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0" name="TextBox 19"/>
          <p:cNvSpPr txBox="1"/>
          <p:nvPr/>
        </p:nvSpPr>
        <p:spPr>
          <a:xfrm>
            <a:off x="1870472" y="3276531"/>
            <a:ext cx="1752600"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Georgia" panose="02040502050405020303"/>
                <a:ea typeface="+mn-ea"/>
              </a:rPr>
              <a:t>نهادهای یاری رسان</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1" name="TextBox 20"/>
          <p:cNvSpPr txBox="1"/>
          <p:nvPr/>
        </p:nvSpPr>
        <p:spPr>
          <a:xfrm>
            <a:off x="1870472" y="4250655"/>
            <a:ext cx="1752600"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Georgia" panose="02040502050405020303"/>
                <a:ea typeface="+mn-ea"/>
              </a:rPr>
              <a:t>اقدامات داوطلبانه</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2" name="TextBox 21"/>
          <p:cNvSpPr txBox="1"/>
          <p:nvPr/>
        </p:nvSpPr>
        <p:spPr>
          <a:xfrm>
            <a:off x="1870473" y="5211131"/>
            <a:ext cx="1824174"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Georgia" panose="02040502050405020303"/>
                <a:ea typeface="+mn-ea"/>
              </a:rPr>
              <a:t>بنیادهای معاف</a:t>
            </a:r>
            <a:endParaRPr kumimoji="0" lang="en-US" sz="28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3" name="TextBox 22"/>
          <p:cNvSpPr txBox="1"/>
          <p:nvPr/>
        </p:nvSpPr>
        <p:spPr>
          <a:xfrm>
            <a:off x="7306067" y="1715811"/>
            <a:ext cx="1752600"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Georgia" panose="02040502050405020303"/>
                <a:ea typeface="+mn-ea"/>
              </a:rPr>
              <a:t>بخش خانوار</a:t>
            </a:r>
            <a:endParaRPr kumimoji="0" lang="en-US" sz="28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4" name="TextBox 23"/>
          <p:cNvSpPr txBox="1"/>
          <p:nvPr/>
        </p:nvSpPr>
        <p:spPr>
          <a:xfrm>
            <a:off x="7306067" y="2740368"/>
            <a:ext cx="1752600"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Georgia" panose="02040502050405020303"/>
                <a:ea typeface="+mn-ea"/>
              </a:rPr>
              <a:t>بخش غیر رسمی</a:t>
            </a:r>
            <a:endParaRPr kumimoji="0" lang="en-US" sz="28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5" name="TextBox 24"/>
          <p:cNvSpPr txBox="1"/>
          <p:nvPr/>
        </p:nvSpPr>
        <p:spPr>
          <a:xfrm>
            <a:off x="7306067" y="3812693"/>
            <a:ext cx="1752600"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Georgia" panose="02040502050405020303"/>
                <a:ea typeface="+mn-ea"/>
              </a:rPr>
              <a:t>اقتصاد سایه</a:t>
            </a:r>
            <a:endParaRPr kumimoji="0" lang="en-US" sz="28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26" name="TextBox 25"/>
          <p:cNvSpPr txBox="1"/>
          <p:nvPr/>
        </p:nvSpPr>
        <p:spPr>
          <a:xfrm>
            <a:off x="7459716" y="4591587"/>
            <a:ext cx="1598952"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Georgia" panose="02040502050405020303"/>
                <a:ea typeface="+mn-ea"/>
              </a:rPr>
              <a:t>فعالیت های مجرمانه</a:t>
            </a:r>
            <a:endParaRPr kumimoji="0" lang="en-US" sz="2400" b="0" i="0" u="none" strike="noStrike" kern="1200" cap="none" spc="0" normalizeH="0" baseline="0" noProof="0" dirty="0">
              <a:ln>
                <a:noFill/>
              </a:ln>
              <a:solidFill>
                <a:prstClr val="white"/>
              </a:solidFill>
              <a:effectLst/>
              <a:uLnTx/>
              <a:uFillTx/>
              <a:latin typeface="Georgia" panose="02040502050405020303"/>
              <a:ea typeface="+mn-ea"/>
            </a:endParaRPr>
          </a:p>
        </p:txBody>
      </p:sp>
      <p:cxnSp>
        <p:nvCxnSpPr>
          <p:cNvPr id="29" name="Straight Connector 28"/>
          <p:cNvCxnSpPr/>
          <p:nvPr/>
        </p:nvCxnSpPr>
        <p:spPr>
          <a:xfrm flipV="1">
            <a:off x="3748257" y="1814945"/>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3748257" y="2830014"/>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3748257" y="3681307"/>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3748257" y="4689551"/>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3748257" y="5458955"/>
            <a:ext cx="33383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cxnSpLocks/>
          </p:cNvCxnSpPr>
          <p:nvPr/>
        </p:nvCxnSpPr>
        <p:spPr>
          <a:xfrm>
            <a:off x="4082889" y="1500892"/>
            <a:ext cx="7805" cy="392169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14" idx="1"/>
          </p:cNvCxnSpPr>
          <p:nvPr/>
        </p:nvCxnSpPr>
        <p:spPr>
          <a:xfrm>
            <a:off x="4082087" y="1510144"/>
            <a:ext cx="152400" cy="1588"/>
          </a:xfrm>
          <a:prstGeom prst="straightConnector1">
            <a:avLst/>
          </a:prstGeom>
          <a:ln>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6843148" y="1990931"/>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6843148" y="3035960"/>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843148" y="4080989"/>
            <a:ext cx="333830"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843148" y="5126017"/>
            <a:ext cx="33383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5026234" y="3309197"/>
            <a:ext cx="3607360" cy="925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0800000">
            <a:off x="6672887" y="1510144"/>
            <a:ext cx="152400" cy="1588"/>
          </a:xfrm>
          <a:prstGeom prst="straightConnector1">
            <a:avLst/>
          </a:prstGeom>
          <a:ln>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B76F456-1FDE-4431-93B4-0B14E0735AC9}"/>
              </a:ext>
            </a:extLst>
          </p:cNvPr>
          <p:cNvCxnSpPr>
            <a:cxnSpLocks/>
          </p:cNvCxnSpPr>
          <p:nvPr/>
        </p:nvCxnSpPr>
        <p:spPr>
          <a:xfrm>
            <a:off x="9350105" y="3803133"/>
            <a:ext cx="14520" cy="618677"/>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B0940F3-2BC9-424C-963A-F0B51B891BB3}"/>
              </a:ext>
            </a:extLst>
          </p:cNvPr>
          <p:cNvCxnSpPr/>
          <p:nvPr/>
        </p:nvCxnSpPr>
        <p:spPr>
          <a:xfrm flipV="1">
            <a:off x="1679242" y="1159729"/>
            <a:ext cx="0" cy="501536"/>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9DC8C683-9765-46FB-A502-55350B953442}"/>
              </a:ext>
            </a:extLst>
          </p:cNvPr>
          <p:cNvSpPr/>
          <p:nvPr/>
        </p:nvSpPr>
        <p:spPr>
          <a:xfrm>
            <a:off x="8208598" y="5196415"/>
            <a:ext cx="3724097" cy="1569660"/>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prstClr val="black"/>
                </a:solidFill>
                <a:effectLst/>
                <a:uLnTx/>
                <a:uFillTx/>
                <a:latin typeface="Georgia" panose="02040502050405020303"/>
                <a:ea typeface="+mn-ea"/>
              </a:rPr>
              <a:t>تحقق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srgbClr val="00B0F0"/>
                </a:solidFill>
                <a:effectLst/>
                <a:uLnTx/>
                <a:uFillTx/>
                <a:latin typeface="Georgia" panose="02040502050405020303"/>
                <a:ea typeface="+mn-ea"/>
              </a:rPr>
              <a:t>نظام مالیات ستانی الکترونیکی</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prstClr val="black"/>
                </a:solidFill>
                <a:effectLst/>
                <a:uLnTx/>
                <a:uFillTx/>
                <a:latin typeface="Georgia" panose="02040502050405020303"/>
                <a:ea typeface="+mn-ea"/>
              </a:rPr>
              <a:t>و </a:t>
            </a:r>
            <a:r>
              <a:rPr kumimoji="0" lang="fa-IR" sz="3200" b="1" i="0" u="none" strike="noStrike" kern="1200" cap="none" spc="0" normalizeH="0" baseline="0" noProof="0" dirty="0">
                <a:ln>
                  <a:noFill/>
                </a:ln>
                <a:solidFill>
                  <a:srgbClr val="00B050"/>
                </a:solidFill>
                <a:effectLst/>
                <a:uLnTx/>
                <a:uFillTx/>
                <a:latin typeface="Georgia" panose="02040502050405020303"/>
                <a:ea typeface="+mn-ea"/>
              </a:rPr>
              <a:t>صورتحساب الکترونیکی</a:t>
            </a:r>
            <a:endParaRPr kumimoji="0" lang="en-US" sz="2000" b="1" i="0" u="none" strike="noStrike" kern="1200" cap="none" spc="0" normalizeH="0" baseline="0" noProof="0" dirty="0">
              <a:ln>
                <a:noFill/>
              </a:ln>
              <a:solidFill>
                <a:srgbClr val="00B050"/>
              </a:solidFill>
              <a:effectLst/>
              <a:uLnTx/>
              <a:uFillTx/>
              <a:latin typeface="Georgia" panose="02040502050405020303"/>
              <a:ea typeface="+mn-ea"/>
            </a:endParaRPr>
          </a:p>
        </p:txBody>
      </p:sp>
      <p:sp>
        <p:nvSpPr>
          <p:cNvPr id="53" name="Rectangle 52">
            <a:extLst>
              <a:ext uri="{FF2B5EF4-FFF2-40B4-BE49-F238E27FC236}">
                <a16:creationId xmlns:a16="http://schemas.microsoft.com/office/drawing/2014/main" id="{6D16C172-6997-4F0F-9E69-A9768A0C5850}"/>
              </a:ext>
            </a:extLst>
          </p:cNvPr>
          <p:cNvSpPr/>
          <p:nvPr/>
        </p:nvSpPr>
        <p:spPr>
          <a:xfrm>
            <a:off x="9389812" y="3836837"/>
            <a:ext cx="2052091" cy="46166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B0F0"/>
                </a:solidFill>
                <a:effectLst/>
                <a:uLnTx/>
                <a:uFillTx/>
                <a:latin typeface="Georgia" panose="02040502050405020303"/>
                <a:ea typeface="+mn-ea"/>
              </a:rPr>
              <a:t>تخریب اقتصاد سایه </a:t>
            </a:r>
            <a:endParaRPr kumimoji="0" lang="en-US" sz="2400" b="0" i="0" u="none" strike="noStrike" kern="1200" cap="none" spc="0" normalizeH="0" baseline="0" noProof="0" dirty="0">
              <a:ln>
                <a:noFill/>
              </a:ln>
              <a:solidFill>
                <a:srgbClr val="00B0F0"/>
              </a:solidFill>
              <a:effectLst/>
              <a:uLnTx/>
              <a:uFillTx/>
              <a:latin typeface="Georgia" panose="02040502050405020303"/>
              <a:ea typeface="+mn-ea"/>
            </a:endParaRPr>
          </a:p>
        </p:txBody>
      </p:sp>
      <p:sp>
        <p:nvSpPr>
          <p:cNvPr id="54" name="Rectangle 53">
            <a:extLst>
              <a:ext uri="{FF2B5EF4-FFF2-40B4-BE49-F238E27FC236}">
                <a16:creationId xmlns:a16="http://schemas.microsoft.com/office/drawing/2014/main" id="{3C78C012-7823-455D-B265-A8CD3A742079}"/>
              </a:ext>
            </a:extLst>
          </p:cNvPr>
          <p:cNvSpPr/>
          <p:nvPr/>
        </p:nvSpPr>
        <p:spPr>
          <a:xfrm>
            <a:off x="132757" y="1698291"/>
            <a:ext cx="1619354" cy="830997"/>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B050"/>
                </a:solidFill>
                <a:effectLst/>
                <a:uLnTx/>
                <a:uFillTx/>
                <a:latin typeface="Georgia" panose="02040502050405020303"/>
                <a:ea typeface="+mn-ea"/>
              </a:rPr>
              <a:t>سهولت و ارتقای</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B050"/>
                </a:solidFill>
                <a:effectLst/>
                <a:uLnTx/>
                <a:uFillTx/>
                <a:latin typeface="Georgia" panose="02040502050405020303"/>
                <a:ea typeface="+mn-ea"/>
              </a:rPr>
              <a:t>کوشش مالیاتی </a:t>
            </a:r>
            <a:endParaRPr kumimoji="0" lang="en-US" sz="2400" b="0" i="0" u="none" strike="noStrike" kern="1200" cap="none" spc="0" normalizeH="0" baseline="0" noProof="0" dirty="0">
              <a:ln>
                <a:noFill/>
              </a:ln>
              <a:solidFill>
                <a:srgbClr val="00B050"/>
              </a:solidFill>
              <a:effectLst/>
              <a:uLnTx/>
              <a:uFillTx/>
              <a:latin typeface="Georgia" panose="02040502050405020303"/>
              <a:ea typeface="+mn-ea"/>
            </a:endParaRPr>
          </a:p>
        </p:txBody>
      </p:sp>
      <p:sp>
        <p:nvSpPr>
          <p:cNvPr id="42" name="Title 41">
            <a:extLst>
              <a:ext uri="{FF2B5EF4-FFF2-40B4-BE49-F238E27FC236}">
                <a16:creationId xmlns:a16="http://schemas.microsoft.com/office/drawing/2014/main" id="{D0C61EBB-4CF8-454B-80D9-23B0DCE50095}"/>
              </a:ext>
            </a:extLst>
          </p:cNvPr>
          <p:cNvSpPr>
            <a:spLocks noGrp="1"/>
          </p:cNvSpPr>
          <p:nvPr>
            <p:ph type="title"/>
          </p:nvPr>
        </p:nvSpPr>
        <p:spPr>
          <a:xfrm>
            <a:off x="7903285" y="146935"/>
            <a:ext cx="4142078" cy="909155"/>
          </a:xfrm>
        </p:spPr>
        <p:txBody>
          <a:bodyPr>
            <a:normAutofit/>
          </a:bodyPr>
          <a:lstStyle/>
          <a:p>
            <a:r>
              <a:rPr lang="fa-IR" sz="3600" dirty="0"/>
              <a:t>محدوده تنگ </a:t>
            </a:r>
            <a:r>
              <a:rPr lang="fa-IR" sz="3600" dirty="0" err="1"/>
              <a:t>مالیات‎ستانی</a:t>
            </a:r>
            <a:endParaRPr lang="en-US" sz="3600" dirty="0"/>
          </a:p>
        </p:txBody>
      </p:sp>
    </p:spTree>
    <p:extLst>
      <p:ext uri="{BB962C8B-B14F-4D97-AF65-F5344CB8AC3E}">
        <p14:creationId xmlns:p14="http://schemas.microsoft.com/office/powerpoint/2010/main" val="123582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E9BD8-46F9-48A9-8677-A3EAB6D13BF0}"/>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592174BF-5FA9-4FE9-8D99-B197B711E1BA}"/>
              </a:ext>
            </a:extLst>
          </p:cNvPr>
          <p:cNvSpPr/>
          <p:nvPr/>
        </p:nvSpPr>
        <p:spPr>
          <a:xfrm>
            <a:off x="305527" y="3834939"/>
            <a:ext cx="11536328" cy="1524000"/>
          </a:xfrm>
          <a:prstGeom prst="rect">
            <a:avLst/>
          </a:prstGeom>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panose="02040502050405020303"/>
              <a:ea typeface="+mn-ea"/>
            </a:endParaRPr>
          </a:p>
        </p:txBody>
      </p:sp>
      <p:sp>
        <p:nvSpPr>
          <p:cNvPr id="10" name="Pentagon 11">
            <a:extLst>
              <a:ext uri="{FF2B5EF4-FFF2-40B4-BE49-F238E27FC236}">
                <a16:creationId xmlns:a16="http://schemas.microsoft.com/office/drawing/2014/main" id="{6318A898-54FF-421B-B203-C1D4A03892EA}"/>
              </a:ext>
            </a:extLst>
          </p:cNvPr>
          <p:cNvSpPr/>
          <p:nvPr/>
        </p:nvSpPr>
        <p:spPr>
          <a:xfrm rot="16200000">
            <a:off x="6581153" y="5307102"/>
            <a:ext cx="1209674" cy="588926"/>
          </a:xfrm>
          <a:prstGeom prst="homePlate">
            <a:avLst>
              <a:gd name="adj" fmla="val 8231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1" name="Rectangle 10">
            <a:extLst>
              <a:ext uri="{FF2B5EF4-FFF2-40B4-BE49-F238E27FC236}">
                <a16:creationId xmlns:a16="http://schemas.microsoft.com/office/drawing/2014/main" id="{A7E7D24A-B497-4013-A223-CFEF1285893A}"/>
              </a:ext>
            </a:extLst>
          </p:cNvPr>
          <p:cNvSpPr/>
          <p:nvPr/>
        </p:nvSpPr>
        <p:spPr>
          <a:xfrm>
            <a:off x="305527" y="2336225"/>
            <a:ext cx="3140533" cy="1325563"/>
          </a:xfrm>
          <a:prstGeom prst="rect">
            <a:avLst/>
          </a:prstGeom>
          <a:solidFill>
            <a:schemeClr val="bg1">
              <a:lumMod val="85000"/>
            </a:schemeClr>
          </a:solidFill>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Georgia" panose="02040502050405020303"/>
                <a:ea typeface="+mn-ea"/>
              </a:rPr>
              <a:t>طیف وضعیت های بنگاه در مواجهه با مالیات</a:t>
            </a:r>
            <a:endParaRPr kumimoji="0" lang="en-US" sz="3200" b="0" i="0" u="none" strike="noStrike" kern="1200" cap="none" spc="0" normalizeH="0" baseline="0" noProof="0" dirty="0">
              <a:ln>
                <a:noFill/>
              </a:ln>
              <a:solidFill>
                <a:prstClr val="black"/>
              </a:solidFill>
              <a:effectLst/>
              <a:uLnTx/>
              <a:uFillTx/>
              <a:latin typeface="Georgia" panose="02040502050405020303"/>
              <a:ea typeface="+mn-ea"/>
            </a:endParaRPr>
          </a:p>
        </p:txBody>
      </p:sp>
      <p:sp>
        <p:nvSpPr>
          <p:cNvPr id="13" name="Rectangle 12">
            <a:extLst>
              <a:ext uri="{FF2B5EF4-FFF2-40B4-BE49-F238E27FC236}">
                <a16:creationId xmlns:a16="http://schemas.microsoft.com/office/drawing/2014/main" id="{D2498127-BF91-4A73-9244-65D136779FD7}"/>
              </a:ext>
            </a:extLst>
          </p:cNvPr>
          <p:cNvSpPr/>
          <p:nvPr/>
        </p:nvSpPr>
        <p:spPr>
          <a:xfrm>
            <a:off x="3220871" y="5602402"/>
            <a:ext cx="3670655" cy="461665"/>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0070C0"/>
                </a:solidFill>
                <a:effectLst/>
                <a:uLnTx/>
                <a:uFillTx/>
                <a:latin typeface="Georgia" panose="02040502050405020303"/>
                <a:ea typeface="+mn-ea"/>
              </a:rPr>
              <a:t>بخشش مالیاتی سالانه در سطح گسترده </a:t>
            </a:r>
            <a:endParaRPr kumimoji="0" lang="en-US" sz="2400" b="1" i="0" u="none" strike="noStrike" kern="1200" cap="none" spc="0" normalizeH="0" baseline="0" noProof="0" dirty="0">
              <a:ln>
                <a:noFill/>
              </a:ln>
              <a:solidFill>
                <a:srgbClr val="0070C0"/>
              </a:solidFill>
              <a:effectLst/>
              <a:uLnTx/>
              <a:uFillTx/>
              <a:latin typeface="Georgia" panose="02040502050405020303"/>
              <a:ea typeface="+mn-ea"/>
            </a:endParaRPr>
          </a:p>
        </p:txBody>
      </p:sp>
      <p:sp>
        <p:nvSpPr>
          <p:cNvPr id="14" name="Pentagon 11">
            <a:extLst>
              <a:ext uri="{FF2B5EF4-FFF2-40B4-BE49-F238E27FC236}">
                <a16:creationId xmlns:a16="http://schemas.microsoft.com/office/drawing/2014/main" id="{0C0A8C74-BE4F-43C4-8FA6-3CBE24147CB6}"/>
              </a:ext>
            </a:extLst>
          </p:cNvPr>
          <p:cNvSpPr/>
          <p:nvPr/>
        </p:nvSpPr>
        <p:spPr>
          <a:xfrm rot="16200000">
            <a:off x="7832832" y="5468178"/>
            <a:ext cx="1559882" cy="588925"/>
          </a:xfrm>
          <a:prstGeom prst="homePlate">
            <a:avLst>
              <a:gd name="adj" fmla="val 102014"/>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endParaRPr>
          </a:p>
        </p:txBody>
      </p:sp>
      <p:sp>
        <p:nvSpPr>
          <p:cNvPr id="15" name="Rectangle 14">
            <a:extLst>
              <a:ext uri="{FF2B5EF4-FFF2-40B4-BE49-F238E27FC236}">
                <a16:creationId xmlns:a16="http://schemas.microsoft.com/office/drawing/2014/main" id="{E6183C9C-911C-4930-B944-6B712E86260A}"/>
              </a:ext>
            </a:extLst>
          </p:cNvPr>
          <p:cNvSpPr/>
          <p:nvPr/>
        </p:nvSpPr>
        <p:spPr>
          <a:xfrm>
            <a:off x="8907235" y="5711586"/>
            <a:ext cx="3216131" cy="830997"/>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chemeClr val="accent4">
                    <a:lumMod val="50000"/>
                  </a:schemeClr>
                </a:solidFill>
                <a:effectLst/>
                <a:uLnTx/>
                <a:uFillTx/>
                <a:latin typeface="Georgia" panose="02040502050405020303"/>
                <a:ea typeface="+mn-ea"/>
              </a:rPr>
              <a:t>برخی بنگاهها بدلیل پیچیدگی و ابهام به این وضعیت پرتاب میشوند. </a:t>
            </a:r>
            <a:endParaRPr kumimoji="0" lang="en-US" sz="2400" b="1" i="0" u="none" strike="noStrike" kern="1200" cap="none" spc="0" normalizeH="0" baseline="0" noProof="0" dirty="0">
              <a:ln>
                <a:noFill/>
              </a:ln>
              <a:solidFill>
                <a:schemeClr val="accent4">
                  <a:lumMod val="50000"/>
                </a:schemeClr>
              </a:solidFill>
              <a:effectLst/>
              <a:uLnTx/>
              <a:uFillTx/>
              <a:latin typeface="Georgia" panose="02040502050405020303"/>
              <a:ea typeface="+mn-ea"/>
            </a:endParaRPr>
          </a:p>
        </p:txBody>
      </p:sp>
      <p:grpSp>
        <p:nvGrpSpPr>
          <p:cNvPr id="18" name="Group 17">
            <a:extLst>
              <a:ext uri="{FF2B5EF4-FFF2-40B4-BE49-F238E27FC236}">
                <a16:creationId xmlns:a16="http://schemas.microsoft.com/office/drawing/2014/main" id="{2D678032-FAA5-4349-B838-E34DDE2FC41D}"/>
              </a:ext>
            </a:extLst>
          </p:cNvPr>
          <p:cNvGrpSpPr/>
          <p:nvPr/>
        </p:nvGrpSpPr>
        <p:grpSpPr>
          <a:xfrm>
            <a:off x="443808" y="3853261"/>
            <a:ext cx="11260512" cy="1126314"/>
            <a:chOff x="573464" y="3778197"/>
            <a:chExt cx="11260512" cy="1126314"/>
          </a:xfrm>
        </p:grpSpPr>
        <p:sp>
          <p:nvSpPr>
            <p:cNvPr id="5" name="Rectangle 4">
              <a:extLst>
                <a:ext uri="{FF2B5EF4-FFF2-40B4-BE49-F238E27FC236}">
                  <a16:creationId xmlns:a16="http://schemas.microsoft.com/office/drawing/2014/main" id="{131B4457-6CFB-4FBE-820B-7A6D2D231F4B}"/>
                </a:ext>
              </a:extLst>
            </p:cNvPr>
            <p:cNvSpPr/>
            <p:nvPr/>
          </p:nvSpPr>
          <p:spPr>
            <a:xfrm>
              <a:off x="2703929" y="4292139"/>
              <a:ext cx="1775999" cy="609600"/>
            </a:xfrm>
            <a:prstGeom prst="rect">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پرداخت مالیات </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6" name="Rectangle 5">
              <a:extLst>
                <a:ext uri="{FF2B5EF4-FFF2-40B4-BE49-F238E27FC236}">
                  <a16:creationId xmlns:a16="http://schemas.microsoft.com/office/drawing/2014/main" id="{053E159F-9DE3-477A-B3F0-D1CE7C51B387}"/>
                </a:ext>
              </a:extLst>
            </p:cNvPr>
            <p:cNvSpPr/>
            <p:nvPr/>
          </p:nvSpPr>
          <p:spPr>
            <a:xfrm>
              <a:off x="4491972" y="4292139"/>
              <a:ext cx="1775999" cy="609600"/>
            </a:xfrm>
            <a:prstGeom prst="rect">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اجتناب مالیاتی</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7" name="Rectangle 6">
              <a:extLst>
                <a:ext uri="{FF2B5EF4-FFF2-40B4-BE49-F238E27FC236}">
                  <a16:creationId xmlns:a16="http://schemas.microsoft.com/office/drawing/2014/main" id="{1DA49B97-166D-4DE2-8325-B95CEB2DAFBA}"/>
                </a:ext>
              </a:extLst>
            </p:cNvPr>
            <p:cNvSpPr/>
            <p:nvPr/>
          </p:nvSpPr>
          <p:spPr>
            <a:xfrm>
              <a:off x="6277004" y="4294911"/>
              <a:ext cx="1775999" cy="6096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معافیت مالیاتی</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8" name="Rectangle 7">
              <a:extLst>
                <a:ext uri="{FF2B5EF4-FFF2-40B4-BE49-F238E27FC236}">
                  <a16:creationId xmlns:a16="http://schemas.microsoft.com/office/drawing/2014/main" id="{526C1A91-B3FC-4F9A-B14E-20179CEF9F66}"/>
                </a:ext>
              </a:extLst>
            </p:cNvPr>
            <p:cNvSpPr/>
            <p:nvPr/>
          </p:nvSpPr>
          <p:spPr>
            <a:xfrm>
              <a:off x="8056014" y="4292139"/>
              <a:ext cx="1775999" cy="609600"/>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فرار مالیاتی</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9" name="Rectangle 8">
              <a:extLst>
                <a:ext uri="{FF2B5EF4-FFF2-40B4-BE49-F238E27FC236}">
                  <a16:creationId xmlns:a16="http://schemas.microsoft.com/office/drawing/2014/main" id="{EBB2A9CF-C954-4EAE-9843-E5FC968C7104}"/>
                </a:ext>
              </a:extLst>
            </p:cNvPr>
            <p:cNvSpPr/>
            <p:nvPr/>
          </p:nvSpPr>
          <p:spPr>
            <a:xfrm>
              <a:off x="9838035" y="4292139"/>
              <a:ext cx="1995941" cy="609600"/>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فعالیت گزارش نشده</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2" name="Rectangle 11">
              <a:extLst>
                <a:ext uri="{FF2B5EF4-FFF2-40B4-BE49-F238E27FC236}">
                  <a16:creationId xmlns:a16="http://schemas.microsoft.com/office/drawing/2014/main" id="{339D9C4F-BB7B-42A0-9163-B49EBB10E765}"/>
                </a:ext>
              </a:extLst>
            </p:cNvPr>
            <p:cNvSpPr/>
            <p:nvPr/>
          </p:nvSpPr>
          <p:spPr>
            <a:xfrm>
              <a:off x="573464" y="4292139"/>
              <a:ext cx="2124443" cy="609600"/>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پرداخت مالیات مضاعف </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sp>
          <p:nvSpPr>
            <p:cNvPr id="16" name="Left Bracket 15">
              <a:extLst>
                <a:ext uri="{FF2B5EF4-FFF2-40B4-BE49-F238E27FC236}">
                  <a16:creationId xmlns:a16="http://schemas.microsoft.com/office/drawing/2014/main" id="{2F31AC14-0988-4168-9CB5-620B0D29B6BB}"/>
                </a:ext>
              </a:extLst>
            </p:cNvPr>
            <p:cNvSpPr/>
            <p:nvPr/>
          </p:nvSpPr>
          <p:spPr>
            <a:xfrm rot="5400000">
              <a:off x="9783543" y="2318135"/>
              <a:ext cx="243465" cy="3704546"/>
            </a:xfrm>
            <a:prstGeom prst="leftBracket">
              <a:avLst>
                <a:gd name="adj" fmla="val 69751"/>
              </a:avLst>
            </a:prstGeom>
            <a:noFill/>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panose="02040502050405020303"/>
                <a:ea typeface="+mn-ea"/>
              </a:endParaRPr>
            </a:p>
          </p:txBody>
        </p:sp>
        <p:sp>
          <p:nvSpPr>
            <p:cNvPr id="17" name="Rectangle 16">
              <a:extLst>
                <a:ext uri="{FF2B5EF4-FFF2-40B4-BE49-F238E27FC236}">
                  <a16:creationId xmlns:a16="http://schemas.microsoft.com/office/drawing/2014/main" id="{98647D27-285E-49DF-B6EE-A351C2D5CDB4}"/>
                </a:ext>
              </a:extLst>
            </p:cNvPr>
            <p:cNvSpPr/>
            <p:nvPr/>
          </p:nvSpPr>
          <p:spPr>
            <a:xfrm>
              <a:off x="9137178" y="3778197"/>
              <a:ext cx="1398896" cy="400110"/>
            </a:xfrm>
            <a:prstGeom prst="rect">
              <a:avLst/>
            </a:prstGeom>
            <a:solidFill>
              <a:schemeClr val="tx1">
                <a:lumMod val="50000"/>
                <a:lumOff val="50000"/>
              </a:schemeClr>
            </a:solid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Georgia" panose="02040502050405020303"/>
                  <a:ea typeface="+mn-ea"/>
                </a:rPr>
                <a:t>اقتصاد سایه </a:t>
              </a:r>
              <a:endParaRPr kumimoji="0" lang="en-US" sz="2000" b="0" i="0" u="none" strike="noStrike" kern="1200" cap="none" spc="0" normalizeH="0" baseline="0" noProof="0" dirty="0">
                <a:ln>
                  <a:noFill/>
                </a:ln>
                <a:solidFill>
                  <a:prstClr val="white"/>
                </a:solidFill>
                <a:effectLst/>
                <a:uLnTx/>
                <a:uFillTx/>
                <a:latin typeface="Georgia" panose="02040502050405020303"/>
                <a:ea typeface="+mn-ea"/>
              </a:endParaRPr>
            </a:p>
          </p:txBody>
        </p:sp>
      </p:grpSp>
    </p:spTree>
    <p:extLst>
      <p:ext uri="{BB962C8B-B14F-4D97-AF65-F5344CB8AC3E}">
        <p14:creationId xmlns:p14="http://schemas.microsoft.com/office/powerpoint/2010/main" val="2515165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p:cNvGrpSpPr/>
          <p:nvPr/>
        </p:nvGrpSpPr>
        <p:grpSpPr>
          <a:xfrm>
            <a:off x="3914118" y="1448517"/>
            <a:ext cx="4774442" cy="3728382"/>
            <a:chOff x="3046413" y="1563670"/>
            <a:chExt cx="6096000" cy="4675900"/>
          </a:xfrm>
        </p:grpSpPr>
        <p:grpSp>
          <p:nvGrpSpPr>
            <p:cNvPr id="8" name="Group 7"/>
            <p:cNvGrpSpPr/>
            <p:nvPr/>
          </p:nvGrpSpPr>
          <p:grpSpPr>
            <a:xfrm>
              <a:off x="3046413" y="1563670"/>
              <a:ext cx="6096000" cy="4675900"/>
              <a:chOff x="2399700" y="1539572"/>
              <a:chExt cx="6039434" cy="4632513"/>
            </a:xfrm>
          </p:grpSpPr>
          <p:sp>
            <p:nvSpPr>
              <p:cNvPr id="78" name="Oval 77"/>
              <p:cNvSpPr/>
              <p:nvPr/>
            </p:nvSpPr>
            <p:spPr>
              <a:xfrm>
                <a:off x="3856351" y="5809576"/>
                <a:ext cx="3511566" cy="292798"/>
              </a:xfrm>
              <a:prstGeom prst="ellipse">
                <a:avLst/>
              </a:prstGeom>
              <a:gradFill flip="none" rotWithShape="1">
                <a:gsLst>
                  <a:gs pos="0">
                    <a:schemeClr val="bg1">
                      <a:lumMod val="50000"/>
                      <a:alpha val="49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anose="020B0604020202020204" pitchFamily="34" charset="0"/>
                  <a:ea typeface="+mn-ea"/>
                </a:endParaRPr>
              </a:p>
            </p:txBody>
          </p:sp>
          <p:sp>
            <p:nvSpPr>
              <p:cNvPr id="77" name="Oval 76"/>
              <p:cNvSpPr/>
              <p:nvPr/>
            </p:nvSpPr>
            <p:spPr>
              <a:xfrm>
                <a:off x="2399700" y="5773803"/>
                <a:ext cx="3511566" cy="292798"/>
              </a:xfrm>
              <a:prstGeom prst="ellipse">
                <a:avLst/>
              </a:prstGeom>
              <a:gradFill flip="none" rotWithShape="1">
                <a:gsLst>
                  <a:gs pos="0">
                    <a:schemeClr val="bg1">
                      <a:lumMod val="50000"/>
                      <a:alpha val="49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anose="020B0604020202020204" pitchFamily="34" charset="0"/>
                  <a:ea typeface="+mn-ea"/>
                </a:endParaRPr>
              </a:p>
            </p:txBody>
          </p:sp>
          <p:sp>
            <p:nvSpPr>
              <p:cNvPr id="76" name="Oval 75"/>
              <p:cNvSpPr/>
              <p:nvPr/>
            </p:nvSpPr>
            <p:spPr>
              <a:xfrm>
                <a:off x="4927568" y="5879287"/>
                <a:ext cx="3511566" cy="292798"/>
              </a:xfrm>
              <a:prstGeom prst="ellipse">
                <a:avLst/>
              </a:prstGeom>
              <a:gradFill flip="none" rotWithShape="1">
                <a:gsLst>
                  <a:gs pos="0">
                    <a:schemeClr val="bg1">
                      <a:lumMod val="50000"/>
                      <a:alpha val="49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panose="020B0604020202020204" pitchFamily="34" charset="0"/>
                  <a:ea typeface="+mn-ea"/>
                </a:endParaRPr>
              </a:p>
            </p:txBody>
          </p:sp>
          <p:sp>
            <p:nvSpPr>
              <p:cNvPr id="9" name="Freeform 5"/>
              <p:cNvSpPr>
                <a:spLocks/>
              </p:cNvSpPr>
              <p:nvPr/>
            </p:nvSpPr>
            <p:spPr bwMode="auto">
              <a:xfrm>
                <a:off x="4414297" y="4045802"/>
                <a:ext cx="726771" cy="1031772"/>
              </a:xfrm>
              <a:custGeom>
                <a:avLst/>
                <a:gdLst>
                  <a:gd name="T0" fmla="*/ 0 w 417"/>
                  <a:gd name="T1" fmla="*/ 0 h 592"/>
                  <a:gd name="T2" fmla="*/ 33 w 417"/>
                  <a:gd name="T3" fmla="*/ 339 h 592"/>
                  <a:gd name="T4" fmla="*/ 417 w 417"/>
                  <a:gd name="T5" fmla="*/ 592 h 592"/>
                  <a:gd name="T6" fmla="*/ 398 w 417"/>
                  <a:gd name="T7" fmla="*/ 244 h 592"/>
                  <a:gd name="T8" fmla="*/ 0 w 417"/>
                  <a:gd name="T9" fmla="*/ 0 h 592"/>
                </a:gdLst>
                <a:ahLst/>
                <a:cxnLst>
                  <a:cxn ang="0">
                    <a:pos x="T0" y="T1"/>
                  </a:cxn>
                  <a:cxn ang="0">
                    <a:pos x="T2" y="T3"/>
                  </a:cxn>
                  <a:cxn ang="0">
                    <a:pos x="T4" y="T5"/>
                  </a:cxn>
                  <a:cxn ang="0">
                    <a:pos x="T6" y="T7"/>
                  </a:cxn>
                  <a:cxn ang="0">
                    <a:pos x="T8" y="T9"/>
                  </a:cxn>
                </a:cxnLst>
                <a:rect l="0" t="0" r="r" b="b"/>
                <a:pathLst>
                  <a:path w="417" h="592">
                    <a:moveTo>
                      <a:pt x="0" y="0"/>
                    </a:moveTo>
                    <a:lnTo>
                      <a:pt x="33" y="339"/>
                    </a:lnTo>
                    <a:lnTo>
                      <a:pt x="417" y="592"/>
                    </a:lnTo>
                    <a:lnTo>
                      <a:pt x="398" y="244"/>
                    </a:lnTo>
                    <a:lnTo>
                      <a:pt x="0" y="0"/>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 name="Freeform 6"/>
              <p:cNvSpPr>
                <a:spLocks/>
              </p:cNvSpPr>
              <p:nvPr/>
            </p:nvSpPr>
            <p:spPr bwMode="auto">
              <a:xfrm>
                <a:off x="4504926" y="2573087"/>
                <a:ext cx="845285" cy="721543"/>
              </a:xfrm>
              <a:custGeom>
                <a:avLst/>
                <a:gdLst>
                  <a:gd name="T0" fmla="*/ 239 w 485"/>
                  <a:gd name="T1" fmla="*/ 30 h 414"/>
                  <a:gd name="T2" fmla="*/ 0 w 485"/>
                  <a:gd name="T3" fmla="*/ 241 h 414"/>
                  <a:gd name="T4" fmla="*/ 45 w 485"/>
                  <a:gd name="T5" fmla="*/ 414 h 414"/>
                  <a:gd name="T6" fmla="*/ 322 w 485"/>
                  <a:gd name="T7" fmla="*/ 355 h 414"/>
                  <a:gd name="T8" fmla="*/ 485 w 485"/>
                  <a:gd name="T9" fmla="*/ 99 h 414"/>
                  <a:gd name="T10" fmla="*/ 334 w 485"/>
                  <a:gd name="T11" fmla="*/ 0 h 414"/>
                  <a:gd name="T12" fmla="*/ 239 w 485"/>
                  <a:gd name="T13" fmla="*/ 30 h 414"/>
                </a:gdLst>
                <a:ahLst/>
                <a:cxnLst>
                  <a:cxn ang="0">
                    <a:pos x="T0" y="T1"/>
                  </a:cxn>
                  <a:cxn ang="0">
                    <a:pos x="T2" y="T3"/>
                  </a:cxn>
                  <a:cxn ang="0">
                    <a:pos x="T4" y="T5"/>
                  </a:cxn>
                  <a:cxn ang="0">
                    <a:pos x="T6" y="T7"/>
                  </a:cxn>
                  <a:cxn ang="0">
                    <a:pos x="T8" y="T9"/>
                  </a:cxn>
                  <a:cxn ang="0">
                    <a:pos x="T10" y="T11"/>
                  </a:cxn>
                  <a:cxn ang="0">
                    <a:pos x="T12" y="T13"/>
                  </a:cxn>
                </a:cxnLst>
                <a:rect l="0" t="0" r="r" b="b"/>
                <a:pathLst>
                  <a:path w="485" h="414">
                    <a:moveTo>
                      <a:pt x="239" y="30"/>
                    </a:moveTo>
                    <a:lnTo>
                      <a:pt x="0" y="241"/>
                    </a:lnTo>
                    <a:lnTo>
                      <a:pt x="45" y="414"/>
                    </a:lnTo>
                    <a:lnTo>
                      <a:pt x="322" y="355"/>
                    </a:lnTo>
                    <a:lnTo>
                      <a:pt x="485" y="99"/>
                    </a:lnTo>
                    <a:lnTo>
                      <a:pt x="334" y="0"/>
                    </a:lnTo>
                    <a:lnTo>
                      <a:pt x="239" y="30"/>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 name="Freeform 7"/>
              <p:cNvSpPr>
                <a:spLocks/>
              </p:cNvSpPr>
              <p:nvPr/>
            </p:nvSpPr>
            <p:spPr bwMode="auto">
              <a:xfrm>
                <a:off x="4972011" y="2872859"/>
                <a:ext cx="725028" cy="909772"/>
              </a:xfrm>
              <a:custGeom>
                <a:avLst/>
                <a:gdLst>
                  <a:gd name="T0" fmla="*/ 0 w 416"/>
                  <a:gd name="T1" fmla="*/ 0 h 522"/>
                  <a:gd name="T2" fmla="*/ 416 w 416"/>
                  <a:gd name="T3" fmla="*/ 233 h 522"/>
                  <a:gd name="T4" fmla="*/ 350 w 416"/>
                  <a:gd name="T5" fmla="*/ 522 h 522"/>
                  <a:gd name="T6" fmla="*/ 14 w 416"/>
                  <a:gd name="T7" fmla="*/ 337 h 522"/>
                  <a:gd name="T8" fmla="*/ 0 w 416"/>
                  <a:gd name="T9" fmla="*/ 0 h 522"/>
                </a:gdLst>
                <a:ahLst/>
                <a:cxnLst>
                  <a:cxn ang="0">
                    <a:pos x="T0" y="T1"/>
                  </a:cxn>
                  <a:cxn ang="0">
                    <a:pos x="T2" y="T3"/>
                  </a:cxn>
                  <a:cxn ang="0">
                    <a:pos x="T4" y="T5"/>
                  </a:cxn>
                  <a:cxn ang="0">
                    <a:pos x="T6" y="T7"/>
                  </a:cxn>
                  <a:cxn ang="0">
                    <a:pos x="T8" y="T9"/>
                  </a:cxn>
                </a:cxnLst>
                <a:rect l="0" t="0" r="r" b="b"/>
                <a:pathLst>
                  <a:path w="416" h="522">
                    <a:moveTo>
                      <a:pt x="0" y="0"/>
                    </a:moveTo>
                    <a:lnTo>
                      <a:pt x="416" y="233"/>
                    </a:lnTo>
                    <a:lnTo>
                      <a:pt x="350" y="522"/>
                    </a:lnTo>
                    <a:lnTo>
                      <a:pt x="14" y="337"/>
                    </a:lnTo>
                    <a:lnTo>
                      <a:pt x="0" y="0"/>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 name="Freeform 8"/>
              <p:cNvSpPr>
                <a:spLocks/>
              </p:cNvSpPr>
              <p:nvPr/>
            </p:nvSpPr>
            <p:spPr bwMode="auto">
              <a:xfrm>
                <a:off x="4930183" y="3442772"/>
                <a:ext cx="585600" cy="1157258"/>
              </a:xfrm>
              <a:custGeom>
                <a:avLst/>
                <a:gdLst>
                  <a:gd name="T0" fmla="*/ 0 w 336"/>
                  <a:gd name="T1" fmla="*/ 311 h 664"/>
                  <a:gd name="T2" fmla="*/ 21 w 336"/>
                  <a:gd name="T3" fmla="*/ 664 h 664"/>
                  <a:gd name="T4" fmla="*/ 151 w 336"/>
                  <a:gd name="T5" fmla="*/ 545 h 664"/>
                  <a:gd name="T6" fmla="*/ 336 w 336"/>
                  <a:gd name="T7" fmla="*/ 0 h 664"/>
                  <a:gd name="T8" fmla="*/ 0 w 336"/>
                  <a:gd name="T9" fmla="*/ 311 h 664"/>
                </a:gdLst>
                <a:ahLst/>
                <a:cxnLst>
                  <a:cxn ang="0">
                    <a:pos x="T0" y="T1"/>
                  </a:cxn>
                  <a:cxn ang="0">
                    <a:pos x="T2" y="T3"/>
                  </a:cxn>
                  <a:cxn ang="0">
                    <a:pos x="T4" y="T5"/>
                  </a:cxn>
                  <a:cxn ang="0">
                    <a:pos x="T6" y="T7"/>
                  </a:cxn>
                  <a:cxn ang="0">
                    <a:pos x="T8" y="T9"/>
                  </a:cxn>
                </a:cxnLst>
                <a:rect l="0" t="0" r="r" b="b"/>
                <a:pathLst>
                  <a:path w="336" h="664">
                    <a:moveTo>
                      <a:pt x="0" y="311"/>
                    </a:moveTo>
                    <a:lnTo>
                      <a:pt x="21" y="664"/>
                    </a:lnTo>
                    <a:lnTo>
                      <a:pt x="151" y="545"/>
                    </a:lnTo>
                    <a:lnTo>
                      <a:pt x="336" y="0"/>
                    </a:lnTo>
                    <a:lnTo>
                      <a:pt x="0" y="311"/>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 name="Freeform 9"/>
              <p:cNvSpPr>
                <a:spLocks/>
              </p:cNvSpPr>
              <p:nvPr/>
            </p:nvSpPr>
            <p:spPr bwMode="auto">
              <a:xfrm>
                <a:off x="4471812" y="4634250"/>
                <a:ext cx="705857" cy="1007372"/>
              </a:xfrm>
              <a:custGeom>
                <a:avLst/>
                <a:gdLst>
                  <a:gd name="T0" fmla="*/ 31 w 405"/>
                  <a:gd name="T1" fmla="*/ 327 h 578"/>
                  <a:gd name="T2" fmla="*/ 0 w 405"/>
                  <a:gd name="T3" fmla="*/ 0 h 578"/>
                  <a:gd name="T4" fmla="*/ 384 w 405"/>
                  <a:gd name="T5" fmla="*/ 253 h 578"/>
                  <a:gd name="T6" fmla="*/ 405 w 405"/>
                  <a:gd name="T7" fmla="*/ 578 h 578"/>
                  <a:gd name="T8" fmla="*/ 31 w 405"/>
                  <a:gd name="T9" fmla="*/ 327 h 578"/>
                </a:gdLst>
                <a:ahLst/>
                <a:cxnLst>
                  <a:cxn ang="0">
                    <a:pos x="T0" y="T1"/>
                  </a:cxn>
                  <a:cxn ang="0">
                    <a:pos x="T2" y="T3"/>
                  </a:cxn>
                  <a:cxn ang="0">
                    <a:pos x="T4" y="T5"/>
                  </a:cxn>
                  <a:cxn ang="0">
                    <a:pos x="T6" y="T7"/>
                  </a:cxn>
                  <a:cxn ang="0">
                    <a:pos x="T8" y="T9"/>
                  </a:cxn>
                </a:cxnLst>
                <a:rect l="0" t="0" r="r" b="b"/>
                <a:pathLst>
                  <a:path w="405" h="578">
                    <a:moveTo>
                      <a:pt x="31" y="327"/>
                    </a:moveTo>
                    <a:lnTo>
                      <a:pt x="0" y="0"/>
                    </a:lnTo>
                    <a:lnTo>
                      <a:pt x="384" y="253"/>
                    </a:lnTo>
                    <a:lnTo>
                      <a:pt x="405" y="578"/>
                    </a:lnTo>
                    <a:lnTo>
                      <a:pt x="31" y="327"/>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4" name="Freeform 10"/>
              <p:cNvSpPr>
                <a:spLocks/>
              </p:cNvSpPr>
              <p:nvPr/>
            </p:nvSpPr>
            <p:spPr bwMode="auto">
              <a:xfrm>
                <a:off x="4876155" y="4730745"/>
                <a:ext cx="932428" cy="1176429"/>
              </a:xfrm>
              <a:custGeom>
                <a:avLst/>
                <a:gdLst>
                  <a:gd name="T0" fmla="*/ 123 w 535"/>
                  <a:gd name="T1" fmla="*/ 0 h 675"/>
                  <a:gd name="T2" fmla="*/ 0 w 535"/>
                  <a:gd name="T3" fmla="*/ 410 h 675"/>
                  <a:gd name="T4" fmla="*/ 398 w 535"/>
                  <a:gd name="T5" fmla="*/ 675 h 675"/>
                  <a:gd name="T6" fmla="*/ 535 w 535"/>
                  <a:gd name="T7" fmla="*/ 263 h 675"/>
                  <a:gd name="T8" fmla="*/ 123 w 535"/>
                  <a:gd name="T9" fmla="*/ 0 h 675"/>
                </a:gdLst>
                <a:ahLst/>
                <a:cxnLst>
                  <a:cxn ang="0">
                    <a:pos x="T0" y="T1"/>
                  </a:cxn>
                  <a:cxn ang="0">
                    <a:pos x="T2" y="T3"/>
                  </a:cxn>
                  <a:cxn ang="0">
                    <a:pos x="T4" y="T5"/>
                  </a:cxn>
                  <a:cxn ang="0">
                    <a:pos x="T6" y="T7"/>
                  </a:cxn>
                  <a:cxn ang="0">
                    <a:pos x="T8" y="T9"/>
                  </a:cxn>
                </a:cxnLst>
                <a:rect l="0" t="0" r="r" b="b"/>
                <a:pathLst>
                  <a:path w="535" h="675">
                    <a:moveTo>
                      <a:pt x="123" y="0"/>
                    </a:moveTo>
                    <a:lnTo>
                      <a:pt x="0" y="410"/>
                    </a:lnTo>
                    <a:lnTo>
                      <a:pt x="398" y="675"/>
                    </a:lnTo>
                    <a:lnTo>
                      <a:pt x="535" y="263"/>
                    </a:lnTo>
                    <a:lnTo>
                      <a:pt x="123" y="0"/>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5" name="Freeform 11"/>
              <p:cNvSpPr>
                <a:spLocks/>
              </p:cNvSpPr>
              <p:nvPr/>
            </p:nvSpPr>
            <p:spPr bwMode="auto">
              <a:xfrm>
                <a:off x="4876155" y="4730745"/>
                <a:ext cx="932428" cy="1176429"/>
              </a:xfrm>
              <a:custGeom>
                <a:avLst/>
                <a:gdLst>
                  <a:gd name="T0" fmla="*/ 123 w 535"/>
                  <a:gd name="T1" fmla="*/ 0 h 675"/>
                  <a:gd name="T2" fmla="*/ 0 w 535"/>
                  <a:gd name="T3" fmla="*/ 410 h 675"/>
                  <a:gd name="T4" fmla="*/ 398 w 535"/>
                  <a:gd name="T5" fmla="*/ 675 h 675"/>
                  <a:gd name="T6" fmla="*/ 535 w 535"/>
                  <a:gd name="T7" fmla="*/ 263 h 675"/>
                  <a:gd name="T8" fmla="*/ 123 w 535"/>
                  <a:gd name="T9" fmla="*/ 0 h 675"/>
                </a:gdLst>
                <a:ahLst/>
                <a:cxnLst>
                  <a:cxn ang="0">
                    <a:pos x="T0" y="T1"/>
                  </a:cxn>
                  <a:cxn ang="0">
                    <a:pos x="T2" y="T3"/>
                  </a:cxn>
                  <a:cxn ang="0">
                    <a:pos x="T4" y="T5"/>
                  </a:cxn>
                  <a:cxn ang="0">
                    <a:pos x="T6" y="T7"/>
                  </a:cxn>
                  <a:cxn ang="0">
                    <a:pos x="T8" y="T9"/>
                  </a:cxn>
                </a:cxnLst>
                <a:rect l="0" t="0" r="r" b="b"/>
                <a:pathLst>
                  <a:path w="535" h="675">
                    <a:moveTo>
                      <a:pt x="123" y="0"/>
                    </a:moveTo>
                    <a:lnTo>
                      <a:pt x="0" y="410"/>
                    </a:lnTo>
                    <a:lnTo>
                      <a:pt x="398" y="675"/>
                    </a:lnTo>
                    <a:lnTo>
                      <a:pt x="535" y="263"/>
                    </a:lnTo>
                    <a:lnTo>
                      <a:pt x="123"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6" name="Freeform 12"/>
              <p:cNvSpPr>
                <a:spLocks/>
              </p:cNvSpPr>
              <p:nvPr/>
            </p:nvSpPr>
            <p:spPr bwMode="auto">
              <a:xfrm>
                <a:off x="3760727" y="3650173"/>
                <a:ext cx="711086" cy="986458"/>
              </a:xfrm>
              <a:custGeom>
                <a:avLst/>
                <a:gdLst>
                  <a:gd name="T0" fmla="*/ 0 w 408"/>
                  <a:gd name="T1" fmla="*/ 0 h 566"/>
                  <a:gd name="T2" fmla="*/ 375 w 408"/>
                  <a:gd name="T3" fmla="*/ 227 h 566"/>
                  <a:gd name="T4" fmla="*/ 408 w 408"/>
                  <a:gd name="T5" fmla="*/ 566 h 566"/>
                  <a:gd name="T6" fmla="*/ 50 w 408"/>
                  <a:gd name="T7" fmla="*/ 331 h 566"/>
                  <a:gd name="T8" fmla="*/ 0 w 408"/>
                  <a:gd name="T9" fmla="*/ 0 h 566"/>
                </a:gdLst>
                <a:ahLst/>
                <a:cxnLst>
                  <a:cxn ang="0">
                    <a:pos x="T0" y="T1"/>
                  </a:cxn>
                  <a:cxn ang="0">
                    <a:pos x="T2" y="T3"/>
                  </a:cxn>
                  <a:cxn ang="0">
                    <a:pos x="T4" y="T5"/>
                  </a:cxn>
                  <a:cxn ang="0">
                    <a:pos x="T6" y="T7"/>
                  </a:cxn>
                  <a:cxn ang="0">
                    <a:pos x="T8" y="T9"/>
                  </a:cxn>
                </a:cxnLst>
                <a:rect l="0" t="0" r="r" b="b"/>
                <a:pathLst>
                  <a:path w="408" h="566">
                    <a:moveTo>
                      <a:pt x="0" y="0"/>
                    </a:moveTo>
                    <a:lnTo>
                      <a:pt x="375" y="227"/>
                    </a:lnTo>
                    <a:lnTo>
                      <a:pt x="408" y="566"/>
                    </a:lnTo>
                    <a:lnTo>
                      <a:pt x="50" y="331"/>
                    </a:lnTo>
                    <a:lnTo>
                      <a:pt x="0" y="0"/>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7" name="Freeform 13"/>
              <p:cNvSpPr>
                <a:spLocks/>
              </p:cNvSpPr>
              <p:nvPr/>
            </p:nvSpPr>
            <p:spPr bwMode="auto">
              <a:xfrm>
                <a:off x="3996011" y="2890287"/>
                <a:ext cx="660542" cy="1159001"/>
              </a:xfrm>
              <a:custGeom>
                <a:avLst/>
                <a:gdLst>
                  <a:gd name="T0" fmla="*/ 358 w 379"/>
                  <a:gd name="T1" fmla="*/ 0 h 665"/>
                  <a:gd name="T2" fmla="*/ 379 w 379"/>
                  <a:gd name="T3" fmla="*/ 358 h 665"/>
                  <a:gd name="T4" fmla="*/ 38 w 379"/>
                  <a:gd name="T5" fmla="*/ 665 h 665"/>
                  <a:gd name="T6" fmla="*/ 0 w 379"/>
                  <a:gd name="T7" fmla="*/ 315 h 665"/>
                  <a:gd name="T8" fmla="*/ 358 w 379"/>
                  <a:gd name="T9" fmla="*/ 0 h 665"/>
                </a:gdLst>
                <a:ahLst/>
                <a:cxnLst>
                  <a:cxn ang="0">
                    <a:pos x="T0" y="T1"/>
                  </a:cxn>
                  <a:cxn ang="0">
                    <a:pos x="T2" y="T3"/>
                  </a:cxn>
                  <a:cxn ang="0">
                    <a:pos x="T4" y="T5"/>
                  </a:cxn>
                  <a:cxn ang="0">
                    <a:pos x="T6" y="T7"/>
                  </a:cxn>
                  <a:cxn ang="0">
                    <a:pos x="T8" y="T9"/>
                  </a:cxn>
                </a:cxnLst>
                <a:rect l="0" t="0" r="r" b="b"/>
                <a:pathLst>
                  <a:path w="379" h="665">
                    <a:moveTo>
                      <a:pt x="358" y="0"/>
                    </a:moveTo>
                    <a:lnTo>
                      <a:pt x="379" y="358"/>
                    </a:lnTo>
                    <a:lnTo>
                      <a:pt x="38" y="665"/>
                    </a:lnTo>
                    <a:lnTo>
                      <a:pt x="0" y="315"/>
                    </a:lnTo>
                    <a:lnTo>
                      <a:pt x="358" y="0"/>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8" name="Freeform 14"/>
              <p:cNvSpPr>
                <a:spLocks/>
              </p:cNvSpPr>
              <p:nvPr/>
            </p:nvSpPr>
            <p:spPr bwMode="auto">
              <a:xfrm>
                <a:off x="4199927" y="3554316"/>
                <a:ext cx="766858" cy="1045714"/>
              </a:xfrm>
              <a:custGeom>
                <a:avLst/>
                <a:gdLst>
                  <a:gd name="T0" fmla="*/ 419 w 440"/>
                  <a:gd name="T1" fmla="*/ 247 h 600"/>
                  <a:gd name="T2" fmla="*/ 440 w 440"/>
                  <a:gd name="T3" fmla="*/ 600 h 600"/>
                  <a:gd name="T4" fmla="*/ 33 w 440"/>
                  <a:gd name="T5" fmla="*/ 351 h 600"/>
                  <a:gd name="T6" fmla="*/ 0 w 440"/>
                  <a:gd name="T7" fmla="*/ 0 h 600"/>
                  <a:gd name="T8" fmla="*/ 419 w 440"/>
                  <a:gd name="T9" fmla="*/ 247 h 600"/>
                </a:gdLst>
                <a:ahLst/>
                <a:cxnLst>
                  <a:cxn ang="0">
                    <a:pos x="T0" y="T1"/>
                  </a:cxn>
                  <a:cxn ang="0">
                    <a:pos x="T2" y="T3"/>
                  </a:cxn>
                  <a:cxn ang="0">
                    <a:pos x="T4" y="T5"/>
                  </a:cxn>
                  <a:cxn ang="0">
                    <a:pos x="T6" y="T7"/>
                  </a:cxn>
                  <a:cxn ang="0">
                    <a:pos x="T8" y="T9"/>
                  </a:cxn>
                </a:cxnLst>
                <a:rect l="0" t="0" r="r" b="b"/>
                <a:pathLst>
                  <a:path w="440" h="600">
                    <a:moveTo>
                      <a:pt x="419" y="247"/>
                    </a:moveTo>
                    <a:lnTo>
                      <a:pt x="440" y="600"/>
                    </a:lnTo>
                    <a:lnTo>
                      <a:pt x="33" y="351"/>
                    </a:lnTo>
                    <a:lnTo>
                      <a:pt x="0" y="0"/>
                    </a:lnTo>
                    <a:lnTo>
                      <a:pt x="419" y="247"/>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9" name="Freeform 15"/>
              <p:cNvSpPr>
                <a:spLocks/>
              </p:cNvSpPr>
              <p:nvPr/>
            </p:nvSpPr>
            <p:spPr bwMode="auto">
              <a:xfrm>
                <a:off x="4196752" y="3011666"/>
                <a:ext cx="1357685" cy="979486"/>
              </a:xfrm>
              <a:custGeom>
                <a:avLst/>
                <a:gdLst>
                  <a:gd name="T0" fmla="*/ 419 w 779"/>
                  <a:gd name="T1" fmla="*/ 562 h 562"/>
                  <a:gd name="T2" fmla="*/ 779 w 779"/>
                  <a:gd name="T3" fmla="*/ 235 h 562"/>
                  <a:gd name="T4" fmla="*/ 357 w 779"/>
                  <a:gd name="T5" fmla="*/ 0 h 562"/>
                  <a:gd name="T6" fmla="*/ 0 w 779"/>
                  <a:gd name="T7" fmla="*/ 315 h 562"/>
                  <a:gd name="T8" fmla="*/ 419 w 779"/>
                  <a:gd name="T9" fmla="*/ 562 h 562"/>
                </a:gdLst>
                <a:ahLst/>
                <a:cxnLst>
                  <a:cxn ang="0">
                    <a:pos x="T0" y="T1"/>
                  </a:cxn>
                  <a:cxn ang="0">
                    <a:pos x="T2" y="T3"/>
                  </a:cxn>
                  <a:cxn ang="0">
                    <a:pos x="T4" y="T5"/>
                  </a:cxn>
                  <a:cxn ang="0">
                    <a:pos x="T6" y="T7"/>
                  </a:cxn>
                  <a:cxn ang="0">
                    <a:pos x="T8" y="T9"/>
                  </a:cxn>
                </a:cxnLst>
                <a:rect l="0" t="0" r="r" b="b"/>
                <a:pathLst>
                  <a:path w="779" h="562">
                    <a:moveTo>
                      <a:pt x="419" y="562"/>
                    </a:moveTo>
                    <a:lnTo>
                      <a:pt x="779" y="235"/>
                    </a:lnTo>
                    <a:lnTo>
                      <a:pt x="357" y="0"/>
                    </a:lnTo>
                    <a:lnTo>
                      <a:pt x="0" y="315"/>
                    </a:lnTo>
                    <a:lnTo>
                      <a:pt x="419" y="562"/>
                    </a:lnTo>
                    <a:close/>
                  </a:path>
                </a:pathLst>
              </a:custGeom>
              <a:solidFill>
                <a:schemeClr val="bg1">
                  <a:lumMod val="95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0" name="Freeform 16"/>
              <p:cNvSpPr>
                <a:spLocks/>
              </p:cNvSpPr>
              <p:nvPr/>
            </p:nvSpPr>
            <p:spPr bwMode="auto">
              <a:xfrm>
                <a:off x="5569812" y="4899802"/>
                <a:ext cx="768600" cy="1007372"/>
              </a:xfrm>
              <a:custGeom>
                <a:avLst/>
                <a:gdLst>
                  <a:gd name="T0" fmla="*/ 0 w 441"/>
                  <a:gd name="T1" fmla="*/ 578 h 578"/>
                  <a:gd name="T2" fmla="*/ 137 w 441"/>
                  <a:gd name="T3" fmla="*/ 166 h 578"/>
                  <a:gd name="T4" fmla="*/ 441 w 441"/>
                  <a:gd name="T5" fmla="*/ 0 h 578"/>
                  <a:gd name="T6" fmla="*/ 308 w 441"/>
                  <a:gd name="T7" fmla="*/ 394 h 578"/>
                  <a:gd name="T8" fmla="*/ 0 w 441"/>
                  <a:gd name="T9" fmla="*/ 578 h 578"/>
                </a:gdLst>
                <a:ahLst/>
                <a:cxnLst>
                  <a:cxn ang="0">
                    <a:pos x="T0" y="T1"/>
                  </a:cxn>
                  <a:cxn ang="0">
                    <a:pos x="T2" y="T3"/>
                  </a:cxn>
                  <a:cxn ang="0">
                    <a:pos x="T4" y="T5"/>
                  </a:cxn>
                  <a:cxn ang="0">
                    <a:pos x="T6" y="T7"/>
                  </a:cxn>
                  <a:cxn ang="0">
                    <a:pos x="T8" y="T9"/>
                  </a:cxn>
                </a:cxnLst>
                <a:rect l="0" t="0" r="r" b="b"/>
                <a:pathLst>
                  <a:path w="441" h="578">
                    <a:moveTo>
                      <a:pt x="0" y="578"/>
                    </a:moveTo>
                    <a:lnTo>
                      <a:pt x="137" y="166"/>
                    </a:lnTo>
                    <a:lnTo>
                      <a:pt x="441" y="0"/>
                    </a:lnTo>
                    <a:lnTo>
                      <a:pt x="308" y="394"/>
                    </a:lnTo>
                    <a:lnTo>
                      <a:pt x="0" y="578"/>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1" name="Freeform 17"/>
              <p:cNvSpPr>
                <a:spLocks/>
              </p:cNvSpPr>
              <p:nvPr/>
            </p:nvSpPr>
            <p:spPr bwMode="auto">
              <a:xfrm>
                <a:off x="5569812" y="4899802"/>
                <a:ext cx="768600" cy="1007372"/>
              </a:xfrm>
              <a:custGeom>
                <a:avLst/>
                <a:gdLst>
                  <a:gd name="T0" fmla="*/ 0 w 441"/>
                  <a:gd name="T1" fmla="*/ 578 h 578"/>
                  <a:gd name="T2" fmla="*/ 137 w 441"/>
                  <a:gd name="T3" fmla="*/ 166 h 578"/>
                  <a:gd name="T4" fmla="*/ 441 w 441"/>
                  <a:gd name="T5" fmla="*/ 0 h 578"/>
                  <a:gd name="T6" fmla="*/ 308 w 441"/>
                  <a:gd name="T7" fmla="*/ 394 h 578"/>
                  <a:gd name="T8" fmla="*/ 0 w 441"/>
                  <a:gd name="T9" fmla="*/ 578 h 578"/>
                </a:gdLst>
                <a:ahLst/>
                <a:cxnLst>
                  <a:cxn ang="0">
                    <a:pos x="T0" y="T1"/>
                  </a:cxn>
                  <a:cxn ang="0">
                    <a:pos x="T2" y="T3"/>
                  </a:cxn>
                  <a:cxn ang="0">
                    <a:pos x="T4" y="T5"/>
                  </a:cxn>
                  <a:cxn ang="0">
                    <a:pos x="T6" y="T7"/>
                  </a:cxn>
                  <a:cxn ang="0">
                    <a:pos x="T8" y="T9"/>
                  </a:cxn>
                </a:cxnLst>
                <a:rect l="0" t="0" r="r" b="b"/>
                <a:pathLst>
                  <a:path w="441" h="578">
                    <a:moveTo>
                      <a:pt x="0" y="578"/>
                    </a:moveTo>
                    <a:lnTo>
                      <a:pt x="137" y="166"/>
                    </a:lnTo>
                    <a:lnTo>
                      <a:pt x="441" y="0"/>
                    </a:lnTo>
                    <a:lnTo>
                      <a:pt x="308" y="394"/>
                    </a:lnTo>
                    <a:lnTo>
                      <a:pt x="0" y="578"/>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2" name="Freeform 18"/>
              <p:cNvSpPr>
                <a:spLocks/>
              </p:cNvSpPr>
              <p:nvPr/>
            </p:nvSpPr>
            <p:spPr bwMode="auto">
              <a:xfrm>
                <a:off x="6106612" y="4624430"/>
                <a:ext cx="726771" cy="962058"/>
              </a:xfrm>
              <a:custGeom>
                <a:avLst/>
                <a:gdLst>
                  <a:gd name="T0" fmla="*/ 277 w 417"/>
                  <a:gd name="T1" fmla="*/ 383 h 552"/>
                  <a:gd name="T2" fmla="*/ 417 w 417"/>
                  <a:gd name="T3" fmla="*/ 0 h 552"/>
                  <a:gd name="T4" fmla="*/ 133 w 417"/>
                  <a:gd name="T5" fmla="*/ 158 h 552"/>
                  <a:gd name="T6" fmla="*/ 0 w 417"/>
                  <a:gd name="T7" fmla="*/ 552 h 552"/>
                  <a:gd name="T8" fmla="*/ 277 w 417"/>
                  <a:gd name="T9" fmla="*/ 383 h 552"/>
                </a:gdLst>
                <a:ahLst/>
                <a:cxnLst>
                  <a:cxn ang="0">
                    <a:pos x="T0" y="T1"/>
                  </a:cxn>
                  <a:cxn ang="0">
                    <a:pos x="T2" y="T3"/>
                  </a:cxn>
                  <a:cxn ang="0">
                    <a:pos x="T4" y="T5"/>
                  </a:cxn>
                  <a:cxn ang="0">
                    <a:pos x="T6" y="T7"/>
                  </a:cxn>
                  <a:cxn ang="0">
                    <a:pos x="T8" y="T9"/>
                  </a:cxn>
                </a:cxnLst>
                <a:rect l="0" t="0" r="r" b="b"/>
                <a:pathLst>
                  <a:path w="417" h="552">
                    <a:moveTo>
                      <a:pt x="277" y="383"/>
                    </a:moveTo>
                    <a:lnTo>
                      <a:pt x="417" y="0"/>
                    </a:lnTo>
                    <a:lnTo>
                      <a:pt x="133" y="158"/>
                    </a:lnTo>
                    <a:lnTo>
                      <a:pt x="0" y="552"/>
                    </a:lnTo>
                    <a:lnTo>
                      <a:pt x="277" y="383"/>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3" name="Freeform 19"/>
              <p:cNvSpPr>
                <a:spLocks/>
              </p:cNvSpPr>
              <p:nvPr/>
            </p:nvSpPr>
            <p:spPr bwMode="auto">
              <a:xfrm>
                <a:off x="6106612" y="4624430"/>
                <a:ext cx="726771" cy="962058"/>
              </a:xfrm>
              <a:custGeom>
                <a:avLst/>
                <a:gdLst>
                  <a:gd name="T0" fmla="*/ 277 w 417"/>
                  <a:gd name="T1" fmla="*/ 383 h 552"/>
                  <a:gd name="T2" fmla="*/ 417 w 417"/>
                  <a:gd name="T3" fmla="*/ 0 h 552"/>
                  <a:gd name="T4" fmla="*/ 133 w 417"/>
                  <a:gd name="T5" fmla="*/ 158 h 552"/>
                  <a:gd name="T6" fmla="*/ 0 w 417"/>
                  <a:gd name="T7" fmla="*/ 552 h 552"/>
                  <a:gd name="T8" fmla="*/ 277 w 417"/>
                  <a:gd name="T9" fmla="*/ 383 h 552"/>
                </a:gdLst>
                <a:ahLst/>
                <a:cxnLst>
                  <a:cxn ang="0">
                    <a:pos x="T0" y="T1"/>
                  </a:cxn>
                  <a:cxn ang="0">
                    <a:pos x="T2" y="T3"/>
                  </a:cxn>
                  <a:cxn ang="0">
                    <a:pos x="T4" y="T5"/>
                  </a:cxn>
                  <a:cxn ang="0">
                    <a:pos x="T6" y="T7"/>
                  </a:cxn>
                  <a:cxn ang="0">
                    <a:pos x="T8" y="T9"/>
                  </a:cxn>
                </a:cxnLst>
                <a:rect l="0" t="0" r="r" b="b"/>
                <a:pathLst>
                  <a:path w="417" h="552">
                    <a:moveTo>
                      <a:pt x="277" y="383"/>
                    </a:moveTo>
                    <a:lnTo>
                      <a:pt x="417" y="0"/>
                    </a:lnTo>
                    <a:lnTo>
                      <a:pt x="133" y="158"/>
                    </a:lnTo>
                    <a:lnTo>
                      <a:pt x="0" y="552"/>
                    </a:lnTo>
                    <a:lnTo>
                      <a:pt x="277" y="383"/>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4" name="Freeform 20"/>
              <p:cNvSpPr>
                <a:spLocks/>
              </p:cNvSpPr>
              <p:nvPr/>
            </p:nvSpPr>
            <p:spPr bwMode="auto">
              <a:xfrm>
                <a:off x="6338411" y="4356030"/>
                <a:ext cx="494972" cy="543772"/>
              </a:xfrm>
              <a:custGeom>
                <a:avLst/>
                <a:gdLst>
                  <a:gd name="T0" fmla="*/ 0 w 284"/>
                  <a:gd name="T1" fmla="*/ 312 h 312"/>
                  <a:gd name="T2" fmla="*/ 284 w 284"/>
                  <a:gd name="T3" fmla="*/ 154 h 312"/>
                  <a:gd name="T4" fmla="*/ 21 w 284"/>
                  <a:gd name="T5" fmla="*/ 0 h 312"/>
                  <a:gd name="T6" fmla="*/ 0 w 284"/>
                  <a:gd name="T7" fmla="*/ 312 h 312"/>
                </a:gdLst>
                <a:ahLst/>
                <a:cxnLst>
                  <a:cxn ang="0">
                    <a:pos x="T0" y="T1"/>
                  </a:cxn>
                  <a:cxn ang="0">
                    <a:pos x="T2" y="T3"/>
                  </a:cxn>
                  <a:cxn ang="0">
                    <a:pos x="T4" y="T5"/>
                  </a:cxn>
                  <a:cxn ang="0">
                    <a:pos x="T6" y="T7"/>
                  </a:cxn>
                </a:cxnLst>
                <a:rect l="0" t="0" r="r" b="b"/>
                <a:pathLst>
                  <a:path w="284" h="312">
                    <a:moveTo>
                      <a:pt x="0" y="312"/>
                    </a:moveTo>
                    <a:lnTo>
                      <a:pt x="284" y="154"/>
                    </a:lnTo>
                    <a:lnTo>
                      <a:pt x="21" y="0"/>
                    </a:lnTo>
                    <a:lnTo>
                      <a:pt x="0" y="312"/>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5" name="Freeform 21"/>
              <p:cNvSpPr>
                <a:spLocks/>
              </p:cNvSpPr>
              <p:nvPr/>
            </p:nvSpPr>
            <p:spPr bwMode="auto">
              <a:xfrm>
                <a:off x="6338411" y="4356030"/>
                <a:ext cx="494972" cy="543772"/>
              </a:xfrm>
              <a:custGeom>
                <a:avLst/>
                <a:gdLst>
                  <a:gd name="T0" fmla="*/ 0 w 284"/>
                  <a:gd name="T1" fmla="*/ 312 h 312"/>
                  <a:gd name="T2" fmla="*/ 284 w 284"/>
                  <a:gd name="T3" fmla="*/ 154 h 312"/>
                  <a:gd name="T4" fmla="*/ 21 w 284"/>
                  <a:gd name="T5" fmla="*/ 0 h 312"/>
                  <a:gd name="T6" fmla="*/ 0 w 284"/>
                  <a:gd name="T7" fmla="*/ 312 h 312"/>
                </a:gdLst>
                <a:ahLst/>
                <a:cxnLst>
                  <a:cxn ang="0">
                    <a:pos x="T0" y="T1"/>
                  </a:cxn>
                  <a:cxn ang="0">
                    <a:pos x="T2" y="T3"/>
                  </a:cxn>
                  <a:cxn ang="0">
                    <a:pos x="T4" y="T5"/>
                  </a:cxn>
                  <a:cxn ang="0">
                    <a:pos x="T6" y="T7"/>
                  </a:cxn>
                </a:cxnLst>
                <a:rect l="0" t="0" r="r" b="b"/>
                <a:pathLst>
                  <a:path w="284" h="312">
                    <a:moveTo>
                      <a:pt x="0" y="312"/>
                    </a:moveTo>
                    <a:lnTo>
                      <a:pt x="284" y="154"/>
                    </a:lnTo>
                    <a:lnTo>
                      <a:pt x="21" y="0"/>
                    </a:lnTo>
                    <a:lnTo>
                      <a:pt x="0" y="312"/>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6" name="Freeform 22"/>
              <p:cNvSpPr>
                <a:spLocks/>
              </p:cNvSpPr>
              <p:nvPr/>
            </p:nvSpPr>
            <p:spPr bwMode="auto">
              <a:xfrm>
                <a:off x="6589383" y="4413545"/>
                <a:ext cx="632657" cy="878400"/>
              </a:xfrm>
              <a:custGeom>
                <a:avLst/>
                <a:gdLst>
                  <a:gd name="T0" fmla="*/ 227 w 363"/>
                  <a:gd name="T1" fmla="*/ 369 h 504"/>
                  <a:gd name="T2" fmla="*/ 363 w 363"/>
                  <a:gd name="T3" fmla="*/ 0 h 504"/>
                  <a:gd name="T4" fmla="*/ 140 w 363"/>
                  <a:gd name="T5" fmla="*/ 121 h 504"/>
                  <a:gd name="T6" fmla="*/ 0 w 363"/>
                  <a:gd name="T7" fmla="*/ 504 h 504"/>
                  <a:gd name="T8" fmla="*/ 227 w 363"/>
                  <a:gd name="T9" fmla="*/ 369 h 504"/>
                </a:gdLst>
                <a:ahLst/>
                <a:cxnLst>
                  <a:cxn ang="0">
                    <a:pos x="T0" y="T1"/>
                  </a:cxn>
                  <a:cxn ang="0">
                    <a:pos x="T2" y="T3"/>
                  </a:cxn>
                  <a:cxn ang="0">
                    <a:pos x="T4" y="T5"/>
                  </a:cxn>
                  <a:cxn ang="0">
                    <a:pos x="T6" y="T7"/>
                  </a:cxn>
                  <a:cxn ang="0">
                    <a:pos x="T8" y="T9"/>
                  </a:cxn>
                </a:cxnLst>
                <a:rect l="0" t="0" r="r" b="b"/>
                <a:pathLst>
                  <a:path w="363" h="504">
                    <a:moveTo>
                      <a:pt x="227" y="369"/>
                    </a:moveTo>
                    <a:lnTo>
                      <a:pt x="363" y="0"/>
                    </a:lnTo>
                    <a:lnTo>
                      <a:pt x="140" y="121"/>
                    </a:lnTo>
                    <a:lnTo>
                      <a:pt x="0" y="504"/>
                    </a:lnTo>
                    <a:lnTo>
                      <a:pt x="227" y="369"/>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7" name="Freeform 23"/>
              <p:cNvSpPr>
                <a:spLocks/>
              </p:cNvSpPr>
              <p:nvPr/>
            </p:nvSpPr>
            <p:spPr bwMode="auto">
              <a:xfrm>
                <a:off x="6495269" y="4108544"/>
                <a:ext cx="552485" cy="536800"/>
              </a:xfrm>
              <a:custGeom>
                <a:avLst/>
                <a:gdLst>
                  <a:gd name="T0" fmla="*/ 213 w 317"/>
                  <a:gd name="T1" fmla="*/ 308 h 308"/>
                  <a:gd name="T2" fmla="*/ 317 w 317"/>
                  <a:gd name="T3" fmla="*/ 14 h 308"/>
                  <a:gd name="T4" fmla="*/ 59 w 317"/>
                  <a:gd name="T5" fmla="*/ 0 h 308"/>
                  <a:gd name="T6" fmla="*/ 0 w 317"/>
                  <a:gd name="T7" fmla="*/ 182 h 308"/>
                  <a:gd name="T8" fmla="*/ 213 w 317"/>
                  <a:gd name="T9" fmla="*/ 308 h 308"/>
                </a:gdLst>
                <a:ahLst/>
                <a:cxnLst>
                  <a:cxn ang="0">
                    <a:pos x="T0" y="T1"/>
                  </a:cxn>
                  <a:cxn ang="0">
                    <a:pos x="T2" y="T3"/>
                  </a:cxn>
                  <a:cxn ang="0">
                    <a:pos x="T4" y="T5"/>
                  </a:cxn>
                  <a:cxn ang="0">
                    <a:pos x="T6" y="T7"/>
                  </a:cxn>
                  <a:cxn ang="0">
                    <a:pos x="T8" y="T9"/>
                  </a:cxn>
                </a:cxnLst>
                <a:rect l="0" t="0" r="r" b="b"/>
                <a:pathLst>
                  <a:path w="317" h="308">
                    <a:moveTo>
                      <a:pt x="213" y="308"/>
                    </a:moveTo>
                    <a:lnTo>
                      <a:pt x="317" y="14"/>
                    </a:lnTo>
                    <a:lnTo>
                      <a:pt x="59" y="0"/>
                    </a:lnTo>
                    <a:lnTo>
                      <a:pt x="0" y="182"/>
                    </a:lnTo>
                    <a:lnTo>
                      <a:pt x="213" y="308"/>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8" name="Freeform 24"/>
              <p:cNvSpPr>
                <a:spLocks/>
              </p:cNvSpPr>
              <p:nvPr/>
            </p:nvSpPr>
            <p:spPr bwMode="auto">
              <a:xfrm>
                <a:off x="6456926" y="4070202"/>
                <a:ext cx="247486" cy="467086"/>
              </a:xfrm>
              <a:custGeom>
                <a:avLst/>
                <a:gdLst>
                  <a:gd name="T0" fmla="*/ 67 w 142"/>
                  <a:gd name="T1" fmla="*/ 230 h 268"/>
                  <a:gd name="T2" fmla="*/ 142 w 142"/>
                  <a:gd name="T3" fmla="*/ 0 h 268"/>
                  <a:gd name="T4" fmla="*/ 81 w 142"/>
                  <a:gd name="T5" fmla="*/ 22 h 268"/>
                  <a:gd name="T6" fmla="*/ 0 w 142"/>
                  <a:gd name="T7" fmla="*/ 268 h 268"/>
                  <a:gd name="T8" fmla="*/ 67 w 142"/>
                  <a:gd name="T9" fmla="*/ 230 h 268"/>
                </a:gdLst>
                <a:ahLst/>
                <a:cxnLst>
                  <a:cxn ang="0">
                    <a:pos x="T0" y="T1"/>
                  </a:cxn>
                  <a:cxn ang="0">
                    <a:pos x="T2" y="T3"/>
                  </a:cxn>
                  <a:cxn ang="0">
                    <a:pos x="T4" y="T5"/>
                  </a:cxn>
                  <a:cxn ang="0">
                    <a:pos x="T6" y="T7"/>
                  </a:cxn>
                  <a:cxn ang="0">
                    <a:pos x="T8" y="T9"/>
                  </a:cxn>
                </a:cxnLst>
                <a:rect l="0" t="0" r="r" b="b"/>
                <a:pathLst>
                  <a:path w="142" h="268">
                    <a:moveTo>
                      <a:pt x="67" y="230"/>
                    </a:moveTo>
                    <a:lnTo>
                      <a:pt x="142" y="0"/>
                    </a:lnTo>
                    <a:lnTo>
                      <a:pt x="81" y="22"/>
                    </a:lnTo>
                    <a:lnTo>
                      <a:pt x="0" y="268"/>
                    </a:lnTo>
                    <a:lnTo>
                      <a:pt x="67" y="230"/>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29" name="Freeform 25"/>
              <p:cNvSpPr>
                <a:spLocks/>
              </p:cNvSpPr>
              <p:nvPr/>
            </p:nvSpPr>
            <p:spPr bwMode="auto">
              <a:xfrm>
                <a:off x="5808583" y="4108544"/>
                <a:ext cx="789514" cy="1080572"/>
              </a:xfrm>
              <a:custGeom>
                <a:avLst/>
                <a:gdLst>
                  <a:gd name="T0" fmla="*/ 159 w 453"/>
                  <a:gd name="T1" fmla="*/ 144 h 620"/>
                  <a:gd name="T2" fmla="*/ 0 w 453"/>
                  <a:gd name="T3" fmla="*/ 620 h 620"/>
                  <a:gd name="T4" fmla="*/ 304 w 453"/>
                  <a:gd name="T5" fmla="*/ 454 h 620"/>
                  <a:gd name="T6" fmla="*/ 453 w 453"/>
                  <a:gd name="T7" fmla="*/ 0 h 620"/>
                  <a:gd name="T8" fmla="*/ 159 w 453"/>
                  <a:gd name="T9" fmla="*/ 144 h 620"/>
                </a:gdLst>
                <a:ahLst/>
                <a:cxnLst>
                  <a:cxn ang="0">
                    <a:pos x="T0" y="T1"/>
                  </a:cxn>
                  <a:cxn ang="0">
                    <a:pos x="T2" y="T3"/>
                  </a:cxn>
                  <a:cxn ang="0">
                    <a:pos x="T4" y="T5"/>
                  </a:cxn>
                  <a:cxn ang="0">
                    <a:pos x="T6" y="T7"/>
                  </a:cxn>
                  <a:cxn ang="0">
                    <a:pos x="T8" y="T9"/>
                  </a:cxn>
                </a:cxnLst>
                <a:rect l="0" t="0" r="r" b="b"/>
                <a:pathLst>
                  <a:path w="453" h="620">
                    <a:moveTo>
                      <a:pt x="159" y="144"/>
                    </a:moveTo>
                    <a:lnTo>
                      <a:pt x="0" y="620"/>
                    </a:lnTo>
                    <a:lnTo>
                      <a:pt x="304" y="454"/>
                    </a:lnTo>
                    <a:lnTo>
                      <a:pt x="453" y="0"/>
                    </a:lnTo>
                    <a:lnTo>
                      <a:pt x="159" y="144"/>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0" name="Freeform 26"/>
              <p:cNvSpPr>
                <a:spLocks/>
              </p:cNvSpPr>
              <p:nvPr/>
            </p:nvSpPr>
            <p:spPr bwMode="auto">
              <a:xfrm>
                <a:off x="5808583" y="4108544"/>
                <a:ext cx="789514" cy="1080572"/>
              </a:xfrm>
              <a:custGeom>
                <a:avLst/>
                <a:gdLst>
                  <a:gd name="T0" fmla="*/ 159 w 453"/>
                  <a:gd name="T1" fmla="*/ 144 h 620"/>
                  <a:gd name="T2" fmla="*/ 0 w 453"/>
                  <a:gd name="T3" fmla="*/ 620 h 620"/>
                  <a:gd name="T4" fmla="*/ 304 w 453"/>
                  <a:gd name="T5" fmla="*/ 454 h 620"/>
                  <a:gd name="T6" fmla="*/ 453 w 453"/>
                  <a:gd name="T7" fmla="*/ 0 h 620"/>
                  <a:gd name="T8" fmla="*/ 159 w 453"/>
                  <a:gd name="T9" fmla="*/ 144 h 620"/>
                </a:gdLst>
                <a:ahLst/>
                <a:cxnLst>
                  <a:cxn ang="0">
                    <a:pos x="T0" y="T1"/>
                  </a:cxn>
                  <a:cxn ang="0">
                    <a:pos x="T2" y="T3"/>
                  </a:cxn>
                  <a:cxn ang="0">
                    <a:pos x="T4" y="T5"/>
                  </a:cxn>
                  <a:cxn ang="0">
                    <a:pos x="T6" y="T7"/>
                  </a:cxn>
                  <a:cxn ang="0">
                    <a:pos x="T8" y="T9"/>
                  </a:cxn>
                </a:cxnLst>
                <a:rect l="0" t="0" r="r" b="b"/>
                <a:pathLst>
                  <a:path w="453" h="620">
                    <a:moveTo>
                      <a:pt x="159" y="144"/>
                    </a:moveTo>
                    <a:lnTo>
                      <a:pt x="0" y="620"/>
                    </a:lnTo>
                    <a:lnTo>
                      <a:pt x="304" y="454"/>
                    </a:lnTo>
                    <a:lnTo>
                      <a:pt x="453" y="0"/>
                    </a:lnTo>
                    <a:lnTo>
                      <a:pt x="159" y="144"/>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1" name="Freeform 27"/>
              <p:cNvSpPr>
                <a:spLocks/>
              </p:cNvSpPr>
              <p:nvPr/>
            </p:nvSpPr>
            <p:spPr bwMode="auto">
              <a:xfrm>
                <a:off x="6083317" y="3291145"/>
                <a:ext cx="784286" cy="1068372"/>
              </a:xfrm>
              <a:custGeom>
                <a:avLst/>
                <a:gdLst>
                  <a:gd name="T0" fmla="*/ 164 w 450"/>
                  <a:gd name="T1" fmla="*/ 123 h 613"/>
                  <a:gd name="T2" fmla="*/ 0 w 450"/>
                  <a:gd name="T3" fmla="*/ 613 h 613"/>
                  <a:gd name="T4" fmla="*/ 294 w 450"/>
                  <a:gd name="T5" fmla="*/ 469 h 613"/>
                  <a:gd name="T6" fmla="*/ 450 w 450"/>
                  <a:gd name="T7" fmla="*/ 0 h 613"/>
                  <a:gd name="T8" fmla="*/ 164 w 450"/>
                  <a:gd name="T9" fmla="*/ 123 h 613"/>
                </a:gdLst>
                <a:ahLst/>
                <a:cxnLst>
                  <a:cxn ang="0">
                    <a:pos x="T0" y="T1"/>
                  </a:cxn>
                  <a:cxn ang="0">
                    <a:pos x="T2" y="T3"/>
                  </a:cxn>
                  <a:cxn ang="0">
                    <a:pos x="T4" y="T5"/>
                  </a:cxn>
                  <a:cxn ang="0">
                    <a:pos x="T6" y="T7"/>
                  </a:cxn>
                  <a:cxn ang="0">
                    <a:pos x="T8" y="T9"/>
                  </a:cxn>
                </a:cxnLst>
                <a:rect l="0" t="0" r="r" b="b"/>
                <a:pathLst>
                  <a:path w="450" h="613">
                    <a:moveTo>
                      <a:pt x="164" y="123"/>
                    </a:moveTo>
                    <a:lnTo>
                      <a:pt x="0" y="613"/>
                    </a:lnTo>
                    <a:lnTo>
                      <a:pt x="294" y="469"/>
                    </a:lnTo>
                    <a:lnTo>
                      <a:pt x="450" y="0"/>
                    </a:lnTo>
                    <a:lnTo>
                      <a:pt x="164" y="123"/>
                    </a:lnTo>
                    <a:close/>
                  </a:path>
                </a:pathLst>
              </a:custGeom>
              <a:gradFill flip="none" rotWithShape="1">
                <a:gsLst>
                  <a:gs pos="0">
                    <a:schemeClr val="accent5">
                      <a:lumMod val="50000"/>
                    </a:schemeClr>
                  </a:gs>
                  <a:gs pos="100000">
                    <a:schemeClr val="accent5"/>
                  </a:gs>
                </a:gsLst>
                <a:lin ang="12000000" scaled="0"/>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2" name="Freeform 28"/>
              <p:cNvSpPr>
                <a:spLocks/>
              </p:cNvSpPr>
              <p:nvPr/>
            </p:nvSpPr>
            <p:spPr bwMode="auto">
              <a:xfrm>
                <a:off x="6085698" y="3291145"/>
                <a:ext cx="784286" cy="1068372"/>
              </a:xfrm>
              <a:custGeom>
                <a:avLst/>
                <a:gdLst>
                  <a:gd name="T0" fmla="*/ 164 w 450"/>
                  <a:gd name="T1" fmla="*/ 123 h 613"/>
                  <a:gd name="T2" fmla="*/ 0 w 450"/>
                  <a:gd name="T3" fmla="*/ 613 h 613"/>
                  <a:gd name="T4" fmla="*/ 294 w 450"/>
                  <a:gd name="T5" fmla="*/ 469 h 613"/>
                  <a:gd name="T6" fmla="*/ 450 w 450"/>
                  <a:gd name="T7" fmla="*/ 0 h 613"/>
                  <a:gd name="T8" fmla="*/ 164 w 450"/>
                  <a:gd name="T9" fmla="*/ 123 h 613"/>
                </a:gdLst>
                <a:ahLst/>
                <a:cxnLst>
                  <a:cxn ang="0">
                    <a:pos x="T0" y="T1"/>
                  </a:cxn>
                  <a:cxn ang="0">
                    <a:pos x="T2" y="T3"/>
                  </a:cxn>
                  <a:cxn ang="0">
                    <a:pos x="T4" y="T5"/>
                  </a:cxn>
                  <a:cxn ang="0">
                    <a:pos x="T6" y="T7"/>
                  </a:cxn>
                  <a:cxn ang="0">
                    <a:pos x="T8" y="T9"/>
                  </a:cxn>
                </a:cxnLst>
                <a:rect l="0" t="0" r="r" b="b"/>
                <a:pathLst>
                  <a:path w="450" h="613">
                    <a:moveTo>
                      <a:pt x="164" y="123"/>
                    </a:moveTo>
                    <a:lnTo>
                      <a:pt x="0" y="613"/>
                    </a:lnTo>
                    <a:lnTo>
                      <a:pt x="294" y="469"/>
                    </a:lnTo>
                    <a:lnTo>
                      <a:pt x="450" y="0"/>
                    </a:lnTo>
                    <a:lnTo>
                      <a:pt x="164" y="123"/>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3" name="Freeform 29"/>
              <p:cNvSpPr>
                <a:spLocks/>
              </p:cNvSpPr>
              <p:nvPr/>
            </p:nvSpPr>
            <p:spPr bwMode="auto">
              <a:xfrm>
                <a:off x="4884869" y="2006658"/>
                <a:ext cx="664028" cy="871428"/>
              </a:xfrm>
              <a:custGeom>
                <a:avLst/>
                <a:gdLst>
                  <a:gd name="T0" fmla="*/ 21 w 381"/>
                  <a:gd name="T1" fmla="*/ 355 h 500"/>
                  <a:gd name="T2" fmla="*/ 0 w 381"/>
                  <a:gd name="T3" fmla="*/ 0 h 500"/>
                  <a:gd name="T4" fmla="*/ 381 w 381"/>
                  <a:gd name="T5" fmla="*/ 204 h 500"/>
                  <a:gd name="T6" fmla="*/ 275 w 381"/>
                  <a:gd name="T7" fmla="*/ 500 h 500"/>
                  <a:gd name="T8" fmla="*/ 21 w 381"/>
                  <a:gd name="T9" fmla="*/ 355 h 500"/>
                </a:gdLst>
                <a:ahLst/>
                <a:cxnLst>
                  <a:cxn ang="0">
                    <a:pos x="T0" y="T1"/>
                  </a:cxn>
                  <a:cxn ang="0">
                    <a:pos x="T2" y="T3"/>
                  </a:cxn>
                  <a:cxn ang="0">
                    <a:pos x="T4" y="T5"/>
                  </a:cxn>
                  <a:cxn ang="0">
                    <a:pos x="T6" y="T7"/>
                  </a:cxn>
                  <a:cxn ang="0">
                    <a:pos x="T8" y="T9"/>
                  </a:cxn>
                </a:cxnLst>
                <a:rect l="0" t="0" r="r" b="b"/>
                <a:pathLst>
                  <a:path w="381" h="500">
                    <a:moveTo>
                      <a:pt x="21" y="355"/>
                    </a:moveTo>
                    <a:lnTo>
                      <a:pt x="0" y="0"/>
                    </a:lnTo>
                    <a:lnTo>
                      <a:pt x="381" y="204"/>
                    </a:lnTo>
                    <a:lnTo>
                      <a:pt x="275" y="500"/>
                    </a:lnTo>
                    <a:lnTo>
                      <a:pt x="21" y="355"/>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4" name="Freeform 30"/>
              <p:cNvSpPr>
                <a:spLocks/>
              </p:cNvSpPr>
              <p:nvPr/>
            </p:nvSpPr>
            <p:spPr bwMode="auto">
              <a:xfrm>
                <a:off x="6333184" y="2770030"/>
                <a:ext cx="268400" cy="352058"/>
              </a:xfrm>
              <a:custGeom>
                <a:avLst/>
                <a:gdLst>
                  <a:gd name="T0" fmla="*/ 154 w 154"/>
                  <a:gd name="T1" fmla="*/ 0 h 202"/>
                  <a:gd name="T2" fmla="*/ 145 w 154"/>
                  <a:gd name="T3" fmla="*/ 202 h 202"/>
                  <a:gd name="T4" fmla="*/ 0 w 154"/>
                  <a:gd name="T5" fmla="*/ 178 h 202"/>
                  <a:gd name="T6" fmla="*/ 24 w 154"/>
                  <a:gd name="T7" fmla="*/ 131 h 202"/>
                  <a:gd name="T8" fmla="*/ 154 w 154"/>
                  <a:gd name="T9" fmla="*/ 0 h 202"/>
                </a:gdLst>
                <a:ahLst/>
                <a:cxnLst>
                  <a:cxn ang="0">
                    <a:pos x="T0" y="T1"/>
                  </a:cxn>
                  <a:cxn ang="0">
                    <a:pos x="T2" y="T3"/>
                  </a:cxn>
                  <a:cxn ang="0">
                    <a:pos x="T4" y="T5"/>
                  </a:cxn>
                  <a:cxn ang="0">
                    <a:pos x="T6" y="T7"/>
                  </a:cxn>
                  <a:cxn ang="0">
                    <a:pos x="T8" y="T9"/>
                  </a:cxn>
                </a:cxnLst>
                <a:rect l="0" t="0" r="r" b="b"/>
                <a:pathLst>
                  <a:path w="154" h="202">
                    <a:moveTo>
                      <a:pt x="154" y="0"/>
                    </a:moveTo>
                    <a:lnTo>
                      <a:pt x="145" y="202"/>
                    </a:lnTo>
                    <a:lnTo>
                      <a:pt x="0" y="178"/>
                    </a:lnTo>
                    <a:lnTo>
                      <a:pt x="24" y="131"/>
                    </a:lnTo>
                    <a:lnTo>
                      <a:pt x="154" y="0"/>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5" name="Freeform 31"/>
              <p:cNvSpPr>
                <a:spLocks/>
              </p:cNvSpPr>
              <p:nvPr/>
            </p:nvSpPr>
            <p:spPr bwMode="auto">
              <a:xfrm>
                <a:off x="6036898" y="2344772"/>
                <a:ext cx="115028" cy="141172"/>
              </a:xfrm>
              <a:custGeom>
                <a:avLst/>
                <a:gdLst>
                  <a:gd name="T0" fmla="*/ 66 w 66"/>
                  <a:gd name="T1" fmla="*/ 36 h 81"/>
                  <a:gd name="T2" fmla="*/ 0 w 66"/>
                  <a:gd name="T3" fmla="*/ 0 h 81"/>
                  <a:gd name="T4" fmla="*/ 16 w 66"/>
                  <a:gd name="T5" fmla="*/ 81 h 81"/>
                  <a:gd name="T6" fmla="*/ 66 w 66"/>
                  <a:gd name="T7" fmla="*/ 36 h 81"/>
                </a:gdLst>
                <a:ahLst/>
                <a:cxnLst>
                  <a:cxn ang="0">
                    <a:pos x="T0" y="T1"/>
                  </a:cxn>
                  <a:cxn ang="0">
                    <a:pos x="T2" y="T3"/>
                  </a:cxn>
                  <a:cxn ang="0">
                    <a:pos x="T4" y="T5"/>
                  </a:cxn>
                  <a:cxn ang="0">
                    <a:pos x="T6" y="T7"/>
                  </a:cxn>
                </a:cxnLst>
                <a:rect l="0" t="0" r="r" b="b"/>
                <a:pathLst>
                  <a:path w="66" h="81">
                    <a:moveTo>
                      <a:pt x="66" y="36"/>
                    </a:moveTo>
                    <a:lnTo>
                      <a:pt x="0" y="0"/>
                    </a:lnTo>
                    <a:lnTo>
                      <a:pt x="16" y="81"/>
                    </a:lnTo>
                    <a:lnTo>
                      <a:pt x="66" y="36"/>
                    </a:lnTo>
                    <a:close/>
                  </a:path>
                </a:pathLst>
              </a:custGeom>
              <a:solidFill>
                <a:schemeClr val="accent5">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6" name="Freeform 32"/>
              <p:cNvSpPr>
                <a:spLocks/>
              </p:cNvSpPr>
              <p:nvPr/>
            </p:nvSpPr>
            <p:spPr bwMode="auto">
              <a:xfrm>
                <a:off x="5524498" y="1882915"/>
                <a:ext cx="569914" cy="1085801"/>
              </a:xfrm>
              <a:custGeom>
                <a:avLst/>
                <a:gdLst>
                  <a:gd name="T0" fmla="*/ 133 w 327"/>
                  <a:gd name="T1" fmla="*/ 104 h 623"/>
                  <a:gd name="T2" fmla="*/ 327 w 327"/>
                  <a:gd name="T3" fmla="*/ 0 h 623"/>
                  <a:gd name="T4" fmla="*/ 310 w 327"/>
                  <a:gd name="T5" fmla="*/ 346 h 623"/>
                  <a:gd name="T6" fmla="*/ 294 w 327"/>
                  <a:gd name="T7" fmla="*/ 372 h 623"/>
                  <a:gd name="T8" fmla="*/ 0 w 327"/>
                  <a:gd name="T9" fmla="*/ 623 h 623"/>
                  <a:gd name="T10" fmla="*/ 14 w 327"/>
                  <a:gd name="T11" fmla="*/ 275 h 623"/>
                  <a:gd name="T12" fmla="*/ 133 w 327"/>
                  <a:gd name="T13" fmla="*/ 104 h 623"/>
                </a:gdLst>
                <a:ahLst/>
                <a:cxnLst>
                  <a:cxn ang="0">
                    <a:pos x="T0" y="T1"/>
                  </a:cxn>
                  <a:cxn ang="0">
                    <a:pos x="T2" y="T3"/>
                  </a:cxn>
                  <a:cxn ang="0">
                    <a:pos x="T4" y="T5"/>
                  </a:cxn>
                  <a:cxn ang="0">
                    <a:pos x="T6" y="T7"/>
                  </a:cxn>
                  <a:cxn ang="0">
                    <a:pos x="T8" y="T9"/>
                  </a:cxn>
                  <a:cxn ang="0">
                    <a:pos x="T10" y="T11"/>
                  </a:cxn>
                  <a:cxn ang="0">
                    <a:pos x="T12" y="T13"/>
                  </a:cxn>
                </a:cxnLst>
                <a:rect l="0" t="0" r="r" b="b"/>
                <a:pathLst>
                  <a:path w="327" h="623">
                    <a:moveTo>
                      <a:pt x="133" y="104"/>
                    </a:moveTo>
                    <a:lnTo>
                      <a:pt x="327" y="0"/>
                    </a:lnTo>
                    <a:lnTo>
                      <a:pt x="310" y="346"/>
                    </a:lnTo>
                    <a:lnTo>
                      <a:pt x="294" y="372"/>
                    </a:lnTo>
                    <a:lnTo>
                      <a:pt x="0" y="623"/>
                    </a:lnTo>
                    <a:lnTo>
                      <a:pt x="14" y="275"/>
                    </a:lnTo>
                    <a:lnTo>
                      <a:pt x="133" y="104"/>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7" name="Freeform 33"/>
              <p:cNvSpPr>
                <a:spLocks/>
              </p:cNvSpPr>
              <p:nvPr/>
            </p:nvSpPr>
            <p:spPr bwMode="auto">
              <a:xfrm>
                <a:off x="5958469" y="2407516"/>
                <a:ext cx="193457" cy="341600"/>
              </a:xfrm>
              <a:custGeom>
                <a:avLst/>
                <a:gdLst>
                  <a:gd name="T0" fmla="*/ 57 w 111"/>
                  <a:gd name="T1" fmla="*/ 78 h 196"/>
                  <a:gd name="T2" fmla="*/ 61 w 111"/>
                  <a:gd name="T3" fmla="*/ 45 h 196"/>
                  <a:gd name="T4" fmla="*/ 111 w 111"/>
                  <a:gd name="T5" fmla="*/ 0 h 196"/>
                  <a:gd name="T6" fmla="*/ 102 w 111"/>
                  <a:gd name="T7" fmla="*/ 196 h 196"/>
                  <a:gd name="T8" fmla="*/ 0 w 111"/>
                  <a:gd name="T9" fmla="*/ 99 h 196"/>
                  <a:gd name="T10" fmla="*/ 57 w 111"/>
                  <a:gd name="T11" fmla="*/ 78 h 196"/>
                </a:gdLst>
                <a:ahLst/>
                <a:cxnLst>
                  <a:cxn ang="0">
                    <a:pos x="T0" y="T1"/>
                  </a:cxn>
                  <a:cxn ang="0">
                    <a:pos x="T2" y="T3"/>
                  </a:cxn>
                  <a:cxn ang="0">
                    <a:pos x="T4" y="T5"/>
                  </a:cxn>
                  <a:cxn ang="0">
                    <a:pos x="T6" y="T7"/>
                  </a:cxn>
                  <a:cxn ang="0">
                    <a:pos x="T8" y="T9"/>
                  </a:cxn>
                  <a:cxn ang="0">
                    <a:pos x="T10" y="T11"/>
                  </a:cxn>
                </a:cxnLst>
                <a:rect l="0" t="0" r="r" b="b"/>
                <a:pathLst>
                  <a:path w="111" h="196">
                    <a:moveTo>
                      <a:pt x="57" y="78"/>
                    </a:moveTo>
                    <a:lnTo>
                      <a:pt x="61" y="45"/>
                    </a:lnTo>
                    <a:lnTo>
                      <a:pt x="111" y="0"/>
                    </a:lnTo>
                    <a:lnTo>
                      <a:pt x="102" y="196"/>
                    </a:lnTo>
                    <a:lnTo>
                      <a:pt x="0" y="99"/>
                    </a:lnTo>
                    <a:lnTo>
                      <a:pt x="57" y="78"/>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8" name="Freeform 34"/>
              <p:cNvSpPr>
                <a:spLocks/>
              </p:cNvSpPr>
              <p:nvPr/>
            </p:nvSpPr>
            <p:spPr bwMode="auto">
              <a:xfrm>
                <a:off x="5844545" y="2490706"/>
                <a:ext cx="754657" cy="512400"/>
              </a:xfrm>
              <a:custGeom>
                <a:avLst/>
                <a:gdLst>
                  <a:gd name="T0" fmla="*/ 125 w 433"/>
                  <a:gd name="T1" fmla="*/ 0 h 294"/>
                  <a:gd name="T2" fmla="*/ 433 w 433"/>
                  <a:gd name="T3" fmla="*/ 163 h 294"/>
                  <a:gd name="T4" fmla="*/ 303 w 433"/>
                  <a:gd name="T5" fmla="*/ 294 h 294"/>
                  <a:gd name="T6" fmla="*/ 0 w 433"/>
                  <a:gd name="T7" fmla="*/ 123 h 294"/>
                  <a:gd name="T8" fmla="*/ 64 w 433"/>
                  <a:gd name="T9" fmla="*/ 54 h 294"/>
                  <a:gd name="T10" fmla="*/ 125 w 433"/>
                  <a:gd name="T11" fmla="*/ 0 h 294"/>
                </a:gdLst>
                <a:ahLst/>
                <a:cxnLst>
                  <a:cxn ang="0">
                    <a:pos x="T0" y="T1"/>
                  </a:cxn>
                  <a:cxn ang="0">
                    <a:pos x="T2" y="T3"/>
                  </a:cxn>
                  <a:cxn ang="0">
                    <a:pos x="T4" y="T5"/>
                  </a:cxn>
                  <a:cxn ang="0">
                    <a:pos x="T6" y="T7"/>
                  </a:cxn>
                  <a:cxn ang="0">
                    <a:pos x="T8" y="T9"/>
                  </a:cxn>
                  <a:cxn ang="0">
                    <a:pos x="T10" y="T11"/>
                  </a:cxn>
                </a:cxnLst>
                <a:rect l="0" t="0" r="r" b="b"/>
                <a:pathLst>
                  <a:path w="433" h="294">
                    <a:moveTo>
                      <a:pt x="125" y="0"/>
                    </a:moveTo>
                    <a:lnTo>
                      <a:pt x="433" y="163"/>
                    </a:lnTo>
                    <a:lnTo>
                      <a:pt x="303" y="294"/>
                    </a:lnTo>
                    <a:lnTo>
                      <a:pt x="0" y="123"/>
                    </a:lnTo>
                    <a:lnTo>
                      <a:pt x="64" y="54"/>
                    </a:lnTo>
                    <a:lnTo>
                      <a:pt x="125" y="0"/>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39" name="Freeform 35"/>
              <p:cNvSpPr>
                <a:spLocks/>
              </p:cNvSpPr>
              <p:nvPr/>
            </p:nvSpPr>
            <p:spPr bwMode="auto">
              <a:xfrm>
                <a:off x="6031669" y="2754345"/>
                <a:ext cx="247486" cy="353801"/>
              </a:xfrm>
              <a:custGeom>
                <a:avLst/>
                <a:gdLst>
                  <a:gd name="T0" fmla="*/ 142 w 142"/>
                  <a:gd name="T1" fmla="*/ 0 h 203"/>
                  <a:gd name="T2" fmla="*/ 133 w 142"/>
                  <a:gd name="T3" fmla="*/ 203 h 203"/>
                  <a:gd name="T4" fmla="*/ 0 w 142"/>
                  <a:gd name="T5" fmla="*/ 90 h 203"/>
                  <a:gd name="T6" fmla="*/ 142 w 142"/>
                  <a:gd name="T7" fmla="*/ 0 h 203"/>
                </a:gdLst>
                <a:ahLst/>
                <a:cxnLst>
                  <a:cxn ang="0">
                    <a:pos x="T0" y="T1"/>
                  </a:cxn>
                  <a:cxn ang="0">
                    <a:pos x="T2" y="T3"/>
                  </a:cxn>
                  <a:cxn ang="0">
                    <a:pos x="T4" y="T5"/>
                  </a:cxn>
                  <a:cxn ang="0">
                    <a:pos x="T6" y="T7"/>
                  </a:cxn>
                </a:cxnLst>
                <a:rect l="0" t="0" r="r" b="b"/>
                <a:pathLst>
                  <a:path w="142" h="203">
                    <a:moveTo>
                      <a:pt x="142" y="0"/>
                    </a:moveTo>
                    <a:lnTo>
                      <a:pt x="133" y="203"/>
                    </a:lnTo>
                    <a:lnTo>
                      <a:pt x="0" y="90"/>
                    </a:lnTo>
                    <a:lnTo>
                      <a:pt x="142" y="0"/>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0" name="Freeform 36"/>
              <p:cNvSpPr>
                <a:spLocks/>
              </p:cNvSpPr>
              <p:nvPr/>
            </p:nvSpPr>
            <p:spPr bwMode="auto">
              <a:xfrm>
                <a:off x="4967248" y="2366963"/>
                <a:ext cx="1307143" cy="916744"/>
              </a:xfrm>
              <a:custGeom>
                <a:avLst/>
                <a:gdLst>
                  <a:gd name="T0" fmla="*/ 0 w 750"/>
                  <a:gd name="T1" fmla="*/ 293 h 526"/>
                  <a:gd name="T2" fmla="*/ 416 w 750"/>
                  <a:gd name="T3" fmla="*/ 526 h 526"/>
                  <a:gd name="T4" fmla="*/ 750 w 750"/>
                  <a:gd name="T5" fmla="*/ 225 h 526"/>
                  <a:gd name="T6" fmla="*/ 331 w 750"/>
                  <a:gd name="T7" fmla="*/ 0 h 526"/>
                  <a:gd name="T8" fmla="*/ 0 w 750"/>
                  <a:gd name="T9" fmla="*/ 293 h 526"/>
                </a:gdLst>
                <a:ahLst/>
                <a:cxnLst>
                  <a:cxn ang="0">
                    <a:pos x="T0" y="T1"/>
                  </a:cxn>
                  <a:cxn ang="0">
                    <a:pos x="T2" y="T3"/>
                  </a:cxn>
                  <a:cxn ang="0">
                    <a:pos x="T4" y="T5"/>
                  </a:cxn>
                  <a:cxn ang="0">
                    <a:pos x="T6" y="T7"/>
                  </a:cxn>
                  <a:cxn ang="0">
                    <a:pos x="T8" y="T9"/>
                  </a:cxn>
                </a:cxnLst>
                <a:rect l="0" t="0" r="r" b="b"/>
                <a:pathLst>
                  <a:path w="750" h="526">
                    <a:moveTo>
                      <a:pt x="0" y="293"/>
                    </a:moveTo>
                    <a:lnTo>
                      <a:pt x="416" y="526"/>
                    </a:lnTo>
                    <a:lnTo>
                      <a:pt x="750" y="225"/>
                    </a:lnTo>
                    <a:lnTo>
                      <a:pt x="331" y="0"/>
                    </a:lnTo>
                    <a:lnTo>
                      <a:pt x="0" y="293"/>
                    </a:lnTo>
                    <a:close/>
                  </a:path>
                </a:pathLst>
              </a:custGeom>
              <a:solidFill>
                <a:schemeClr val="bg1">
                  <a:lumMod val="95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1" name="Freeform 37"/>
              <p:cNvSpPr>
                <a:spLocks/>
              </p:cNvSpPr>
              <p:nvPr/>
            </p:nvSpPr>
            <p:spPr bwMode="auto">
              <a:xfrm>
                <a:off x="5590727" y="2869373"/>
                <a:ext cx="1279258" cy="636143"/>
              </a:xfrm>
              <a:custGeom>
                <a:avLst/>
                <a:gdLst>
                  <a:gd name="T0" fmla="*/ 0 w 734"/>
                  <a:gd name="T1" fmla="*/ 114 h 365"/>
                  <a:gd name="T2" fmla="*/ 448 w 734"/>
                  <a:gd name="T3" fmla="*/ 365 h 365"/>
                  <a:gd name="T4" fmla="*/ 734 w 734"/>
                  <a:gd name="T5" fmla="*/ 242 h 365"/>
                  <a:gd name="T6" fmla="*/ 322 w 734"/>
                  <a:gd name="T7" fmla="*/ 0 h 365"/>
                  <a:gd name="T8" fmla="*/ 0 w 734"/>
                  <a:gd name="T9" fmla="*/ 114 h 365"/>
                </a:gdLst>
                <a:ahLst/>
                <a:cxnLst>
                  <a:cxn ang="0">
                    <a:pos x="T0" y="T1"/>
                  </a:cxn>
                  <a:cxn ang="0">
                    <a:pos x="T2" y="T3"/>
                  </a:cxn>
                  <a:cxn ang="0">
                    <a:pos x="T4" y="T5"/>
                  </a:cxn>
                  <a:cxn ang="0">
                    <a:pos x="T6" y="T7"/>
                  </a:cxn>
                  <a:cxn ang="0">
                    <a:pos x="T8" y="T9"/>
                  </a:cxn>
                </a:cxnLst>
                <a:rect l="0" t="0" r="r" b="b"/>
                <a:pathLst>
                  <a:path w="734" h="365">
                    <a:moveTo>
                      <a:pt x="0" y="114"/>
                    </a:moveTo>
                    <a:lnTo>
                      <a:pt x="448" y="365"/>
                    </a:lnTo>
                    <a:lnTo>
                      <a:pt x="734" y="242"/>
                    </a:lnTo>
                    <a:lnTo>
                      <a:pt x="322" y="0"/>
                    </a:lnTo>
                    <a:lnTo>
                      <a:pt x="0" y="114"/>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2" name="Freeform 38"/>
              <p:cNvSpPr>
                <a:spLocks/>
              </p:cNvSpPr>
              <p:nvPr/>
            </p:nvSpPr>
            <p:spPr bwMode="auto">
              <a:xfrm>
                <a:off x="6864117" y="3683287"/>
                <a:ext cx="664028" cy="962058"/>
              </a:xfrm>
              <a:custGeom>
                <a:avLst/>
                <a:gdLst>
                  <a:gd name="T0" fmla="*/ 0 w 381"/>
                  <a:gd name="T1" fmla="*/ 552 h 552"/>
                  <a:gd name="T2" fmla="*/ 222 w 381"/>
                  <a:gd name="T3" fmla="*/ 431 h 552"/>
                  <a:gd name="T4" fmla="*/ 381 w 381"/>
                  <a:gd name="T5" fmla="*/ 0 h 552"/>
                  <a:gd name="T6" fmla="*/ 315 w 381"/>
                  <a:gd name="T7" fmla="*/ 28 h 552"/>
                  <a:gd name="T8" fmla="*/ 104 w 381"/>
                  <a:gd name="T9" fmla="*/ 258 h 552"/>
                  <a:gd name="T10" fmla="*/ 0 w 381"/>
                  <a:gd name="T11" fmla="*/ 552 h 552"/>
                </a:gdLst>
                <a:ahLst/>
                <a:cxnLst>
                  <a:cxn ang="0">
                    <a:pos x="T0" y="T1"/>
                  </a:cxn>
                  <a:cxn ang="0">
                    <a:pos x="T2" y="T3"/>
                  </a:cxn>
                  <a:cxn ang="0">
                    <a:pos x="T4" y="T5"/>
                  </a:cxn>
                  <a:cxn ang="0">
                    <a:pos x="T6" y="T7"/>
                  </a:cxn>
                  <a:cxn ang="0">
                    <a:pos x="T8" y="T9"/>
                  </a:cxn>
                  <a:cxn ang="0">
                    <a:pos x="T10" y="T11"/>
                  </a:cxn>
                </a:cxnLst>
                <a:rect l="0" t="0" r="r" b="b"/>
                <a:pathLst>
                  <a:path w="381" h="552">
                    <a:moveTo>
                      <a:pt x="0" y="552"/>
                    </a:moveTo>
                    <a:lnTo>
                      <a:pt x="222" y="431"/>
                    </a:lnTo>
                    <a:lnTo>
                      <a:pt x="381" y="0"/>
                    </a:lnTo>
                    <a:lnTo>
                      <a:pt x="315" y="28"/>
                    </a:lnTo>
                    <a:lnTo>
                      <a:pt x="104" y="258"/>
                    </a:lnTo>
                    <a:lnTo>
                      <a:pt x="0" y="552"/>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3" name="Freeform 39"/>
              <p:cNvSpPr>
                <a:spLocks/>
              </p:cNvSpPr>
              <p:nvPr/>
            </p:nvSpPr>
            <p:spPr bwMode="auto">
              <a:xfrm>
                <a:off x="6730555" y="2688116"/>
                <a:ext cx="824371" cy="672743"/>
              </a:xfrm>
              <a:custGeom>
                <a:avLst/>
                <a:gdLst>
                  <a:gd name="T0" fmla="*/ 64 w 473"/>
                  <a:gd name="T1" fmla="*/ 0 h 386"/>
                  <a:gd name="T2" fmla="*/ 0 w 473"/>
                  <a:gd name="T3" fmla="*/ 175 h 386"/>
                  <a:gd name="T4" fmla="*/ 417 w 473"/>
                  <a:gd name="T5" fmla="*/ 386 h 386"/>
                  <a:gd name="T6" fmla="*/ 473 w 473"/>
                  <a:gd name="T7" fmla="*/ 218 h 386"/>
                  <a:gd name="T8" fmla="*/ 64 w 473"/>
                  <a:gd name="T9" fmla="*/ 0 h 386"/>
                </a:gdLst>
                <a:ahLst/>
                <a:cxnLst>
                  <a:cxn ang="0">
                    <a:pos x="T0" y="T1"/>
                  </a:cxn>
                  <a:cxn ang="0">
                    <a:pos x="T2" y="T3"/>
                  </a:cxn>
                  <a:cxn ang="0">
                    <a:pos x="T4" y="T5"/>
                  </a:cxn>
                  <a:cxn ang="0">
                    <a:pos x="T6" y="T7"/>
                  </a:cxn>
                  <a:cxn ang="0">
                    <a:pos x="T8" y="T9"/>
                  </a:cxn>
                </a:cxnLst>
                <a:rect l="0" t="0" r="r" b="b"/>
                <a:pathLst>
                  <a:path w="473" h="386">
                    <a:moveTo>
                      <a:pt x="64" y="0"/>
                    </a:moveTo>
                    <a:lnTo>
                      <a:pt x="0" y="175"/>
                    </a:lnTo>
                    <a:lnTo>
                      <a:pt x="417" y="386"/>
                    </a:lnTo>
                    <a:lnTo>
                      <a:pt x="473" y="218"/>
                    </a:lnTo>
                    <a:lnTo>
                      <a:pt x="64" y="0"/>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4" name="Freeform 40"/>
              <p:cNvSpPr>
                <a:spLocks/>
              </p:cNvSpPr>
              <p:nvPr/>
            </p:nvSpPr>
            <p:spPr bwMode="auto">
              <a:xfrm>
                <a:off x="6730555" y="2688116"/>
                <a:ext cx="824371" cy="672743"/>
              </a:xfrm>
              <a:custGeom>
                <a:avLst/>
                <a:gdLst>
                  <a:gd name="T0" fmla="*/ 64 w 473"/>
                  <a:gd name="T1" fmla="*/ 0 h 386"/>
                  <a:gd name="T2" fmla="*/ 0 w 473"/>
                  <a:gd name="T3" fmla="*/ 175 h 386"/>
                  <a:gd name="T4" fmla="*/ 417 w 473"/>
                  <a:gd name="T5" fmla="*/ 386 h 386"/>
                  <a:gd name="T6" fmla="*/ 473 w 473"/>
                  <a:gd name="T7" fmla="*/ 218 h 386"/>
                  <a:gd name="T8" fmla="*/ 64 w 473"/>
                  <a:gd name="T9" fmla="*/ 0 h 386"/>
                </a:gdLst>
                <a:ahLst/>
                <a:cxnLst>
                  <a:cxn ang="0">
                    <a:pos x="T0" y="T1"/>
                  </a:cxn>
                  <a:cxn ang="0">
                    <a:pos x="T2" y="T3"/>
                  </a:cxn>
                  <a:cxn ang="0">
                    <a:pos x="T4" y="T5"/>
                  </a:cxn>
                  <a:cxn ang="0">
                    <a:pos x="T6" y="T7"/>
                  </a:cxn>
                  <a:cxn ang="0">
                    <a:pos x="T8" y="T9"/>
                  </a:cxn>
                </a:cxnLst>
                <a:rect l="0" t="0" r="r" b="b"/>
                <a:pathLst>
                  <a:path w="473" h="386">
                    <a:moveTo>
                      <a:pt x="64" y="0"/>
                    </a:moveTo>
                    <a:lnTo>
                      <a:pt x="0" y="175"/>
                    </a:lnTo>
                    <a:lnTo>
                      <a:pt x="417" y="386"/>
                    </a:lnTo>
                    <a:lnTo>
                      <a:pt x="473" y="218"/>
                    </a:lnTo>
                    <a:lnTo>
                      <a:pt x="64"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5" name="Freeform 41"/>
              <p:cNvSpPr>
                <a:spLocks/>
              </p:cNvSpPr>
              <p:nvPr/>
            </p:nvSpPr>
            <p:spPr bwMode="auto">
              <a:xfrm>
                <a:off x="7271946" y="2905972"/>
                <a:ext cx="660542" cy="928944"/>
              </a:xfrm>
              <a:custGeom>
                <a:avLst/>
                <a:gdLst>
                  <a:gd name="T0" fmla="*/ 223 w 379"/>
                  <a:gd name="T1" fmla="*/ 427 h 533"/>
                  <a:gd name="T2" fmla="*/ 379 w 379"/>
                  <a:gd name="T3" fmla="*/ 0 h 533"/>
                  <a:gd name="T4" fmla="*/ 161 w 379"/>
                  <a:gd name="T5" fmla="*/ 93 h 533"/>
                  <a:gd name="T6" fmla="*/ 0 w 379"/>
                  <a:gd name="T7" fmla="*/ 533 h 533"/>
                  <a:gd name="T8" fmla="*/ 223 w 379"/>
                  <a:gd name="T9" fmla="*/ 427 h 533"/>
                </a:gdLst>
                <a:ahLst/>
                <a:cxnLst>
                  <a:cxn ang="0">
                    <a:pos x="T0" y="T1"/>
                  </a:cxn>
                  <a:cxn ang="0">
                    <a:pos x="T2" y="T3"/>
                  </a:cxn>
                  <a:cxn ang="0">
                    <a:pos x="T4" y="T5"/>
                  </a:cxn>
                  <a:cxn ang="0">
                    <a:pos x="T6" y="T7"/>
                  </a:cxn>
                  <a:cxn ang="0">
                    <a:pos x="T8" y="T9"/>
                  </a:cxn>
                </a:cxnLst>
                <a:rect l="0" t="0" r="r" b="b"/>
                <a:pathLst>
                  <a:path w="379" h="533">
                    <a:moveTo>
                      <a:pt x="223" y="427"/>
                    </a:moveTo>
                    <a:lnTo>
                      <a:pt x="379" y="0"/>
                    </a:lnTo>
                    <a:lnTo>
                      <a:pt x="161" y="93"/>
                    </a:lnTo>
                    <a:lnTo>
                      <a:pt x="0" y="533"/>
                    </a:lnTo>
                    <a:lnTo>
                      <a:pt x="223" y="427"/>
                    </a:lnTo>
                    <a:close/>
                  </a:path>
                </a:pathLst>
              </a:custGeom>
              <a:gradFill>
                <a:gsLst>
                  <a:gs pos="0">
                    <a:schemeClr val="accent5">
                      <a:lumMod val="50000"/>
                    </a:schemeClr>
                  </a:gs>
                  <a:gs pos="100000">
                    <a:schemeClr val="accent5"/>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6" name="Freeform 42"/>
              <p:cNvSpPr>
                <a:spLocks/>
              </p:cNvSpPr>
              <p:nvPr/>
            </p:nvSpPr>
            <p:spPr bwMode="auto">
              <a:xfrm>
                <a:off x="6416841" y="2832772"/>
                <a:ext cx="1246142" cy="615229"/>
              </a:xfrm>
              <a:custGeom>
                <a:avLst/>
                <a:gdLst>
                  <a:gd name="T0" fmla="*/ 303 w 715"/>
                  <a:gd name="T1" fmla="*/ 0 h 353"/>
                  <a:gd name="T2" fmla="*/ 715 w 715"/>
                  <a:gd name="T3" fmla="*/ 222 h 353"/>
                  <a:gd name="T4" fmla="*/ 414 w 715"/>
                  <a:gd name="T5" fmla="*/ 353 h 353"/>
                  <a:gd name="T6" fmla="*/ 0 w 715"/>
                  <a:gd name="T7" fmla="*/ 111 h 353"/>
                  <a:gd name="T8" fmla="*/ 303 w 715"/>
                  <a:gd name="T9" fmla="*/ 0 h 353"/>
                </a:gdLst>
                <a:ahLst/>
                <a:cxnLst>
                  <a:cxn ang="0">
                    <a:pos x="T0" y="T1"/>
                  </a:cxn>
                  <a:cxn ang="0">
                    <a:pos x="T2" y="T3"/>
                  </a:cxn>
                  <a:cxn ang="0">
                    <a:pos x="T4" y="T5"/>
                  </a:cxn>
                  <a:cxn ang="0">
                    <a:pos x="T6" y="T7"/>
                  </a:cxn>
                  <a:cxn ang="0">
                    <a:pos x="T8" y="T9"/>
                  </a:cxn>
                </a:cxnLst>
                <a:rect l="0" t="0" r="r" b="b"/>
                <a:pathLst>
                  <a:path w="715" h="353">
                    <a:moveTo>
                      <a:pt x="303" y="0"/>
                    </a:moveTo>
                    <a:lnTo>
                      <a:pt x="715" y="222"/>
                    </a:lnTo>
                    <a:lnTo>
                      <a:pt x="414" y="353"/>
                    </a:lnTo>
                    <a:lnTo>
                      <a:pt x="0" y="111"/>
                    </a:lnTo>
                    <a:lnTo>
                      <a:pt x="303" y="0"/>
                    </a:lnTo>
                    <a:close/>
                  </a:path>
                </a:pathLst>
              </a:custGeom>
              <a:solidFill>
                <a:schemeClr val="bg1">
                  <a:lumMod val="95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7" name="Freeform 43"/>
              <p:cNvSpPr>
                <a:spLocks/>
              </p:cNvSpPr>
              <p:nvPr/>
            </p:nvSpPr>
            <p:spPr bwMode="auto">
              <a:xfrm>
                <a:off x="6839717" y="2548220"/>
                <a:ext cx="1092771" cy="524601"/>
              </a:xfrm>
              <a:custGeom>
                <a:avLst/>
                <a:gdLst>
                  <a:gd name="T0" fmla="*/ 229 w 627"/>
                  <a:gd name="T1" fmla="*/ 0 h 301"/>
                  <a:gd name="T2" fmla="*/ 627 w 627"/>
                  <a:gd name="T3" fmla="*/ 208 h 301"/>
                  <a:gd name="T4" fmla="*/ 409 w 627"/>
                  <a:gd name="T5" fmla="*/ 301 h 301"/>
                  <a:gd name="T6" fmla="*/ 0 w 627"/>
                  <a:gd name="T7" fmla="*/ 83 h 301"/>
                  <a:gd name="T8" fmla="*/ 229 w 627"/>
                  <a:gd name="T9" fmla="*/ 0 h 301"/>
                </a:gdLst>
                <a:ahLst/>
                <a:cxnLst>
                  <a:cxn ang="0">
                    <a:pos x="T0" y="T1"/>
                  </a:cxn>
                  <a:cxn ang="0">
                    <a:pos x="T2" y="T3"/>
                  </a:cxn>
                  <a:cxn ang="0">
                    <a:pos x="T4" y="T5"/>
                  </a:cxn>
                  <a:cxn ang="0">
                    <a:pos x="T6" y="T7"/>
                  </a:cxn>
                  <a:cxn ang="0">
                    <a:pos x="T8" y="T9"/>
                  </a:cxn>
                </a:cxnLst>
                <a:rect l="0" t="0" r="r" b="b"/>
                <a:pathLst>
                  <a:path w="627" h="301">
                    <a:moveTo>
                      <a:pt x="229" y="0"/>
                    </a:moveTo>
                    <a:lnTo>
                      <a:pt x="627" y="208"/>
                    </a:lnTo>
                    <a:lnTo>
                      <a:pt x="409" y="301"/>
                    </a:lnTo>
                    <a:lnTo>
                      <a:pt x="0" y="83"/>
                    </a:lnTo>
                    <a:lnTo>
                      <a:pt x="229" y="0"/>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8" name="Freeform 44"/>
              <p:cNvSpPr>
                <a:spLocks/>
              </p:cNvSpPr>
              <p:nvPr/>
            </p:nvSpPr>
            <p:spPr bwMode="auto">
              <a:xfrm>
                <a:off x="6849069" y="3219686"/>
                <a:ext cx="813914" cy="1028286"/>
              </a:xfrm>
              <a:custGeom>
                <a:avLst/>
                <a:gdLst>
                  <a:gd name="T0" fmla="*/ 318 w 467"/>
                  <a:gd name="T1" fmla="*/ 405 h 590"/>
                  <a:gd name="T2" fmla="*/ 467 w 467"/>
                  <a:gd name="T3" fmla="*/ 0 h 590"/>
                  <a:gd name="T4" fmla="*/ 166 w 467"/>
                  <a:gd name="T5" fmla="*/ 131 h 590"/>
                  <a:gd name="T6" fmla="*/ 0 w 467"/>
                  <a:gd name="T7" fmla="*/ 590 h 590"/>
                  <a:gd name="T8" fmla="*/ 318 w 467"/>
                  <a:gd name="T9" fmla="*/ 405 h 590"/>
                </a:gdLst>
                <a:ahLst/>
                <a:cxnLst>
                  <a:cxn ang="0">
                    <a:pos x="T0" y="T1"/>
                  </a:cxn>
                  <a:cxn ang="0">
                    <a:pos x="T2" y="T3"/>
                  </a:cxn>
                  <a:cxn ang="0">
                    <a:pos x="T4" y="T5"/>
                  </a:cxn>
                  <a:cxn ang="0">
                    <a:pos x="T6" y="T7"/>
                  </a:cxn>
                  <a:cxn ang="0">
                    <a:pos x="T8" y="T9"/>
                  </a:cxn>
                </a:cxnLst>
                <a:rect l="0" t="0" r="r" b="b"/>
                <a:pathLst>
                  <a:path w="467" h="590">
                    <a:moveTo>
                      <a:pt x="318" y="405"/>
                    </a:moveTo>
                    <a:lnTo>
                      <a:pt x="467" y="0"/>
                    </a:lnTo>
                    <a:lnTo>
                      <a:pt x="166" y="131"/>
                    </a:lnTo>
                    <a:lnTo>
                      <a:pt x="0" y="590"/>
                    </a:lnTo>
                    <a:lnTo>
                      <a:pt x="318" y="405"/>
                    </a:lnTo>
                    <a:close/>
                  </a:path>
                </a:pathLst>
              </a:custGeom>
              <a:gradFill>
                <a:gsLst>
                  <a:gs pos="0">
                    <a:schemeClr val="bg1">
                      <a:lumMod val="50000"/>
                    </a:schemeClr>
                  </a:gs>
                  <a:gs pos="100000">
                    <a:schemeClr val="bg1">
                      <a:lumMod val="75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49" name="Freeform 45"/>
              <p:cNvSpPr>
                <a:spLocks/>
              </p:cNvSpPr>
              <p:nvPr/>
            </p:nvSpPr>
            <p:spPr bwMode="auto">
              <a:xfrm>
                <a:off x="6598098" y="3291145"/>
                <a:ext cx="540286" cy="956829"/>
              </a:xfrm>
              <a:custGeom>
                <a:avLst/>
                <a:gdLst>
                  <a:gd name="T0" fmla="*/ 0 w 310"/>
                  <a:gd name="T1" fmla="*/ 469 h 549"/>
                  <a:gd name="T2" fmla="*/ 156 w 310"/>
                  <a:gd name="T3" fmla="*/ 0 h 549"/>
                  <a:gd name="T4" fmla="*/ 310 w 310"/>
                  <a:gd name="T5" fmla="*/ 90 h 549"/>
                  <a:gd name="T6" fmla="*/ 144 w 310"/>
                  <a:gd name="T7" fmla="*/ 549 h 549"/>
                  <a:gd name="T8" fmla="*/ 0 w 310"/>
                  <a:gd name="T9" fmla="*/ 469 h 549"/>
                </a:gdLst>
                <a:ahLst/>
                <a:cxnLst>
                  <a:cxn ang="0">
                    <a:pos x="T0" y="T1"/>
                  </a:cxn>
                  <a:cxn ang="0">
                    <a:pos x="T2" y="T3"/>
                  </a:cxn>
                  <a:cxn ang="0">
                    <a:pos x="T4" y="T5"/>
                  </a:cxn>
                  <a:cxn ang="0">
                    <a:pos x="T6" y="T7"/>
                  </a:cxn>
                  <a:cxn ang="0">
                    <a:pos x="T8" y="T9"/>
                  </a:cxn>
                </a:cxnLst>
                <a:rect l="0" t="0" r="r" b="b"/>
                <a:pathLst>
                  <a:path w="310" h="549">
                    <a:moveTo>
                      <a:pt x="0" y="469"/>
                    </a:moveTo>
                    <a:lnTo>
                      <a:pt x="156" y="0"/>
                    </a:lnTo>
                    <a:lnTo>
                      <a:pt x="310" y="90"/>
                    </a:lnTo>
                    <a:lnTo>
                      <a:pt x="144" y="549"/>
                    </a:lnTo>
                    <a:lnTo>
                      <a:pt x="0" y="469"/>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0" name="Freeform 46"/>
              <p:cNvSpPr>
                <a:spLocks/>
              </p:cNvSpPr>
              <p:nvPr/>
            </p:nvSpPr>
            <p:spPr bwMode="auto">
              <a:xfrm>
                <a:off x="5334526" y="3068059"/>
                <a:ext cx="1037000" cy="1291458"/>
              </a:xfrm>
              <a:custGeom>
                <a:avLst/>
                <a:gdLst>
                  <a:gd name="T0" fmla="*/ 147 w 595"/>
                  <a:gd name="T1" fmla="*/ 0 h 741"/>
                  <a:gd name="T2" fmla="*/ 0 w 595"/>
                  <a:gd name="T3" fmla="*/ 488 h 741"/>
                  <a:gd name="T4" fmla="*/ 431 w 595"/>
                  <a:gd name="T5" fmla="*/ 741 h 741"/>
                  <a:gd name="T6" fmla="*/ 595 w 595"/>
                  <a:gd name="T7" fmla="*/ 251 h 741"/>
                  <a:gd name="T8" fmla="*/ 147 w 595"/>
                  <a:gd name="T9" fmla="*/ 0 h 741"/>
                </a:gdLst>
                <a:ahLst/>
                <a:cxnLst>
                  <a:cxn ang="0">
                    <a:pos x="T0" y="T1"/>
                  </a:cxn>
                  <a:cxn ang="0">
                    <a:pos x="T2" y="T3"/>
                  </a:cxn>
                  <a:cxn ang="0">
                    <a:pos x="T4" y="T5"/>
                  </a:cxn>
                  <a:cxn ang="0">
                    <a:pos x="T6" y="T7"/>
                  </a:cxn>
                  <a:cxn ang="0">
                    <a:pos x="T8" y="T9"/>
                  </a:cxn>
                </a:cxnLst>
                <a:rect l="0" t="0" r="r" b="b"/>
                <a:pathLst>
                  <a:path w="595" h="741">
                    <a:moveTo>
                      <a:pt x="147" y="0"/>
                    </a:moveTo>
                    <a:lnTo>
                      <a:pt x="0" y="488"/>
                    </a:lnTo>
                    <a:lnTo>
                      <a:pt x="431" y="741"/>
                    </a:lnTo>
                    <a:lnTo>
                      <a:pt x="595" y="251"/>
                    </a:lnTo>
                    <a:lnTo>
                      <a:pt x="147" y="0"/>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1" name="Freeform 47"/>
              <p:cNvSpPr>
                <a:spLocks/>
              </p:cNvSpPr>
              <p:nvPr/>
            </p:nvSpPr>
            <p:spPr bwMode="auto">
              <a:xfrm>
                <a:off x="5334526" y="3068059"/>
                <a:ext cx="1037000" cy="1291458"/>
              </a:xfrm>
              <a:custGeom>
                <a:avLst/>
                <a:gdLst>
                  <a:gd name="T0" fmla="*/ 147 w 595"/>
                  <a:gd name="T1" fmla="*/ 0 h 741"/>
                  <a:gd name="T2" fmla="*/ 0 w 595"/>
                  <a:gd name="T3" fmla="*/ 488 h 741"/>
                  <a:gd name="T4" fmla="*/ 431 w 595"/>
                  <a:gd name="T5" fmla="*/ 741 h 741"/>
                  <a:gd name="T6" fmla="*/ 595 w 595"/>
                  <a:gd name="T7" fmla="*/ 251 h 741"/>
                  <a:gd name="T8" fmla="*/ 147 w 595"/>
                  <a:gd name="T9" fmla="*/ 0 h 741"/>
                </a:gdLst>
                <a:ahLst/>
                <a:cxnLst>
                  <a:cxn ang="0">
                    <a:pos x="T0" y="T1"/>
                  </a:cxn>
                  <a:cxn ang="0">
                    <a:pos x="T2" y="T3"/>
                  </a:cxn>
                  <a:cxn ang="0">
                    <a:pos x="T4" y="T5"/>
                  </a:cxn>
                  <a:cxn ang="0">
                    <a:pos x="T6" y="T7"/>
                  </a:cxn>
                  <a:cxn ang="0">
                    <a:pos x="T8" y="T9"/>
                  </a:cxn>
                </a:cxnLst>
                <a:rect l="0" t="0" r="r" b="b"/>
                <a:pathLst>
                  <a:path w="595" h="741">
                    <a:moveTo>
                      <a:pt x="147" y="0"/>
                    </a:moveTo>
                    <a:lnTo>
                      <a:pt x="0" y="488"/>
                    </a:lnTo>
                    <a:lnTo>
                      <a:pt x="431" y="741"/>
                    </a:lnTo>
                    <a:lnTo>
                      <a:pt x="595" y="251"/>
                    </a:lnTo>
                    <a:lnTo>
                      <a:pt x="147"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2" name="Freeform 48"/>
              <p:cNvSpPr>
                <a:spLocks/>
              </p:cNvSpPr>
              <p:nvPr/>
            </p:nvSpPr>
            <p:spPr bwMode="auto">
              <a:xfrm>
                <a:off x="5090526" y="3918573"/>
                <a:ext cx="995171" cy="1270544"/>
              </a:xfrm>
              <a:custGeom>
                <a:avLst/>
                <a:gdLst>
                  <a:gd name="T0" fmla="*/ 140 w 571"/>
                  <a:gd name="T1" fmla="*/ 0 h 729"/>
                  <a:gd name="T2" fmla="*/ 0 w 571"/>
                  <a:gd name="T3" fmla="*/ 466 h 729"/>
                  <a:gd name="T4" fmla="*/ 412 w 571"/>
                  <a:gd name="T5" fmla="*/ 729 h 729"/>
                  <a:gd name="T6" fmla="*/ 571 w 571"/>
                  <a:gd name="T7" fmla="*/ 253 h 729"/>
                  <a:gd name="T8" fmla="*/ 140 w 571"/>
                  <a:gd name="T9" fmla="*/ 0 h 729"/>
                </a:gdLst>
                <a:ahLst/>
                <a:cxnLst>
                  <a:cxn ang="0">
                    <a:pos x="T0" y="T1"/>
                  </a:cxn>
                  <a:cxn ang="0">
                    <a:pos x="T2" y="T3"/>
                  </a:cxn>
                  <a:cxn ang="0">
                    <a:pos x="T4" y="T5"/>
                  </a:cxn>
                  <a:cxn ang="0">
                    <a:pos x="T6" y="T7"/>
                  </a:cxn>
                  <a:cxn ang="0">
                    <a:pos x="T8" y="T9"/>
                  </a:cxn>
                </a:cxnLst>
                <a:rect l="0" t="0" r="r" b="b"/>
                <a:pathLst>
                  <a:path w="571" h="729">
                    <a:moveTo>
                      <a:pt x="140" y="0"/>
                    </a:moveTo>
                    <a:lnTo>
                      <a:pt x="0" y="466"/>
                    </a:lnTo>
                    <a:lnTo>
                      <a:pt x="412" y="729"/>
                    </a:lnTo>
                    <a:lnTo>
                      <a:pt x="571" y="253"/>
                    </a:lnTo>
                    <a:lnTo>
                      <a:pt x="140" y="0"/>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3" name="Freeform 49"/>
              <p:cNvSpPr>
                <a:spLocks/>
              </p:cNvSpPr>
              <p:nvPr/>
            </p:nvSpPr>
            <p:spPr bwMode="auto">
              <a:xfrm>
                <a:off x="5090526" y="3918573"/>
                <a:ext cx="995171" cy="1270544"/>
              </a:xfrm>
              <a:custGeom>
                <a:avLst/>
                <a:gdLst>
                  <a:gd name="T0" fmla="*/ 140 w 571"/>
                  <a:gd name="T1" fmla="*/ 0 h 729"/>
                  <a:gd name="T2" fmla="*/ 0 w 571"/>
                  <a:gd name="T3" fmla="*/ 466 h 729"/>
                  <a:gd name="T4" fmla="*/ 412 w 571"/>
                  <a:gd name="T5" fmla="*/ 729 h 729"/>
                  <a:gd name="T6" fmla="*/ 571 w 571"/>
                  <a:gd name="T7" fmla="*/ 253 h 729"/>
                  <a:gd name="T8" fmla="*/ 140 w 571"/>
                  <a:gd name="T9" fmla="*/ 0 h 729"/>
                </a:gdLst>
                <a:ahLst/>
                <a:cxnLst>
                  <a:cxn ang="0">
                    <a:pos x="T0" y="T1"/>
                  </a:cxn>
                  <a:cxn ang="0">
                    <a:pos x="T2" y="T3"/>
                  </a:cxn>
                  <a:cxn ang="0">
                    <a:pos x="T4" y="T5"/>
                  </a:cxn>
                  <a:cxn ang="0">
                    <a:pos x="T6" y="T7"/>
                  </a:cxn>
                  <a:cxn ang="0">
                    <a:pos x="T8" y="T9"/>
                  </a:cxn>
                </a:cxnLst>
                <a:rect l="0" t="0" r="r" b="b"/>
                <a:pathLst>
                  <a:path w="571" h="729">
                    <a:moveTo>
                      <a:pt x="140" y="0"/>
                    </a:moveTo>
                    <a:lnTo>
                      <a:pt x="0" y="466"/>
                    </a:lnTo>
                    <a:lnTo>
                      <a:pt x="412" y="729"/>
                    </a:lnTo>
                    <a:lnTo>
                      <a:pt x="571" y="253"/>
                    </a:lnTo>
                    <a:lnTo>
                      <a:pt x="140"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4" name="Freeform 50"/>
              <p:cNvSpPr>
                <a:spLocks/>
              </p:cNvSpPr>
              <p:nvPr/>
            </p:nvSpPr>
            <p:spPr bwMode="auto">
              <a:xfrm>
                <a:off x="3847869" y="4227058"/>
                <a:ext cx="677971" cy="979486"/>
              </a:xfrm>
              <a:custGeom>
                <a:avLst/>
                <a:gdLst>
                  <a:gd name="T0" fmla="*/ 52 w 389"/>
                  <a:gd name="T1" fmla="*/ 337 h 562"/>
                  <a:gd name="T2" fmla="*/ 389 w 389"/>
                  <a:gd name="T3" fmla="*/ 562 h 562"/>
                  <a:gd name="T4" fmla="*/ 358 w 389"/>
                  <a:gd name="T5" fmla="*/ 235 h 562"/>
                  <a:gd name="T6" fmla="*/ 0 w 389"/>
                  <a:gd name="T7" fmla="*/ 0 h 562"/>
                  <a:gd name="T8" fmla="*/ 52 w 389"/>
                  <a:gd name="T9" fmla="*/ 337 h 562"/>
                </a:gdLst>
                <a:ahLst/>
                <a:cxnLst>
                  <a:cxn ang="0">
                    <a:pos x="T0" y="T1"/>
                  </a:cxn>
                  <a:cxn ang="0">
                    <a:pos x="T2" y="T3"/>
                  </a:cxn>
                  <a:cxn ang="0">
                    <a:pos x="T4" y="T5"/>
                  </a:cxn>
                  <a:cxn ang="0">
                    <a:pos x="T6" y="T7"/>
                  </a:cxn>
                  <a:cxn ang="0">
                    <a:pos x="T8" y="T9"/>
                  </a:cxn>
                </a:cxnLst>
                <a:rect l="0" t="0" r="r" b="b"/>
                <a:pathLst>
                  <a:path w="389" h="562">
                    <a:moveTo>
                      <a:pt x="52" y="337"/>
                    </a:moveTo>
                    <a:lnTo>
                      <a:pt x="389" y="562"/>
                    </a:lnTo>
                    <a:lnTo>
                      <a:pt x="358" y="235"/>
                    </a:lnTo>
                    <a:lnTo>
                      <a:pt x="0" y="0"/>
                    </a:lnTo>
                    <a:lnTo>
                      <a:pt x="52" y="337"/>
                    </a:lnTo>
                    <a:close/>
                  </a:path>
                </a:pathLst>
              </a:custGeom>
              <a:gradFill flip="none" rotWithShape="1">
                <a:gsLst>
                  <a:gs pos="0">
                    <a:schemeClr val="bg1"/>
                  </a:gs>
                  <a:gs pos="100000">
                    <a:schemeClr val="bg1">
                      <a:lumMod val="75000"/>
                    </a:schemeClr>
                  </a:gs>
                </a:gsLst>
                <a:lin ang="2700000" scaled="1"/>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5" name="Freeform 51"/>
              <p:cNvSpPr>
                <a:spLocks/>
              </p:cNvSpPr>
              <p:nvPr/>
            </p:nvSpPr>
            <p:spPr bwMode="auto">
              <a:xfrm>
                <a:off x="3295693" y="2513209"/>
                <a:ext cx="1321086" cy="932429"/>
              </a:xfrm>
              <a:custGeom>
                <a:avLst/>
                <a:gdLst>
                  <a:gd name="T0" fmla="*/ 0 w 758"/>
                  <a:gd name="T1" fmla="*/ 300 h 535"/>
                  <a:gd name="T2" fmla="*/ 400 w 758"/>
                  <a:gd name="T3" fmla="*/ 535 h 535"/>
                  <a:gd name="T4" fmla="*/ 758 w 758"/>
                  <a:gd name="T5" fmla="*/ 220 h 535"/>
                  <a:gd name="T6" fmla="*/ 363 w 758"/>
                  <a:gd name="T7" fmla="*/ 0 h 535"/>
                  <a:gd name="T8" fmla="*/ 0 w 758"/>
                  <a:gd name="T9" fmla="*/ 300 h 535"/>
                </a:gdLst>
                <a:ahLst/>
                <a:cxnLst>
                  <a:cxn ang="0">
                    <a:pos x="T0" y="T1"/>
                  </a:cxn>
                  <a:cxn ang="0">
                    <a:pos x="T2" y="T3"/>
                  </a:cxn>
                  <a:cxn ang="0">
                    <a:pos x="T4" y="T5"/>
                  </a:cxn>
                  <a:cxn ang="0">
                    <a:pos x="T6" y="T7"/>
                  </a:cxn>
                  <a:cxn ang="0">
                    <a:pos x="T8" y="T9"/>
                  </a:cxn>
                </a:cxnLst>
                <a:rect l="0" t="0" r="r" b="b"/>
                <a:pathLst>
                  <a:path w="758" h="535">
                    <a:moveTo>
                      <a:pt x="0" y="300"/>
                    </a:moveTo>
                    <a:lnTo>
                      <a:pt x="400" y="535"/>
                    </a:lnTo>
                    <a:lnTo>
                      <a:pt x="758" y="220"/>
                    </a:lnTo>
                    <a:lnTo>
                      <a:pt x="363" y="0"/>
                    </a:lnTo>
                    <a:lnTo>
                      <a:pt x="0" y="300"/>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6" name="Freeform 52"/>
              <p:cNvSpPr>
                <a:spLocks/>
              </p:cNvSpPr>
              <p:nvPr/>
            </p:nvSpPr>
            <p:spPr bwMode="auto">
              <a:xfrm>
                <a:off x="3295051" y="3029716"/>
                <a:ext cx="771006" cy="1019572"/>
              </a:xfrm>
              <a:custGeom>
                <a:avLst/>
                <a:gdLst>
                  <a:gd name="T0" fmla="*/ 0 w 438"/>
                  <a:gd name="T1" fmla="*/ 0 h 585"/>
                  <a:gd name="T2" fmla="*/ 55 w 438"/>
                  <a:gd name="T3" fmla="*/ 351 h 585"/>
                  <a:gd name="T4" fmla="*/ 438 w 438"/>
                  <a:gd name="T5" fmla="*/ 585 h 585"/>
                  <a:gd name="T6" fmla="*/ 400 w 438"/>
                  <a:gd name="T7" fmla="*/ 235 h 585"/>
                  <a:gd name="T8" fmla="*/ 0 w 438"/>
                  <a:gd name="T9" fmla="*/ 0 h 585"/>
                </a:gdLst>
                <a:ahLst/>
                <a:cxnLst>
                  <a:cxn ang="0">
                    <a:pos x="T0" y="T1"/>
                  </a:cxn>
                  <a:cxn ang="0">
                    <a:pos x="T2" y="T3"/>
                  </a:cxn>
                  <a:cxn ang="0">
                    <a:pos x="T4" y="T5"/>
                  </a:cxn>
                  <a:cxn ang="0">
                    <a:pos x="T6" y="T7"/>
                  </a:cxn>
                  <a:cxn ang="0">
                    <a:pos x="T8" y="T9"/>
                  </a:cxn>
                </a:cxnLst>
                <a:rect l="0" t="0" r="r" b="b"/>
                <a:pathLst>
                  <a:path w="438" h="585">
                    <a:moveTo>
                      <a:pt x="0" y="0"/>
                    </a:moveTo>
                    <a:lnTo>
                      <a:pt x="55" y="351"/>
                    </a:lnTo>
                    <a:lnTo>
                      <a:pt x="438" y="585"/>
                    </a:lnTo>
                    <a:lnTo>
                      <a:pt x="400" y="235"/>
                    </a:lnTo>
                    <a:lnTo>
                      <a:pt x="0" y="0"/>
                    </a:lnTo>
                    <a:close/>
                  </a:path>
                </a:pathLst>
              </a:custGeom>
              <a:gradFill>
                <a:gsLst>
                  <a:gs pos="0">
                    <a:schemeClr val="accent5"/>
                  </a:gs>
                  <a:gs pos="100000">
                    <a:schemeClr val="accent5">
                      <a:lumMod val="60000"/>
                      <a:lumOff val="40000"/>
                    </a:schemeClr>
                  </a:gs>
                </a:gsLst>
                <a:lin ang="120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7" name="Freeform 53"/>
              <p:cNvSpPr>
                <a:spLocks/>
              </p:cNvSpPr>
              <p:nvPr/>
            </p:nvSpPr>
            <p:spPr bwMode="auto">
              <a:xfrm>
                <a:off x="4884869" y="1539572"/>
                <a:ext cx="1209543" cy="822628"/>
              </a:xfrm>
              <a:custGeom>
                <a:avLst/>
                <a:gdLst>
                  <a:gd name="T0" fmla="*/ 322 w 694"/>
                  <a:gd name="T1" fmla="*/ 0 h 472"/>
                  <a:gd name="T2" fmla="*/ 0 w 694"/>
                  <a:gd name="T3" fmla="*/ 268 h 472"/>
                  <a:gd name="T4" fmla="*/ 381 w 694"/>
                  <a:gd name="T5" fmla="*/ 472 h 472"/>
                  <a:gd name="T6" fmla="*/ 694 w 694"/>
                  <a:gd name="T7" fmla="*/ 197 h 472"/>
                  <a:gd name="T8" fmla="*/ 322 w 694"/>
                  <a:gd name="T9" fmla="*/ 0 h 472"/>
                </a:gdLst>
                <a:ahLst/>
                <a:cxnLst>
                  <a:cxn ang="0">
                    <a:pos x="T0" y="T1"/>
                  </a:cxn>
                  <a:cxn ang="0">
                    <a:pos x="T2" y="T3"/>
                  </a:cxn>
                  <a:cxn ang="0">
                    <a:pos x="T4" y="T5"/>
                  </a:cxn>
                  <a:cxn ang="0">
                    <a:pos x="T6" y="T7"/>
                  </a:cxn>
                  <a:cxn ang="0">
                    <a:pos x="T8" y="T9"/>
                  </a:cxn>
                </a:cxnLst>
                <a:rect l="0" t="0" r="r" b="b"/>
                <a:pathLst>
                  <a:path w="694" h="472">
                    <a:moveTo>
                      <a:pt x="322" y="0"/>
                    </a:moveTo>
                    <a:lnTo>
                      <a:pt x="0" y="268"/>
                    </a:lnTo>
                    <a:lnTo>
                      <a:pt x="381" y="472"/>
                    </a:lnTo>
                    <a:lnTo>
                      <a:pt x="694" y="197"/>
                    </a:lnTo>
                    <a:lnTo>
                      <a:pt x="322" y="0"/>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8" name="Freeform 55"/>
              <p:cNvSpPr>
                <a:spLocks/>
              </p:cNvSpPr>
              <p:nvPr/>
            </p:nvSpPr>
            <p:spPr bwMode="auto">
              <a:xfrm>
                <a:off x="5808583" y="4368231"/>
                <a:ext cx="277114" cy="817401"/>
              </a:xfrm>
              <a:custGeom>
                <a:avLst/>
                <a:gdLst>
                  <a:gd name="T0" fmla="*/ 157 w 159"/>
                  <a:gd name="T1" fmla="*/ 0 h 469"/>
                  <a:gd name="T2" fmla="*/ 0 w 159"/>
                  <a:gd name="T3" fmla="*/ 466 h 469"/>
                  <a:gd name="T4" fmla="*/ 3 w 159"/>
                  <a:gd name="T5" fmla="*/ 469 h 469"/>
                  <a:gd name="T6" fmla="*/ 159 w 159"/>
                  <a:gd name="T7" fmla="*/ 0 h 469"/>
                  <a:gd name="T8" fmla="*/ 157 w 159"/>
                  <a:gd name="T9" fmla="*/ 0 h 469"/>
                </a:gdLst>
                <a:ahLst/>
                <a:cxnLst>
                  <a:cxn ang="0">
                    <a:pos x="T0" y="T1"/>
                  </a:cxn>
                  <a:cxn ang="0">
                    <a:pos x="T2" y="T3"/>
                  </a:cxn>
                  <a:cxn ang="0">
                    <a:pos x="T4" y="T5"/>
                  </a:cxn>
                  <a:cxn ang="0">
                    <a:pos x="T6" y="T7"/>
                  </a:cxn>
                  <a:cxn ang="0">
                    <a:pos x="T8" y="T9"/>
                  </a:cxn>
                </a:cxnLst>
                <a:rect l="0" t="0" r="r" b="b"/>
                <a:pathLst>
                  <a:path w="159" h="469">
                    <a:moveTo>
                      <a:pt x="157" y="0"/>
                    </a:moveTo>
                    <a:lnTo>
                      <a:pt x="0" y="466"/>
                    </a:lnTo>
                    <a:lnTo>
                      <a:pt x="3" y="469"/>
                    </a:lnTo>
                    <a:lnTo>
                      <a:pt x="159" y="0"/>
                    </a:lnTo>
                    <a:lnTo>
                      <a:pt x="157" y="0"/>
                    </a:lnTo>
                    <a:close/>
                  </a:path>
                </a:pathLst>
              </a:custGeom>
              <a:solidFill>
                <a:srgbClr val="BFC0C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59" name="Freeform 56"/>
              <p:cNvSpPr>
                <a:spLocks/>
              </p:cNvSpPr>
              <p:nvPr/>
            </p:nvSpPr>
            <p:spPr bwMode="auto">
              <a:xfrm>
                <a:off x="5808583" y="4368231"/>
                <a:ext cx="277114" cy="817401"/>
              </a:xfrm>
              <a:custGeom>
                <a:avLst/>
                <a:gdLst>
                  <a:gd name="T0" fmla="*/ 157 w 159"/>
                  <a:gd name="T1" fmla="*/ 0 h 469"/>
                  <a:gd name="T2" fmla="*/ 0 w 159"/>
                  <a:gd name="T3" fmla="*/ 466 h 469"/>
                  <a:gd name="T4" fmla="*/ 3 w 159"/>
                  <a:gd name="T5" fmla="*/ 469 h 469"/>
                  <a:gd name="T6" fmla="*/ 159 w 159"/>
                  <a:gd name="T7" fmla="*/ 0 h 469"/>
                  <a:gd name="T8" fmla="*/ 157 w 159"/>
                  <a:gd name="T9" fmla="*/ 0 h 469"/>
                </a:gdLst>
                <a:ahLst/>
                <a:cxnLst>
                  <a:cxn ang="0">
                    <a:pos x="T0" y="T1"/>
                  </a:cxn>
                  <a:cxn ang="0">
                    <a:pos x="T2" y="T3"/>
                  </a:cxn>
                  <a:cxn ang="0">
                    <a:pos x="T4" y="T5"/>
                  </a:cxn>
                  <a:cxn ang="0">
                    <a:pos x="T6" y="T7"/>
                  </a:cxn>
                  <a:cxn ang="0">
                    <a:pos x="T8" y="T9"/>
                  </a:cxn>
                </a:cxnLst>
                <a:rect l="0" t="0" r="r" b="b"/>
                <a:pathLst>
                  <a:path w="159" h="469">
                    <a:moveTo>
                      <a:pt x="157" y="0"/>
                    </a:moveTo>
                    <a:lnTo>
                      <a:pt x="0" y="466"/>
                    </a:lnTo>
                    <a:lnTo>
                      <a:pt x="3" y="469"/>
                    </a:lnTo>
                    <a:lnTo>
                      <a:pt x="159" y="0"/>
                    </a:lnTo>
                    <a:lnTo>
                      <a:pt x="157"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60" name="Freeform 57"/>
              <p:cNvSpPr>
                <a:spLocks/>
              </p:cNvSpPr>
              <p:nvPr/>
            </p:nvSpPr>
            <p:spPr bwMode="auto">
              <a:xfrm>
                <a:off x="5805097" y="4364745"/>
                <a:ext cx="277114" cy="815658"/>
              </a:xfrm>
              <a:custGeom>
                <a:avLst/>
                <a:gdLst>
                  <a:gd name="T0" fmla="*/ 156 w 159"/>
                  <a:gd name="T1" fmla="*/ 0 h 468"/>
                  <a:gd name="T2" fmla="*/ 0 w 159"/>
                  <a:gd name="T3" fmla="*/ 468 h 468"/>
                  <a:gd name="T4" fmla="*/ 2 w 159"/>
                  <a:gd name="T5" fmla="*/ 468 h 468"/>
                  <a:gd name="T6" fmla="*/ 159 w 159"/>
                  <a:gd name="T7" fmla="*/ 2 h 468"/>
                  <a:gd name="T8" fmla="*/ 156 w 159"/>
                  <a:gd name="T9" fmla="*/ 0 h 468"/>
                </a:gdLst>
                <a:ahLst/>
                <a:cxnLst>
                  <a:cxn ang="0">
                    <a:pos x="T0" y="T1"/>
                  </a:cxn>
                  <a:cxn ang="0">
                    <a:pos x="T2" y="T3"/>
                  </a:cxn>
                  <a:cxn ang="0">
                    <a:pos x="T4" y="T5"/>
                  </a:cxn>
                  <a:cxn ang="0">
                    <a:pos x="T6" y="T7"/>
                  </a:cxn>
                  <a:cxn ang="0">
                    <a:pos x="T8" y="T9"/>
                  </a:cxn>
                </a:cxnLst>
                <a:rect l="0" t="0" r="r" b="b"/>
                <a:pathLst>
                  <a:path w="159" h="468">
                    <a:moveTo>
                      <a:pt x="156" y="0"/>
                    </a:moveTo>
                    <a:lnTo>
                      <a:pt x="0" y="468"/>
                    </a:lnTo>
                    <a:lnTo>
                      <a:pt x="2" y="468"/>
                    </a:lnTo>
                    <a:lnTo>
                      <a:pt x="159" y="2"/>
                    </a:lnTo>
                    <a:lnTo>
                      <a:pt x="156" y="0"/>
                    </a:lnTo>
                    <a:close/>
                  </a:path>
                </a:pathLst>
              </a:custGeom>
              <a:solidFill>
                <a:srgbClr val="DBE0E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61" name="Freeform 58"/>
              <p:cNvSpPr>
                <a:spLocks/>
              </p:cNvSpPr>
              <p:nvPr/>
            </p:nvSpPr>
            <p:spPr bwMode="auto">
              <a:xfrm>
                <a:off x="5805097" y="4364745"/>
                <a:ext cx="277114" cy="815658"/>
              </a:xfrm>
              <a:custGeom>
                <a:avLst/>
                <a:gdLst>
                  <a:gd name="T0" fmla="*/ 156 w 159"/>
                  <a:gd name="T1" fmla="*/ 0 h 468"/>
                  <a:gd name="T2" fmla="*/ 0 w 159"/>
                  <a:gd name="T3" fmla="*/ 468 h 468"/>
                  <a:gd name="T4" fmla="*/ 2 w 159"/>
                  <a:gd name="T5" fmla="*/ 468 h 468"/>
                  <a:gd name="T6" fmla="*/ 159 w 159"/>
                  <a:gd name="T7" fmla="*/ 2 h 468"/>
                  <a:gd name="T8" fmla="*/ 156 w 159"/>
                  <a:gd name="T9" fmla="*/ 0 h 468"/>
                </a:gdLst>
                <a:ahLst/>
                <a:cxnLst>
                  <a:cxn ang="0">
                    <a:pos x="T0" y="T1"/>
                  </a:cxn>
                  <a:cxn ang="0">
                    <a:pos x="T2" y="T3"/>
                  </a:cxn>
                  <a:cxn ang="0">
                    <a:pos x="T4" y="T5"/>
                  </a:cxn>
                  <a:cxn ang="0">
                    <a:pos x="T6" y="T7"/>
                  </a:cxn>
                  <a:cxn ang="0">
                    <a:pos x="T8" y="T9"/>
                  </a:cxn>
                </a:cxnLst>
                <a:rect l="0" t="0" r="r" b="b"/>
                <a:pathLst>
                  <a:path w="159" h="468">
                    <a:moveTo>
                      <a:pt x="156" y="0"/>
                    </a:moveTo>
                    <a:lnTo>
                      <a:pt x="0" y="468"/>
                    </a:lnTo>
                    <a:lnTo>
                      <a:pt x="2" y="468"/>
                    </a:lnTo>
                    <a:lnTo>
                      <a:pt x="159" y="2"/>
                    </a:lnTo>
                    <a:lnTo>
                      <a:pt x="156"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62" name="Freeform 59"/>
              <p:cNvSpPr>
                <a:spLocks/>
              </p:cNvSpPr>
              <p:nvPr/>
            </p:nvSpPr>
            <p:spPr bwMode="auto">
              <a:xfrm>
                <a:off x="6097897" y="4899802"/>
                <a:ext cx="240514" cy="690172"/>
              </a:xfrm>
              <a:custGeom>
                <a:avLst/>
                <a:gdLst>
                  <a:gd name="T0" fmla="*/ 138 w 138"/>
                  <a:gd name="T1" fmla="*/ 0 h 396"/>
                  <a:gd name="T2" fmla="*/ 135 w 138"/>
                  <a:gd name="T3" fmla="*/ 0 h 396"/>
                  <a:gd name="T4" fmla="*/ 128 w 138"/>
                  <a:gd name="T5" fmla="*/ 8 h 396"/>
                  <a:gd name="T6" fmla="*/ 0 w 138"/>
                  <a:gd name="T7" fmla="*/ 396 h 396"/>
                  <a:gd name="T8" fmla="*/ 5 w 138"/>
                  <a:gd name="T9" fmla="*/ 394 h 396"/>
                  <a:gd name="T10" fmla="*/ 138 w 138"/>
                  <a:gd name="T11" fmla="*/ 0 h 396"/>
                </a:gdLst>
                <a:ahLst/>
                <a:cxnLst>
                  <a:cxn ang="0">
                    <a:pos x="T0" y="T1"/>
                  </a:cxn>
                  <a:cxn ang="0">
                    <a:pos x="T2" y="T3"/>
                  </a:cxn>
                  <a:cxn ang="0">
                    <a:pos x="T4" y="T5"/>
                  </a:cxn>
                  <a:cxn ang="0">
                    <a:pos x="T6" y="T7"/>
                  </a:cxn>
                  <a:cxn ang="0">
                    <a:pos x="T8" y="T9"/>
                  </a:cxn>
                  <a:cxn ang="0">
                    <a:pos x="T10" y="T11"/>
                  </a:cxn>
                </a:cxnLst>
                <a:rect l="0" t="0" r="r" b="b"/>
                <a:pathLst>
                  <a:path w="138" h="396">
                    <a:moveTo>
                      <a:pt x="138" y="0"/>
                    </a:moveTo>
                    <a:lnTo>
                      <a:pt x="135" y="0"/>
                    </a:lnTo>
                    <a:lnTo>
                      <a:pt x="128" y="8"/>
                    </a:lnTo>
                    <a:lnTo>
                      <a:pt x="0" y="396"/>
                    </a:lnTo>
                    <a:lnTo>
                      <a:pt x="5" y="394"/>
                    </a:lnTo>
                    <a:lnTo>
                      <a:pt x="138" y="0"/>
                    </a:lnTo>
                    <a:close/>
                  </a:path>
                </a:pathLst>
              </a:custGeom>
              <a:solidFill>
                <a:srgbClr val="6E6F7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63" name="Freeform 60"/>
              <p:cNvSpPr>
                <a:spLocks/>
              </p:cNvSpPr>
              <p:nvPr/>
            </p:nvSpPr>
            <p:spPr bwMode="auto">
              <a:xfrm>
                <a:off x="6097897" y="4899802"/>
                <a:ext cx="240514" cy="690172"/>
              </a:xfrm>
              <a:custGeom>
                <a:avLst/>
                <a:gdLst>
                  <a:gd name="T0" fmla="*/ 138 w 138"/>
                  <a:gd name="T1" fmla="*/ 0 h 396"/>
                  <a:gd name="T2" fmla="*/ 135 w 138"/>
                  <a:gd name="T3" fmla="*/ 0 h 396"/>
                  <a:gd name="T4" fmla="*/ 128 w 138"/>
                  <a:gd name="T5" fmla="*/ 8 h 396"/>
                  <a:gd name="T6" fmla="*/ 0 w 138"/>
                  <a:gd name="T7" fmla="*/ 396 h 396"/>
                  <a:gd name="T8" fmla="*/ 5 w 138"/>
                  <a:gd name="T9" fmla="*/ 394 h 396"/>
                  <a:gd name="T10" fmla="*/ 138 w 138"/>
                  <a:gd name="T11" fmla="*/ 0 h 396"/>
                </a:gdLst>
                <a:ahLst/>
                <a:cxnLst>
                  <a:cxn ang="0">
                    <a:pos x="T0" y="T1"/>
                  </a:cxn>
                  <a:cxn ang="0">
                    <a:pos x="T2" y="T3"/>
                  </a:cxn>
                  <a:cxn ang="0">
                    <a:pos x="T4" y="T5"/>
                  </a:cxn>
                  <a:cxn ang="0">
                    <a:pos x="T6" y="T7"/>
                  </a:cxn>
                  <a:cxn ang="0">
                    <a:pos x="T8" y="T9"/>
                  </a:cxn>
                  <a:cxn ang="0">
                    <a:pos x="T10" y="T11"/>
                  </a:cxn>
                </a:cxnLst>
                <a:rect l="0" t="0" r="r" b="b"/>
                <a:pathLst>
                  <a:path w="138" h="396">
                    <a:moveTo>
                      <a:pt x="138" y="0"/>
                    </a:moveTo>
                    <a:lnTo>
                      <a:pt x="135" y="0"/>
                    </a:lnTo>
                    <a:lnTo>
                      <a:pt x="128" y="8"/>
                    </a:lnTo>
                    <a:lnTo>
                      <a:pt x="0" y="396"/>
                    </a:lnTo>
                    <a:lnTo>
                      <a:pt x="5" y="394"/>
                    </a:lnTo>
                    <a:lnTo>
                      <a:pt x="138"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56" name="Freeform 61"/>
              <p:cNvSpPr>
                <a:spLocks/>
              </p:cNvSpPr>
              <p:nvPr/>
            </p:nvSpPr>
            <p:spPr bwMode="auto">
              <a:xfrm>
                <a:off x="6106612" y="4899802"/>
                <a:ext cx="231799" cy="686686"/>
              </a:xfrm>
              <a:custGeom>
                <a:avLst/>
                <a:gdLst>
                  <a:gd name="T0" fmla="*/ 133 w 133"/>
                  <a:gd name="T1" fmla="*/ 0 h 394"/>
                  <a:gd name="T2" fmla="*/ 133 w 133"/>
                  <a:gd name="T3" fmla="*/ 0 h 394"/>
                  <a:gd name="T4" fmla="*/ 0 w 133"/>
                  <a:gd name="T5" fmla="*/ 394 h 394"/>
                  <a:gd name="T6" fmla="*/ 133 w 133"/>
                  <a:gd name="T7" fmla="*/ 0 h 394"/>
                </a:gdLst>
                <a:ahLst/>
                <a:cxnLst>
                  <a:cxn ang="0">
                    <a:pos x="T0" y="T1"/>
                  </a:cxn>
                  <a:cxn ang="0">
                    <a:pos x="T2" y="T3"/>
                  </a:cxn>
                  <a:cxn ang="0">
                    <a:pos x="T4" y="T5"/>
                  </a:cxn>
                  <a:cxn ang="0">
                    <a:pos x="T6" y="T7"/>
                  </a:cxn>
                </a:cxnLst>
                <a:rect l="0" t="0" r="r" b="b"/>
                <a:pathLst>
                  <a:path w="133" h="394">
                    <a:moveTo>
                      <a:pt x="133" y="0"/>
                    </a:moveTo>
                    <a:lnTo>
                      <a:pt x="133" y="0"/>
                    </a:lnTo>
                    <a:lnTo>
                      <a:pt x="0" y="394"/>
                    </a:lnTo>
                    <a:lnTo>
                      <a:pt x="133" y="0"/>
                    </a:lnTo>
                    <a:close/>
                  </a:path>
                </a:pathLst>
              </a:custGeom>
              <a:solidFill>
                <a:srgbClr val="6D564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57" name="Freeform 62"/>
              <p:cNvSpPr>
                <a:spLocks/>
              </p:cNvSpPr>
              <p:nvPr/>
            </p:nvSpPr>
            <p:spPr bwMode="auto">
              <a:xfrm>
                <a:off x="6106612" y="4899802"/>
                <a:ext cx="231799" cy="686686"/>
              </a:xfrm>
              <a:custGeom>
                <a:avLst/>
                <a:gdLst>
                  <a:gd name="T0" fmla="*/ 133 w 133"/>
                  <a:gd name="T1" fmla="*/ 0 h 394"/>
                  <a:gd name="T2" fmla="*/ 133 w 133"/>
                  <a:gd name="T3" fmla="*/ 0 h 394"/>
                  <a:gd name="T4" fmla="*/ 0 w 133"/>
                  <a:gd name="T5" fmla="*/ 394 h 394"/>
                  <a:gd name="T6" fmla="*/ 133 w 133"/>
                  <a:gd name="T7" fmla="*/ 0 h 394"/>
                </a:gdLst>
                <a:ahLst/>
                <a:cxnLst>
                  <a:cxn ang="0">
                    <a:pos x="T0" y="T1"/>
                  </a:cxn>
                  <a:cxn ang="0">
                    <a:pos x="T2" y="T3"/>
                  </a:cxn>
                  <a:cxn ang="0">
                    <a:pos x="T4" y="T5"/>
                  </a:cxn>
                  <a:cxn ang="0">
                    <a:pos x="T6" y="T7"/>
                  </a:cxn>
                </a:cxnLst>
                <a:rect l="0" t="0" r="r" b="b"/>
                <a:pathLst>
                  <a:path w="133" h="394">
                    <a:moveTo>
                      <a:pt x="133" y="0"/>
                    </a:moveTo>
                    <a:lnTo>
                      <a:pt x="133" y="0"/>
                    </a:lnTo>
                    <a:lnTo>
                      <a:pt x="0" y="394"/>
                    </a:lnTo>
                    <a:lnTo>
                      <a:pt x="133"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58" name="Freeform 63"/>
              <p:cNvSpPr>
                <a:spLocks/>
              </p:cNvSpPr>
              <p:nvPr/>
            </p:nvSpPr>
            <p:spPr bwMode="auto">
              <a:xfrm>
                <a:off x="6338411" y="4896316"/>
                <a:ext cx="0" cy="3486"/>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solidFill>
                <a:srgbClr val="7B787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59" name="Freeform 64"/>
              <p:cNvSpPr>
                <a:spLocks/>
              </p:cNvSpPr>
              <p:nvPr/>
            </p:nvSpPr>
            <p:spPr bwMode="auto">
              <a:xfrm>
                <a:off x="6338411" y="4896316"/>
                <a:ext cx="0" cy="3486"/>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0" name="Freeform 65"/>
              <p:cNvSpPr>
                <a:spLocks/>
              </p:cNvSpPr>
              <p:nvPr/>
            </p:nvSpPr>
            <p:spPr bwMode="auto">
              <a:xfrm>
                <a:off x="6333184" y="4896316"/>
                <a:ext cx="5228" cy="3486"/>
              </a:xfrm>
              <a:custGeom>
                <a:avLst/>
                <a:gdLst>
                  <a:gd name="T0" fmla="*/ 3 w 3"/>
                  <a:gd name="T1" fmla="*/ 0 h 2"/>
                  <a:gd name="T2" fmla="*/ 0 w 3"/>
                  <a:gd name="T3" fmla="*/ 2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3" y="2"/>
                    </a:lnTo>
                    <a:lnTo>
                      <a:pt x="3" y="0"/>
                    </a:lnTo>
                    <a:close/>
                  </a:path>
                </a:pathLst>
              </a:custGeom>
              <a:solidFill>
                <a:srgbClr val="6E6F7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1" name="Freeform 66"/>
              <p:cNvSpPr>
                <a:spLocks/>
              </p:cNvSpPr>
              <p:nvPr/>
            </p:nvSpPr>
            <p:spPr bwMode="auto">
              <a:xfrm>
                <a:off x="6333184" y="4896316"/>
                <a:ext cx="5228" cy="3486"/>
              </a:xfrm>
              <a:custGeom>
                <a:avLst/>
                <a:gdLst>
                  <a:gd name="T0" fmla="*/ 3 w 3"/>
                  <a:gd name="T1" fmla="*/ 0 h 2"/>
                  <a:gd name="T2" fmla="*/ 0 w 3"/>
                  <a:gd name="T3" fmla="*/ 2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3" y="2"/>
                    </a:lnTo>
                    <a:lnTo>
                      <a:pt x="3" y="0"/>
                    </a:lnTo>
                  </a:path>
                </a:pathLst>
              </a:custGeom>
              <a:noFill/>
              <a:ln w="9525">
                <a:no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2" name="Freeform 67"/>
              <p:cNvSpPr>
                <a:spLocks/>
              </p:cNvSpPr>
              <p:nvPr/>
            </p:nvSpPr>
            <p:spPr bwMode="auto">
              <a:xfrm>
                <a:off x="3286669" y="4566917"/>
                <a:ext cx="808686" cy="1146800"/>
              </a:xfrm>
              <a:custGeom>
                <a:avLst/>
                <a:gdLst>
                  <a:gd name="T0" fmla="*/ 464 w 464"/>
                  <a:gd name="T1" fmla="*/ 326 h 658"/>
                  <a:gd name="T2" fmla="*/ 173 w 464"/>
                  <a:gd name="T3" fmla="*/ 658 h 658"/>
                  <a:gd name="T4" fmla="*/ 0 w 464"/>
                  <a:gd name="T5" fmla="*/ 334 h 658"/>
                  <a:gd name="T6" fmla="*/ 294 w 464"/>
                  <a:gd name="T7" fmla="*/ 0 h 658"/>
                  <a:gd name="T8" fmla="*/ 464 w 464"/>
                  <a:gd name="T9" fmla="*/ 326 h 658"/>
                </a:gdLst>
                <a:ahLst/>
                <a:cxnLst>
                  <a:cxn ang="0">
                    <a:pos x="T0" y="T1"/>
                  </a:cxn>
                  <a:cxn ang="0">
                    <a:pos x="T2" y="T3"/>
                  </a:cxn>
                  <a:cxn ang="0">
                    <a:pos x="T4" y="T5"/>
                  </a:cxn>
                  <a:cxn ang="0">
                    <a:pos x="T6" y="T7"/>
                  </a:cxn>
                  <a:cxn ang="0">
                    <a:pos x="T8" y="T9"/>
                  </a:cxn>
                </a:cxnLst>
                <a:rect l="0" t="0" r="r" b="b"/>
                <a:pathLst>
                  <a:path w="464" h="658">
                    <a:moveTo>
                      <a:pt x="464" y="326"/>
                    </a:moveTo>
                    <a:lnTo>
                      <a:pt x="173" y="658"/>
                    </a:lnTo>
                    <a:lnTo>
                      <a:pt x="0" y="334"/>
                    </a:lnTo>
                    <a:lnTo>
                      <a:pt x="294" y="0"/>
                    </a:lnTo>
                    <a:lnTo>
                      <a:pt x="464" y="326"/>
                    </a:lnTo>
                    <a:close/>
                  </a:path>
                </a:pathLst>
              </a:custGeom>
              <a:gradFill>
                <a:gsLst>
                  <a:gs pos="0">
                    <a:schemeClr val="accent5"/>
                  </a:gs>
                  <a:gs pos="100000">
                    <a:schemeClr val="accent5">
                      <a:lumMod val="60000"/>
                      <a:lumOff val="40000"/>
                    </a:schemeClr>
                  </a:gs>
                </a:gsLst>
                <a:lin ang="132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3" name="Freeform 68"/>
              <p:cNvSpPr>
                <a:spLocks/>
              </p:cNvSpPr>
              <p:nvPr/>
            </p:nvSpPr>
            <p:spPr bwMode="auto">
              <a:xfrm>
                <a:off x="3585802" y="5132706"/>
                <a:ext cx="1134600" cy="719801"/>
              </a:xfrm>
              <a:custGeom>
                <a:avLst/>
                <a:gdLst>
                  <a:gd name="T0" fmla="*/ 651 w 651"/>
                  <a:gd name="T1" fmla="*/ 90 h 413"/>
                  <a:gd name="T2" fmla="*/ 329 w 651"/>
                  <a:gd name="T3" fmla="*/ 413 h 413"/>
                  <a:gd name="T4" fmla="*/ 0 w 651"/>
                  <a:gd name="T5" fmla="*/ 332 h 413"/>
                  <a:gd name="T6" fmla="*/ 291 w 651"/>
                  <a:gd name="T7" fmla="*/ 0 h 413"/>
                  <a:gd name="T8" fmla="*/ 651 w 651"/>
                  <a:gd name="T9" fmla="*/ 90 h 413"/>
                </a:gdLst>
                <a:ahLst/>
                <a:cxnLst>
                  <a:cxn ang="0">
                    <a:pos x="T0" y="T1"/>
                  </a:cxn>
                  <a:cxn ang="0">
                    <a:pos x="T2" y="T3"/>
                  </a:cxn>
                  <a:cxn ang="0">
                    <a:pos x="T4" y="T5"/>
                  </a:cxn>
                  <a:cxn ang="0">
                    <a:pos x="T6" y="T7"/>
                  </a:cxn>
                  <a:cxn ang="0">
                    <a:pos x="T8" y="T9"/>
                  </a:cxn>
                </a:cxnLst>
                <a:rect l="0" t="0" r="r" b="b"/>
                <a:pathLst>
                  <a:path w="651" h="413">
                    <a:moveTo>
                      <a:pt x="651" y="90"/>
                    </a:moveTo>
                    <a:lnTo>
                      <a:pt x="329" y="413"/>
                    </a:lnTo>
                    <a:lnTo>
                      <a:pt x="0" y="332"/>
                    </a:lnTo>
                    <a:lnTo>
                      <a:pt x="291" y="0"/>
                    </a:lnTo>
                    <a:lnTo>
                      <a:pt x="651" y="90"/>
                    </a:lnTo>
                    <a:close/>
                  </a:path>
                </a:pathLst>
              </a:custGeom>
              <a:gradFill>
                <a:gsLst>
                  <a:gs pos="0">
                    <a:schemeClr val="accent5">
                      <a:lumMod val="50000"/>
                    </a:schemeClr>
                  </a:gs>
                  <a:gs pos="100000">
                    <a:schemeClr val="accent5"/>
                  </a:gs>
                </a:gsLst>
                <a:lin ang="132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4" name="Freeform 69"/>
              <p:cNvSpPr>
                <a:spLocks/>
              </p:cNvSpPr>
              <p:nvPr/>
            </p:nvSpPr>
            <p:spPr bwMode="auto">
              <a:xfrm>
                <a:off x="3796688" y="4569298"/>
                <a:ext cx="923714" cy="725028"/>
              </a:xfrm>
              <a:custGeom>
                <a:avLst/>
                <a:gdLst>
                  <a:gd name="T0" fmla="*/ 379 w 530"/>
                  <a:gd name="T1" fmla="*/ 97 h 416"/>
                  <a:gd name="T2" fmla="*/ 530 w 530"/>
                  <a:gd name="T3" fmla="*/ 416 h 416"/>
                  <a:gd name="T4" fmla="*/ 170 w 530"/>
                  <a:gd name="T5" fmla="*/ 326 h 416"/>
                  <a:gd name="T6" fmla="*/ 0 w 530"/>
                  <a:gd name="T7" fmla="*/ 0 h 416"/>
                  <a:gd name="T8" fmla="*/ 379 w 530"/>
                  <a:gd name="T9" fmla="*/ 97 h 416"/>
                </a:gdLst>
                <a:ahLst/>
                <a:cxnLst>
                  <a:cxn ang="0">
                    <a:pos x="T0" y="T1"/>
                  </a:cxn>
                  <a:cxn ang="0">
                    <a:pos x="T2" y="T3"/>
                  </a:cxn>
                  <a:cxn ang="0">
                    <a:pos x="T4" y="T5"/>
                  </a:cxn>
                  <a:cxn ang="0">
                    <a:pos x="T6" y="T7"/>
                  </a:cxn>
                  <a:cxn ang="0">
                    <a:pos x="T8" y="T9"/>
                  </a:cxn>
                </a:cxnLst>
                <a:rect l="0" t="0" r="r" b="b"/>
                <a:pathLst>
                  <a:path w="530" h="416">
                    <a:moveTo>
                      <a:pt x="379" y="97"/>
                    </a:moveTo>
                    <a:lnTo>
                      <a:pt x="530" y="416"/>
                    </a:lnTo>
                    <a:lnTo>
                      <a:pt x="170" y="326"/>
                    </a:lnTo>
                    <a:lnTo>
                      <a:pt x="0" y="0"/>
                    </a:lnTo>
                    <a:lnTo>
                      <a:pt x="379" y="97"/>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5" name="Freeform 70"/>
              <p:cNvSpPr>
                <a:spLocks/>
              </p:cNvSpPr>
              <p:nvPr/>
            </p:nvSpPr>
            <p:spPr bwMode="auto">
              <a:xfrm>
                <a:off x="5775469" y="4694144"/>
                <a:ext cx="813914" cy="1143314"/>
              </a:xfrm>
              <a:custGeom>
                <a:avLst/>
                <a:gdLst>
                  <a:gd name="T0" fmla="*/ 467 w 467"/>
                  <a:gd name="T1" fmla="*/ 324 h 656"/>
                  <a:gd name="T2" fmla="*/ 176 w 467"/>
                  <a:gd name="T3" fmla="*/ 656 h 656"/>
                  <a:gd name="T4" fmla="*/ 0 w 467"/>
                  <a:gd name="T5" fmla="*/ 332 h 656"/>
                  <a:gd name="T6" fmla="*/ 294 w 467"/>
                  <a:gd name="T7" fmla="*/ 0 h 656"/>
                  <a:gd name="T8" fmla="*/ 467 w 467"/>
                  <a:gd name="T9" fmla="*/ 324 h 656"/>
                </a:gdLst>
                <a:ahLst/>
                <a:cxnLst>
                  <a:cxn ang="0">
                    <a:pos x="T0" y="T1"/>
                  </a:cxn>
                  <a:cxn ang="0">
                    <a:pos x="T2" y="T3"/>
                  </a:cxn>
                  <a:cxn ang="0">
                    <a:pos x="T4" y="T5"/>
                  </a:cxn>
                  <a:cxn ang="0">
                    <a:pos x="T6" y="T7"/>
                  </a:cxn>
                  <a:cxn ang="0">
                    <a:pos x="T8" y="T9"/>
                  </a:cxn>
                </a:cxnLst>
                <a:rect l="0" t="0" r="r" b="b"/>
                <a:pathLst>
                  <a:path w="467" h="656">
                    <a:moveTo>
                      <a:pt x="467" y="324"/>
                    </a:moveTo>
                    <a:lnTo>
                      <a:pt x="176" y="656"/>
                    </a:lnTo>
                    <a:lnTo>
                      <a:pt x="0" y="332"/>
                    </a:lnTo>
                    <a:lnTo>
                      <a:pt x="294" y="0"/>
                    </a:lnTo>
                    <a:lnTo>
                      <a:pt x="467" y="324"/>
                    </a:lnTo>
                    <a:close/>
                  </a:path>
                </a:pathLst>
              </a:custGeom>
              <a:gradFill>
                <a:gsLst>
                  <a:gs pos="0">
                    <a:schemeClr val="accent5"/>
                  </a:gs>
                  <a:gs pos="100000">
                    <a:schemeClr val="accent5">
                      <a:lumMod val="60000"/>
                      <a:lumOff val="40000"/>
                    </a:schemeClr>
                  </a:gs>
                </a:gsLst>
                <a:lin ang="13200000" scaled="0"/>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6" name="Freeform 71"/>
              <p:cNvSpPr>
                <a:spLocks/>
              </p:cNvSpPr>
              <p:nvPr/>
            </p:nvSpPr>
            <p:spPr bwMode="auto">
              <a:xfrm>
                <a:off x="6079832" y="5258830"/>
                <a:ext cx="1131114" cy="719801"/>
              </a:xfrm>
              <a:custGeom>
                <a:avLst/>
                <a:gdLst>
                  <a:gd name="T0" fmla="*/ 649 w 649"/>
                  <a:gd name="T1" fmla="*/ 93 h 413"/>
                  <a:gd name="T2" fmla="*/ 329 w 649"/>
                  <a:gd name="T3" fmla="*/ 413 h 413"/>
                  <a:gd name="T4" fmla="*/ 0 w 649"/>
                  <a:gd name="T5" fmla="*/ 332 h 413"/>
                  <a:gd name="T6" fmla="*/ 291 w 649"/>
                  <a:gd name="T7" fmla="*/ 0 h 413"/>
                  <a:gd name="T8" fmla="*/ 649 w 649"/>
                  <a:gd name="T9" fmla="*/ 93 h 413"/>
                </a:gdLst>
                <a:ahLst/>
                <a:cxnLst>
                  <a:cxn ang="0">
                    <a:pos x="T0" y="T1"/>
                  </a:cxn>
                  <a:cxn ang="0">
                    <a:pos x="T2" y="T3"/>
                  </a:cxn>
                  <a:cxn ang="0">
                    <a:pos x="T4" y="T5"/>
                  </a:cxn>
                  <a:cxn ang="0">
                    <a:pos x="T6" y="T7"/>
                  </a:cxn>
                  <a:cxn ang="0">
                    <a:pos x="T8" y="T9"/>
                  </a:cxn>
                </a:cxnLst>
                <a:rect l="0" t="0" r="r" b="b"/>
                <a:pathLst>
                  <a:path w="649" h="413">
                    <a:moveTo>
                      <a:pt x="649" y="93"/>
                    </a:moveTo>
                    <a:lnTo>
                      <a:pt x="329" y="413"/>
                    </a:lnTo>
                    <a:lnTo>
                      <a:pt x="0" y="332"/>
                    </a:lnTo>
                    <a:lnTo>
                      <a:pt x="291" y="0"/>
                    </a:lnTo>
                    <a:lnTo>
                      <a:pt x="649" y="93"/>
                    </a:lnTo>
                    <a:close/>
                  </a:path>
                </a:pathLst>
              </a:custGeom>
              <a:gradFill flip="none" rotWithShape="1">
                <a:gsLst>
                  <a:gs pos="0">
                    <a:schemeClr val="accent5">
                      <a:lumMod val="50000"/>
                    </a:schemeClr>
                  </a:gs>
                  <a:gs pos="100000">
                    <a:schemeClr val="accent5"/>
                  </a:gs>
                </a:gsLst>
                <a:lin ang="13200000" scaled="0"/>
                <a:tileRect/>
              </a:gra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7" name="Freeform 72"/>
              <p:cNvSpPr>
                <a:spLocks/>
              </p:cNvSpPr>
              <p:nvPr/>
            </p:nvSpPr>
            <p:spPr bwMode="auto">
              <a:xfrm>
                <a:off x="6287869" y="4694144"/>
                <a:ext cx="925457" cy="726772"/>
              </a:xfrm>
              <a:custGeom>
                <a:avLst/>
                <a:gdLst>
                  <a:gd name="T0" fmla="*/ 382 w 531"/>
                  <a:gd name="T1" fmla="*/ 97 h 417"/>
                  <a:gd name="T2" fmla="*/ 531 w 531"/>
                  <a:gd name="T3" fmla="*/ 417 h 417"/>
                  <a:gd name="T4" fmla="*/ 173 w 531"/>
                  <a:gd name="T5" fmla="*/ 324 h 417"/>
                  <a:gd name="T6" fmla="*/ 0 w 531"/>
                  <a:gd name="T7" fmla="*/ 0 h 417"/>
                  <a:gd name="T8" fmla="*/ 382 w 531"/>
                  <a:gd name="T9" fmla="*/ 97 h 417"/>
                </a:gdLst>
                <a:ahLst/>
                <a:cxnLst>
                  <a:cxn ang="0">
                    <a:pos x="T0" y="T1"/>
                  </a:cxn>
                  <a:cxn ang="0">
                    <a:pos x="T2" y="T3"/>
                  </a:cxn>
                  <a:cxn ang="0">
                    <a:pos x="T4" y="T5"/>
                  </a:cxn>
                  <a:cxn ang="0">
                    <a:pos x="T6" y="T7"/>
                  </a:cxn>
                  <a:cxn ang="0">
                    <a:pos x="T8" y="T9"/>
                  </a:cxn>
                </a:cxnLst>
                <a:rect l="0" t="0" r="r" b="b"/>
                <a:pathLst>
                  <a:path w="531" h="417">
                    <a:moveTo>
                      <a:pt x="382" y="97"/>
                    </a:moveTo>
                    <a:lnTo>
                      <a:pt x="531" y="417"/>
                    </a:lnTo>
                    <a:lnTo>
                      <a:pt x="173" y="324"/>
                    </a:lnTo>
                    <a:lnTo>
                      <a:pt x="0" y="0"/>
                    </a:lnTo>
                    <a:lnTo>
                      <a:pt x="382" y="97"/>
                    </a:lnTo>
                    <a:close/>
                  </a:path>
                </a:pathLst>
              </a:custGeom>
              <a:solidFill>
                <a:schemeClr val="accent5">
                  <a:lumMod val="40000"/>
                  <a:lumOff val="60000"/>
                </a:schemeClr>
              </a:solidFill>
              <a:ln w="3175">
                <a:noFill/>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1" name="Group 80"/>
            <p:cNvGrpSpPr/>
            <p:nvPr/>
          </p:nvGrpSpPr>
          <p:grpSpPr>
            <a:xfrm>
              <a:off x="5757990" y="5126415"/>
              <a:ext cx="483230" cy="568278"/>
              <a:chOff x="5310188" y="5265738"/>
              <a:chExt cx="595312" cy="700087"/>
            </a:xfrm>
            <a:solidFill>
              <a:schemeClr val="tx1">
                <a:lumMod val="50000"/>
                <a:lumOff val="50000"/>
              </a:schemeClr>
            </a:solidFill>
          </p:grpSpPr>
          <p:sp>
            <p:nvSpPr>
              <p:cNvPr id="136" name="Freeform 7"/>
              <p:cNvSpPr>
                <a:spLocks/>
              </p:cNvSpPr>
              <p:nvPr/>
            </p:nvSpPr>
            <p:spPr bwMode="auto">
              <a:xfrm>
                <a:off x="5310188" y="5407025"/>
                <a:ext cx="552450" cy="558800"/>
              </a:xfrm>
              <a:custGeom>
                <a:avLst/>
                <a:gdLst>
                  <a:gd name="T0" fmla="*/ 194 w 234"/>
                  <a:gd name="T1" fmla="*/ 137 h 236"/>
                  <a:gd name="T2" fmla="*/ 181 w 234"/>
                  <a:gd name="T3" fmla="*/ 128 h 236"/>
                  <a:gd name="T4" fmla="*/ 186 w 234"/>
                  <a:gd name="T5" fmla="*/ 114 h 236"/>
                  <a:gd name="T6" fmla="*/ 74 w 234"/>
                  <a:gd name="T7" fmla="*/ 33 h 236"/>
                  <a:gd name="T8" fmla="*/ 69 w 234"/>
                  <a:gd name="T9" fmla="*/ 47 h 236"/>
                  <a:gd name="T10" fmla="*/ 56 w 234"/>
                  <a:gd name="T11" fmla="*/ 38 h 236"/>
                  <a:gd name="T12" fmla="*/ 61 w 234"/>
                  <a:gd name="T13" fmla="*/ 24 h 236"/>
                  <a:gd name="T14" fmla="*/ 28 w 234"/>
                  <a:gd name="T15" fmla="*/ 0 h 236"/>
                  <a:gd name="T16" fmla="*/ 6 w 234"/>
                  <a:gd name="T17" fmla="*/ 66 h 236"/>
                  <a:gd name="T18" fmla="*/ 22 w 234"/>
                  <a:gd name="T19" fmla="*/ 115 h 236"/>
                  <a:gd name="T20" fmla="*/ 175 w 234"/>
                  <a:gd name="T21" fmla="*/ 226 h 236"/>
                  <a:gd name="T22" fmla="*/ 212 w 234"/>
                  <a:gd name="T23" fmla="*/ 214 h 236"/>
                  <a:gd name="T24" fmla="*/ 234 w 234"/>
                  <a:gd name="T25" fmla="*/ 148 h 236"/>
                  <a:gd name="T26" fmla="*/ 199 w 234"/>
                  <a:gd name="T27" fmla="*/ 123 h 236"/>
                  <a:gd name="T28" fmla="*/ 194 w 234"/>
                  <a:gd name="T29" fmla="*/ 13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4" h="236">
                    <a:moveTo>
                      <a:pt x="194" y="137"/>
                    </a:moveTo>
                    <a:cubicBezTo>
                      <a:pt x="181" y="128"/>
                      <a:pt x="181" y="128"/>
                      <a:pt x="181" y="128"/>
                    </a:cubicBezTo>
                    <a:cubicBezTo>
                      <a:pt x="186" y="114"/>
                      <a:pt x="186" y="114"/>
                      <a:pt x="186" y="114"/>
                    </a:cubicBezTo>
                    <a:cubicBezTo>
                      <a:pt x="74" y="33"/>
                      <a:pt x="74" y="33"/>
                      <a:pt x="74" y="33"/>
                    </a:cubicBezTo>
                    <a:cubicBezTo>
                      <a:pt x="69" y="47"/>
                      <a:pt x="69" y="47"/>
                      <a:pt x="69" y="47"/>
                    </a:cubicBezTo>
                    <a:cubicBezTo>
                      <a:pt x="56" y="38"/>
                      <a:pt x="56" y="38"/>
                      <a:pt x="56" y="38"/>
                    </a:cubicBezTo>
                    <a:cubicBezTo>
                      <a:pt x="61" y="24"/>
                      <a:pt x="61" y="24"/>
                      <a:pt x="61" y="24"/>
                    </a:cubicBezTo>
                    <a:cubicBezTo>
                      <a:pt x="28" y="0"/>
                      <a:pt x="28" y="0"/>
                      <a:pt x="28" y="0"/>
                    </a:cubicBezTo>
                    <a:cubicBezTo>
                      <a:pt x="6" y="66"/>
                      <a:pt x="6" y="66"/>
                      <a:pt x="6" y="66"/>
                    </a:cubicBezTo>
                    <a:cubicBezTo>
                      <a:pt x="0" y="83"/>
                      <a:pt x="7" y="105"/>
                      <a:pt x="22" y="115"/>
                    </a:cubicBezTo>
                    <a:cubicBezTo>
                      <a:pt x="175" y="226"/>
                      <a:pt x="175" y="226"/>
                      <a:pt x="175" y="226"/>
                    </a:cubicBezTo>
                    <a:cubicBezTo>
                      <a:pt x="190" y="236"/>
                      <a:pt x="206" y="231"/>
                      <a:pt x="212" y="214"/>
                    </a:cubicBezTo>
                    <a:cubicBezTo>
                      <a:pt x="234" y="148"/>
                      <a:pt x="234" y="148"/>
                      <a:pt x="234" y="148"/>
                    </a:cubicBezTo>
                    <a:cubicBezTo>
                      <a:pt x="199" y="123"/>
                      <a:pt x="199" y="123"/>
                      <a:pt x="199" y="123"/>
                    </a:cubicBezTo>
                    <a:lnTo>
                      <a:pt x="194" y="1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7" name="Freeform 8"/>
              <p:cNvSpPr>
                <a:spLocks/>
              </p:cNvSpPr>
              <p:nvPr/>
            </p:nvSpPr>
            <p:spPr bwMode="auto">
              <a:xfrm>
                <a:off x="5387975" y="5265738"/>
                <a:ext cx="517525" cy="458788"/>
              </a:xfrm>
              <a:custGeom>
                <a:avLst/>
                <a:gdLst>
                  <a:gd name="T0" fmla="*/ 197 w 219"/>
                  <a:gd name="T1" fmla="*/ 121 h 194"/>
                  <a:gd name="T2" fmla="*/ 162 w 219"/>
                  <a:gd name="T3" fmla="*/ 95 h 194"/>
                  <a:gd name="T4" fmla="*/ 161 w 219"/>
                  <a:gd name="T5" fmla="*/ 96 h 194"/>
                  <a:gd name="T6" fmla="*/ 155 w 219"/>
                  <a:gd name="T7" fmla="*/ 91 h 194"/>
                  <a:gd name="T8" fmla="*/ 155 w 219"/>
                  <a:gd name="T9" fmla="*/ 91 h 194"/>
                  <a:gd name="T10" fmla="*/ 86 w 219"/>
                  <a:gd name="T11" fmla="*/ 41 h 194"/>
                  <a:gd name="T12" fmla="*/ 86 w 219"/>
                  <a:gd name="T13" fmla="*/ 42 h 194"/>
                  <a:gd name="T14" fmla="*/ 80 w 219"/>
                  <a:gd name="T15" fmla="*/ 37 h 194"/>
                  <a:gd name="T16" fmla="*/ 80 w 219"/>
                  <a:gd name="T17" fmla="*/ 36 h 194"/>
                  <a:gd name="T18" fmla="*/ 44 w 219"/>
                  <a:gd name="T19" fmla="*/ 11 h 194"/>
                  <a:gd name="T20" fmla="*/ 7 w 219"/>
                  <a:gd name="T21" fmla="*/ 23 h 194"/>
                  <a:gd name="T22" fmla="*/ 0 w 219"/>
                  <a:gd name="T23" fmla="*/ 46 h 194"/>
                  <a:gd name="T24" fmla="*/ 32 w 219"/>
                  <a:gd name="T25" fmla="*/ 69 h 194"/>
                  <a:gd name="T26" fmla="*/ 46 w 219"/>
                  <a:gd name="T27" fmla="*/ 79 h 194"/>
                  <a:gd name="T28" fmla="*/ 157 w 219"/>
                  <a:gd name="T29" fmla="*/ 159 h 194"/>
                  <a:gd name="T30" fmla="*/ 171 w 219"/>
                  <a:gd name="T31" fmla="*/ 169 h 194"/>
                  <a:gd name="T32" fmla="*/ 206 w 219"/>
                  <a:gd name="T33" fmla="*/ 194 h 194"/>
                  <a:gd name="T34" fmla="*/ 213 w 219"/>
                  <a:gd name="T35" fmla="*/ 171 h 194"/>
                  <a:gd name="T36" fmla="*/ 197 w 219"/>
                  <a:gd name="T37" fmla="*/ 12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9" h="194">
                    <a:moveTo>
                      <a:pt x="197" y="121"/>
                    </a:moveTo>
                    <a:cubicBezTo>
                      <a:pt x="162" y="95"/>
                      <a:pt x="162" y="95"/>
                      <a:pt x="162" y="95"/>
                    </a:cubicBezTo>
                    <a:cubicBezTo>
                      <a:pt x="161" y="96"/>
                      <a:pt x="161" y="96"/>
                      <a:pt x="161" y="96"/>
                    </a:cubicBezTo>
                    <a:cubicBezTo>
                      <a:pt x="155" y="91"/>
                      <a:pt x="155" y="91"/>
                      <a:pt x="155" y="91"/>
                    </a:cubicBezTo>
                    <a:cubicBezTo>
                      <a:pt x="155" y="91"/>
                      <a:pt x="155" y="91"/>
                      <a:pt x="155" y="91"/>
                    </a:cubicBezTo>
                    <a:cubicBezTo>
                      <a:pt x="86" y="41"/>
                      <a:pt x="86" y="41"/>
                      <a:pt x="86" y="41"/>
                    </a:cubicBezTo>
                    <a:cubicBezTo>
                      <a:pt x="86" y="42"/>
                      <a:pt x="86" y="42"/>
                      <a:pt x="86" y="42"/>
                    </a:cubicBezTo>
                    <a:cubicBezTo>
                      <a:pt x="80" y="37"/>
                      <a:pt x="80" y="37"/>
                      <a:pt x="80" y="37"/>
                    </a:cubicBezTo>
                    <a:cubicBezTo>
                      <a:pt x="80" y="36"/>
                      <a:pt x="80" y="36"/>
                      <a:pt x="80" y="36"/>
                    </a:cubicBezTo>
                    <a:cubicBezTo>
                      <a:pt x="44" y="11"/>
                      <a:pt x="44" y="11"/>
                      <a:pt x="44" y="11"/>
                    </a:cubicBezTo>
                    <a:cubicBezTo>
                      <a:pt x="29" y="0"/>
                      <a:pt x="13" y="6"/>
                      <a:pt x="7" y="23"/>
                    </a:cubicBezTo>
                    <a:cubicBezTo>
                      <a:pt x="0" y="46"/>
                      <a:pt x="0" y="46"/>
                      <a:pt x="0" y="46"/>
                    </a:cubicBezTo>
                    <a:cubicBezTo>
                      <a:pt x="32" y="69"/>
                      <a:pt x="32" y="69"/>
                      <a:pt x="32" y="69"/>
                    </a:cubicBezTo>
                    <a:cubicBezTo>
                      <a:pt x="46" y="79"/>
                      <a:pt x="46" y="79"/>
                      <a:pt x="46" y="79"/>
                    </a:cubicBezTo>
                    <a:cubicBezTo>
                      <a:pt x="157" y="159"/>
                      <a:pt x="157" y="159"/>
                      <a:pt x="157" y="159"/>
                    </a:cubicBezTo>
                    <a:cubicBezTo>
                      <a:pt x="171" y="169"/>
                      <a:pt x="171" y="169"/>
                      <a:pt x="171" y="169"/>
                    </a:cubicBezTo>
                    <a:cubicBezTo>
                      <a:pt x="206" y="194"/>
                      <a:pt x="206" y="194"/>
                      <a:pt x="206" y="194"/>
                    </a:cubicBezTo>
                    <a:cubicBezTo>
                      <a:pt x="213" y="171"/>
                      <a:pt x="213" y="171"/>
                      <a:pt x="213" y="171"/>
                    </a:cubicBezTo>
                    <a:cubicBezTo>
                      <a:pt x="219" y="154"/>
                      <a:pt x="212" y="132"/>
                      <a:pt x="197" y="12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8" name="Freeform 9"/>
              <p:cNvSpPr>
                <a:spLocks/>
              </p:cNvSpPr>
              <p:nvPr/>
            </p:nvSpPr>
            <p:spPr bwMode="auto">
              <a:xfrm>
                <a:off x="5576888" y="5270500"/>
                <a:ext cx="217487" cy="219075"/>
              </a:xfrm>
              <a:custGeom>
                <a:avLst/>
                <a:gdLst>
                  <a:gd name="T0" fmla="*/ 52 w 92"/>
                  <a:gd name="T1" fmla="*/ 31 h 93"/>
                  <a:gd name="T2" fmla="*/ 75 w 92"/>
                  <a:gd name="T3" fmla="*/ 89 h 93"/>
                  <a:gd name="T4" fmla="*/ 82 w 92"/>
                  <a:gd name="T5" fmla="*/ 93 h 93"/>
                  <a:gd name="T6" fmla="*/ 85 w 92"/>
                  <a:gd name="T7" fmla="*/ 87 h 93"/>
                  <a:gd name="T8" fmla="*/ 57 w 92"/>
                  <a:gd name="T9" fmla="*/ 16 h 93"/>
                  <a:gd name="T10" fmla="*/ 1 w 92"/>
                  <a:gd name="T11" fmla="*/ 27 h 93"/>
                  <a:gd name="T12" fmla="*/ 0 w 92"/>
                  <a:gd name="T13" fmla="*/ 34 h 93"/>
                  <a:gd name="T14" fmla="*/ 6 w 92"/>
                  <a:gd name="T15" fmla="*/ 39 h 93"/>
                  <a:gd name="T16" fmla="*/ 52 w 92"/>
                  <a:gd name="T17" fmla="*/ 3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93">
                    <a:moveTo>
                      <a:pt x="52" y="31"/>
                    </a:moveTo>
                    <a:cubicBezTo>
                      <a:pt x="71" y="45"/>
                      <a:pt x="81" y="70"/>
                      <a:pt x="75" y="89"/>
                    </a:cubicBezTo>
                    <a:cubicBezTo>
                      <a:pt x="82" y="93"/>
                      <a:pt x="82" y="93"/>
                      <a:pt x="82" y="93"/>
                    </a:cubicBezTo>
                    <a:cubicBezTo>
                      <a:pt x="83" y="91"/>
                      <a:pt x="84" y="89"/>
                      <a:pt x="85" y="87"/>
                    </a:cubicBezTo>
                    <a:cubicBezTo>
                      <a:pt x="92" y="64"/>
                      <a:pt x="80" y="33"/>
                      <a:pt x="57" y="16"/>
                    </a:cubicBezTo>
                    <a:cubicBezTo>
                      <a:pt x="34" y="0"/>
                      <a:pt x="9" y="4"/>
                      <a:pt x="1" y="27"/>
                    </a:cubicBezTo>
                    <a:cubicBezTo>
                      <a:pt x="1" y="29"/>
                      <a:pt x="0" y="32"/>
                      <a:pt x="0" y="34"/>
                    </a:cubicBezTo>
                    <a:cubicBezTo>
                      <a:pt x="6" y="39"/>
                      <a:pt x="6" y="39"/>
                      <a:pt x="6" y="39"/>
                    </a:cubicBezTo>
                    <a:cubicBezTo>
                      <a:pt x="13" y="21"/>
                      <a:pt x="33" y="18"/>
                      <a:pt x="52"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9" name="Freeform 10"/>
              <p:cNvSpPr>
                <a:spLocks/>
              </p:cNvSpPr>
              <p:nvPr/>
            </p:nvSpPr>
            <p:spPr bwMode="auto">
              <a:xfrm>
                <a:off x="5754688" y="5480050"/>
                <a:ext cx="15875" cy="12700"/>
              </a:xfrm>
              <a:custGeom>
                <a:avLst/>
                <a:gdLst>
                  <a:gd name="T0" fmla="*/ 0 w 10"/>
                  <a:gd name="T1" fmla="*/ 0 h 8"/>
                  <a:gd name="T2" fmla="*/ 9 w 10"/>
                  <a:gd name="T3" fmla="*/ 8 h 8"/>
                  <a:gd name="T4" fmla="*/ 10 w 10"/>
                  <a:gd name="T5" fmla="*/ 6 h 8"/>
                  <a:gd name="T6" fmla="*/ 0 w 10"/>
                  <a:gd name="T7" fmla="*/ 0 h 8"/>
                  <a:gd name="T8" fmla="*/ 0 w 10"/>
                  <a:gd name="T9" fmla="*/ 0 h 8"/>
                </a:gdLst>
                <a:ahLst/>
                <a:cxnLst>
                  <a:cxn ang="0">
                    <a:pos x="T0" y="T1"/>
                  </a:cxn>
                  <a:cxn ang="0">
                    <a:pos x="T2" y="T3"/>
                  </a:cxn>
                  <a:cxn ang="0">
                    <a:pos x="T4" y="T5"/>
                  </a:cxn>
                  <a:cxn ang="0">
                    <a:pos x="T6" y="T7"/>
                  </a:cxn>
                  <a:cxn ang="0">
                    <a:pos x="T8" y="T9"/>
                  </a:cxn>
                </a:cxnLst>
                <a:rect l="0" t="0" r="r" b="b"/>
                <a:pathLst>
                  <a:path w="10" h="8">
                    <a:moveTo>
                      <a:pt x="0" y="0"/>
                    </a:moveTo>
                    <a:lnTo>
                      <a:pt x="9" y="8"/>
                    </a:lnTo>
                    <a:lnTo>
                      <a:pt x="10" y="6"/>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40" name="Freeform 11"/>
              <p:cNvSpPr>
                <a:spLocks/>
              </p:cNvSpPr>
              <p:nvPr/>
            </p:nvSpPr>
            <p:spPr bwMode="auto">
              <a:xfrm>
                <a:off x="5576888" y="5351463"/>
                <a:ext cx="14287" cy="12700"/>
              </a:xfrm>
              <a:custGeom>
                <a:avLst/>
                <a:gdLst>
                  <a:gd name="T0" fmla="*/ 9 w 9"/>
                  <a:gd name="T1" fmla="*/ 8 h 8"/>
                  <a:gd name="T2" fmla="*/ 9 w 9"/>
                  <a:gd name="T3" fmla="*/ 7 h 8"/>
                  <a:gd name="T4" fmla="*/ 0 w 9"/>
                  <a:gd name="T5" fmla="*/ 0 h 8"/>
                  <a:gd name="T6" fmla="*/ 0 w 9"/>
                  <a:gd name="T7" fmla="*/ 1 h 8"/>
                  <a:gd name="T8" fmla="*/ 9 w 9"/>
                  <a:gd name="T9" fmla="*/ 8 h 8"/>
                </a:gdLst>
                <a:ahLst/>
                <a:cxnLst>
                  <a:cxn ang="0">
                    <a:pos x="T0" y="T1"/>
                  </a:cxn>
                  <a:cxn ang="0">
                    <a:pos x="T2" y="T3"/>
                  </a:cxn>
                  <a:cxn ang="0">
                    <a:pos x="T4" y="T5"/>
                  </a:cxn>
                  <a:cxn ang="0">
                    <a:pos x="T6" y="T7"/>
                  </a:cxn>
                  <a:cxn ang="0">
                    <a:pos x="T8" y="T9"/>
                  </a:cxn>
                </a:cxnLst>
                <a:rect l="0" t="0" r="r" b="b"/>
                <a:pathLst>
                  <a:path w="9" h="8">
                    <a:moveTo>
                      <a:pt x="9" y="8"/>
                    </a:moveTo>
                    <a:lnTo>
                      <a:pt x="9" y="7"/>
                    </a:lnTo>
                    <a:lnTo>
                      <a:pt x="0" y="0"/>
                    </a:lnTo>
                    <a:lnTo>
                      <a:pt x="0" y="1"/>
                    </a:lnTo>
                    <a:lnTo>
                      <a:pt x="9"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2" name="Group 81"/>
            <p:cNvGrpSpPr/>
            <p:nvPr/>
          </p:nvGrpSpPr>
          <p:grpSpPr>
            <a:xfrm>
              <a:off x="4105988" y="4929256"/>
              <a:ext cx="376274" cy="613381"/>
              <a:chOff x="3275013" y="5022850"/>
              <a:chExt cx="463549" cy="755651"/>
            </a:xfrm>
            <a:solidFill>
              <a:schemeClr val="bg1"/>
            </a:solidFill>
          </p:grpSpPr>
          <p:sp>
            <p:nvSpPr>
              <p:cNvPr id="134" name="Freeform 12"/>
              <p:cNvSpPr>
                <a:spLocks/>
              </p:cNvSpPr>
              <p:nvPr/>
            </p:nvSpPr>
            <p:spPr bwMode="auto">
              <a:xfrm>
                <a:off x="3289300" y="5022850"/>
                <a:ext cx="449262" cy="542925"/>
              </a:xfrm>
              <a:custGeom>
                <a:avLst/>
                <a:gdLst>
                  <a:gd name="T0" fmla="*/ 0 w 190"/>
                  <a:gd name="T1" fmla="*/ 142 h 230"/>
                  <a:gd name="T2" fmla="*/ 71 w 190"/>
                  <a:gd name="T3" fmla="*/ 24 h 230"/>
                  <a:gd name="T4" fmla="*/ 104 w 190"/>
                  <a:gd name="T5" fmla="*/ 11 h 230"/>
                  <a:gd name="T6" fmla="*/ 184 w 190"/>
                  <a:gd name="T7" fmla="*/ 142 h 230"/>
                  <a:gd name="T8" fmla="*/ 175 w 190"/>
                  <a:gd name="T9" fmla="*/ 194 h 230"/>
                  <a:gd name="T10" fmla="*/ 160 w 190"/>
                  <a:gd name="T11" fmla="*/ 220 h 230"/>
                  <a:gd name="T12" fmla="*/ 134 w 190"/>
                  <a:gd name="T13" fmla="*/ 230 h 230"/>
                  <a:gd name="T14" fmla="*/ 67 w 190"/>
                  <a:gd name="T15" fmla="*/ 108 h 230"/>
                  <a:gd name="T16" fmla="*/ 67 w 190"/>
                  <a:gd name="T17" fmla="*/ 107 h 230"/>
                  <a:gd name="T18" fmla="*/ 66 w 190"/>
                  <a:gd name="T19" fmla="*/ 108 h 230"/>
                  <a:gd name="T20" fmla="*/ 0 w 190"/>
                  <a:gd name="T21" fmla="*/ 1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230">
                    <a:moveTo>
                      <a:pt x="0" y="142"/>
                    </a:moveTo>
                    <a:cubicBezTo>
                      <a:pt x="71" y="24"/>
                      <a:pt x="71" y="24"/>
                      <a:pt x="71" y="24"/>
                    </a:cubicBezTo>
                    <a:cubicBezTo>
                      <a:pt x="82" y="6"/>
                      <a:pt x="97" y="0"/>
                      <a:pt x="104" y="11"/>
                    </a:cubicBezTo>
                    <a:cubicBezTo>
                      <a:pt x="184" y="142"/>
                      <a:pt x="184" y="142"/>
                      <a:pt x="184" y="142"/>
                    </a:cubicBezTo>
                    <a:cubicBezTo>
                      <a:pt x="190" y="152"/>
                      <a:pt x="186" y="176"/>
                      <a:pt x="175" y="194"/>
                    </a:cubicBezTo>
                    <a:cubicBezTo>
                      <a:pt x="160" y="220"/>
                      <a:pt x="160" y="220"/>
                      <a:pt x="160" y="220"/>
                    </a:cubicBezTo>
                    <a:cubicBezTo>
                      <a:pt x="153" y="218"/>
                      <a:pt x="145" y="222"/>
                      <a:pt x="134" y="230"/>
                    </a:cubicBezTo>
                    <a:cubicBezTo>
                      <a:pt x="67" y="108"/>
                      <a:pt x="67" y="108"/>
                      <a:pt x="67" y="108"/>
                    </a:cubicBezTo>
                    <a:cubicBezTo>
                      <a:pt x="67" y="107"/>
                      <a:pt x="67" y="107"/>
                      <a:pt x="67" y="107"/>
                    </a:cubicBezTo>
                    <a:cubicBezTo>
                      <a:pt x="66" y="108"/>
                      <a:pt x="66" y="108"/>
                      <a:pt x="66" y="108"/>
                    </a:cubicBezTo>
                    <a:lnTo>
                      <a:pt x="0" y="14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5" name="Freeform 13"/>
              <p:cNvSpPr>
                <a:spLocks/>
              </p:cNvSpPr>
              <p:nvPr/>
            </p:nvSpPr>
            <p:spPr bwMode="auto">
              <a:xfrm>
                <a:off x="3275013" y="5294313"/>
                <a:ext cx="455612" cy="484188"/>
              </a:xfrm>
              <a:custGeom>
                <a:avLst/>
                <a:gdLst>
                  <a:gd name="T0" fmla="*/ 69 w 193"/>
                  <a:gd name="T1" fmla="*/ 0 h 205"/>
                  <a:gd name="T2" fmla="*/ 136 w 193"/>
                  <a:gd name="T3" fmla="*/ 123 h 205"/>
                  <a:gd name="T4" fmla="*/ 193 w 193"/>
                  <a:gd name="T5" fmla="*/ 160 h 205"/>
                  <a:gd name="T6" fmla="*/ 104 w 193"/>
                  <a:gd name="T7" fmla="*/ 205 h 205"/>
                  <a:gd name="T8" fmla="*/ 0 w 193"/>
                  <a:gd name="T9" fmla="*/ 35 h 205"/>
                  <a:gd name="T10" fmla="*/ 69 w 193"/>
                  <a:gd name="T11" fmla="*/ 0 h 205"/>
                </a:gdLst>
                <a:ahLst/>
                <a:cxnLst>
                  <a:cxn ang="0">
                    <a:pos x="T0" y="T1"/>
                  </a:cxn>
                  <a:cxn ang="0">
                    <a:pos x="T2" y="T3"/>
                  </a:cxn>
                  <a:cxn ang="0">
                    <a:pos x="T4" y="T5"/>
                  </a:cxn>
                  <a:cxn ang="0">
                    <a:pos x="T6" y="T7"/>
                  </a:cxn>
                  <a:cxn ang="0">
                    <a:pos x="T8" y="T9"/>
                  </a:cxn>
                  <a:cxn ang="0">
                    <a:pos x="T10" y="T11"/>
                  </a:cxn>
                </a:cxnLst>
                <a:rect l="0" t="0" r="r" b="b"/>
                <a:pathLst>
                  <a:path w="193" h="205">
                    <a:moveTo>
                      <a:pt x="69" y="0"/>
                    </a:moveTo>
                    <a:cubicBezTo>
                      <a:pt x="136" y="123"/>
                      <a:pt x="136" y="123"/>
                      <a:pt x="136" y="123"/>
                    </a:cubicBezTo>
                    <a:cubicBezTo>
                      <a:pt x="164" y="101"/>
                      <a:pt x="171" y="111"/>
                      <a:pt x="193" y="160"/>
                    </a:cubicBezTo>
                    <a:cubicBezTo>
                      <a:pt x="104" y="205"/>
                      <a:pt x="104" y="205"/>
                      <a:pt x="104" y="205"/>
                    </a:cubicBezTo>
                    <a:cubicBezTo>
                      <a:pt x="0" y="35"/>
                      <a:pt x="0" y="35"/>
                      <a:pt x="0" y="35"/>
                    </a:cubicBezTo>
                    <a:lnTo>
                      <a:pt x="6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3" name="Group 82"/>
            <p:cNvGrpSpPr/>
            <p:nvPr/>
          </p:nvGrpSpPr>
          <p:grpSpPr>
            <a:xfrm>
              <a:off x="7367468" y="3000202"/>
              <a:ext cx="648173" cy="255145"/>
              <a:chOff x="7292975" y="2646363"/>
              <a:chExt cx="798513" cy="314325"/>
            </a:xfrm>
            <a:solidFill>
              <a:schemeClr val="tx1">
                <a:lumMod val="50000"/>
                <a:lumOff val="50000"/>
              </a:schemeClr>
            </a:solidFill>
          </p:grpSpPr>
          <p:sp>
            <p:nvSpPr>
              <p:cNvPr id="130" name="Freeform 14"/>
              <p:cNvSpPr>
                <a:spLocks noEditPoints="1"/>
              </p:cNvSpPr>
              <p:nvPr/>
            </p:nvSpPr>
            <p:spPr bwMode="auto">
              <a:xfrm>
                <a:off x="7292975" y="2646363"/>
                <a:ext cx="782637" cy="271463"/>
              </a:xfrm>
              <a:custGeom>
                <a:avLst/>
                <a:gdLst>
                  <a:gd name="T0" fmla="*/ 152 w 493"/>
                  <a:gd name="T1" fmla="*/ 39 h 171"/>
                  <a:gd name="T2" fmla="*/ 0 w 493"/>
                  <a:gd name="T3" fmla="*/ 76 h 171"/>
                  <a:gd name="T4" fmla="*/ 189 w 493"/>
                  <a:gd name="T5" fmla="*/ 171 h 171"/>
                  <a:gd name="T6" fmla="*/ 341 w 493"/>
                  <a:gd name="T7" fmla="*/ 134 h 171"/>
                  <a:gd name="T8" fmla="*/ 493 w 493"/>
                  <a:gd name="T9" fmla="*/ 95 h 171"/>
                  <a:gd name="T10" fmla="*/ 304 w 493"/>
                  <a:gd name="T11" fmla="*/ 0 h 171"/>
                  <a:gd name="T12" fmla="*/ 152 w 493"/>
                  <a:gd name="T13" fmla="*/ 39 h 171"/>
                  <a:gd name="T14" fmla="*/ 463 w 493"/>
                  <a:gd name="T15" fmla="*/ 94 h 171"/>
                  <a:gd name="T16" fmla="*/ 329 w 493"/>
                  <a:gd name="T17" fmla="*/ 128 h 171"/>
                  <a:gd name="T18" fmla="*/ 194 w 493"/>
                  <a:gd name="T19" fmla="*/ 161 h 171"/>
                  <a:gd name="T20" fmla="*/ 30 w 493"/>
                  <a:gd name="T21" fmla="*/ 77 h 171"/>
                  <a:gd name="T22" fmla="*/ 165 w 493"/>
                  <a:gd name="T23" fmla="*/ 45 h 171"/>
                  <a:gd name="T24" fmla="*/ 299 w 493"/>
                  <a:gd name="T25" fmla="*/ 10 h 171"/>
                  <a:gd name="T26" fmla="*/ 463 w 493"/>
                  <a:gd name="T27" fmla="*/ 9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171">
                    <a:moveTo>
                      <a:pt x="152" y="39"/>
                    </a:moveTo>
                    <a:lnTo>
                      <a:pt x="0" y="76"/>
                    </a:lnTo>
                    <a:lnTo>
                      <a:pt x="189" y="171"/>
                    </a:lnTo>
                    <a:lnTo>
                      <a:pt x="341" y="134"/>
                    </a:lnTo>
                    <a:lnTo>
                      <a:pt x="493" y="95"/>
                    </a:lnTo>
                    <a:lnTo>
                      <a:pt x="304" y="0"/>
                    </a:lnTo>
                    <a:lnTo>
                      <a:pt x="152" y="39"/>
                    </a:lnTo>
                    <a:close/>
                    <a:moveTo>
                      <a:pt x="463" y="94"/>
                    </a:moveTo>
                    <a:lnTo>
                      <a:pt x="329" y="128"/>
                    </a:lnTo>
                    <a:lnTo>
                      <a:pt x="194" y="161"/>
                    </a:lnTo>
                    <a:lnTo>
                      <a:pt x="30" y="77"/>
                    </a:lnTo>
                    <a:lnTo>
                      <a:pt x="165" y="45"/>
                    </a:lnTo>
                    <a:lnTo>
                      <a:pt x="299" y="10"/>
                    </a:lnTo>
                    <a:lnTo>
                      <a:pt x="463" y="9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1" name="Freeform 15"/>
              <p:cNvSpPr>
                <a:spLocks/>
              </p:cNvSpPr>
              <p:nvPr/>
            </p:nvSpPr>
            <p:spPr bwMode="auto">
              <a:xfrm>
                <a:off x="7780338" y="2844800"/>
                <a:ext cx="227012" cy="87313"/>
              </a:xfrm>
              <a:custGeom>
                <a:avLst/>
                <a:gdLst>
                  <a:gd name="T0" fmla="*/ 143 w 143"/>
                  <a:gd name="T1" fmla="*/ 39 h 55"/>
                  <a:gd name="T2" fmla="*/ 76 w 143"/>
                  <a:gd name="T3" fmla="*/ 55 h 55"/>
                  <a:gd name="T4" fmla="*/ 0 w 143"/>
                  <a:gd name="T5" fmla="*/ 16 h 55"/>
                  <a:gd name="T6" fmla="*/ 67 w 143"/>
                  <a:gd name="T7" fmla="*/ 0 h 55"/>
                  <a:gd name="T8" fmla="*/ 143 w 143"/>
                  <a:gd name="T9" fmla="*/ 39 h 55"/>
                </a:gdLst>
                <a:ahLst/>
                <a:cxnLst>
                  <a:cxn ang="0">
                    <a:pos x="T0" y="T1"/>
                  </a:cxn>
                  <a:cxn ang="0">
                    <a:pos x="T2" y="T3"/>
                  </a:cxn>
                  <a:cxn ang="0">
                    <a:pos x="T4" y="T5"/>
                  </a:cxn>
                  <a:cxn ang="0">
                    <a:pos x="T6" y="T7"/>
                  </a:cxn>
                  <a:cxn ang="0">
                    <a:pos x="T8" y="T9"/>
                  </a:cxn>
                </a:cxnLst>
                <a:rect l="0" t="0" r="r" b="b"/>
                <a:pathLst>
                  <a:path w="143" h="55">
                    <a:moveTo>
                      <a:pt x="143" y="39"/>
                    </a:moveTo>
                    <a:lnTo>
                      <a:pt x="76" y="55"/>
                    </a:lnTo>
                    <a:lnTo>
                      <a:pt x="0" y="16"/>
                    </a:lnTo>
                    <a:lnTo>
                      <a:pt x="67" y="0"/>
                    </a:lnTo>
                    <a:lnTo>
                      <a:pt x="143" y="3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2" name="Freeform 16"/>
              <p:cNvSpPr>
                <a:spLocks/>
              </p:cNvSpPr>
              <p:nvPr/>
            </p:nvSpPr>
            <p:spPr bwMode="auto">
              <a:xfrm>
                <a:off x="7834313" y="2889250"/>
                <a:ext cx="257175" cy="71438"/>
              </a:xfrm>
              <a:custGeom>
                <a:avLst/>
                <a:gdLst>
                  <a:gd name="T0" fmla="*/ 162 w 162"/>
                  <a:gd name="T1" fmla="*/ 8 h 45"/>
                  <a:gd name="T2" fmla="*/ 15 w 162"/>
                  <a:gd name="T3" fmla="*/ 45 h 45"/>
                  <a:gd name="T4" fmla="*/ 0 w 162"/>
                  <a:gd name="T5" fmla="*/ 38 h 45"/>
                  <a:gd name="T6" fmla="*/ 149 w 162"/>
                  <a:gd name="T7" fmla="*/ 0 h 45"/>
                  <a:gd name="T8" fmla="*/ 162 w 162"/>
                  <a:gd name="T9" fmla="*/ 8 h 45"/>
                </a:gdLst>
                <a:ahLst/>
                <a:cxnLst>
                  <a:cxn ang="0">
                    <a:pos x="T0" y="T1"/>
                  </a:cxn>
                  <a:cxn ang="0">
                    <a:pos x="T2" y="T3"/>
                  </a:cxn>
                  <a:cxn ang="0">
                    <a:pos x="T4" y="T5"/>
                  </a:cxn>
                  <a:cxn ang="0">
                    <a:pos x="T6" y="T7"/>
                  </a:cxn>
                  <a:cxn ang="0">
                    <a:pos x="T8" y="T9"/>
                  </a:cxn>
                </a:cxnLst>
                <a:rect l="0" t="0" r="r" b="b"/>
                <a:pathLst>
                  <a:path w="162" h="45">
                    <a:moveTo>
                      <a:pt x="162" y="8"/>
                    </a:moveTo>
                    <a:lnTo>
                      <a:pt x="15" y="45"/>
                    </a:lnTo>
                    <a:lnTo>
                      <a:pt x="0" y="38"/>
                    </a:lnTo>
                    <a:lnTo>
                      <a:pt x="149" y="0"/>
                    </a:lnTo>
                    <a:lnTo>
                      <a:pt x="16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33" name="Freeform 17"/>
              <p:cNvSpPr>
                <a:spLocks/>
              </p:cNvSpPr>
              <p:nvPr/>
            </p:nvSpPr>
            <p:spPr bwMode="auto">
              <a:xfrm>
                <a:off x="7359647" y="2670176"/>
                <a:ext cx="649289" cy="223839"/>
              </a:xfrm>
              <a:custGeom>
                <a:avLst/>
                <a:gdLst>
                  <a:gd name="T0" fmla="*/ 409 w 409"/>
                  <a:gd name="T1" fmla="*/ 77 h 141"/>
                  <a:gd name="T2" fmla="*/ 150 w 409"/>
                  <a:gd name="T3" fmla="*/ 141 h 141"/>
                  <a:gd name="T4" fmla="*/ 0 w 409"/>
                  <a:gd name="T5" fmla="*/ 65 h 141"/>
                  <a:gd name="T6" fmla="*/ 257 w 409"/>
                  <a:gd name="T7" fmla="*/ 0 h 141"/>
                  <a:gd name="T8" fmla="*/ 409 w 409"/>
                  <a:gd name="T9" fmla="*/ 77 h 141"/>
                </a:gdLst>
                <a:ahLst/>
                <a:cxnLst>
                  <a:cxn ang="0">
                    <a:pos x="T0" y="T1"/>
                  </a:cxn>
                  <a:cxn ang="0">
                    <a:pos x="T2" y="T3"/>
                  </a:cxn>
                  <a:cxn ang="0">
                    <a:pos x="T4" y="T5"/>
                  </a:cxn>
                  <a:cxn ang="0">
                    <a:pos x="T6" y="T7"/>
                  </a:cxn>
                  <a:cxn ang="0">
                    <a:pos x="T8" y="T9"/>
                  </a:cxn>
                </a:cxnLst>
                <a:rect l="0" t="0" r="r" b="b"/>
                <a:pathLst>
                  <a:path w="409" h="141">
                    <a:moveTo>
                      <a:pt x="409" y="77"/>
                    </a:moveTo>
                    <a:lnTo>
                      <a:pt x="150" y="141"/>
                    </a:lnTo>
                    <a:lnTo>
                      <a:pt x="0" y="65"/>
                    </a:lnTo>
                    <a:lnTo>
                      <a:pt x="257" y="0"/>
                    </a:lnTo>
                    <a:lnTo>
                      <a:pt x="409" y="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sp>
          <p:nvSpPr>
            <p:cNvPr id="84" name="Freeform 18"/>
            <p:cNvSpPr>
              <a:spLocks noEditPoints="1"/>
            </p:cNvSpPr>
            <p:nvPr/>
          </p:nvSpPr>
          <p:spPr bwMode="auto">
            <a:xfrm>
              <a:off x="6063391" y="4306857"/>
              <a:ext cx="376275" cy="545084"/>
            </a:xfrm>
            <a:custGeom>
              <a:avLst/>
              <a:gdLst>
                <a:gd name="T0" fmla="*/ 176 w 196"/>
                <a:gd name="T1" fmla="*/ 164 h 284"/>
                <a:gd name="T2" fmla="*/ 168 w 196"/>
                <a:gd name="T3" fmla="*/ 194 h 284"/>
                <a:gd name="T4" fmla="*/ 143 w 196"/>
                <a:gd name="T5" fmla="*/ 179 h 284"/>
                <a:gd name="T6" fmla="*/ 152 w 196"/>
                <a:gd name="T7" fmla="*/ 148 h 284"/>
                <a:gd name="T8" fmla="*/ 69 w 196"/>
                <a:gd name="T9" fmla="*/ 95 h 284"/>
                <a:gd name="T10" fmla="*/ 82 w 196"/>
                <a:gd name="T11" fmla="*/ 49 h 284"/>
                <a:gd name="T12" fmla="*/ 122 w 196"/>
                <a:gd name="T13" fmla="*/ 39 h 284"/>
                <a:gd name="T14" fmla="*/ 142 w 196"/>
                <a:gd name="T15" fmla="*/ 52 h 284"/>
                <a:gd name="T16" fmla="*/ 165 w 196"/>
                <a:gd name="T17" fmla="*/ 102 h 284"/>
                <a:gd name="T18" fmla="*/ 159 w 196"/>
                <a:gd name="T19" fmla="*/ 123 h 284"/>
                <a:gd name="T20" fmla="*/ 182 w 196"/>
                <a:gd name="T21" fmla="*/ 137 h 284"/>
                <a:gd name="T22" fmla="*/ 189 w 196"/>
                <a:gd name="T23" fmla="*/ 110 h 284"/>
                <a:gd name="T24" fmla="*/ 158 w 196"/>
                <a:gd name="T25" fmla="*/ 42 h 284"/>
                <a:gd name="T26" fmla="*/ 116 w 196"/>
                <a:gd name="T27" fmla="*/ 15 h 284"/>
                <a:gd name="T28" fmla="*/ 62 w 196"/>
                <a:gd name="T29" fmla="*/ 29 h 284"/>
                <a:gd name="T30" fmla="*/ 47 w 196"/>
                <a:gd name="T31" fmla="*/ 81 h 284"/>
                <a:gd name="T32" fmla="*/ 26 w 196"/>
                <a:gd name="T33" fmla="*/ 89 h 284"/>
                <a:gd name="T34" fmla="*/ 3 w 196"/>
                <a:gd name="T35" fmla="*/ 171 h 284"/>
                <a:gd name="T36" fmla="*/ 18 w 196"/>
                <a:gd name="T37" fmla="*/ 201 h 284"/>
                <a:gd name="T38" fmla="*/ 137 w 196"/>
                <a:gd name="T39" fmla="*/ 277 h 284"/>
                <a:gd name="T40" fmla="*/ 162 w 196"/>
                <a:gd name="T41" fmla="*/ 272 h 284"/>
                <a:gd name="T42" fmla="*/ 164 w 196"/>
                <a:gd name="T43" fmla="*/ 266 h 284"/>
                <a:gd name="T44" fmla="*/ 167 w 196"/>
                <a:gd name="T45" fmla="*/ 256 h 284"/>
                <a:gd name="T46" fmla="*/ 171 w 196"/>
                <a:gd name="T47" fmla="*/ 243 h 284"/>
                <a:gd name="T48" fmla="*/ 173 w 196"/>
                <a:gd name="T49" fmla="*/ 233 h 284"/>
                <a:gd name="T50" fmla="*/ 177 w 196"/>
                <a:gd name="T51" fmla="*/ 218 h 284"/>
                <a:gd name="T52" fmla="*/ 180 w 196"/>
                <a:gd name="T53" fmla="*/ 208 h 284"/>
                <a:gd name="T54" fmla="*/ 181 w 196"/>
                <a:gd name="T55" fmla="*/ 206 h 284"/>
                <a:gd name="T56" fmla="*/ 185 w 196"/>
                <a:gd name="T57" fmla="*/ 190 h 284"/>
                <a:gd name="T58" fmla="*/ 176 w 196"/>
                <a:gd name="T59" fmla="*/ 164 h 284"/>
                <a:gd name="T60" fmla="*/ 98 w 196"/>
                <a:gd name="T61" fmla="*/ 194 h 284"/>
                <a:gd name="T62" fmla="*/ 95 w 196"/>
                <a:gd name="T63" fmla="*/ 207 h 284"/>
                <a:gd name="T64" fmla="*/ 86 w 196"/>
                <a:gd name="T65" fmla="*/ 207 h 284"/>
                <a:gd name="T66" fmla="*/ 81 w 196"/>
                <a:gd name="T67" fmla="*/ 198 h 284"/>
                <a:gd name="T68" fmla="*/ 84 w 196"/>
                <a:gd name="T69" fmla="*/ 185 h 284"/>
                <a:gd name="T70" fmla="*/ 79 w 196"/>
                <a:gd name="T71" fmla="*/ 166 h 284"/>
                <a:gd name="T72" fmla="*/ 100 w 196"/>
                <a:gd name="T73" fmla="*/ 161 h 284"/>
                <a:gd name="T74" fmla="*/ 111 w 196"/>
                <a:gd name="T75" fmla="*/ 186 h 284"/>
                <a:gd name="T76" fmla="*/ 98 w 196"/>
                <a:gd name="T77" fmla="*/ 19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6" h="284">
                  <a:moveTo>
                    <a:pt x="176" y="164"/>
                  </a:moveTo>
                  <a:cubicBezTo>
                    <a:pt x="168" y="194"/>
                    <a:pt x="168" y="194"/>
                    <a:pt x="168" y="194"/>
                  </a:cubicBezTo>
                  <a:cubicBezTo>
                    <a:pt x="143" y="179"/>
                    <a:pt x="143" y="179"/>
                    <a:pt x="143" y="179"/>
                  </a:cubicBezTo>
                  <a:cubicBezTo>
                    <a:pt x="152" y="148"/>
                    <a:pt x="152" y="148"/>
                    <a:pt x="152" y="148"/>
                  </a:cubicBezTo>
                  <a:cubicBezTo>
                    <a:pt x="69" y="95"/>
                    <a:pt x="69" y="95"/>
                    <a:pt x="69" y="95"/>
                  </a:cubicBezTo>
                  <a:cubicBezTo>
                    <a:pt x="82" y="49"/>
                    <a:pt x="82" y="49"/>
                    <a:pt x="82" y="49"/>
                  </a:cubicBezTo>
                  <a:cubicBezTo>
                    <a:pt x="87" y="33"/>
                    <a:pt x="105" y="28"/>
                    <a:pt x="122" y="39"/>
                  </a:cubicBezTo>
                  <a:cubicBezTo>
                    <a:pt x="142" y="52"/>
                    <a:pt x="142" y="52"/>
                    <a:pt x="142" y="52"/>
                  </a:cubicBezTo>
                  <a:cubicBezTo>
                    <a:pt x="160" y="63"/>
                    <a:pt x="170" y="85"/>
                    <a:pt x="165" y="102"/>
                  </a:cubicBezTo>
                  <a:cubicBezTo>
                    <a:pt x="159" y="123"/>
                    <a:pt x="159" y="123"/>
                    <a:pt x="159" y="123"/>
                  </a:cubicBezTo>
                  <a:cubicBezTo>
                    <a:pt x="182" y="137"/>
                    <a:pt x="182" y="137"/>
                    <a:pt x="182" y="137"/>
                  </a:cubicBezTo>
                  <a:cubicBezTo>
                    <a:pt x="189" y="110"/>
                    <a:pt x="189" y="110"/>
                    <a:pt x="189" y="110"/>
                  </a:cubicBezTo>
                  <a:cubicBezTo>
                    <a:pt x="196" y="87"/>
                    <a:pt x="182" y="57"/>
                    <a:pt x="158" y="42"/>
                  </a:cubicBezTo>
                  <a:cubicBezTo>
                    <a:pt x="116" y="15"/>
                    <a:pt x="116" y="15"/>
                    <a:pt x="116" y="15"/>
                  </a:cubicBezTo>
                  <a:cubicBezTo>
                    <a:pt x="92" y="0"/>
                    <a:pt x="68" y="6"/>
                    <a:pt x="62" y="29"/>
                  </a:cubicBezTo>
                  <a:cubicBezTo>
                    <a:pt x="47" y="81"/>
                    <a:pt x="47" y="81"/>
                    <a:pt x="47" y="81"/>
                  </a:cubicBezTo>
                  <a:cubicBezTo>
                    <a:pt x="37" y="77"/>
                    <a:pt x="28" y="80"/>
                    <a:pt x="26" y="89"/>
                  </a:cubicBezTo>
                  <a:cubicBezTo>
                    <a:pt x="3" y="171"/>
                    <a:pt x="3" y="171"/>
                    <a:pt x="3" y="171"/>
                  </a:cubicBezTo>
                  <a:cubicBezTo>
                    <a:pt x="0" y="181"/>
                    <a:pt x="7" y="194"/>
                    <a:pt x="18" y="201"/>
                  </a:cubicBezTo>
                  <a:cubicBezTo>
                    <a:pt x="137" y="277"/>
                    <a:pt x="137" y="277"/>
                    <a:pt x="137" y="277"/>
                  </a:cubicBezTo>
                  <a:cubicBezTo>
                    <a:pt x="148" y="284"/>
                    <a:pt x="160" y="282"/>
                    <a:pt x="162" y="272"/>
                  </a:cubicBezTo>
                  <a:cubicBezTo>
                    <a:pt x="164" y="266"/>
                    <a:pt x="164" y="266"/>
                    <a:pt x="164" y="266"/>
                  </a:cubicBezTo>
                  <a:cubicBezTo>
                    <a:pt x="167" y="256"/>
                    <a:pt x="167" y="256"/>
                    <a:pt x="167" y="256"/>
                  </a:cubicBezTo>
                  <a:cubicBezTo>
                    <a:pt x="171" y="243"/>
                    <a:pt x="171" y="243"/>
                    <a:pt x="171" y="243"/>
                  </a:cubicBezTo>
                  <a:cubicBezTo>
                    <a:pt x="173" y="233"/>
                    <a:pt x="173" y="233"/>
                    <a:pt x="173" y="233"/>
                  </a:cubicBezTo>
                  <a:cubicBezTo>
                    <a:pt x="177" y="218"/>
                    <a:pt x="177" y="218"/>
                    <a:pt x="177" y="218"/>
                  </a:cubicBezTo>
                  <a:cubicBezTo>
                    <a:pt x="180" y="208"/>
                    <a:pt x="180" y="208"/>
                    <a:pt x="180" y="208"/>
                  </a:cubicBezTo>
                  <a:cubicBezTo>
                    <a:pt x="181" y="206"/>
                    <a:pt x="181" y="206"/>
                    <a:pt x="181" y="206"/>
                  </a:cubicBezTo>
                  <a:cubicBezTo>
                    <a:pt x="185" y="190"/>
                    <a:pt x="185" y="190"/>
                    <a:pt x="185" y="190"/>
                  </a:cubicBezTo>
                  <a:cubicBezTo>
                    <a:pt x="188" y="182"/>
                    <a:pt x="184" y="171"/>
                    <a:pt x="176" y="164"/>
                  </a:cubicBezTo>
                  <a:close/>
                  <a:moveTo>
                    <a:pt x="98" y="194"/>
                  </a:moveTo>
                  <a:cubicBezTo>
                    <a:pt x="95" y="207"/>
                    <a:pt x="95" y="207"/>
                    <a:pt x="95" y="207"/>
                  </a:cubicBezTo>
                  <a:cubicBezTo>
                    <a:pt x="94" y="209"/>
                    <a:pt x="90" y="210"/>
                    <a:pt x="86" y="207"/>
                  </a:cubicBezTo>
                  <a:cubicBezTo>
                    <a:pt x="83" y="205"/>
                    <a:pt x="80" y="201"/>
                    <a:pt x="81" y="198"/>
                  </a:cubicBezTo>
                  <a:cubicBezTo>
                    <a:pt x="84" y="185"/>
                    <a:pt x="84" y="185"/>
                    <a:pt x="84" y="185"/>
                  </a:cubicBezTo>
                  <a:cubicBezTo>
                    <a:pt x="80" y="179"/>
                    <a:pt x="78" y="172"/>
                    <a:pt x="79" y="166"/>
                  </a:cubicBezTo>
                  <a:cubicBezTo>
                    <a:pt x="82" y="157"/>
                    <a:pt x="91" y="155"/>
                    <a:pt x="100" y="161"/>
                  </a:cubicBezTo>
                  <a:cubicBezTo>
                    <a:pt x="109" y="166"/>
                    <a:pt x="114" y="178"/>
                    <a:pt x="111" y="186"/>
                  </a:cubicBezTo>
                  <a:cubicBezTo>
                    <a:pt x="110" y="192"/>
                    <a:pt x="105" y="195"/>
                    <a:pt x="98" y="194"/>
                  </a:cubicBezTo>
                  <a:close/>
                </a:path>
              </a:pathLst>
            </a:custGeom>
            <a:solidFill>
              <a:schemeClr val="tx1">
                <a:lumMod val="50000"/>
                <a:lumOff val="50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nvGrpSpPr>
            <p:cNvPr id="85" name="Group 84"/>
            <p:cNvGrpSpPr/>
            <p:nvPr/>
          </p:nvGrpSpPr>
          <p:grpSpPr>
            <a:xfrm>
              <a:off x="4290259" y="2738613"/>
              <a:ext cx="572144" cy="528332"/>
              <a:chOff x="3502025" y="2324100"/>
              <a:chExt cx="704850" cy="650876"/>
            </a:xfrm>
            <a:solidFill>
              <a:schemeClr val="bg1"/>
            </a:solidFill>
          </p:grpSpPr>
          <p:sp>
            <p:nvSpPr>
              <p:cNvPr id="125" name="Freeform 19"/>
              <p:cNvSpPr>
                <a:spLocks/>
              </p:cNvSpPr>
              <p:nvPr/>
            </p:nvSpPr>
            <p:spPr bwMode="auto">
              <a:xfrm>
                <a:off x="3502025" y="2324100"/>
                <a:ext cx="465137" cy="428625"/>
              </a:xfrm>
              <a:custGeom>
                <a:avLst/>
                <a:gdLst>
                  <a:gd name="T0" fmla="*/ 45 w 293"/>
                  <a:gd name="T1" fmla="*/ 270 h 270"/>
                  <a:gd name="T2" fmla="*/ 0 w 293"/>
                  <a:gd name="T3" fmla="*/ 239 h 270"/>
                  <a:gd name="T4" fmla="*/ 249 w 293"/>
                  <a:gd name="T5" fmla="*/ 0 h 270"/>
                  <a:gd name="T6" fmla="*/ 293 w 293"/>
                  <a:gd name="T7" fmla="*/ 32 h 270"/>
                  <a:gd name="T8" fmla="*/ 45 w 293"/>
                  <a:gd name="T9" fmla="*/ 270 h 270"/>
                </a:gdLst>
                <a:ahLst/>
                <a:cxnLst>
                  <a:cxn ang="0">
                    <a:pos x="T0" y="T1"/>
                  </a:cxn>
                  <a:cxn ang="0">
                    <a:pos x="T2" y="T3"/>
                  </a:cxn>
                  <a:cxn ang="0">
                    <a:pos x="T4" y="T5"/>
                  </a:cxn>
                  <a:cxn ang="0">
                    <a:pos x="T6" y="T7"/>
                  </a:cxn>
                  <a:cxn ang="0">
                    <a:pos x="T8" y="T9"/>
                  </a:cxn>
                </a:cxnLst>
                <a:rect l="0" t="0" r="r" b="b"/>
                <a:pathLst>
                  <a:path w="293" h="270">
                    <a:moveTo>
                      <a:pt x="45" y="270"/>
                    </a:moveTo>
                    <a:lnTo>
                      <a:pt x="0" y="239"/>
                    </a:lnTo>
                    <a:lnTo>
                      <a:pt x="249" y="0"/>
                    </a:lnTo>
                    <a:lnTo>
                      <a:pt x="293" y="32"/>
                    </a:lnTo>
                    <a:lnTo>
                      <a:pt x="45" y="27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6" name="Freeform 20"/>
              <p:cNvSpPr>
                <a:spLocks/>
              </p:cNvSpPr>
              <p:nvPr/>
            </p:nvSpPr>
            <p:spPr bwMode="auto">
              <a:xfrm>
                <a:off x="3609975" y="2573338"/>
                <a:ext cx="284162" cy="252413"/>
              </a:xfrm>
              <a:custGeom>
                <a:avLst/>
                <a:gdLst>
                  <a:gd name="T0" fmla="*/ 45 w 179"/>
                  <a:gd name="T1" fmla="*/ 159 h 159"/>
                  <a:gd name="T2" fmla="*/ 0 w 179"/>
                  <a:gd name="T3" fmla="*/ 129 h 159"/>
                  <a:gd name="T4" fmla="*/ 134 w 179"/>
                  <a:gd name="T5" fmla="*/ 0 h 159"/>
                  <a:gd name="T6" fmla="*/ 179 w 179"/>
                  <a:gd name="T7" fmla="*/ 31 h 159"/>
                  <a:gd name="T8" fmla="*/ 45 w 179"/>
                  <a:gd name="T9" fmla="*/ 159 h 159"/>
                </a:gdLst>
                <a:ahLst/>
                <a:cxnLst>
                  <a:cxn ang="0">
                    <a:pos x="T0" y="T1"/>
                  </a:cxn>
                  <a:cxn ang="0">
                    <a:pos x="T2" y="T3"/>
                  </a:cxn>
                  <a:cxn ang="0">
                    <a:pos x="T4" y="T5"/>
                  </a:cxn>
                  <a:cxn ang="0">
                    <a:pos x="T6" y="T7"/>
                  </a:cxn>
                  <a:cxn ang="0">
                    <a:pos x="T8" y="T9"/>
                  </a:cxn>
                </a:cxnLst>
                <a:rect l="0" t="0" r="r" b="b"/>
                <a:pathLst>
                  <a:path w="179" h="159">
                    <a:moveTo>
                      <a:pt x="45" y="159"/>
                    </a:moveTo>
                    <a:lnTo>
                      <a:pt x="0" y="129"/>
                    </a:lnTo>
                    <a:lnTo>
                      <a:pt x="134" y="0"/>
                    </a:lnTo>
                    <a:lnTo>
                      <a:pt x="179" y="31"/>
                    </a:lnTo>
                    <a:lnTo>
                      <a:pt x="45" y="15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7" name="Freeform 21"/>
              <p:cNvSpPr>
                <a:spLocks/>
              </p:cNvSpPr>
              <p:nvPr/>
            </p:nvSpPr>
            <p:spPr bwMode="auto">
              <a:xfrm>
                <a:off x="3716338" y="2601913"/>
                <a:ext cx="333375" cy="296863"/>
              </a:xfrm>
              <a:custGeom>
                <a:avLst/>
                <a:gdLst>
                  <a:gd name="T0" fmla="*/ 47 w 210"/>
                  <a:gd name="T1" fmla="*/ 187 h 187"/>
                  <a:gd name="T2" fmla="*/ 0 w 210"/>
                  <a:gd name="T3" fmla="*/ 158 h 187"/>
                  <a:gd name="T4" fmla="*/ 164 w 210"/>
                  <a:gd name="T5" fmla="*/ 0 h 187"/>
                  <a:gd name="T6" fmla="*/ 210 w 210"/>
                  <a:gd name="T7" fmla="*/ 31 h 187"/>
                  <a:gd name="T8" fmla="*/ 47 w 210"/>
                  <a:gd name="T9" fmla="*/ 187 h 187"/>
                </a:gdLst>
                <a:ahLst/>
                <a:cxnLst>
                  <a:cxn ang="0">
                    <a:pos x="T0" y="T1"/>
                  </a:cxn>
                  <a:cxn ang="0">
                    <a:pos x="T2" y="T3"/>
                  </a:cxn>
                  <a:cxn ang="0">
                    <a:pos x="T4" y="T5"/>
                  </a:cxn>
                  <a:cxn ang="0">
                    <a:pos x="T6" y="T7"/>
                  </a:cxn>
                  <a:cxn ang="0">
                    <a:pos x="T8" y="T9"/>
                  </a:cxn>
                </a:cxnLst>
                <a:rect l="0" t="0" r="r" b="b"/>
                <a:pathLst>
                  <a:path w="210" h="187">
                    <a:moveTo>
                      <a:pt x="47" y="187"/>
                    </a:moveTo>
                    <a:lnTo>
                      <a:pt x="0" y="158"/>
                    </a:lnTo>
                    <a:lnTo>
                      <a:pt x="164" y="0"/>
                    </a:lnTo>
                    <a:lnTo>
                      <a:pt x="210" y="31"/>
                    </a:lnTo>
                    <a:lnTo>
                      <a:pt x="47" y="18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8" name="Freeform 22"/>
              <p:cNvSpPr>
                <a:spLocks/>
              </p:cNvSpPr>
              <p:nvPr/>
            </p:nvSpPr>
            <p:spPr bwMode="auto">
              <a:xfrm>
                <a:off x="3825875" y="2630488"/>
                <a:ext cx="381000" cy="344488"/>
              </a:xfrm>
              <a:custGeom>
                <a:avLst/>
                <a:gdLst>
                  <a:gd name="T0" fmla="*/ 45 w 240"/>
                  <a:gd name="T1" fmla="*/ 217 h 217"/>
                  <a:gd name="T2" fmla="*/ 0 w 240"/>
                  <a:gd name="T3" fmla="*/ 186 h 217"/>
                  <a:gd name="T4" fmla="*/ 195 w 240"/>
                  <a:gd name="T5" fmla="*/ 0 h 217"/>
                  <a:gd name="T6" fmla="*/ 240 w 240"/>
                  <a:gd name="T7" fmla="*/ 29 h 217"/>
                  <a:gd name="T8" fmla="*/ 45 w 240"/>
                  <a:gd name="T9" fmla="*/ 217 h 217"/>
                </a:gdLst>
                <a:ahLst/>
                <a:cxnLst>
                  <a:cxn ang="0">
                    <a:pos x="T0" y="T1"/>
                  </a:cxn>
                  <a:cxn ang="0">
                    <a:pos x="T2" y="T3"/>
                  </a:cxn>
                  <a:cxn ang="0">
                    <a:pos x="T4" y="T5"/>
                  </a:cxn>
                  <a:cxn ang="0">
                    <a:pos x="T6" y="T7"/>
                  </a:cxn>
                  <a:cxn ang="0">
                    <a:pos x="T8" y="T9"/>
                  </a:cxn>
                </a:cxnLst>
                <a:rect l="0" t="0" r="r" b="b"/>
                <a:pathLst>
                  <a:path w="240" h="217">
                    <a:moveTo>
                      <a:pt x="45" y="217"/>
                    </a:moveTo>
                    <a:lnTo>
                      <a:pt x="0" y="186"/>
                    </a:lnTo>
                    <a:lnTo>
                      <a:pt x="195" y="0"/>
                    </a:lnTo>
                    <a:lnTo>
                      <a:pt x="240" y="29"/>
                    </a:lnTo>
                    <a:lnTo>
                      <a:pt x="45" y="21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9" name="Freeform 23"/>
              <p:cNvSpPr>
                <a:spLocks/>
              </p:cNvSpPr>
              <p:nvPr/>
            </p:nvSpPr>
            <p:spPr bwMode="auto">
              <a:xfrm>
                <a:off x="3851275" y="2463800"/>
                <a:ext cx="312737" cy="157163"/>
              </a:xfrm>
              <a:custGeom>
                <a:avLst/>
                <a:gdLst>
                  <a:gd name="T0" fmla="*/ 0 w 132"/>
                  <a:gd name="T1" fmla="*/ 33 h 66"/>
                  <a:gd name="T2" fmla="*/ 87 w 132"/>
                  <a:gd name="T3" fmla="*/ 22 h 66"/>
                  <a:gd name="T4" fmla="*/ 83 w 132"/>
                  <a:gd name="T5" fmla="*/ 0 h 66"/>
                  <a:gd name="T6" fmla="*/ 132 w 132"/>
                  <a:gd name="T7" fmla="*/ 18 h 66"/>
                  <a:gd name="T8" fmla="*/ 100 w 132"/>
                  <a:gd name="T9" fmla="*/ 61 h 66"/>
                  <a:gd name="T10" fmla="*/ 92 w 132"/>
                  <a:gd name="T11" fmla="*/ 41 h 66"/>
                  <a:gd name="T12" fmla="*/ 0 w 132"/>
                  <a:gd name="T13" fmla="*/ 33 h 66"/>
                </a:gdLst>
                <a:ahLst/>
                <a:cxnLst>
                  <a:cxn ang="0">
                    <a:pos x="T0" y="T1"/>
                  </a:cxn>
                  <a:cxn ang="0">
                    <a:pos x="T2" y="T3"/>
                  </a:cxn>
                  <a:cxn ang="0">
                    <a:pos x="T4" y="T5"/>
                  </a:cxn>
                  <a:cxn ang="0">
                    <a:pos x="T6" y="T7"/>
                  </a:cxn>
                  <a:cxn ang="0">
                    <a:pos x="T8" y="T9"/>
                  </a:cxn>
                  <a:cxn ang="0">
                    <a:pos x="T10" y="T11"/>
                  </a:cxn>
                  <a:cxn ang="0">
                    <a:pos x="T12" y="T13"/>
                  </a:cxn>
                </a:cxnLst>
                <a:rect l="0" t="0" r="r" b="b"/>
                <a:pathLst>
                  <a:path w="132" h="66">
                    <a:moveTo>
                      <a:pt x="0" y="33"/>
                    </a:moveTo>
                    <a:cubicBezTo>
                      <a:pt x="0" y="33"/>
                      <a:pt x="51" y="50"/>
                      <a:pt x="87" y="22"/>
                    </a:cubicBezTo>
                    <a:cubicBezTo>
                      <a:pt x="83" y="0"/>
                      <a:pt x="83" y="0"/>
                      <a:pt x="83" y="0"/>
                    </a:cubicBezTo>
                    <a:cubicBezTo>
                      <a:pt x="132" y="18"/>
                      <a:pt x="132" y="18"/>
                      <a:pt x="132" y="18"/>
                    </a:cubicBezTo>
                    <a:cubicBezTo>
                      <a:pt x="100" y="61"/>
                      <a:pt x="100" y="61"/>
                      <a:pt x="100" y="61"/>
                    </a:cubicBezTo>
                    <a:cubicBezTo>
                      <a:pt x="92" y="41"/>
                      <a:pt x="92" y="41"/>
                      <a:pt x="92" y="41"/>
                    </a:cubicBezTo>
                    <a:cubicBezTo>
                      <a:pt x="92" y="41"/>
                      <a:pt x="47" y="66"/>
                      <a:pt x="0" y="3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6" name="Group 85"/>
            <p:cNvGrpSpPr/>
            <p:nvPr/>
          </p:nvGrpSpPr>
          <p:grpSpPr>
            <a:xfrm>
              <a:off x="4792819" y="4805550"/>
              <a:ext cx="318287" cy="396893"/>
              <a:chOff x="4121150" y="4870450"/>
              <a:chExt cx="392112" cy="488950"/>
            </a:xfrm>
            <a:solidFill>
              <a:schemeClr val="bg1"/>
            </a:solidFill>
          </p:grpSpPr>
          <p:sp>
            <p:nvSpPr>
              <p:cNvPr id="123" name="Freeform 24"/>
              <p:cNvSpPr>
                <a:spLocks/>
              </p:cNvSpPr>
              <p:nvPr/>
            </p:nvSpPr>
            <p:spPr bwMode="auto">
              <a:xfrm>
                <a:off x="4271963" y="4975225"/>
                <a:ext cx="138112" cy="223838"/>
              </a:xfrm>
              <a:custGeom>
                <a:avLst/>
                <a:gdLst>
                  <a:gd name="T0" fmla="*/ 12 w 58"/>
                  <a:gd name="T1" fmla="*/ 49 h 95"/>
                  <a:gd name="T2" fmla="*/ 0 w 58"/>
                  <a:gd name="T3" fmla="*/ 4 h 95"/>
                  <a:gd name="T4" fmla="*/ 3 w 58"/>
                  <a:gd name="T5" fmla="*/ 0 h 95"/>
                  <a:gd name="T6" fmla="*/ 9 w 58"/>
                  <a:gd name="T7" fmla="*/ 5 h 95"/>
                  <a:gd name="T8" fmla="*/ 21 w 58"/>
                  <a:gd name="T9" fmla="*/ 50 h 95"/>
                  <a:gd name="T10" fmla="*/ 28 w 58"/>
                  <a:gd name="T11" fmla="*/ 59 h 95"/>
                  <a:gd name="T12" fmla="*/ 28 w 58"/>
                  <a:gd name="T13" fmla="*/ 63 h 95"/>
                  <a:gd name="T14" fmla="*/ 56 w 58"/>
                  <a:gd name="T15" fmla="*/ 89 h 95"/>
                  <a:gd name="T16" fmla="*/ 57 w 58"/>
                  <a:gd name="T17" fmla="*/ 95 h 95"/>
                  <a:gd name="T18" fmla="*/ 55 w 58"/>
                  <a:gd name="T19" fmla="*/ 95 h 95"/>
                  <a:gd name="T20" fmla="*/ 51 w 58"/>
                  <a:gd name="T21" fmla="*/ 93 h 95"/>
                  <a:gd name="T22" fmla="*/ 24 w 58"/>
                  <a:gd name="T23" fmla="*/ 67 h 95"/>
                  <a:gd name="T24" fmla="*/ 21 w 58"/>
                  <a:gd name="T25" fmla="*/ 66 h 95"/>
                  <a:gd name="T26" fmla="*/ 9 w 58"/>
                  <a:gd name="T27" fmla="*/ 55 h 95"/>
                  <a:gd name="T28" fmla="*/ 12 w 58"/>
                  <a:gd name="T29" fmla="*/ 4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95">
                    <a:moveTo>
                      <a:pt x="12" y="49"/>
                    </a:moveTo>
                    <a:cubicBezTo>
                      <a:pt x="0" y="4"/>
                      <a:pt x="0" y="4"/>
                      <a:pt x="0" y="4"/>
                    </a:cubicBezTo>
                    <a:cubicBezTo>
                      <a:pt x="0" y="1"/>
                      <a:pt x="1" y="0"/>
                      <a:pt x="3" y="0"/>
                    </a:cubicBezTo>
                    <a:cubicBezTo>
                      <a:pt x="6" y="1"/>
                      <a:pt x="8" y="3"/>
                      <a:pt x="9" y="5"/>
                    </a:cubicBezTo>
                    <a:cubicBezTo>
                      <a:pt x="21" y="50"/>
                      <a:pt x="21" y="50"/>
                      <a:pt x="21" y="50"/>
                    </a:cubicBezTo>
                    <a:cubicBezTo>
                      <a:pt x="24" y="52"/>
                      <a:pt x="27" y="56"/>
                      <a:pt x="28" y="59"/>
                    </a:cubicBezTo>
                    <a:cubicBezTo>
                      <a:pt x="29" y="61"/>
                      <a:pt x="29" y="62"/>
                      <a:pt x="28" y="63"/>
                    </a:cubicBezTo>
                    <a:cubicBezTo>
                      <a:pt x="56" y="89"/>
                      <a:pt x="56" y="89"/>
                      <a:pt x="56" y="89"/>
                    </a:cubicBezTo>
                    <a:cubicBezTo>
                      <a:pt x="58" y="91"/>
                      <a:pt x="58" y="94"/>
                      <a:pt x="57" y="95"/>
                    </a:cubicBezTo>
                    <a:cubicBezTo>
                      <a:pt x="56" y="95"/>
                      <a:pt x="56" y="95"/>
                      <a:pt x="55" y="95"/>
                    </a:cubicBezTo>
                    <a:cubicBezTo>
                      <a:pt x="53" y="95"/>
                      <a:pt x="52" y="94"/>
                      <a:pt x="51" y="93"/>
                    </a:cubicBezTo>
                    <a:cubicBezTo>
                      <a:pt x="24" y="67"/>
                      <a:pt x="24" y="67"/>
                      <a:pt x="24" y="67"/>
                    </a:cubicBezTo>
                    <a:cubicBezTo>
                      <a:pt x="23" y="67"/>
                      <a:pt x="22" y="67"/>
                      <a:pt x="21" y="66"/>
                    </a:cubicBezTo>
                    <a:cubicBezTo>
                      <a:pt x="16" y="65"/>
                      <a:pt x="10" y="60"/>
                      <a:pt x="9" y="55"/>
                    </a:cubicBezTo>
                    <a:cubicBezTo>
                      <a:pt x="8" y="52"/>
                      <a:pt x="10" y="49"/>
                      <a:pt x="12" y="4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4" name="Freeform 25"/>
              <p:cNvSpPr>
                <a:spLocks noEditPoints="1"/>
              </p:cNvSpPr>
              <p:nvPr/>
            </p:nvSpPr>
            <p:spPr bwMode="auto">
              <a:xfrm>
                <a:off x="4121150" y="4870450"/>
                <a:ext cx="392112" cy="488950"/>
              </a:xfrm>
              <a:custGeom>
                <a:avLst/>
                <a:gdLst>
                  <a:gd name="T0" fmla="*/ 158 w 166"/>
                  <a:gd name="T1" fmla="*/ 117 h 207"/>
                  <a:gd name="T2" fmla="*/ 99 w 166"/>
                  <a:gd name="T3" fmla="*/ 45 h 207"/>
                  <a:gd name="T4" fmla="*/ 100 w 166"/>
                  <a:gd name="T5" fmla="*/ 41 h 207"/>
                  <a:gd name="T6" fmla="*/ 119 w 166"/>
                  <a:gd name="T7" fmla="*/ 51 h 207"/>
                  <a:gd name="T8" fmla="*/ 104 w 166"/>
                  <a:gd name="T9" fmla="*/ 26 h 207"/>
                  <a:gd name="T10" fmla="*/ 104 w 166"/>
                  <a:gd name="T11" fmla="*/ 23 h 207"/>
                  <a:gd name="T12" fmla="*/ 101 w 166"/>
                  <a:gd name="T13" fmla="*/ 19 h 207"/>
                  <a:gd name="T14" fmla="*/ 97 w 166"/>
                  <a:gd name="T15" fmla="*/ 19 h 207"/>
                  <a:gd name="T16" fmla="*/ 96 w 166"/>
                  <a:gd name="T17" fmla="*/ 22 h 207"/>
                  <a:gd name="T18" fmla="*/ 75 w 166"/>
                  <a:gd name="T19" fmla="*/ 26 h 207"/>
                  <a:gd name="T20" fmla="*/ 93 w 166"/>
                  <a:gd name="T21" fmla="*/ 37 h 207"/>
                  <a:gd name="T22" fmla="*/ 92 w 166"/>
                  <a:gd name="T23" fmla="*/ 41 h 207"/>
                  <a:gd name="T24" fmla="*/ 64 w 166"/>
                  <a:gd name="T25" fmla="*/ 31 h 207"/>
                  <a:gd name="T26" fmla="*/ 38 w 166"/>
                  <a:gd name="T27" fmla="*/ 30 h 207"/>
                  <a:gd name="T28" fmla="*/ 34 w 166"/>
                  <a:gd name="T29" fmla="*/ 25 h 207"/>
                  <a:gd name="T30" fmla="*/ 49 w 166"/>
                  <a:gd name="T31" fmla="*/ 22 h 207"/>
                  <a:gd name="T32" fmla="*/ 22 w 166"/>
                  <a:gd name="T33" fmla="*/ 7 h 207"/>
                  <a:gd name="T34" fmla="*/ 19 w 166"/>
                  <a:gd name="T35" fmla="*/ 3 h 207"/>
                  <a:gd name="T36" fmla="*/ 15 w 166"/>
                  <a:gd name="T37" fmla="*/ 1 h 207"/>
                  <a:gd name="T38" fmla="*/ 13 w 166"/>
                  <a:gd name="T39" fmla="*/ 4 h 207"/>
                  <a:gd name="T40" fmla="*/ 16 w 166"/>
                  <a:gd name="T41" fmla="*/ 8 h 207"/>
                  <a:gd name="T42" fmla="*/ 14 w 166"/>
                  <a:gd name="T43" fmla="*/ 30 h 207"/>
                  <a:gd name="T44" fmla="*/ 28 w 166"/>
                  <a:gd name="T45" fmla="*/ 26 h 207"/>
                  <a:gd name="T46" fmla="*/ 32 w 166"/>
                  <a:gd name="T47" fmla="*/ 31 h 207"/>
                  <a:gd name="T48" fmla="*/ 7 w 166"/>
                  <a:gd name="T49" fmla="*/ 86 h 207"/>
                  <a:gd name="T50" fmla="*/ 69 w 166"/>
                  <a:gd name="T51" fmla="*/ 159 h 207"/>
                  <a:gd name="T52" fmla="*/ 63 w 166"/>
                  <a:gd name="T53" fmla="*/ 184 h 207"/>
                  <a:gd name="T54" fmla="*/ 66 w 166"/>
                  <a:gd name="T55" fmla="*/ 189 h 207"/>
                  <a:gd name="T56" fmla="*/ 71 w 166"/>
                  <a:gd name="T57" fmla="*/ 189 h 207"/>
                  <a:gd name="T58" fmla="*/ 76 w 166"/>
                  <a:gd name="T59" fmla="*/ 163 h 207"/>
                  <a:gd name="T60" fmla="*/ 102 w 166"/>
                  <a:gd name="T61" fmla="*/ 172 h 207"/>
                  <a:gd name="T62" fmla="*/ 126 w 166"/>
                  <a:gd name="T63" fmla="*/ 174 h 207"/>
                  <a:gd name="T64" fmla="*/ 146 w 166"/>
                  <a:gd name="T65" fmla="*/ 204 h 207"/>
                  <a:gd name="T66" fmla="*/ 151 w 166"/>
                  <a:gd name="T67" fmla="*/ 206 h 207"/>
                  <a:gd name="T68" fmla="*/ 152 w 166"/>
                  <a:gd name="T69" fmla="*/ 203 h 207"/>
                  <a:gd name="T70" fmla="*/ 132 w 166"/>
                  <a:gd name="T71" fmla="*/ 172 h 207"/>
                  <a:gd name="T72" fmla="*/ 158 w 166"/>
                  <a:gd name="T73" fmla="*/ 117 h 207"/>
                  <a:gd name="T74" fmla="*/ 100 w 166"/>
                  <a:gd name="T75" fmla="*/ 164 h 207"/>
                  <a:gd name="T76" fmla="*/ 16 w 166"/>
                  <a:gd name="T77" fmla="*/ 88 h 207"/>
                  <a:gd name="T78" fmla="*/ 66 w 166"/>
                  <a:gd name="T79" fmla="*/ 38 h 207"/>
                  <a:gd name="T80" fmla="*/ 150 w 166"/>
                  <a:gd name="T81" fmla="*/ 115 h 207"/>
                  <a:gd name="T82" fmla="*/ 100 w 166"/>
                  <a:gd name="T83" fmla="*/ 16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6" h="207">
                    <a:moveTo>
                      <a:pt x="158" y="117"/>
                    </a:moveTo>
                    <a:cubicBezTo>
                      <a:pt x="151" y="89"/>
                      <a:pt x="127" y="62"/>
                      <a:pt x="99" y="45"/>
                    </a:cubicBezTo>
                    <a:cubicBezTo>
                      <a:pt x="100" y="41"/>
                      <a:pt x="100" y="41"/>
                      <a:pt x="100" y="41"/>
                    </a:cubicBezTo>
                    <a:cubicBezTo>
                      <a:pt x="119" y="51"/>
                      <a:pt x="119" y="51"/>
                      <a:pt x="119" y="51"/>
                    </a:cubicBezTo>
                    <a:cubicBezTo>
                      <a:pt x="120" y="43"/>
                      <a:pt x="114" y="33"/>
                      <a:pt x="104" y="26"/>
                    </a:cubicBezTo>
                    <a:cubicBezTo>
                      <a:pt x="104" y="23"/>
                      <a:pt x="104" y="23"/>
                      <a:pt x="104" y="23"/>
                    </a:cubicBezTo>
                    <a:cubicBezTo>
                      <a:pt x="105" y="22"/>
                      <a:pt x="103" y="20"/>
                      <a:pt x="101" y="19"/>
                    </a:cubicBezTo>
                    <a:cubicBezTo>
                      <a:pt x="99" y="17"/>
                      <a:pt x="97" y="17"/>
                      <a:pt x="97" y="19"/>
                    </a:cubicBezTo>
                    <a:cubicBezTo>
                      <a:pt x="96" y="22"/>
                      <a:pt x="96" y="22"/>
                      <a:pt x="96" y="22"/>
                    </a:cubicBezTo>
                    <a:cubicBezTo>
                      <a:pt x="86" y="17"/>
                      <a:pt x="76" y="19"/>
                      <a:pt x="75" y="26"/>
                    </a:cubicBezTo>
                    <a:cubicBezTo>
                      <a:pt x="93" y="37"/>
                      <a:pt x="93" y="37"/>
                      <a:pt x="93" y="37"/>
                    </a:cubicBezTo>
                    <a:cubicBezTo>
                      <a:pt x="92" y="41"/>
                      <a:pt x="92" y="41"/>
                      <a:pt x="92" y="41"/>
                    </a:cubicBezTo>
                    <a:cubicBezTo>
                      <a:pt x="83" y="36"/>
                      <a:pt x="73" y="33"/>
                      <a:pt x="64" y="31"/>
                    </a:cubicBezTo>
                    <a:cubicBezTo>
                      <a:pt x="54" y="29"/>
                      <a:pt x="45" y="28"/>
                      <a:pt x="38" y="30"/>
                    </a:cubicBezTo>
                    <a:cubicBezTo>
                      <a:pt x="34" y="25"/>
                      <a:pt x="34" y="25"/>
                      <a:pt x="34" y="25"/>
                    </a:cubicBezTo>
                    <a:cubicBezTo>
                      <a:pt x="49" y="22"/>
                      <a:pt x="49" y="22"/>
                      <a:pt x="49" y="22"/>
                    </a:cubicBezTo>
                    <a:cubicBezTo>
                      <a:pt x="43" y="13"/>
                      <a:pt x="31" y="7"/>
                      <a:pt x="22" y="7"/>
                    </a:cubicBezTo>
                    <a:cubicBezTo>
                      <a:pt x="19" y="3"/>
                      <a:pt x="19" y="3"/>
                      <a:pt x="19" y="3"/>
                    </a:cubicBezTo>
                    <a:cubicBezTo>
                      <a:pt x="18" y="1"/>
                      <a:pt x="16" y="0"/>
                      <a:pt x="15" y="1"/>
                    </a:cubicBezTo>
                    <a:cubicBezTo>
                      <a:pt x="13" y="1"/>
                      <a:pt x="12" y="2"/>
                      <a:pt x="13" y="4"/>
                    </a:cubicBezTo>
                    <a:cubicBezTo>
                      <a:pt x="16" y="8"/>
                      <a:pt x="16" y="8"/>
                      <a:pt x="16" y="8"/>
                    </a:cubicBezTo>
                    <a:cubicBezTo>
                      <a:pt x="9" y="12"/>
                      <a:pt x="7" y="21"/>
                      <a:pt x="14" y="30"/>
                    </a:cubicBezTo>
                    <a:cubicBezTo>
                      <a:pt x="28" y="26"/>
                      <a:pt x="28" y="26"/>
                      <a:pt x="28" y="26"/>
                    </a:cubicBezTo>
                    <a:cubicBezTo>
                      <a:pt x="32" y="31"/>
                      <a:pt x="32" y="31"/>
                      <a:pt x="32" y="31"/>
                    </a:cubicBezTo>
                    <a:cubicBezTo>
                      <a:pt x="10" y="38"/>
                      <a:pt x="0" y="58"/>
                      <a:pt x="7" y="86"/>
                    </a:cubicBezTo>
                    <a:cubicBezTo>
                      <a:pt x="15" y="114"/>
                      <a:pt x="40" y="143"/>
                      <a:pt x="69" y="159"/>
                    </a:cubicBezTo>
                    <a:cubicBezTo>
                      <a:pt x="63" y="184"/>
                      <a:pt x="63" y="184"/>
                      <a:pt x="63" y="184"/>
                    </a:cubicBezTo>
                    <a:cubicBezTo>
                      <a:pt x="63" y="186"/>
                      <a:pt x="64" y="188"/>
                      <a:pt x="66" y="189"/>
                    </a:cubicBezTo>
                    <a:cubicBezTo>
                      <a:pt x="68" y="190"/>
                      <a:pt x="70" y="190"/>
                      <a:pt x="71" y="189"/>
                    </a:cubicBezTo>
                    <a:cubicBezTo>
                      <a:pt x="76" y="163"/>
                      <a:pt x="76" y="163"/>
                      <a:pt x="76" y="163"/>
                    </a:cubicBezTo>
                    <a:cubicBezTo>
                      <a:pt x="84" y="167"/>
                      <a:pt x="93" y="171"/>
                      <a:pt x="102" y="172"/>
                    </a:cubicBezTo>
                    <a:cubicBezTo>
                      <a:pt x="111" y="174"/>
                      <a:pt x="119" y="175"/>
                      <a:pt x="126" y="174"/>
                    </a:cubicBezTo>
                    <a:cubicBezTo>
                      <a:pt x="146" y="204"/>
                      <a:pt x="146" y="204"/>
                      <a:pt x="146" y="204"/>
                    </a:cubicBezTo>
                    <a:cubicBezTo>
                      <a:pt x="147" y="206"/>
                      <a:pt x="149" y="207"/>
                      <a:pt x="151" y="206"/>
                    </a:cubicBezTo>
                    <a:cubicBezTo>
                      <a:pt x="153" y="206"/>
                      <a:pt x="153" y="204"/>
                      <a:pt x="152" y="203"/>
                    </a:cubicBezTo>
                    <a:cubicBezTo>
                      <a:pt x="132" y="172"/>
                      <a:pt x="132" y="172"/>
                      <a:pt x="132" y="172"/>
                    </a:cubicBezTo>
                    <a:cubicBezTo>
                      <a:pt x="155" y="166"/>
                      <a:pt x="166" y="146"/>
                      <a:pt x="158" y="117"/>
                    </a:cubicBezTo>
                    <a:close/>
                    <a:moveTo>
                      <a:pt x="100" y="164"/>
                    </a:moveTo>
                    <a:cubicBezTo>
                      <a:pt x="63" y="157"/>
                      <a:pt x="25" y="122"/>
                      <a:pt x="16" y="88"/>
                    </a:cubicBezTo>
                    <a:cubicBezTo>
                      <a:pt x="6" y="53"/>
                      <a:pt x="29" y="31"/>
                      <a:pt x="66" y="38"/>
                    </a:cubicBezTo>
                    <a:cubicBezTo>
                      <a:pt x="103" y="46"/>
                      <a:pt x="140" y="81"/>
                      <a:pt x="150" y="115"/>
                    </a:cubicBezTo>
                    <a:cubicBezTo>
                      <a:pt x="159" y="150"/>
                      <a:pt x="137" y="172"/>
                      <a:pt x="100" y="16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7" name="Group 86"/>
            <p:cNvGrpSpPr/>
            <p:nvPr/>
          </p:nvGrpSpPr>
          <p:grpSpPr>
            <a:xfrm>
              <a:off x="6690946" y="3074942"/>
              <a:ext cx="488384" cy="265454"/>
              <a:chOff x="6459538" y="2738438"/>
              <a:chExt cx="601662" cy="327025"/>
            </a:xfrm>
            <a:solidFill>
              <a:schemeClr val="bg1"/>
            </a:solidFill>
          </p:grpSpPr>
          <p:sp>
            <p:nvSpPr>
              <p:cNvPr id="119" name="Freeform 26"/>
              <p:cNvSpPr>
                <a:spLocks/>
              </p:cNvSpPr>
              <p:nvPr/>
            </p:nvSpPr>
            <p:spPr bwMode="auto">
              <a:xfrm>
                <a:off x="6496050" y="2913063"/>
                <a:ext cx="457200" cy="152400"/>
              </a:xfrm>
              <a:custGeom>
                <a:avLst/>
                <a:gdLst>
                  <a:gd name="T0" fmla="*/ 193 w 193"/>
                  <a:gd name="T1" fmla="*/ 55 h 64"/>
                  <a:gd name="T2" fmla="*/ 111 w 193"/>
                  <a:gd name="T3" fmla="*/ 3 h 64"/>
                  <a:gd name="T4" fmla="*/ 107 w 193"/>
                  <a:gd name="T5" fmla="*/ 0 h 64"/>
                  <a:gd name="T6" fmla="*/ 98 w 193"/>
                  <a:gd name="T7" fmla="*/ 1 h 64"/>
                  <a:gd name="T8" fmla="*/ 0 w 193"/>
                  <a:gd name="T9" fmla="*/ 8 h 64"/>
                  <a:gd name="T10" fmla="*/ 69 w 193"/>
                  <a:gd name="T11" fmla="*/ 50 h 64"/>
                  <a:gd name="T12" fmla="*/ 82 w 193"/>
                  <a:gd name="T13" fmla="*/ 53 h 64"/>
                  <a:gd name="T14" fmla="*/ 159 w 193"/>
                  <a:gd name="T15" fmla="*/ 62 h 64"/>
                  <a:gd name="T16" fmla="*/ 193 w 193"/>
                  <a:gd name="T17"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64">
                    <a:moveTo>
                      <a:pt x="193" y="55"/>
                    </a:moveTo>
                    <a:cubicBezTo>
                      <a:pt x="111" y="3"/>
                      <a:pt x="111" y="3"/>
                      <a:pt x="111" y="3"/>
                    </a:cubicBezTo>
                    <a:cubicBezTo>
                      <a:pt x="107" y="0"/>
                      <a:pt x="107" y="0"/>
                      <a:pt x="107" y="0"/>
                    </a:cubicBezTo>
                    <a:cubicBezTo>
                      <a:pt x="98" y="1"/>
                      <a:pt x="98" y="1"/>
                      <a:pt x="98" y="1"/>
                    </a:cubicBezTo>
                    <a:cubicBezTo>
                      <a:pt x="0" y="8"/>
                      <a:pt x="0" y="8"/>
                      <a:pt x="0" y="8"/>
                    </a:cubicBezTo>
                    <a:cubicBezTo>
                      <a:pt x="15" y="26"/>
                      <a:pt x="41" y="40"/>
                      <a:pt x="69" y="50"/>
                    </a:cubicBezTo>
                    <a:cubicBezTo>
                      <a:pt x="73" y="51"/>
                      <a:pt x="78" y="52"/>
                      <a:pt x="82" y="53"/>
                    </a:cubicBezTo>
                    <a:cubicBezTo>
                      <a:pt x="107" y="60"/>
                      <a:pt x="134" y="64"/>
                      <a:pt x="159" y="62"/>
                    </a:cubicBezTo>
                    <a:cubicBezTo>
                      <a:pt x="172" y="61"/>
                      <a:pt x="183" y="58"/>
                      <a:pt x="193" y="5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0" name="Freeform 27"/>
              <p:cNvSpPr>
                <a:spLocks/>
              </p:cNvSpPr>
              <p:nvPr/>
            </p:nvSpPr>
            <p:spPr bwMode="auto">
              <a:xfrm>
                <a:off x="6459538" y="2738438"/>
                <a:ext cx="350837" cy="169863"/>
              </a:xfrm>
              <a:custGeom>
                <a:avLst/>
                <a:gdLst>
                  <a:gd name="T0" fmla="*/ 67 w 149"/>
                  <a:gd name="T1" fmla="*/ 2 h 72"/>
                  <a:gd name="T2" fmla="*/ 38 w 149"/>
                  <a:gd name="T3" fmla="*/ 7 h 72"/>
                  <a:gd name="T4" fmla="*/ 29 w 149"/>
                  <a:gd name="T5" fmla="*/ 10 h 72"/>
                  <a:gd name="T6" fmla="*/ 0 w 149"/>
                  <a:gd name="T7" fmla="*/ 43 h 72"/>
                  <a:gd name="T8" fmla="*/ 0 w 149"/>
                  <a:gd name="T9" fmla="*/ 49 h 72"/>
                  <a:gd name="T10" fmla="*/ 0 w 149"/>
                  <a:gd name="T11" fmla="*/ 49 h 72"/>
                  <a:gd name="T12" fmla="*/ 0 w 149"/>
                  <a:gd name="T13" fmla="*/ 49 h 72"/>
                  <a:gd name="T14" fmla="*/ 1 w 149"/>
                  <a:gd name="T15" fmla="*/ 55 h 72"/>
                  <a:gd name="T16" fmla="*/ 1 w 149"/>
                  <a:gd name="T17" fmla="*/ 55 h 72"/>
                  <a:gd name="T18" fmla="*/ 4 w 149"/>
                  <a:gd name="T19" fmla="*/ 61 h 72"/>
                  <a:gd name="T20" fmla="*/ 10 w 149"/>
                  <a:gd name="T21" fmla="*/ 72 h 72"/>
                  <a:gd name="T22" fmla="*/ 113 w 149"/>
                  <a:gd name="T23" fmla="*/ 64 h 72"/>
                  <a:gd name="T24" fmla="*/ 119 w 149"/>
                  <a:gd name="T25" fmla="*/ 64 h 72"/>
                  <a:gd name="T26" fmla="*/ 121 w 149"/>
                  <a:gd name="T27" fmla="*/ 60 h 72"/>
                  <a:gd name="T28" fmla="*/ 149 w 149"/>
                  <a:gd name="T29" fmla="*/ 12 h 72"/>
                  <a:gd name="T30" fmla="*/ 67 w 149"/>
                  <a:gd name="T31"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72">
                    <a:moveTo>
                      <a:pt x="67" y="2"/>
                    </a:moveTo>
                    <a:cubicBezTo>
                      <a:pt x="56" y="3"/>
                      <a:pt x="46" y="4"/>
                      <a:pt x="38" y="7"/>
                    </a:cubicBezTo>
                    <a:cubicBezTo>
                      <a:pt x="35" y="8"/>
                      <a:pt x="32" y="9"/>
                      <a:pt x="29" y="10"/>
                    </a:cubicBezTo>
                    <a:cubicBezTo>
                      <a:pt x="12" y="18"/>
                      <a:pt x="1" y="29"/>
                      <a:pt x="0" y="43"/>
                    </a:cubicBezTo>
                    <a:cubicBezTo>
                      <a:pt x="0" y="43"/>
                      <a:pt x="0" y="45"/>
                      <a:pt x="0" y="49"/>
                    </a:cubicBezTo>
                    <a:cubicBezTo>
                      <a:pt x="0" y="49"/>
                      <a:pt x="0" y="49"/>
                      <a:pt x="0" y="49"/>
                    </a:cubicBezTo>
                    <a:cubicBezTo>
                      <a:pt x="0" y="49"/>
                      <a:pt x="0" y="49"/>
                      <a:pt x="0" y="49"/>
                    </a:cubicBezTo>
                    <a:cubicBezTo>
                      <a:pt x="0" y="51"/>
                      <a:pt x="1" y="53"/>
                      <a:pt x="1" y="55"/>
                    </a:cubicBezTo>
                    <a:cubicBezTo>
                      <a:pt x="1" y="55"/>
                      <a:pt x="1" y="55"/>
                      <a:pt x="1" y="55"/>
                    </a:cubicBezTo>
                    <a:cubicBezTo>
                      <a:pt x="2" y="57"/>
                      <a:pt x="2" y="59"/>
                      <a:pt x="4" y="61"/>
                    </a:cubicBezTo>
                    <a:cubicBezTo>
                      <a:pt x="5" y="65"/>
                      <a:pt x="7" y="69"/>
                      <a:pt x="10" y="72"/>
                    </a:cubicBezTo>
                    <a:cubicBezTo>
                      <a:pt x="113" y="64"/>
                      <a:pt x="113" y="64"/>
                      <a:pt x="113" y="64"/>
                    </a:cubicBezTo>
                    <a:cubicBezTo>
                      <a:pt x="119" y="64"/>
                      <a:pt x="119" y="64"/>
                      <a:pt x="119" y="64"/>
                    </a:cubicBezTo>
                    <a:cubicBezTo>
                      <a:pt x="121" y="60"/>
                      <a:pt x="121" y="60"/>
                      <a:pt x="121" y="60"/>
                    </a:cubicBezTo>
                    <a:cubicBezTo>
                      <a:pt x="149" y="12"/>
                      <a:pt x="149" y="12"/>
                      <a:pt x="149" y="12"/>
                    </a:cubicBezTo>
                    <a:cubicBezTo>
                      <a:pt x="122" y="4"/>
                      <a:pt x="93" y="0"/>
                      <a:pt x="67"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1" name="Freeform 28"/>
              <p:cNvSpPr>
                <a:spLocks/>
              </p:cNvSpPr>
              <p:nvPr/>
            </p:nvSpPr>
            <p:spPr bwMode="auto">
              <a:xfrm>
                <a:off x="6780213" y="2882900"/>
                <a:ext cx="280987" cy="149225"/>
              </a:xfrm>
              <a:custGeom>
                <a:avLst/>
                <a:gdLst>
                  <a:gd name="T0" fmla="*/ 4 w 119"/>
                  <a:gd name="T1" fmla="*/ 11 h 63"/>
                  <a:gd name="T2" fmla="*/ 85 w 119"/>
                  <a:gd name="T3" fmla="*/ 63 h 63"/>
                  <a:gd name="T4" fmla="*/ 101 w 119"/>
                  <a:gd name="T5" fmla="*/ 3 h 63"/>
                  <a:gd name="T6" fmla="*/ 99 w 119"/>
                  <a:gd name="T7" fmla="*/ 0 h 63"/>
                  <a:gd name="T8" fmla="*/ 0 w 119"/>
                  <a:gd name="T9" fmla="*/ 8 h 63"/>
                  <a:gd name="T10" fmla="*/ 4 w 119"/>
                  <a:gd name="T11" fmla="*/ 11 h 63"/>
                </a:gdLst>
                <a:ahLst/>
                <a:cxnLst>
                  <a:cxn ang="0">
                    <a:pos x="T0" y="T1"/>
                  </a:cxn>
                  <a:cxn ang="0">
                    <a:pos x="T2" y="T3"/>
                  </a:cxn>
                  <a:cxn ang="0">
                    <a:pos x="T4" y="T5"/>
                  </a:cxn>
                  <a:cxn ang="0">
                    <a:pos x="T6" y="T7"/>
                  </a:cxn>
                  <a:cxn ang="0">
                    <a:pos x="T8" y="T9"/>
                  </a:cxn>
                  <a:cxn ang="0">
                    <a:pos x="T10" y="T11"/>
                  </a:cxn>
                </a:cxnLst>
                <a:rect l="0" t="0" r="r" b="b"/>
                <a:pathLst>
                  <a:path w="119" h="63">
                    <a:moveTo>
                      <a:pt x="4" y="11"/>
                    </a:moveTo>
                    <a:cubicBezTo>
                      <a:pt x="85" y="63"/>
                      <a:pt x="85" y="63"/>
                      <a:pt x="85" y="63"/>
                    </a:cubicBezTo>
                    <a:cubicBezTo>
                      <a:pt x="112" y="51"/>
                      <a:pt x="119" y="28"/>
                      <a:pt x="101" y="3"/>
                    </a:cubicBezTo>
                    <a:cubicBezTo>
                      <a:pt x="100" y="2"/>
                      <a:pt x="99" y="1"/>
                      <a:pt x="99" y="0"/>
                    </a:cubicBezTo>
                    <a:cubicBezTo>
                      <a:pt x="0" y="8"/>
                      <a:pt x="0" y="8"/>
                      <a:pt x="0" y="8"/>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22" name="Freeform 29"/>
              <p:cNvSpPr>
                <a:spLocks/>
              </p:cNvSpPr>
              <p:nvPr/>
            </p:nvSpPr>
            <p:spPr bwMode="auto">
              <a:xfrm>
                <a:off x="6805613" y="2755900"/>
                <a:ext cx="225425" cy="117475"/>
              </a:xfrm>
              <a:custGeom>
                <a:avLst/>
                <a:gdLst>
                  <a:gd name="T0" fmla="*/ 34 w 95"/>
                  <a:gd name="T1" fmla="*/ 0 h 50"/>
                  <a:gd name="T2" fmla="*/ 3 w 95"/>
                  <a:gd name="T3" fmla="*/ 45 h 50"/>
                  <a:gd name="T4" fmla="*/ 0 w 95"/>
                  <a:gd name="T5" fmla="*/ 50 h 50"/>
                  <a:gd name="T6" fmla="*/ 95 w 95"/>
                  <a:gd name="T7" fmla="*/ 37 h 50"/>
                  <a:gd name="T8" fmla="*/ 34 w 95"/>
                  <a:gd name="T9" fmla="*/ 0 h 50"/>
                </a:gdLst>
                <a:ahLst/>
                <a:cxnLst>
                  <a:cxn ang="0">
                    <a:pos x="T0" y="T1"/>
                  </a:cxn>
                  <a:cxn ang="0">
                    <a:pos x="T2" y="T3"/>
                  </a:cxn>
                  <a:cxn ang="0">
                    <a:pos x="T4" y="T5"/>
                  </a:cxn>
                  <a:cxn ang="0">
                    <a:pos x="T6" y="T7"/>
                  </a:cxn>
                  <a:cxn ang="0">
                    <a:pos x="T8" y="T9"/>
                  </a:cxn>
                </a:cxnLst>
                <a:rect l="0" t="0" r="r" b="b"/>
                <a:pathLst>
                  <a:path w="95" h="50">
                    <a:moveTo>
                      <a:pt x="34" y="0"/>
                    </a:moveTo>
                    <a:cubicBezTo>
                      <a:pt x="3" y="45"/>
                      <a:pt x="3" y="45"/>
                      <a:pt x="3" y="45"/>
                    </a:cubicBezTo>
                    <a:cubicBezTo>
                      <a:pt x="0" y="50"/>
                      <a:pt x="0" y="50"/>
                      <a:pt x="0" y="50"/>
                    </a:cubicBezTo>
                    <a:cubicBezTo>
                      <a:pt x="95" y="37"/>
                      <a:pt x="95" y="37"/>
                      <a:pt x="95" y="37"/>
                    </a:cubicBezTo>
                    <a:cubicBezTo>
                      <a:pt x="80" y="22"/>
                      <a:pt x="59" y="9"/>
                      <a:pt x="3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8" name="Group 87"/>
            <p:cNvGrpSpPr/>
            <p:nvPr/>
          </p:nvGrpSpPr>
          <p:grpSpPr>
            <a:xfrm>
              <a:off x="7091705" y="5552945"/>
              <a:ext cx="498694" cy="359524"/>
              <a:chOff x="6953250" y="5791200"/>
              <a:chExt cx="614363" cy="442913"/>
            </a:xfrm>
            <a:solidFill>
              <a:schemeClr val="bg1"/>
            </a:solidFill>
          </p:grpSpPr>
          <p:sp>
            <p:nvSpPr>
              <p:cNvPr id="114" name="Freeform 30"/>
              <p:cNvSpPr>
                <a:spLocks/>
              </p:cNvSpPr>
              <p:nvPr/>
            </p:nvSpPr>
            <p:spPr bwMode="auto">
              <a:xfrm>
                <a:off x="7245350" y="6008688"/>
                <a:ext cx="42862" cy="36513"/>
              </a:xfrm>
              <a:custGeom>
                <a:avLst/>
                <a:gdLst>
                  <a:gd name="T0" fmla="*/ 2 w 18"/>
                  <a:gd name="T1" fmla="*/ 5 h 16"/>
                  <a:gd name="T2" fmla="*/ 3 w 18"/>
                  <a:gd name="T3" fmla="*/ 16 h 16"/>
                  <a:gd name="T4" fmla="*/ 18 w 18"/>
                  <a:gd name="T5" fmla="*/ 1 h 16"/>
                  <a:gd name="T6" fmla="*/ 10 w 18"/>
                  <a:gd name="T7" fmla="*/ 1 h 16"/>
                  <a:gd name="T8" fmla="*/ 2 w 18"/>
                  <a:gd name="T9" fmla="*/ 5 h 16"/>
                </a:gdLst>
                <a:ahLst/>
                <a:cxnLst>
                  <a:cxn ang="0">
                    <a:pos x="T0" y="T1"/>
                  </a:cxn>
                  <a:cxn ang="0">
                    <a:pos x="T2" y="T3"/>
                  </a:cxn>
                  <a:cxn ang="0">
                    <a:pos x="T4" y="T5"/>
                  </a:cxn>
                  <a:cxn ang="0">
                    <a:pos x="T6" y="T7"/>
                  </a:cxn>
                  <a:cxn ang="0">
                    <a:pos x="T8" y="T9"/>
                  </a:cxn>
                </a:cxnLst>
                <a:rect l="0" t="0" r="r" b="b"/>
                <a:pathLst>
                  <a:path w="18" h="16">
                    <a:moveTo>
                      <a:pt x="2" y="5"/>
                    </a:moveTo>
                    <a:cubicBezTo>
                      <a:pt x="0" y="7"/>
                      <a:pt x="0" y="11"/>
                      <a:pt x="3" y="16"/>
                    </a:cubicBezTo>
                    <a:cubicBezTo>
                      <a:pt x="18" y="1"/>
                      <a:pt x="18" y="1"/>
                      <a:pt x="18" y="1"/>
                    </a:cubicBezTo>
                    <a:cubicBezTo>
                      <a:pt x="15" y="0"/>
                      <a:pt x="12" y="1"/>
                      <a:pt x="10" y="1"/>
                    </a:cubicBezTo>
                    <a:cubicBezTo>
                      <a:pt x="6" y="2"/>
                      <a:pt x="4" y="3"/>
                      <a:pt x="2"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5" name="Freeform 31"/>
              <p:cNvSpPr>
                <a:spLocks/>
              </p:cNvSpPr>
              <p:nvPr/>
            </p:nvSpPr>
            <p:spPr bwMode="auto">
              <a:xfrm>
                <a:off x="7180263" y="6096000"/>
                <a:ext cx="49212" cy="39688"/>
              </a:xfrm>
              <a:custGeom>
                <a:avLst/>
                <a:gdLst>
                  <a:gd name="T0" fmla="*/ 17 w 21"/>
                  <a:gd name="T1" fmla="*/ 0 h 17"/>
                  <a:gd name="T2" fmla="*/ 0 w 21"/>
                  <a:gd name="T3" fmla="*/ 17 h 17"/>
                  <a:gd name="T4" fmla="*/ 10 w 21"/>
                  <a:gd name="T5" fmla="*/ 17 h 17"/>
                  <a:gd name="T6" fmla="*/ 18 w 21"/>
                  <a:gd name="T7" fmla="*/ 12 h 17"/>
                  <a:gd name="T8" fmla="*/ 20 w 21"/>
                  <a:gd name="T9" fmla="*/ 7 h 17"/>
                  <a:gd name="T10" fmla="*/ 17 w 21"/>
                  <a:gd name="T11" fmla="*/ 0 h 17"/>
                </a:gdLst>
                <a:ahLst/>
                <a:cxnLst>
                  <a:cxn ang="0">
                    <a:pos x="T0" y="T1"/>
                  </a:cxn>
                  <a:cxn ang="0">
                    <a:pos x="T2" y="T3"/>
                  </a:cxn>
                  <a:cxn ang="0">
                    <a:pos x="T4" y="T5"/>
                  </a:cxn>
                  <a:cxn ang="0">
                    <a:pos x="T6" y="T7"/>
                  </a:cxn>
                  <a:cxn ang="0">
                    <a:pos x="T8" y="T9"/>
                  </a:cxn>
                  <a:cxn ang="0">
                    <a:pos x="T10" y="T11"/>
                  </a:cxn>
                </a:cxnLst>
                <a:rect l="0" t="0" r="r" b="b"/>
                <a:pathLst>
                  <a:path w="21" h="17">
                    <a:moveTo>
                      <a:pt x="17" y="0"/>
                    </a:moveTo>
                    <a:cubicBezTo>
                      <a:pt x="0" y="17"/>
                      <a:pt x="0" y="17"/>
                      <a:pt x="0" y="17"/>
                    </a:cubicBezTo>
                    <a:cubicBezTo>
                      <a:pt x="3" y="17"/>
                      <a:pt x="6" y="17"/>
                      <a:pt x="10" y="17"/>
                    </a:cubicBezTo>
                    <a:cubicBezTo>
                      <a:pt x="13" y="16"/>
                      <a:pt x="16" y="15"/>
                      <a:pt x="18" y="12"/>
                    </a:cubicBezTo>
                    <a:cubicBezTo>
                      <a:pt x="20" y="11"/>
                      <a:pt x="21" y="9"/>
                      <a:pt x="20" y="7"/>
                    </a:cubicBezTo>
                    <a:cubicBezTo>
                      <a:pt x="20" y="5"/>
                      <a:pt x="19" y="3"/>
                      <a:pt x="1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6" name="Freeform 32"/>
              <p:cNvSpPr>
                <a:spLocks noEditPoints="1"/>
              </p:cNvSpPr>
              <p:nvPr/>
            </p:nvSpPr>
            <p:spPr bwMode="auto">
              <a:xfrm>
                <a:off x="6953250" y="5922963"/>
                <a:ext cx="500062" cy="311150"/>
              </a:xfrm>
              <a:custGeom>
                <a:avLst/>
                <a:gdLst>
                  <a:gd name="T0" fmla="*/ 182 w 212"/>
                  <a:gd name="T1" fmla="*/ 81 h 132"/>
                  <a:gd name="T2" fmla="*/ 192 w 212"/>
                  <a:gd name="T3" fmla="*/ 67 h 132"/>
                  <a:gd name="T4" fmla="*/ 193 w 212"/>
                  <a:gd name="T5" fmla="*/ 67 h 132"/>
                  <a:gd name="T6" fmla="*/ 193 w 212"/>
                  <a:gd name="T7" fmla="*/ 66 h 132"/>
                  <a:gd name="T8" fmla="*/ 189 w 212"/>
                  <a:gd name="T9" fmla="*/ 9 h 132"/>
                  <a:gd name="T10" fmla="*/ 155 w 212"/>
                  <a:gd name="T11" fmla="*/ 0 h 132"/>
                  <a:gd name="T12" fmla="*/ 63 w 212"/>
                  <a:gd name="T13" fmla="*/ 31 h 132"/>
                  <a:gd name="T14" fmla="*/ 62 w 212"/>
                  <a:gd name="T15" fmla="*/ 32 h 132"/>
                  <a:gd name="T16" fmla="*/ 62 w 212"/>
                  <a:gd name="T17" fmla="*/ 32 h 132"/>
                  <a:gd name="T18" fmla="*/ 15 w 212"/>
                  <a:gd name="T19" fmla="*/ 70 h 132"/>
                  <a:gd name="T20" fmla="*/ 1 w 212"/>
                  <a:gd name="T21" fmla="*/ 91 h 132"/>
                  <a:gd name="T22" fmla="*/ 54 w 212"/>
                  <a:gd name="T23" fmla="*/ 121 h 132"/>
                  <a:gd name="T24" fmla="*/ 133 w 212"/>
                  <a:gd name="T25" fmla="*/ 126 h 132"/>
                  <a:gd name="T26" fmla="*/ 158 w 212"/>
                  <a:gd name="T27" fmla="*/ 109 h 132"/>
                  <a:gd name="T28" fmla="*/ 182 w 212"/>
                  <a:gd name="T29" fmla="*/ 81 h 132"/>
                  <a:gd name="T30" fmla="*/ 113 w 212"/>
                  <a:gd name="T31" fmla="*/ 95 h 132"/>
                  <a:gd name="T32" fmla="*/ 91 w 212"/>
                  <a:gd name="T33" fmla="*/ 95 h 132"/>
                  <a:gd name="T34" fmla="*/ 85 w 212"/>
                  <a:gd name="T35" fmla="*/ 101 h 132"/>
                  <a:gd name="T36" fmla="*/ 79 w 212"/>
                  <a:gd name="T37" fmla="*/ 99 h 132"/>
                  <a:gd name="T38" fmla="*/ 85 w 212"/>
                  <a:gd name="T39" fmla="*/ 93 h 132"/>
                  <a:gd name="T40" fmla="*/ 70 w 212"/>
                  <a:gd name="T41" fmla="*/ 80 h 132"/>
                  <a:gd name="T42" fmla="*/ 70 w 212"/>
                  <a:gd name="T43" fmla="*/ 80 h 132"/>
                  <a:gd name="T44" fmla="*/ 86 w 212"/>
                  <a:gd name="T45" fmla="*/ 68 h 132"/>
                  <a:gd name="T46" fmla="*/ 90 w 212"/>
                  <a:gd name="T47" fmla="*/ 69 h 132"/>
                  <a:gd name="T48" fmla="*/ 89 w 212"/>
                  <a:gd name="T49" fmla="*/ 70 h 132"/>
                  <a:gd name="T50" fmla="*/ 90 w 212"/>
                  <a:gd name="T51" fmla="*/ 88 h 132"/>
                  <a:gd name="T52" fmla="*/ 110 w 212"/>
                  <a:gd name="T53" fmla="*/ 68 h 132"/>
                  <a:gd name="T54" fmla="*/ 104 w 212"/>
                  <a:gd name="T55" fmla="*/ 53 h 132"/>
                  <a:gd name="T56" fmla="*/ 109 w 212"/>
                  <a:gd name="T57" fmla="*/ 42 h 132"/>
                  <a:gd name="T58" fmla="*/ 127 w 212"/>
                  <a:gd name="T59" fmla="*/ 33 h 132"/>
                  <a:gd name="T60" fmla="*/ 147 w 212"/>
                  <a:gd name="T61" fmla="*/ 32 h 132"/>
                  <a:gd name="T62" fmla="*/ 150 w 212"/>
                  <a:gd name="T63" fmla="*/ 29 h 132"/>
                  <a:gd name="T64" fmla="*/ 151 w 212"/>
                  <a:gd name="T65" fmla="*/ 28 h 132"/>
                  <a:gd name="T66" fmla="*/ 157 w 212"/>
                  <a:gd name="T67" fmla="*/ 29 h 132"/>
                  <a:gd name="T68" fmla="*/ 153 w 212"/>
                  <a:gd name="T69" fmla="*/ 34 h 132"/>
                  <a:gd name="T70" fmla="*/ 166 w 212"/>
                  <a:gd name="T71" fmla="*/ 45 h 132"/>
                  <a:gd name="T72" fmla="*/ 166 w 212"/>
                  <a:gd name="T73" fmla="*/ 45 h 132"/>
                  <a:gd name="T74" fmla="*/ 152 w 212"/>
                  <a:gd name="T75" fmla="*/ 57 h 132"/>
                  <a:gd name="T76" fmla="*/ 147 w 212"/>
                  <a:gd name="T77" fmla="*/ 56 h 132"/>
                  <a:gd name="T78" fmla="*/ 148 w 212"/>
                  <a:gd name="T79" fmla="*/ 55 h 132"/>
                  <a:gd name="T80" fmla="*/ 154 w 212"/>
                  <a:gd name="T81" fmla="*/ 44 h 132"/>
                  <a:gd name="T82" fmla="*/ 148 w 212"/>
                  <a:gd name="T83" fmla="*/ 38 h 132"/>
                  <a:gd name="T84" fmla="*/ 129 w 212"/>
                  <a:gd name="T85" fmla="*/ 57 h 132"/>
                  <a:gd name="T86" fmla="*/ 137 w 212"/>
                  <a:gd name="T87" fmla="*/ 74 h 132"/>
                  <a:gd name="T88" fmla="*/ 131 w 212"/>
                  <a:gd name="T89" fmla="*/ 85 h 132"/>
                  <a:gd name="T90" fmla="*/ 113 w 212"/>
                  <a:gd name="T9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132">
                    <a:moveTo>
                      <a:pt x="182" y="81"/>
                    </a:moveTo>
                    <a:cubicBezTo>
                      <a:pt x="188" y="73"/>
                      <a:pt x="192" y="67"/>
                      <a:pt x="192" y="67"/>
                    </a:cubicBezTo>
                    <a:cubicBezTo>
                      <a:pt x="193" y="67"/>
                      <a:pt x="193" y="67"/>
                      <a:pt x="193" y="67"/>
                    </a:cubicBezTo>
                    <a:cubicBezTo>
                      <a:pt x="193" y="66"/>
                      <a:pt x="193" y="66"/>
                      <a:pt x="193" y="66"/>
                    </a:cubicBezTo>
                    <a:cubicBezTo>
                      <a:pt x="212" y="47"/>
                      <a:pt x="207" y="25"/>
                      <a:pt x="189" y="9"/>
                    </a:cubicBezTo>
                    <a:cubicBezTo>
                      <a:pt x="155" y="0"/>
                      <a:pt x="155" y="0"/>
                      <a:pt x="155" y="0"/>
                    </a:cubicBezTo>
                    <a:cubicBezTo>
                      <a:pt x="120" y="2"/>
                      <a:pt x="82" y="12"/>
                      <a:pt x="63" y="31"/>
                    </a:cubicBezTo>
                    <a:cubicBezTo>
                      <a:pt x="62" y="32"/>
                      <a:pt x="62" y="32"/>
                      <a:pt x="62" y="32"/>
                    </a:cubicBezTo>
                    <a:cubicBezTo>
                      <a:pt x="62" y="32"/>
                      <a:pt x="62" y="32"/>
                      <a:pt x="62" y="32"/>
                    </a:cubicBezTo>
                    <a:cubicBezTo>
                      <a:pt x="62" y="32"/>
                      <a:pt x="33" y="52"/>
                      <a:pt x="15" y="70"/>
                    </a:cubicBezTo>
                    <a:cubicBezTo>
                      <a:pt x="6" y="79"/>
                      <a:pt x="0" y="87"/>
                      <a:pt x="1" y="91"/>
                    </a:cubicBezTo>
                    <a:cubicBezTo>
                      <a:pt x="4" y="102"/>
                      <a:pt x="27" y="114"/>
                      <a:pt x="54" y="121"/>
                    </a:cubicBezTo>
                    <a:cubicBezTo>
                      <a:pt x="82" y="129"/>
                      <a:pt x="114" y="132"/>
                      <a:pt x="133" y="126"/>
                    </a:cubicBezTo>
                    <a:cubicBezTo>
                      <a:pt x="140" y="125"/>
                      <a:pt x="149" y="118"/>
                      <a:pt x="158" y="109"/>
                    </a:cubicBezTo>
                    <a:cubicBezTo>
                      <a:pt x="167" y="100"/>
                      <a:pt x="176" y="89"/>
                      <a:pt x="182" y="81"/>
                    </a:cubicBezTo>
                    <a:close/>
                    <a:moveTo>
                      <a:pt x="113" y="95"/>
                    </a:moveTo>
                    <a:cubicBezTo>
                      <a:pt x="105" y="96"/>
                      <a:pt x="98" y="96"/>
                      <a:pt x="91" y="95"/>
                    </a:cubicBezTo>
                    <a:cubicBezTo>
                      <a:pt x="85" y="101"/>
                      <a:pt x="85" y="101"/>
                      <a:pt x="85" y="101"/>
                    </a:cubicBezTo>
                    <a:cubicBezTo>
                      <a:pt x="79" y="99"/>
                      <a:pt x="79" y="99"/>
                      <a:pt x="79" y="99"/>
                    </a:cubicBezTo>
                    <a:cubicBezTo>
                      <a:pt x="85" y="93"/>
                      <a:pt x="85" y="93"/>
                      <a:pt x="85" y="93"/>
                    </a:cubicBezTo>
                    <a:cubicBezTo>
                      <a:pt x="76" y="90"/>
                      <a:pt x="71" y="86"/>
                      <a:pt x="70" y="80"/>
                    </a:cubicBezTo>
                    <a:cubicBezTo>
                      <a:pt x="70" y="80"/>
                      <a:pt x="70" y="80"/>
                      <a:pt x="70" y="80"/>
                    </a:cubicBezTo>
                    <a:cubicBezTo>
                      <a:pt x="86" y="68"/>
                      <a:pt x="86" y="68"/>
                      <a:pt x="86" y="68"/>
                    </a:cubicBezTo>
                    <a:cubicBezTo>
                      <a:pt x="90" y="69"/>
                      <a:pt x="90" y="69"/>
                      <a:pt x="90" y="69"/>
                    </a:cubicBezTo>
                    <a:cubicBezTo>
                      <a:pt x="89" y="70"/>
                      <a:pt x="89" y="70"/>
                      <a:pt x="89" y="70"/>
                    </a:cubicBezTo>
                    <a:cubicBezTo>
                      <a:pt x="82" y="79"/>
                      <a:pt x="82" y="85"/>
                      <a:pt x="90" y="88"/>
                    </a:cubicBezTo>
                    <a:cubicBezTo>
                      <a:pt x="110" y="68"/>
                      <a:pt x="110" y="68"/>
                      <a:pt x="110" y="68"/>
                    </a:cubicBezTo>
                    <a:cubicBezTo>
                      <a:pt x="106" y="62"/>
                      <a:pt x="104" y="56"/>
                      <a:pt x="104" y="53"/>
                    </a:cubicBezTo>
                    <a:cubicBezTo>
                      <a:pt x="104" y="49"/>
                      <a:pt x="105" y="45"/>
                      <a:pt x="109" y="42"/>
                    </a:cubicBezTo>
                    <a:cubicBezTo>
                      <a:pt x="113" y="38"/>
                      <a:pt x="119" y="35"/>
                      <a:pt x="127" y="33"/>
                    </a:cubicBezTo>
                    <a:cubicBezTo>
                      <a:pt x="134" y="31"/>
                      <a:pt x="140" y="31"/>
                      <a:pt x="147" y="32"/>
                    </a:cubicBezTo>
                    <a:cubicBezTo>
                      <a:pt x="150" y="29"/>
                      <a:pt x="150" y="29"/>
                      <a:pt x="150" y="29"/>
                    </a:cubicBezTo>
                    <a:cubicBezTo>
                      <a:pt x="151" y="28"/>
                      <a:pt x="151" y="28"/>
                      <a:pt x="151" y="28"/>
                    </a:cubicBezTo>
                    <a:cubicBezTo>
                      <a:pt x="157" y="29"/>
                      <a:pt x="157" y="29"/>
                      <a:pt x="157" y="29"/>
                    </a:cubicBezTo>
                    <a:cubicBezTo>
                      <a:pt x="153" y="34"/>
                      <a:pt x="153" y="34"/>
                      <a:pt x="153" y="34"/>
                    </a:cubicBezTo>
                    <a:cubicBezTo>
                      <a:pt x="160" y="36"/>
                      <a:pt x="165" y="40"/>
                      <a:pt x="166" y="45"/>
                    </a:cubicBezTo>
                    <a:cubicBezTo>
                      <a:pt x="166" y="45"/>
                      <a:pt x="166" y="45"/>
                      <a:pt x="166" y="45"/>
                    </a:cubicBezTo>
                    <a:cubicBezTo>
                      <a:pt x="152" y="57"/>
                      <a:pt x="152" y="57"/>
                      <a:pt x="152" y="57"/>
                    </a:cubicBezTo>
                    <a:cubicBezTo>
                      <a:pt x="147" y="56"/>
                      <a:pt x="147" y="56"/>
                      <a:pt x="147" y="56"/>
                    </a:cubicBezTo>
                    <a:cubicBezTo>
                      <a:pt x="148" y="55"/>
                      <a:pt x="148" y="55"/>
                      <a:pt x="148" y="55"/>
                    </a:cubicBezTo>
                    <a:cubicBezTo>
                      <a:pt x="152" y="51"/>
                      <a:pt x="154" y="47"/>
                      <a:pt x="154" y="44"/>
                    </a:cubicBezTo>
                    <a:cubicBezTo>
                      <a:pt x="153" y="41"/>
                      <a:pt x="151" y="40"/>
                      <a:pt x="148" y="38"/>
                    </a:cubicBezTo>
                    <a:cubicBezTo>
                      <a:pt x="129" y="57"/>
                      <a:pt x="129" y="57"/>
                      <a:pt x="129" y="57"/>
                    </a:cubicBezTo>
                    <a:cubicBezTo>
                      <a:pt x="134" y="64"/>
                      <a:pt x="137" y="70"/>
                      <a:pt x="137" y="74"/>
                    </a:cubicBezTo>
                    <a:cubicBezTo>
                      <a:pt x="137" y="78"/>
                      <a:pt x="135" y="82"/>
                      <a:pt x="131" y="85"/>
                    </a:cubicBezTo>
                    <a:cubicBezTo>
                      <a:pt x="127" y="90"/>
                      <a:pt x="120" y="93"/>
                      <a:pt x="113" y="9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7" name="Freeform 33"/>
              <p:cNvSpPr>
                <a:spLocks/>
              </p:cNvSpPr>
              <p:nvPr/>
            </p:nvSpPr>
            <p:spPr bwMode="auto">
              <a:xfrm>
                <a:off x="7326313" y="5899150"/>
                <a:ext cx="101600" cy="39688"/>
              </a:xfrm>
              <a:custGeom>
                <a:avLst/>
                <a:gdLst>
                  <a:gd name="T0" fmla="*/ 7 w 43"/>
                  <a:gd name="T1" fmla="*/ 1 h 17"/>
                  <a:gd name="T2" fmla="*/ 2 w 43"/>
                  <a:gd name="T3" fmla="*/ 3 h 17"/>
                  <a:gd name="T4" fmla="*/ 1 w 43"/>
                  <a:gd name="T5" fmla="*/ 7 h 17"/>
                  <a:gd name="T6" fmla="*/ 36 w 43"/>
                  <a:gd name="T7" fmla="*/ 16 h 17"/>
                  <a:gd name="T8" fmla="*/ 41 w 43"/>
                  <a:gd name="T9" fmla="*/ 14 h 17"/>
                  <a:gd name="T10" fmla="*/ 42 w 43"/>
                  <a:gd name="T11" fmla="*/ 10 h 17"/>
                  <a:gd name="T12" fmla="*/ 7 w 43"/>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43" h="17">
                    <a:moveTo>
                      <a:pt x="7" y="1"/>
                    </a:moveTo>
                    <a:cubicBezTo>
                      <a:pt x="6" y="0"/>
                      <a:pt x="3" y="2"/>
                      <a:pt x="2" y="3"/>
                    </a:cubicBezTo>
                    <a:cubicBezTo>
                      <a:pt x="0" y="5"/>
                      <a:pt x="0" y="6"/>
                      <a:pt x="1" y="7"/>
                    </a:cubicBezTo>
                    <a:cubicBezTo>
                      <a:pt x="36" y="16"/>
                      <a:pt x="36" y="16"/>
                      <a:pt x="36" y="16"/>
                    </a:cubicBezTo>
                    <a:cubicBezTo>
                      <a:pt x="37" y="17"/>
                      <a:pt x="39" y="15"/>
                      <a:pt x="41" y="14"/>
                    </a:cubicBezTo>
                    <a:cubicBezTo>
                      <a:pt x="43" y="12"/>
                      <a:pt x="43" y="11"/>
                      <a:pt x="42" y="10"/>
                    </a:cubicBezTo>
                    <a:lnTo>
                      <a:pt x="7"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8" name="Freeform 34"/>
              <p:cNvSpPr>
                <a:spLocks/>
              </p:cNvSpPr>
              <p:nvPr/>
            </p:nvSpPr>
            <p:spPr bwMode="auto">
              <a:xfrm>
                <a:off x="7329488" y="5791200"/>
                <a:ext cx="238125" cy="127000"/>
              </a:xfrm>
              <a:custGeom>
                <a:avLst/>
                <a:gdLst>
                  <a:gd name="T0" fmla="*/ 16 w 101"/>
                  <a:gd name="T1" fmla="*/ 45 h 54"/>
                  <a:gd name="T2" fmla="*/ 63 w 101"/>
                  <a:gd name="T3" fmla="*/ 45 h 54"/>
                  <a:gd name="T4" fmla="*/ 92 w 101"/>
                  <a:gd name="T5" fmla="*/ 26 h 54"/>
                  <a:gd name="T6" fmla="*/ 57 w 101"/>
                  <a:gd name="T7" fmla="*/ 18 h 54"/>
                  <a:gd name="T8" fmla="*/ 28 w 101"/>
                  <a:gd name="T9" fmla="*/ 5 h 54"/>
                  <a:gd name="T10" fmla="*/ 20 w 101"/>
                  <a:gd name="T11" fmla="*/ 16 h 54"/>
                  <a:gd name="T12" fmla="*/ 16 w 101"/>
                  <a:gd name="T13" fmla="*/ 45 h 54"/>
                </a:gdLst>
                <a:ahLst/>
                <a:cxnLst>
                  <a:cxn ang="0">
                    <a:pos x="T0" y="T1"/>
                  </a:cxn>
                  <a:cxn ang="0">
                    <a:pos x="T2" y="T3"/>
                  </a:cxn>
                  <a:cxn ang="0">
                    <a:pos x="T4" y="T5"/>
                  </a:cxn>
                  <a:cxn ang="0">
                    <a:pos x="T6" y="T7"/>
                  </a:cxn>
                  <a:cxn ang="0">
                    <a:pos x="T8" y="T9"/>
                  </a:cxn>
                  <a:cxn ang="0">
                    <a:pos x="T10" y="T11"/>
                  </a:cxn>
                  <a:cxn ang="0">
                    <a:pos x="T12" y="T13"/>
                  </a:cxn>
                </a:cxnLst>
                <a:rect l="0" t="0" r="r" b="b"/>
                <a:pathLst>
                  <a:path w="101" h="54">
                    <a:moveTo>
                      <a:pt x="16" y="45"/>
                    </a:moveTo>
                    <a:cubicBezTo>
                      <a:pt x="32" y="51"/>
                      <a:pt x="43" y="54"/>
                      <a:pt x="63" y="45"/>
                    </a:cubicBezTo>
                    <a:cubicBezTo>
                      <a:pt x="83" y="36"/>
                      <a:pt x="101" y="28"/>
                      <a:pt x="92" y="26"/>
                    </a:cubicBezTo>
                    <a:cubicBezTo>
                      <a:pt x="83" y="25"/>
                      <a:pt x="67" y="24"/>
                      <a:pt x="57" y="18"/>
                    </a:cubicBezTo>
                    <a:cubicBezTo>
                      <a:pt x="47" y="13"/>
                      <a:pt x="32" y="0"/>
                      <a:pt x="28" y="5"/>
                    </a:cubicBezTo>
                    <a:cubicBezTo>
                      <a:pt x="24" y="9"/>
                      <a:pt x="20" y="16"/>
                      <a:pt x="20" y="16"/>
                    </a:cubicBezTo>
                    <a:cubicBezTo>
                      <a:pt x="20" y="16"/>
                      <a:pt x="0" y="39"/>
                      <a:pt x="16" y="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89" name="Group 88"/>
            <p:cNvGrpSpPr/>
            <p:nvPr/>
          </p:nvGrpSpPr>
          <p:grpSpPr>
            <a:xfrm>
              <a:off x="5295378" y="3306892"/>
              <a:ext cx="524466" cy="411067"/>
              <a:chOff x="4740275" y="3024188"/>
              <a:chExt cx="646113" cy="506412"/>
            </a:xfrm>
            <a:solidFill>
              <a:schemeClr val="tx1">
                <a:lumMod val="50000"/>
                <a:lumOff val="50000"/>
              </a:schemeClr>
            </a:solidFill>
          </p:grpSpPr>
          <p:sp>
            <p:nvSpPr>
              <p:cNvPr id="109" name="Freeform 35"/>
              <p:cNvSpPr>
                <a:spLocks/>
              </p:cNvSpPr>
              <p:nvPr/>
            </p:nvSpPr>
            <p:spPr bwMode="auto">
              <a:xfrm>
                <a:off x="5045075" y="3268663"/>
                <a:ext cx="44450" cy="39688"/>
              </a:xfrm>
              <a:custGeom>
                <a:avLst/>
                <a:gdLst>
                  <a:gd name="T0" fmla="*/ 3 w 19"/>
                  <a:gd name="T1" fmla="*/ 3 h 17"/>
                  <a:gd name="T2" fmla="*/ 2 w 19"/>
                  <a:gd name="T3" fmla="*/ 17 h 17"/>
                  <a:gd name="T4" fmla="*/ 19 w 19"/>
                  <a:gd name="T5" fmla="*/ 1 h 17"/>
                  <a:gd name="T6" fmla="*/ 11 w 19"/>
                  <a:gd name="T7" fmla="*/ 0 h 17"/>
                  <a:gd name="T8" fmla="*/ 3 w 19"/>
                  <a:gd name="T9" fmla="*/ 3 h 17"/>
                </a:gdLst>
                <a:ahLst/>
                <a:cxnLst>
                  <a:cxn ang="0">
                    <a:pos x="T0" y="T1"/>
                  </a:cxn>
                  <a:cxn ang="0">
                    <a:pos x="T2" y="T3"/>
                  </a:cxn>
                  <a:cxn ang="0">
                    <a:pos x="T4" y="T5"/>
                  </a:cxn>
                  <a:cxn ang="0">
                    <a:pos x="T6" y="T7"/>
                  </a:cxn>
                  <a:cxn ang="0">
                    <a:pos x="T8" y="T9"/>
                  </a:cxn>
                </a:cxnLst>
                <a:rect l="0" t="0" r="r" b="b"/>
                <a:pathLst>
                  <a:path w="19" h="17">
                    <a:moveTo>
                      <a:pt x="3" y="3"/>
                    </a:moveTo>
                    <a:cubicBezTo>
                      <a:pt x="0" y="5"/>
                      <a:pt x="0" y="10"/>
                      <a:pt x="2" y="17"/>
                    </a:cubicBezTo>
                    <a:cubicBezTo>
                      <a:pt x="19" y="1"/>
                      <a:pt x="19" y="1"/>
                      <a:pt x="19" y="1"/>
                    </a:cubicBezTo>
                    <a:cubicBezTo>
                      <a:pt x="16" y="0"/>
                      <a:pt x="14" y="0"/>
                      <a:pt x="11" y="0"/>
                    </a:cubicBezTo>
                    <a:cubicBezTo>
                      <a:pt x="7" y="0"/>
                      <a:pt x="5" y="1"/>
                      <a:pt x="3"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0" name="Freeform 36"/>
              <p:cNvSpPr>
                <a:spLocks/>
              </p:cNvSpPr>
              <p:nvPr/>
            </p:nvSpPr>
            <p:spPr bwMode="auto">
              <a:xfrm>
                <a:off x="4970463" y="3360738"/>
                <a:ext cx="50800" cy="47625"/>
              </a:xfrm>
              <a:custGeom>
                <a:avLst/>
                <a:gdLst>
                  <a:gd name="T0" fmla="*/ 19 w 22"/>
                  <a:gd name="T1" fmla="*/ 0 h 20"/>
                  <a:gd name="T2" fmla="*/ 0 w 22"/>
                  <a:gd name="T3" fmla="*/ 18 h 20"/>
                  <a:gd name="T4" fmla="*/ 10 w 22"/>
                  <a:gd name="T5" fmla="*/ 20 h 20"/>
                  <a:gd name="T6" fmla="*/ 19 w 22"/>
                  <a:gd name="T7" fmla="*/ 16 h 20"/>
                  <a:gd name="T8" fmla="*/ 22 w 22"/>
                  <a:gd name="T9" fmla="*/ 10 h 20"/>
                  <a:gd name="T10" fmla="*/ 19 w 22"/>
                  <a:gd name="T11" fmla="*/ 0 h 20"/>
                </a:gdLst>
                <a:ahLst/>
                <a:cxnLst>
                  <a:cxn ang="0">
                    <a:pos x="T0" y="T1"/>
                  </a:cxn>
                  <a:cxn ang="0">
                    <a:pos x="T2" y="T3"/>
                  </a:cxn>
                  <a:cxn ang="0">
                    <a:pos x="T4" y="T5"/>
                  </a:cxn>
                  <a:cxn ang="0">
                    <a:pos x="T6" y="T7"/>
                  </a:cxn>
                  <a:cxn ang="0">
                    <a:pos x="T8" y="T9"/>
                  </a:cxn>
                  <a:cxn ang="0">
                    <a:pos x="T10" y="T11"/>
                  </a:cxn>
                </a:cxnLst>
                <a:rect l="0" t="0" r="r" b="b"/>
                <a:pathLst>
                  <a:path w="22" h="20">
                    <a:moveTo>
                      <a:pt x="19" y="0"/>
                    </a:moveTo>
                    <a:cubicBezTo>
                      <a:pt x="0" y="18"/>
                      <a:pt x="0" y="18"/>
                      <a:pt x="0" y="18"/>
                    </a:cubicBezTo>
                    <a:cubicBezTo>
                      <a:pt x="3" y="19"/>
                      <a:pt x="7" y="20"/>
                      <a:pt x="10" y="20"/>
                    </a:cubicBezTo>
                    <a:cubicBezTo>
                      <a:pt x="14" y="19"/>
                      <a:pt x="17" y="18"/>
                      <a:pt x="19" y="16"/>
                    </a:cubicBezTo>
                    <a:cubicBezTo>
                      <a:pt x="21" y="14"/>
                      <a:pt x="22" y="12"/>
                      <a:pt x="22" y="10"/>
                    </a:cubicBezTo>
                    <a:cubicBezTo>
                      <a:pt x="22" y="8"/>
                      <a:pt x="21" y="4"/>
                      <a:pt x="1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1" name="Freeform 37"/>
              <p:cNvSpPr>
                <a:spLocks noEditPoints="1"/>
              </p:cNvSpPr>
              <p:nvPr/>
            </p:nvSpPr>
            <p:spPr bwMode="auto">
              <a:xfrm>
                <a:off x="4740275" y="3162300"/>
                <a:ext cx="517525" cy="368300"/>
              </a:xfrm>
              <a:custGeom>
                <a:avLst/>
                <a:gdLst>
                  <a:gd name="T0" fmla="*/ 185 w 219"/>
                  <a:gd name="T1" fmla="*/ 106 h 156"/>
                  <a:gd name="T2" fmla="*/ 197 w 219"/>
                  <a:gd name="T3" fmla="*/ 91 h 156"/>
                  <a:gd name="T4" fmla="*/ 197 w 219"/>
                  <a:gd name="T5" fmla="*/ 91 h 156"/>
                  <a:gd name="T6" fmla="*/ 197 w 219"/>
                  <a:gd name="T7" fmla="*/ 90 h 156"/>
                  <a:gd name="T8" fmla="*/ 199 w 219"/>
                  <a:gd name="T9" fmla="*/ 21 h 156"/>
                  <a:gd name="T10" fmla="*/ 165 w 219"/>
                  <a:gd name="T11" fmla="*/ 4 h 156"/>
                  <a:gd name="T12" fmla="*/ 68 w 219"/>
                  <a:gd name="T13" fmla="*/ 26 h 156"/>
                  <a:gd name="T14" fmla="*/ 68 w 219"/>
                  <a:gd name="T15" fmla="*/ 26 h 156"/>
                  <a:gd name="T16" fmla="*/ 67 w 219"/>
                  <a:gd name="T17" fmla="*/ 26 h 156"/>
                  <a:gd name="T18" fmla="*/ 16 w 219"/>
                  <a:gd name="T19" fmla="*/ 65 h 156"/>
                  <a:gd name="T20" fmla="*/ 1 w 219"/>
                  <a:gd name="T21" fmla="*/ 87 h 156"/>
                  <a:gd name="T22" fmla="*/ 52 w 219"/>
                  <a:gd name="T23" fmla="*/ 133 h 156"/>
                  <a:gd name="T24" fmla="*/ 132 w 219"/>
                  <a:gd name="T25" fmla="*/ 153 h 156"/>
                  <a:gd name="T26" fmla="*/ 159 w 219"/>
                  <a:gd name="T27" fmla="*/ 136 h 156"/>
                  <a:gd name="T28" fmla="*/ 185 w 219"/>
                  <a:gd name="T29" fmla="*/ 106 h 156"/>
                  <a:gd name="T30" fmla="*/ 114 w 219"/>
                  <a:gd name="T31" fmla="*/ 111 h 156"/>
                  <a:gd name="T32" fmla="*/ 92 w 219"/>
                  <a:gd name="T33" fmla="*/ 107 h 156"/>
                  <a:gd name="T34" fmla="*/ 85 w 219"/>
                  <a:gd name="T35" fmla="*/ 114 h 156"/>
                  <a:gd name="T36" fmla="*/ 79 w 219"/>
                  <a:gd name="T37" fmla="*/ 111 h 156"/>
                  <a:gd name="T38" fmla="*/ 86 w 219"/>
                  <a:gd name="T39" fmla="*/ 104 h 156"/>
                  <a:gd name="T40" fmla="*/ 71 w 219"/>
                  <a:gd name="T41" fmla="*/ 86 h 156"/>
                  <a:gd name="T42" fmla="*/ 71 w 219"/>
                  <a:gd name="T43" fmla="*/ 86 h 156"/>
                  <a:gd name="T44" fmla="*/ 89 w 219"/>
                  <a:gd name="T45" fmla="*/ 74 h 156"/>
                  <a:gd name="T46" fmla="*/ 93 w 219"/>
                  <a:gd name="T47" fmla="*/ 76 h 156"/>
                  <a:gd name="T48" fmla="*/ 92 w 219"/>
                  <a:gd name="T49" fmla="*/ 77 h 156"/>
                  <a:gd name="T50" fmla="*/ 91 w 219"/>
                  <a:gd name="T51" fmla="*/ 99 h 156"/>
                  <a:gd name="T52" fmla="*/ 113 w 219"/>
                  <a:gd name="T53" fmla="*/ 78 h 156"/>
                  <a:gd name="T54" fmla="*/ 108 w 219"/>
                  <a:gd name="T55" fmla="*/ 59 h 156"/>
                  <a:gd name="T56" fmla="*/ 114 w 219"/>
                  <a:gd name="T57" fmla="*/ 47 h 156"/>
                  <a:gd name="T58" fmla="*/ 133 w 219"/>
                  <a:gd name="T59" fmla="*/ 39 h 156"/>
                  <a:gd name="T60" fmla="*/ 154 w 219"/>
                  <a:gd name="T61" fmla="*/ 41 h 156"/>
                  <a:gd name="T62" fmla="*/ 157 w 219"/>
                  <a:gd name="T63" fmla="*/ 37 h 156"/>
                  <a:gd name="T64" fmla="*/ 158 w 219"/>
                  <a:gd name="T65" fmla="*/ 37 h 156"/>
                  <a:gd name="T66" fmla="*/ 164 w 219"/>
                  <a:gd name="T67" fmla="*/ 39 h 156"/>
                  <a:gd name="T68" fmla="*/ 159 w 219"/>
                  <a:gd name="T69" fmla="*/ 44 h 156"/>
                  <a:gd name="T70" fmla="*/ 172 w 219"/>
                  <a:gd name="T71" fmla="*/ 60 h 156"/>
                  <a:gd name="T72" fmla="*/ 172 w 219"/>
                  <a:gd name="T73" fmla="*/ 60 h 156"/>
                  <a:gd name="T74" fmla="*/ 156 w 219"/>
                  <a:gd name="T75" fmla="*/ 72 h 156"/>
                  <a:gd name="T76" fmla="*/ 152 w 219"/>
                  <a:gd name="T77" fmla="*/ 70 h 156"/>
                  <a:gd name="T78" fmla="*/ 153 w 219"/>
                  <a:gd name="T79" fmla="*/ 69 h 156"/>
                  <a:gd name="T80" fmla="*/ 159 w 219"/>
                  <a:gd name="T81" fmla="*/ 57 h 156"/>
                  <a:gd name="T82" fmla="*/ 154 w 219"/>
                  <a:gd name="T83" fmla="*/ 49 h 156"/>
                  <a:gd name="T84" fmla="*/ 134 w 219"/>
                  <a:gd name="T85" fmla="*/ 68 h 156"/>
                  <a:gd name="T86" fmla="*/ 140 w 219"/>
                  <a:gd name="T87" fmla="*/ 90 h 156"/>
                  <a:gd name="T88" fmla="*/ 134 w 219"/>
                  <a:gd name="T89" fmla="*/ 103 h 156"/>
                  <a:gd name="T90" fmla="*/ 114 w 219"/>
                  <a:gd name="T91"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9" h="156">
                    <a:moveTo>
                      <a:pt x="185" y="106"/>
                    </a:moveTo>
                    <a:cubicBezTo>
                      <a:pt x="193" y="97"/>
                      <a:pt x="197" y="91"/>
                      <a:pt x="197" y="91"/>
                    </a:cubicBezTo>
                    <a:cubicBezTo>
                      <a:pt x="197" y="91"/>
                      <a:pt x="197" y="91"/>
                      <a:pt x="197" y="91"/>
                    </a:cubicBezTo>
                    <a:cubicBezTo>
                      <a:pt x="197" y="90"/>
                      <a:pt x="197" y="90"/>
                      <a:pt x="197" y="90"/>
                    </a:cubicBezTo>
                    <a:cubicBezTo>
                      <a:pt x="219" y="70"/>
                      <a:pt x="216" y="43"/>
                      <a:pt x="199" y="21"/>
                    </a:cubicBezTo>
                    <a:cubicBezTo>
                      <a:pt x="165" y="4"/>
                      <a:pt x="165" y="4"/>
                      <a:pt x="165" y="4"/>
                    </a:cubicBezTo>
                    <a:cubicBezTo>
                      <a:pt x="128" y="0"/>
                      <a:pt x="89" y="6"/>
                      <a:pt x="68" y="26"/>
                    </a:cubicBezTo>
                    <a:cubicBezTo>
                      <a:pt x="68" y="26"/>
                      <a:pt x="68" y="26"/>
                      <a:pt x="68" y="26"/>
                    </a:cubicBezTo>
                    <a:cubicBezTo>
                      <a:pt x="67" y="26"/>
                      <a:pt x="67" y="26"/>
                      <a:pt x="67" y="26"/>
                    </a:cubicBezTo>
                    <a:cubicBezTo>
                      <a:pt x="67" y="26"/>
                      <a:pt x="36" y="46"/>
                      <a:pt x="16" y="65"/>
                    </a:cubicBezTo>
                    <a:cubicBezTo>
                      <a:pt x="6" y="74"/>
                      <a:pt x="0" y="83"/>
                      <a:pt x="1" y="87"/>
                    </a:cubicBezTo>
                    <a:cubicBezTo>
                      <a:pt x="2" y="101"/>
                      <a:pt x="25" y="120"/>
                      <a:pt x="52" y="133"/>
                    </a:cubicBezTo>
                    <a:cubicBezTo>
                      <a:pt x="79" y="147"/>
                      <a:pt x="112" y="156"/>
                      <a:pt x="132" y="153"/>
                    </a:cubicBezTo>
                    <a:cubicBezTo>
                      <a:pt x="139" y="152"/>
                      <a:pt x="149" y="145"/>
                      <a:pt x="159" y="136"/>
                    </a:cubicBezTo>
                    <a:cubicBezTo>
                      <a:pt x="169" y="126"/>
                      <a:pt x="178" y="115"/>
                      <a:pt x="185" y="106"/>
                    </a:cubicBezTo>
                    <a:close/>
                    <a:moveTo>
                      <a:pt x="114" y="111"/>
                    </a:moveTo>
                    <a:cubicBezTo>
                      <a:pt x="106" y="112"/>
                      <a:pt x="99" y="110"/>
                      <a:pt x="92" y="107"/>
                    </a:cubicBezTo>
                    <a:cubicBezTo>
                      <a:pt x="85" y="114"/>
                      <a:pt x="85" y="114"/>
                      <a:pt x="85" y="114"/>
                    </a:cubicBezTo>
                    <a:cubicBezTo>
                      <a:pt x="79" y="111"/>
                      <a:pt x="79" y="111"/>
                      <a:pt x="79" y="111"/>
                    </a:cubicBezTo>
                    <a:cubicBezTo>
                      <a:pt x="86" y="104"/>
                      <a:pt x="86" y="104"/>
                      <a:pt x="86" y="104"/>
                    </a:cubicBezTo>
                    <a:cubicBezTo>
                      <a:pt x="77" y="99"/>
                      <a:pt x="72" y="93"/>
                      <a:pt x="71" y="86"/>
                    </a:cubicBezTo>
                    <a:cubicBezTo>
                      <a:pt x="71" y="86"/>
                      <a:pt x="71" y="86"/>
                      <a:pt x="71" y="86"/>
                    </a:cubicBezTo>
                    <a:cubicBezTo>
                      <a:pt x="89" y="74"/>
                      <a:pt x="89" y="74"/>
                      <a:pt x="89" y="74"/>
                    </a:cubicBezTo>
                    <a:cubicBezTo>
                      <a:pt x="93" y="76"/>
                      <a:pt x="93" y="76"/>
                      <a:pt x="93" y="76"/>
                    </a:cubicBezTo>
                    <a:cubicBezTo>
                      <a:pt x="92" y="77"/>
                      <a:pt x="92" y="77"/>
                      <a:pt x="92" y="77"/>
                    </a:cubicBezTo>
                    <a:cubicBezTo>
                      <a:pt x="84" y="87"/>
                      <a:pt x="84" y="94"/>
                      <a:pt x="91" y="99"/>
                    </a:cubicBezTo>
                    <a:cubicBezTo>
                      <a:pt x="113" y="78"/>
                      <a:pt x="113" y="78"/>
                      <a:pt x="113" y="78"/>
                    </a:cubicBezTo>
                    <a:cubicBezTo>
                      <a:pt x="110" y="70"/>
                      <a:pt x="108" y="63"/>
                      <a:pt x="108" y="59"/>
                    </a:cubicBezTo>
                    <a:cubicBezTo>
                      <a:pt x="108" y="54"/>
                      <a:pt x="110" y="50"/>
                      <a:pt x="114" y="47"/>
                    </a:cubicBezTo>
                    <a:cubicBezTo>
                      <a:pt x="119" y="42"/>
                      <a:pt x="125" y="39"/>
                      <a:pt x="133" y="39"/>
                    </a:cubicBezTo>
                    <a:cubicBezTo>
                      <a:pt x="140" y="38"/>
                      <a:pt x="147" y="38"/>
                      <a:pt x="154" y="41"/>
                    </a:cubicBezTo>
                    <a:cubicBezTo>
                      <a:pt x="157" y="37"/>
                      <a:pt x="157" y="37"/>
                      <a:pt x="157" y="37"/>
                    </a:cubicBezTo>
                    <a:cubicBezTo>
                      <a:pt x="158" y="37"/>
                      <a:pt x="158" y="37"/>
                      <a:pt x="158" y="37"/>
                    </a:cubicBezTo>
                    <a:cubicBezTo>
                      <a:pt x="164" y="39"/>
                      <a:pt x="164" y="39"/>
                      <a:pt x="164" y="39"/>
                    </a:cubicBezTo>
                    <a:cubicBezTo>
                      <a:pt x="159" y="44"/>
                      <a:pt x="159" y="44"/>
                      <a:pt x="159" y="44"/>
                    </a:cubicBezTo>
                    <a:cubicBezTo>
                      <a:pt x="167" y="48"/>
                      <a:pt x="171" y="53"/>
                      <a:pt x="172" y="60"/>
                    </a:cubicBezTo>
                    <a:cubicBezTo>
                      <a:pt x="172" y="60"/>
                      <a:pt x="172" y="60"/>
                      <a:pt x="172" y="60"/>
                    </a:cubicBezTo>
                    <a:cubicBezTo>
                      <a:pt x="156" y="72"/>
                      <a:pt x="156" y="72"/>
                      <a:pt x="156" y="72"/>
                    </a:cubicBezTo>
                    <a:cubicBezTo>
                      <a:pt x="152" y="70"/>
                      <a:pt x="152" y="70"/>
                      <a:pt x="152" y="70"/>
                    </a:cubicBezTo>
                    <a:cubicBezTo>
                      <a:pt x="153" y="69"/>
                      <a:pt x="153" y="69"/>
                      <a:pt x="153" y="69"/>
                    </a:cubicBezTo>
                    <a:cubicBezTo>
                      <a:pt x="157" y="65"/>
                      <a:pt x="159" y="60"/>
                      <a:pt x="159" y="57"/>
                    </a:cubicBezTo>
                    <a:cubicBezTo>
                      <a:pt x="159" y="54"/>
                      <a:pt x="158" y="51"/>
                      <a:pt x="154" y="49"/>
                    </a:cubicBezTo>
                    <a:cubicBezTo>
                      <a:pt x="134" y="68"/>
                      <a:pt x="134" y="68"/>
                      <a:pt x="134" y="68"/>
                    </a:cubicBezTo>
                    <a:cubicBezTo>
                      <a:pt x="138" y="77"/>
                      <a:pt x="140" y="85"/>
                      <a:pt x="140" y="90"/>
                    </a:cubicBezTo>
                    <a:cubicBezTo>
                      <a:pt x="140" y="95"/>
                      <a:pt x="138" y="99"/>
                      <a:pt x="134" y="103"/>
                    </a:cubicBezTo>
                    <a:cubicBezTo>
                      <a:pt x="128" y="108"/>
                      <a:pt x="122" y="111"/>
                      <a:pt x="114" y="1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2" name="Freeform 38"/>
              <p:cNvSpPr>
                <a:spLocks/>
              </p:cNvSpPr>
              <p:nvPr/>
            </p:nvSpPr>
            <p:spPr bwMode="auto">
              <a:xfrm>
                <a:off x="5135563" y="3148013"/>
                <a:ext cx="103187" cy="55563"/>
              </a:xfrm>
              <a:custGeom>
                <a:avLst/>
                <a:gdLst>
                  <a:gd name="T0" fmla="*/ 8 w 44"/>
                  <a:gd name="T1" fmla="*/ 0 h 24"/>
                  <a:gd name="T2" fmla="*/ 3 w 44"/>
                  <a:gd name="T3" fmla="*/ 2 h 24"/>
                  <a:gd name="T4" fmla="*/ 2 w 44"/>
                  <a:gd name="T5" fmla="*/ 7 h 24"/>
                  <a:gd name="T6" fmla="*/ 36 w 44"/>
                  <a:gd name="T7" fmla="*/ 24 h 24"/>
                  <a:gd name="T8" fmla="*/ 42 w 44"/>
                  <a:gd name="T9" fmla="*/ 22 h 24"/>
                  <a:gd name="T10" fmla="*/ 43 w 44"/>
                  <a:gd name="T11" fmla="*/ 18 h 24"/>
                  <a:gd name="T12" fmla="*/ 8 w 44"/>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4" h="24">
                    <a:moveTo>
                      <a:pt x="8" y="0"/>
                    </a:moveTo>
                    <a:cubicBezTo>
                      <a:pt x="7" y="0"/>
                      <a:pt x="5" y="1"/>
                      <a:pt x="3" y="2"/>
                    </a:cubicBezTo>
                    <a:cubicBezTo>
                      <a:pt x="1" y="4"/>
                      <a:pt x="0" y="6"/>
                      <a:pt x="2" y="7"/>
                    </a:cubicBezTo>
                    <a:cubicBezTo>
                      <a:pt x="36" y="24"/>
                      <a:pt x="36" y="24"/>
                      <a:pt x="36" y="24"/>
                    </a:cubicBezTo>
                    <a:cubicBezTo>
                      <a:pt x="38" y="24"/>
                      <a:pt x="40" y="24"/>
                      <a:pt x="42" y="22"/>
                    </a:cubicBezTo>
                    <a:cubicBezTo>
                      <a:pt x="44" y="20"/>
                      <a:pt x="44" y="18"/>
                      <a:pt x="43" y="18"/>
                    </a:cubicBezTo>
                    <a:lnTo>
                      <a:pt x="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13" name="Freeform 39"/>
              <p:cNvSpPr>
                <a:spLocks/>
              </p:cNvSpPr>
              <p:nvPr/>
            </p:nvSpPr>
            <p:spPr bwMode="auto">
              <a:xfrm>
                <a:off x="5141913" y="3024188"/>
                <a:ext cx="244475" cy="158750"/>
              </a:xfrm>
              <a:custGeom>
                <a:avLst/>
                <a:gdLst>
                  <a:gd name="T0" fmla="*/ 16 w 103"/>
                  <a:gd name="T1" fmla="*/ 52 h 67"/>
                  <a:gd name="T2" fmla="*/ 63 w 103"/>
                  <a:gd name="T3" fmla="*/ 60 h 67"/>
                  <a:gd name="T4" fmla="*/ 94 w 103"/>
                  <a:gd name="T5" fmla="*/ 42 h 67"/>
                  <a:gd name="T6" fmla="*/ 59 w 103"/>
                  <a:gd name="T7" fmla="*/ 27 h 67"/>
                  <a:gd name="T8" fmla="*/ 31 w 103"/>
                  <a:gd name="T9" fmla="*/ 5 h 67"/>
                  <a:gd name="T10" fmla="*/ 22 w 103"/>
                  <a:gd name="T11" fmla="*/ 17 h 67"/>
                  <a:gd name="T12" fmla="*/ 16 w 103"/>
                  <a:gd name="T13" fmla="*/ 52 h 67"/>
                </a:gdLst>
                <a:ahLst/>
                <a:cxnLst>
                  <a:cxn ang="0">
                    <a:pos x="T0" y="T1"/>
                  </a:cxn>
                  <a:cxn ang="0">
                    <a:pos x="T2" y="T3"/>
                  </a:cxn>
                  <a:cxn ang="0">
                    <a:pos x="T4" y="T5"/>
                  </a:cxn>
                  <a:cxn ang="0">
                    <a:pos x="T6" y="T7"/>
                  </a:cxn>
                  <a:cxn ang="0">
                    <a:pos x="T8" y="T9"/>
                  </a:cxn>
                  <a:cxn ang="0">
                    <a:pos x="T10" y="T11"/>
                  </a:cxn>
                  <a:cxn ang="0">
                    <a:pos x="T12" y="T13"/>
                  </a:cxn>
                </a:cxnLst>
                <a:rect l="0" t="0" r="r" b="b"/>
                <a:pathLst>
                  <a:path w="103" h="67">
                    <a:moveTo>
                      <a:pt x="16" y="52"/>
                    </a:moveTo>
                    <a:cubicBezTo>
                      <a:pt x="32" y="61"/>
                      <a:pt x="42" y="67"/>
                      <a:pt x="63" y="60"/>
                    </a:cubicBezTo>
                    <a:cubicBezTo>
                      <a:pt x="84" y="52"/>
                      <a:pt x="103" y="45"/>
                      <a:pt x="94" y="42"/>
                    </a:cubicBezTo>
                    <a:cubicBezTo>
                      <a:pt x="85" y="40"/>
                      <a:pt x="69" y="35"/>
                      <a:pt x="59" y="27"/>
                    </a:cubicBezTo>
                    <a:cubicBezTo>
                      <a:pt x="50" y="18"/>
                      <a:pt x="36" y="0"/>
                      <a:pt x="31" y="5"/>
                    </a:cubicBezTo>
                    <a:cubicBezTo>
                      <a:pt x="26" y="10"/>
                      <a:pt x="22" y="17"/>
                      <a:pt x="22" y="17"/>
                    </a:cubicBezTo>
                    <a:cubicBezTo>
                      <a:pt x="22" y="17"/>
                      <a:pt x="0" y="42"/>
                      <a:pt x="16" y="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90" name="Group 89"/>
            <p:cNvGrpSpPr/>
            <p:nvPr/>
          </p:nvGrpSpPr>
          <p:grpSpPr>
            <a:xfrm>
              <a:off x="5982209" y="1781174"/>
              <a:ext cx="487096" cy="335040"/>
              <a:chOff x="5586413" y="1144588"/>
              <a:chExt cx="600075" cy="412750"/>
            </a:xfrm>
            <a:solidFill>
              <a:schemeClr val="bg1"/>
            </a:solidFill>
          </p:grpSpPr>
          <p:sp>
            <p:nvSpPr>
              <p:cNvPr id="105" name="Freeform 40"/>
              <p:cNvSpPr>
                <a:spLocks/>
              </p:cNvSpPr>
              <p:nvPr/>
            </p:nvSpPr>
            <p:spPr bwMode="auto">
              <a:xfrm>
                <a:off x="5619750" y="1144588"/>
                <a:ext cx="381000" cy="288925"/>
              </a:xfrm>
              <a:custGeom>
                <a:avLst/>
                <a:gdLst>
                  <a:gd name="T0" fmla="*/ 240 w 240"/>
                  <a:gd name="T1" fmla="*/ 82 h 182"/>
                  <a:gd name="T2" fmla="*/ 30 w 240"/>
                  <a:gd name="T3" fmla="*/ 0 h 182"/>
                  <a:gd name="T4" fmla="*/ 0 w 240"/>
                  <a:gd name="T5" fmla="*/ 111 h 182"/>
                  <a:gd name="T6" fmla="*/ 131 w 240"/>
                  <a:gd name="T7" fmla="*/ 182 h 182"/>
                  <a:gd name="T8" fmla="*/ 240 w 240"/>
                  <a:gd name="T9" fmla="*/ 82 h 182"/>
                </a:gdLst>
                <a:ahLst/>
                <a:cxnLst>
                  <a:cxn ang="0">
                    <a:pos x="T0" y="T1"/>
                  </a:cxn>
                  <a:cxn ang="0">
                    <a:pos x="T2" y="T3"/>
                  </a:cxn>
                  <a:cxn ang="0">
                    <a:pos x="T4" y="T5"/>
                  </a:cxn>
                  <a:cxn ang="0">
                    <a:pos x="T6" y="T7"/>
                  </a:cxn>
                  <a:cxn ang="0">
                    <a:pos x="T8" y="T9"/>
                  </a:cxn>
                </a:cxnLst>
                <a:rect l="0" t="0" r="r" b="b"/>
                <a:pathLst>
                  <a:path w="240" h="182">
                    <a:moveTo>
                      <a:pt x="240" y="82"/>
                    </a:moveTo>
                    <a:lnTo>
                      <a:pt x="30" y="0"/>
                    </a:lnTo>
                    <a:lnTo>
                      <a:pt x="0" y="111"/>
                    </a:lnTo>
                    <a:lnTo>
                      <a:pt x="131" y="182"/>
                    </a:lnTo>
                    <a:lnTo>
                      <a:pt x="240" y="8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6" name="Freeform 41"/>
              <p:cNvSpPr>
                <a:spLocks/>
              </p:cNvSpPr>
              <p:nvPr/>
            </p:nvSpPr>
            <p:spPr bwMode="auto">
              <a:xfrm>
                <a:off x="5605463" y="1246188"/>
                <a:ext cx="581025" cy="246063"/>
              </a:xfrm>
              <a:custGeom>
                <a:avLst/>
                <a:gdLst>
                  <a:gd name="T0" fmla="*/ 241 w 246"/>
                  <a:gd name="T1" fmla="*/ 20 h 104"/>
                  <a:gd name="T2" fmla="*/ 206 w 246"/>
                  <a:gd name="T3" fmla="*/ 0 h 104"/>
                  <a:gd name="T4" fmla="*/ 206 w 246"/>
                  <a:gd name="T5" fmla="*/ 0 h 104"/>
                  <a:gd name="T6" fmla="*/ 204 w 246"/>
                  <a:gd name="T7" fmla="*/ 0 h 104"/>
                  <a:gd name="T8" fmla="*/ 203 w 246"/>
                  <a:gd name="T9" fmla="*/ 0 h 104"/>
                  <a:gd name="T10" fmla="*/ 202 w 246"/>
                  <a:gd name="T11" fmla="*/ 0 h 104"/>
                  <a:gd name="T12" fmla="*/ 201 w 246"/>
                  <a:gd name="T13" fmla="*/ 0 h 104"/>
                  <a:gd name="T14" fmla="*/ 200 w 246"/>
                  <a:gd name="T15" fmla="*/ 0 h 104"/>
                  <a:gd name="T16" fmla="*/ 199 w 246"/>
                  <a:gd name="T17" fmla="*/ 1 h 104"/>
                  <a:gd name="T18" fmla="*/ 199 w 246"/>
                  <a:gd name="T19" fmla="*/ 1 h 104"/>
                  <a:gd name="T20" fmla="*/ 97 w 246"/>
                  <a:gd name="T21" fmla="*/ 91 h 104"/>
                  <a:gd name="T22" fmla="*/ 9 w 246"/>
                  <a:gd name="T23" fmla="*/ 43 h 104"/>
                  <a:gd name="T24" fmla="*/ 1 w 246"/>
                  <a:gd name="T25" fmla="*/ 45 h 104"/>
                  <a:gd name="T26" fmla="*/ 4 w 246"/>
                  <a:gd name="T27" fmla="*/ 54 h 104"/>
                  <a:gd name="T28" fmla="*/ 95 w 246"/>
                  <a:gd name="T29" fmla="*/ 103 h 104"/>
                  <a:gd name="T30" fmla="*/ 97 w 246"/>
                  <a:gd name="T31" fmla="*/ 104 h 104"/>
                  <a:gd name="T32" fmla="*/ 98 w 246"/>
                  <a:gd name="T33" fmla="*/ 104 h 104"/>
                  <a:gd name="T34" fmla="*/ 99 w 246"/>
                  <a:gd name="T35" fmla="*/ 104 h 104"/>
                  <a:gd name="T36" fmla="*/ 100 w 246"/>
                  <a:gd name="T37" fmla="*/ 104 h 104"/>
                  <a:gd name="T38" fmla="*/ 101 w 246"/>
                  <a:gd name="T39" fmla="*/ 103 h 104"/>
                  <a:gd name="T40" fmla="*/ 102 w 246"/>
                  <a:gd name="T41" fmla="*/ 103 h 104"/>
                  <a:gd name="T42" fmla="*/ 102 w 246"/>
                  <a:gd name="T43" fmla="*/ 103 h 104"/>
                  <a:gd name="T44" fmla="*/ 204 w 246"/>
                  <a:gd name="T45" fmla="*/ 13 h 104"/>
                  <a:gd name="T46" fmla="*/ 236 w 246"/>
                  <a:gd name="T47" fmla="*/ 30 h 104"/>
                  <a:gd name="T48" fmla="*/ 244 w 246"/>
                  <a:gd name="T49" fmla="*/ 28 h 104"/>
                  <a:gd name="T50" fmla="*/ 241 w 246"/>
                  <a:gd name="T51" fmla="*/ 2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6" h="104">
                    <a:moveTo>
                      <a:pt x="241" y="20"/>
                    </a:moveTo>
                    <a:cubicBezTo>
                      <a:pt x="206" y="0"/>
                      <a:pt x="206" y="0"/>
                      <a:pt x="206" y="0"/>
                    </a:cubicBezTo>
                    <a:cubicBezTo>
                      <a:pt x="206" y="0"/>
                      <a:pt x="206" y="0"/>
                      <a:pt x="206" y="0"/>
                    </a:cubicBezTo>
                    <a:cubicBezTo>
                      <a:pt x="205" y="0"/>
                      <a:pt x="205" y="0"/>
                      <a:pt x="204" y="0"/>
                    </a:cubicBezTo>
                    <a:cubicBezTo>
                      <a:pt x="203" y="0"/>
                      <a:pt x="203" y="0"/>
                      <a:pt x="203" y="0"/>
                    </a:cubicBezTo>
                    <a:cubicBezTo>
                      <a:pt x="203" y="0"/>
                      <a:pt x="202" y="0"/>
                      <a:pt x="202" y="0"/>
                    </a:cubicBezTo>
                    <a:cubicBezTo>
                      <a:pt x="201" y="0"/>
                      <a:pt x="201" y="0"/>
                      <a:pt x="201" y="0"/>
                    </a:cubicBezTo>
                    <a:cubicBezTo>
                      <a:pt x="200" y="0"/>
                      <a:pt x="200" y="0"/>
                      <a:pt x="200" y="0"/>
                    </a:cubicBezTo>
                    <a:cubicBezTo>
                      <a:pt x="200" y="0"/>
                      <a:pt x="199" y="1"/>
                      <a:pt x="199" y="1"/>
                    </a:cubicBezTo>
                    <a:cubicBezTo>
                      <a:pt x="199" y="1"/>
                      <a:pt x="199" y="1"/>
                      <a:pt x="199" y="1"/>
                    </a:cubicBezTo>
                    <a:cubicBezTo>
                      <a:pt x="97" y="91"/>
                      <a:pt x="97" y="91"/>
                      <a:pt x="97" y="91"/>
                    </a:cubicBezTo>
                    <a:cubicBezTo>
                      <a:pt x="9" y="43"/>
                      <a:pt x="9" y="43"/>
                      <a:pt x="9" y="43"/>
                    </a:cubicBezTo>
                    <a:cubicBezTo>
                      <a:pt x="6" y="41"/>
                      <a:pt x="3" y="42"/>
                      <a:pt x="1" y="45"/>
                    </a:cubicBezTo>
                    <a:cubicBezTo>
                      <a:pt x="0" y="48"/>
                      <a:pt x="1" y="52"/>
                      <a:pt x="4" y="54"/>
                    </a:cubicBezTo>
                    <a:cubicBezTo>
                      <a:pt x="95" y="103"/>
                      <a:pt x="95" y="103"/>
                      <a:pt x="95" y="103"/>
                    </a:cubicBezTo>
                    <a:cubicBezTo>
                      <a:pt x="96" y="104"/>
                      <a:pt x="97" y="104"/>
                      <a:pt x="97" y="104"/>
                    </a:cubicBezTo>
                    <a:cubicBezTo>
                      <a:pt x="98" y="104"/>
                      <a:pt x="98" y="104"/>
                      <a:pt x="98" y="104"/>
                    </a:cubicBezTo>
                    <a:cubicBezTo>
                      <a:pt x="98" y="104"/>
                      <a:pt x="99" y="104"/>
                      <a:pt x="99" y="104"/>
                    </a:cubicBezTo>
                    <a:cubicBezTo>
                      <a:pt x="100" y="104"/>
                      <a:pt x="100" y="104"/>
                      <a:pt x="100" y="104"/>
                    </a:cubicBezTo>
                    <a:cubicBezTo>
                      <a:pt x="101" y="104"/>
                      <a:pt x="101" y="103"/>
                      <a:pt x="101" y="103"/>
                    </a:cubicBezTo>
                    <a:cubicBezTo>
                      <a:pt x="102" y="103"/>
                      <a:pt x="102" y="103"/>
                      <a:pt x="102" y="103"/>
                    </a:cubicBezTo>
                    <a:cubicBezTo>
                      <a:pt x="102" y="103"/>
                      <a:pt x="102" y="103"/>
                      <a:pt x="102" y="103"/>
                    </a:cubicBezTo>
                    <a:cubicBezTo>
                      <a:pt x="204" y="13"/>
                      <a:pt x="204" y="13"/>
                      <a:pt x="204" y="13"/>
                    </a:cubicBezTo>
                    <a:cubicBezTo>
                      <a:pt x="236" y="30"/>
                      <a:pt x="236" y="30"/>
                      <a:pt x="236" y="30"/>
                    </a:cubicBezTo>
                    <a:cubicBezTo>
                      <a:pt x="239" y="32"/>
                      <a:pt x="243" y="31"/>
                      <a:pt x="244" y="28"/>
                    </a:cubicBezTo>
                    <a:cubicBezTo>
                      <a:pt x="246" y="25"/>
                      <a:pt x="244" y="22"/>
                      <a:pt x="241"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7" name="Freeform 42"/>
              <p:cNvSpPr>
                <a:spLocks/>
              </p:cNvSpPr>
              <p:nvPr/>
            </p:nvSpPr>
            <p:spPr bwMode="auto">
              <a:xfrm>
                <a:off x="5586413" y="1398588"/>
                <a:ext cx="76200" cy="73025"/>
              </a:xfrm>
              <a:custGeom>
                <a:avLst/>
                <a:gdLst>
                  <a:gd name="T0" fmla="*/ 22 w 32"/>
                  <a:gd name="T1" fmla="*/ 4 h 31"/>
                  <a:gd name="T2" fmla="*/ 4 w 32"/>
                  <a:gd name="T3" fmla="*/ 8 h 31"/>
                  <a:gd name="T4" fmla="*/ 10 w 32"/>
                  <a:gd name="T5" fmla="*/ 27 h 31"/>
                  <a:gd name="T6" fmla="*/ 29 w 32"/>
                  <a:gd name="T7" fmla="*/ 22 h 31"/>
                  <a:gd name="T8" fmla="*/ 22 w 32"/>
                  <a:gd name="T9" fmla="*/ 4 h 31"/>
                </a:gdLst>
                <a:ahLst/>
                <a:cxnLst>
                  <a:cxn ang="0">
                    <a:pos x="T0" y="T1"/>
                  </a:cxn>
                  <a:cxn ang="0">
                    <a:pos x="T2" y="T3"/>
                  </a:cxn>
                  <a:cxn ang="0">
                    <a:pos x="T4" y="T5"/>
                  </a:cxn>
                  <a:cxn ang="0">
                    <a:pos x="T6" y="T7"/>
                  </a:cxn>
                  <a:cxn ang="0">
                    <a:pos x="T8" y="T9"/>
                  </a:cxn>
                </a:cxnLst>
                <a:rect l="0" t="0" r="r" b="b"/>
                <a:pathLst>
                  <a:path w="32" h="31">
                    <a:moveTo>
                      <a:pt x="22" y="4"/>
                    </a:moveTo>
                    <a:cubicBezTo>
                      <a:pt x="15" y="0"/>
                      <a:pt x="7" y="2"/>
                      <a:pt x="4" y="8"/>
                    </a:cubicBezTo>
                    <a:cubicBezTo>
                      <a:pt x="0" y="15"/>
                      <a:pt x="3" y="23"/>
                      <a:pt x="10" y="27"/>
                    </a:cubicBezTo>
                    <a:cubicBezTo>
                      <a:pt x="17" y="31"/>
                      <a:pt x="25" y="29"/>
                      <a:pt x="29" y="22"/>
                    </a:cubicBezTo>
                    <a:cubicBezTo>
                      <a:pt x="32" y="16"/>
                      <a:pt x="29" y="7"/>
                      <a:pt x="22"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8" name="Freeform 43"/>
              <p:cNvSpPr>
                <a:spLocks/>
              </p:cNvSpPr>
              <p:nvPr/>
            </p:nvSpPr>
            <p:spPr bwMode="auto">
              <a:xfrm>
                <a:off x="5745163" y="1482725"/>
                <a:ext cx="73025" cy="74613"/>
              </a:xfrm>
              <a:custGeom>
                <a:avLst/>
                <a:gdLst>
                  <a:gd name="T0" fmla="*/ 21 w 31"/>
                  <a:gd name="T1" fmla="*/ 4 h 31"/>
                  <a:gd name="T2" fmla="*/ 3 w 31"/>
                  <a:gd name="T3" fmla="*/ 9 h 31"/>
                  <a:gd name="T4" fmla="*/ 9 w 31"/>
                  <a:gd name="T5" fmla="*/ 27 h 31"/>
                  <a:gd name="T6" fmla="*/ 28 w 31"/>
                  <a:gd name="T7" fmla="*/ 22 h 31"/>
                  <a:gd name="T8" fmla="*/ 21 w 31"/>
                  <a:gd name="T9" fmla="*/ 4 h 31"/>
                </a:gdLst>
                <a:ahLst/>
                <a:cxnLst>
                  <a:cxn ang="0">
                    <a:pos x="T0" y="T1"/>
                  </a:cxn>
                  <a:cxn ang="0">
                    <a:pos x="T2" y="T3"/>
                  </a:cxn>
                  <a:cxn ang="0">
                    <a:pos x="T4" y="T5"/>
                  </a:cxn>
                  <a:cxn ang="0">
                    <a:pos x="T6" y="T7"/>
                  </a:cxn>
                  <a:cxn ang="0">
                    <a:pos x="T8" y="T9"/>
                  </a:cxn>
                </a:cxnLst>
                <a:rect l="0" t="0" r="r" b="b"/>
                <a:pathLst>
                  <a:path w="31" h="31">
                    <a:moveTo>
                      <a:pt x="21" y="4"/>
                    </a:moveTo>
                    <a:cubicBezTo>
                      <a:pt x="14" y="0"/>
                      <a:pt x="6" y="2"/>
                      <a:pt x="3" y="9"/>
                    </a:cubicBezTo>
                    <a:cubicBezTo>
                      <a:pt x="0" y="15"/>
                      <a:pt x="2" y="23"/>
                      <a:pt x="9" y="27"/>
                    </a:cubicBezTo>
                    <a:cubicBezTo>
                      <a:pt x="16" y="31"/>
                      <a:pt x="25" y="29"/>
                      <a:pt x="28" y="22"/>
                    </a:cubicBezTo>
                    <a:cubicBezTo>
                      <a:pt x="31" y="16"/>
                      <a:pt x="28" y="7"/>
                      <a:pt x="2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sp>
          <p:nvSpPr>
            <p:cNvPr id="91" name="Freeform 44"/>
            <p:cNvSpPr>
              <a:spLocks/>
            </p:cNvSpPr>
            <p:nvPr/>
          </p:nvSpPr>
          <p:spPr bwMode="auto">
            <a:xfrm>
              <a:off x="7377777" y="4958895"/>
              <a:ext cx="247414" cy="345348"/>
            </a:xfrm>
            <a:custGeom>
              <a:avLst/>
              <a:gdLst>
                <a:gd name="T0" fmla="*/ 99 w 129"/>
                <a:gd name="T1" fmla="*/ 180 h 180"/>
                <a:gd name="T2" fmla="*/ 82 w 129"/>
                <a:gd name="T3" fmla="*/ 176 h 180"/>
                <a:gd name="T4" fmla="*/ 75 w 129"/>
                <a:gd name="T5" fmla="*/ 156 h 180"/>
                <a:gd name="T6" fmla="*/ 41 w 129"/>
                <a:gd name="T7" fmla="*/ 137 h 180"/>
                <a:gd name="T8" fmla="*/ 16 w 129"/>
                <a:gd name="T9" fmla="*/ 107 h 180"/>
                <a:gd name="T10" fmla="*/ 43 w 129"/>
                <a:gd name="T11" fmla="*/ 107 h 180"/>
                <a:gd name="T12" fmla="*/ 78 w 129"/>
                <a:gd name="T13" fmla="*/ 133 h 180"/>
                <a:gd name="T14" fmla="*/ 92 w 129"/>
                <a:gd name="T15" fmla="*/ 133 h 180"/>
                <a:gd name="T16" fmla="*/ 95 w 129"/>
                <a:gd name="T17" fmla="*/ 124 h 180"/>
                <a:gd name="T18" fmla="*/ 86 w 129"/>
                <a:gd name="T19" fmla="*/ 113 h 180"/>
                <a:gd name="T20" fmla="*/ 66 w 129"/>
                <a:gd name="T21" fmla="*/ 103 h 180"/>
                <a:gd name="T22" fmla="*/ 39 w 129"/>
                <a:gd name="T23" fmla="*/ 90 h 180"/>
                <a:gd name="T24" fmla="*/ 18 w 129"/>
                <a:gd name="T25" fmla="*/ 73 h 180"/>
                <a:gd name="T26" fmla="*/ 4 w 129"/>
                <a:gd name="T27" fmla="*/ 50 h 180"/>
                <a:gd name="T28" fmla="*/ 6 w 129"/>
                <a:gd name="T29" fmla="*/ 24 h 180"/>
                <a:gd name="T30" fmla="*/ 30 w 129"/>
                <a:gd name="T31" fmla="*/ 17 h 180"/>
                <a:gd name="T32" fmla="*/ 25 w 129"/>
                <a:gd name="T33" fmla="*/ 0 h 180"/>
                <a:gd name="T34" fmla="*/ 43 w 129"/>
                <a:gd name="T35" fmla="*/ 4 h 180"/>
                <a:gd name="T36" fmla="*/ 48 w 129"/>
                <a:gd name="T37" fmla="*/ 21 h 180"/>
                <a:gd name="T38" fmla="*/ 63 w 129"/>
                <a:gd name="T39" fmla="*/ 27 h 180"/>
                <a:gd name="T40" fmla="*/ 78 w 129"/>
                <a:gd name="T41" fmla="*/ 37 h 180"/>
                <a:gd name="T42" fmla="*/ 102 w 129"/>
                <a:gd name="T43" fmla="*/ 63 h 180"/>
                <a:gd name="T44" fmla="*/ 77 w 129"/>
                <a:gd name="T45" fmla="*/ 65 h 180"/>
                <a:gd name="T46" fmla="*/ 49 w 129"/>
                <a:gd name="T47" fmla="*/ 44 h 180"/>
                <a:gd name="T48" fmla="*/ 34 w 129"/>
                <a:gd name="T49" fmla="*/ 52 h 180"/>
                <a:gd name="T50" fmla="*/ 42 w 129"/>
                <a:gd name="T51" fmla="*/ 62 h 180"/>
                <a:gd name="T52" fmla="*/ 58 w 129"/>
                <a:gd name="T53" fmla="*/ 70 h 180"/>
                <a:gd name="T54" fmla="*/ 96 w 129"/>
                <a:gd name="T55" fmla="*/ 89 h 180"/>
                <a:gd name="T56" fmla="*/ 126 w 129"/>
                <a:gd name="T57" fmla="*/ 127 h 180"/>
                <a:gd name="T58" fmla="*/ 127 w 129"/>
                <a:gd name="T59" fmla="*/ 148 h 180"/>
                <a:gd name="T60" fmla="*/ 114 w 129"/>
                <a:gd name="T61" fmla="*/ 159 h 180"/>
                <a:gd name="T62" fmla="*/ 104 w 129"/>
                <a:gd name="T63" fmla="*/ 161 h 180"/>
                <a:gd name="T64" fmla="*/ 93 w 129"/>
                <a:gd name="T65" fmla="*/ 160 h 180"/>
                <a:gd name="T66" fmla="*/ 99 w 129"/>
                <a:gd name="T6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 h="180">
                  <a:moveTo>
                    <a:pt x="99" y="180"/>
                  </a:moveTo>
                  <a:cubicBezTo>
                    <a:pt x="82" y="176"/>
                    <a:pt x="82" y="176"/>
                    <a:pt x="82" y="176"/>
                  </a:cubicBezTo>
                  <a:cubicBezTo>
                    <a:pt x="75" y="156"/>
                    <a:pt x="75" y="156"/>
                    <a:pt x="75" y="156"/>
                  </a:cubicBezTo>
                  <a:cubicBezTo>
                    <a:pt x="63" y="151"/>
                    <a:pt x="51" y="145"/>
                    <a:pt x="41" y="137"/>
                  </a:cubicBezTo>
                  <a:cubicBezTo>
                    <a:pt x="31" y="129"/>
                    <a:pt x="22" y="119"/>
                    <a:pt x="16" y="107"/>
                  </a:cubicBezTo>
                  <a:cubicBezTo>
                    <a:pt x="43" y="107"/>
                    <a:pt x="43" y="107"/>
                    <a:pt x="43" y="107"/>
                  </a:cubicBezTo>
                  <a:cubicBezTo>
                    <a:pt x="51" y="121"/>
                    <a:pt x="62" y="129"/>
                    <a:pt x="78" y="133"/>
                  </a:cubicBezTo>
                  <a:cubicBezTo>
                    <a:pt x="83" y="134"/>
                    <a:pt x="88" y="135"/>
                    <a:pt x="92" y="133"/>
                  </a:cubicBezTo>
                  <a:cubicBezTo>
                    <a:pt x="96" y="132"/>
                    <a:pt x="96" y="129"/>
                    <a:pt x="95" y="124"/>
                  </a:cubicBezTo>
                  <a:cubicBezTo>
                    <a:pt x="93" y="119"/>
                    <a:pt x="90" y="115"/>
                    <a:pt x="86" y="113"/>
                  </a:cubicBezTo>
                  <a:cubicBezTo>
                    <a:pt x="81" y="110"/>
                    <a:pt x="74" y="107"/>
                    <a:pt x="66" y="103"/>
                  </a:cubicBezTo>
                  <a:cubicBezTo>
                    <a:pt x="56" y="99"/>
                    <a:pt x="46" y="94"/>
                    <a:pt x="39" y="90"/>
                  </a:cubicBezTo>
                  <a:cubicBezTo>
                    <a:pt x="31" y="86"/>
                    <a:pt x="24" y="80"/>
                    <a:pt x="18" y="73"/>
                  </a:cubicBezTo>
                  <a:cubicBezTo>
                    <a:pt x="12" y="67"/>
                    <a:pt x="7" y="59"/>
                    <a:pt x="4" y="50"/>
                  </a:cubicBezTo>
                  <a:cubicBezTo>
                    <a:pt x="0" y="38"/>
                    <a:pt x="1" y="30"/>
                    <a:pt x="6" y="24"/>
                  </a:cubicBezTo>
                  <a:cubicBezTo>
                    <a:pt x="11" y="18"/>
                    <a:pt x="19" y="16"/>
                    <a:pt x="30" y="17"/>
                  </a:cubicBezTo>
                  <a:cubicBezTo>
                    <a:pt x="25" y="0"/>
                    <a:pt x="25" y="0"/>
                    <a:pt x="25" y="0"/>
                  </a:cubicBezTo>
                  <a:cubicBezTo>
                    <a:pt x="43" y="4"/>
                    <a:pt x="43" y="4"/>
                    <a:pt x="43" y="4"/>
                  </a:cubicBezTo>
                  <a:cubicBezTo>
                    <a:pt x="48" y="21"/>
                    <a:pt x="48" y="21"/>
                    <a:pt x="48" y="21"/>
                  </a:cubicBezTo>
                  <a:cubicBezTo>
                    <a:pt x="53" y="22"/>
                    <a:pt x="58" y="24"/>
                    <a:pt x="63" y="27"/>
                  </a:cubicBezTo>
                  <a:cubicBezTo>
                    <a:pt x="68" y="30"/>
                    <a:pt x="73" y="33"/>
                    <a:pt x="78" y="37"/>
                  </a:cubicBezTo>
                  <a:cubicBezTo>
                    <a:pt x="87" y="44"/>
                    <a:pt x="95" y="52"/>
                    <a:pt x="102" y="63"/>
                  </a:cubicBezTo>
                  <a:cubicBezTo>
                    <a:pt x="77" y="65"/>
                    <a:pt x="77" y="65"/>
                    <a:pt x="77" y="65"/>
                  </a:cubicBezTo>
                  <a:cubicBezTo>
                    <a:pt x="70" y="54"/>
                    <a:pt x="61" y="47"/>
                    <a:pt x="49" y="44"/>
                  </a:cubicBezTo>
                  <a:cubicBezTo>
                    <a:pt x="36" y="41"/>
                    <a:pt x="31" y="43"/>
                    <a:pt x="34" y="52"/>
                  </a:cubicBezTo>
                  <a:cubicBezTo>
                    <a:pt x="35" y="56"/>
                    <a:pt x="38" y="59"/>
                    <a:pt x="42" y="62"/>
                  </a:cubicBezTo>
                  <a:cubicBezTo>
                    <a:pt x="45" y="64"/>
                    <a:pt x="51" y="67"/>
                    <a:pt x="58" y="70"/>
                  </a:cubicBezTo>
                  <a:cubicBezTo>
                    <a:pt x="76" y="78"/>
                    <a:pt x="88" y="84"/>
                    <a:pt x="96" y="89"/>
                  </a:cubicBezTo>
                  <a:cubicBezTo>
                    <a:pt x="112" y="100"/>
                    <a:pt x="122" y="113"/>
                    <a:pt x="126" y="127"/>
                  </a:cubicBezTo>
                  <a:cubicBezTo>
                    <a:pt x="129" y="135"/>
                    <a:pt x="129" y="142"/>
                    <a:pt x="127" y="148"/>
                  </a:cubicBezTo>
                  <a:cubicBezTo>
                    <a:pt x="125" y="153"/>
                    <a:pt x="120" y="157"/>
                    <a:pt x="114" y="159"/>
                  </a:cubicBezTo>
                  <a:cubicBezTo>
                    <a:pt x="111" y="160"/>
                    <a:pt x="108" y="161"/>
                    <a:pt x="104" y="161"/>
                  </a:cubicBezTo>
                  <a:cubicBezTo>
                    <a:pt x="101" y="161"/>
                    <a:pt x="97" y="161"/>
                    <a:pt x="93" y="160"/>
                  </a:cubicBezTo>
                  <a:lnTo>
                    <a:pt x="99" y="18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nvGrpSpPr>
            <p:cNvPr id="92" name="Group 91"/>
            <p:cNvGrpSpPr/>
            <p:nvPr/>
          </p:nvGrpSpPr>
          <p:grpSpPr>
            <a:xfrm>
              <a:off x="6724450" y="5119971"/>
              <a:ext cx="349214" cy="409779"/>
              <a:chOff x="6500813" y="5257800"/>
              <a:chExt cx="430212" cy="504825"/>
            </a:xfrm>
            <a:solidFill>
              <a:schemeClr val="bg1"/>
            </a:solidFill>
          </p:grpSpPr>
          <p:sp>
            <p:nvSpPr>
              <p:cNvPr id="97" name="Freeform 45"/>
              <p:cNvSpPr>
                <a:spLocks/>
              </p:cNvSpPr>
              <p:nvPr/>
            </p:nvSpPr>
            <p:spPr bwMode="auto">
              <a:xfrm>
                <a:off x="6500813" y="5692775"/>
                <a:ext cx="55562" cy="69850"/>
              </a:xfrm>
              <a:custGeom>
                <a:avLst/>
                <a:gdLst>
                  <a:gd name="T0" fmla="*/ 21 w 23"/>
                  <a:gd name="T1" fmla="*/ 27 h 29"/>
                  <a:gd name="T2" fmla="*/ 15 w 23"/>
                  <a:gd name="T3" fmla="*/ 27 h 29"/>
                  <a:gd name="T4" fmla="*/ 2 w 23"/>
                  <a:gd name="T5" fmla="*/ 9 h 29"/>
                  <a:gd name="T6" fmla="*/ 2 w 23"/>
                  <a:gd name="T7" fmla="*/ 2 h 29"/>
                  <a:gd name="T8" fmla="*/ 8 w 23"/>
                  <a:gd name="T9" fmla="*/ 2 h 29"/>
                  <a:gd name="T10" fmla="*/ 22 w 23"/>
                  <a:gd name="T11" fmla="*/ 20 h 29"/>
                  <a:gd name="T12" fmla="*/ 21 w 23"/>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21" y="27"/>
                    </a:moveTo>
                    <a:cubicBezTo>
                      <a:pt x="19" y="29"/>
                      <a:pt x="16" y="29"/>
                      <a:pt x="15" y="27"/>
                    </a:cubicBezTo>
                    <a:cubicBezTo>
                      <a:pt x="2" y="9"/>
                      <a:pt x="2" y="9"/>
                      <a:pt x="2" y="9"/>
                    </a:cubicBezTo>
                    <a:cubicBezTo>
                      <a:pt x="0" y="7"/>
                      <a:pt x="1" y="4"/>
                      <a:pt x="2" y="2"/>
                    </a:cubicBezTo>
                    <a:cubicBezTo>
                      <a:pt x="4" y="0"/>
                      <a:pt x="7" y="0"/>
                      <a:pt x="8" y="2"/>
                    </a:cubicBezTo>
                    <a:cubicBezTo>
                      <a:pt x="22" y="20"/>
                      <a:pt x="22" y="20"/>
                      <a:pt x="22" y="20"/>
                    </a:cubicBezTo>
                    <a:cubicBezTo>
                      <a:pt x="23" y="22"/>
                      <a:pt x="23" y="25"/>
                      <a:pt x="21" y="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98" name="Freeform 46"/>
              <p:cNvSpPr>
                <a:spLocks/>
              </p:cNvSpPr>
              <p:nvPr/>
            </p:nvSpPr>
            <p:spPr bwMode="auto">
              <a:xfrm>
                <a:off x="6505575" y="5667375"/>
                <a:ext cx="69850" cy="92075"/>
              </a:xfrm>
              <a:custGeom>
                <a:avLst/>
                <a:gdLst>
                  <a:gd name="T0" fmla="*/ 0 w 29"/>
                  <a:gd name="T1" fmla="*/ 12 h 39"/>
                  <a:gd name="T2" fmla="*/ 20 w 29"/>
                  <a:gd name="T3" fmla="*/ 39 h 39"/>
                  <a:gd name="T4" fmla="*/ 24 w 29"/>
                  <a:gd name="T5" fmla="*/ 38 h 39"/>
                  <a:gd name="T6" fmla="*/ 29 w 29"/>
                  <a:gd name="T7" fmla="*/ 37 h 39"/>
                  <a:gd name="T8" fmla="*/ 2 w 29"/>
                  <a:gd name="T9" fmla="*/ 0 h 39"/>
                  <a:gd name="T10" fmla="*/ 2 w 29"/>
                  <a:gd name="T11" fmla="*/ 1 h 39"/>
                  <a:gd name="T12" fmla="*/ 0 w 29"/>
                  <a:gd name="T13" fmla="*/ 12 h 39"/>
                </a:gdLst>
                <a:ahLst/>
                <a:cxnLst>
                  <a:cxn ang="0">
                    <a:pos x="T0" y="T1"/>
                  </a:cxn>
                  <a:cxn ang="0">
                    <a:pos x="T2" y="T3"/>
                  </a:cxn>
                  <a:cxn ang="0">
                    <a:pos x="T4" y="T5"/>
                  </a:cxn>
                  <a:cxn ang="0">
                    <a:pos x="T6" y="T7"/>
                  </a:cxn>
                  <a:cxn ang="0">
                    <a:pos x="T8" y="T9"/>
                  </a:cxn>
                  <a:cxn ang="0">
                    <a:pos x="T10" y="T11"/>
                  </a:cxn>
                  <a:cxn ang="0">
                    <a:pos x="T12" y="T13"/>
                  </a:cxn>
                </a:cxnLst>
                <a:rect l="0" t="0" r="r" b="b"/>
                <a:pathLst>
                  <a:path w="29" h="39">
                    <a:moveTo>
                      <a:pt x="0" y="12"/>
                    </a:moveTo>
                    <a:cubicBezTo>
                      <a:pt x="20" y="39"/>
                      <a:pt x="20" y="39"/>
                      <a:pt x="20" y="39"/>
                    </a:cubicBezTo>
                    <a:cubicBezTo>
                      <a:pt x="20" y="39"/>
                      <a:pt x="22" y="39"/>
                      <a:pt x="24" y="38"/>
                    </a:cubicBezTo>
                    <a:cubicBezTo>
                      <a:pt x="26" y="38"/>
                      <a:pt x="28" y="38"/>
                      <a:pt x="29" y="37"/>
                    </a:cubicBezTo>
                    <a:cubicBezTo>
                      <a:pt x="2" y="0"/>
                      <a:pt x="2" y="0"/>
                      <a:pt x="2" y="0"/>
                    </a:cubicBezTo>
                    <a:cubicBezTo>
                      <a:pt x="2" y="1"/>
                      <a:pt x="2" y="1"/>
                      <a:pt x="2" y="1"/>
                    </a:cubicBezTo>
                    <a:cubicBezTo>
                      <a:pt x="2" y="2"/>
                      <a:pt x="0" y="10"/>
                      <a:pt x="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99" name="Freeform 47"/>
              <p:cNvSpPr>
                <a:spLocks/>
              </p:cNvSpPr>
              <p:nvPr/>
            </p:nvSpPr>
            <p:spPr bwMode="auto">
              <a:xfrm>
                <a:off x="6546850" y="5614988"/>
                <a:ext cx="73025" cy="101600"/>
              </a:xfrm>
              <a:custGeom>
                <a:avLst/>
                <a:gdLst>
                  <a:gd name="T0" fmla="*/ 30 w 31"/>
                  <a:gd name="T1" fmla="*/ 42 h 43"/>
                  <a:gd name="T2" fmla="*/ 27 w 31"/>
                  <a:gd name="T3" fmla="*/ 42 h 43"/>
                  <a:gd name="T4" fmla="*/ 0 w 31"/>
                  <a:gd name="T5" fmla="*/ 6 h 43"/>
                  <a:gd name="T6" fmla="*/ 1 w 31"/>
                  <a:gd name="T7" fmla="*/ 2 h 43"/>
                  <a:gd name="T8" fmla="*/ 4 w 31"/>
                  <a:gd name="T9" fmla="*/ 1 h 43"/>
                  <a:gd name="T10" fmla="*/ 31 w 31"/>
                  <a:gd name="T11" fmla="*/ 38 h 43"/>
                  <a:gd name="T12" fmla="*/ 30 w 31"/>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31" h="43">
                    <a:moveTo>
                      <a:pt x="30" y="42"/>
                    </a:moveTo>
                    <a:cubicBezTo>
                      <a:pt x="29" y="43"/>
                      <a:pt x="28" y="43"/>
                      <a:pt x="27" y="42"/>
                    </a:cubicBezTo>
                    <a:cubicBezTo>
                      <a:pt x="0" y="6"/>
                      <a:pt x="0" y="6"/>
                      <a:pt x="0" y="6"/>
                    </a:cubicBezTo>
                    <a:cubicBezTo>
                      <a:pt x="0" y="5"/>
                      <a:pt x="0" y="3"/>
                      <a:pt x="1" y="2"/>
                    </a:cubicBezTo>
                    <a:cubicBezTo>
                      <a:pt x="2" y="0"/>
                      <a:pt x="4" y="0"/>
                      <a:pt x="4" y="1"/>
                    </a:cubicBezTo>
                    <a:cubicBezTo>
                      <a:pt x="31" y="38"/>
                      <a:pt x="31" y="38"/>
                      <a:pt x="31" y="38"/>
                    </a:cubicBezTo>
                    <a:cubicBezTo>
                      <a:pt x="31" y="39"/>
                      <a:pt x="31" y="40"/>
                      <a:pt x="3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0" name="Freeform 48"/>
              <p:cNvSpPr>
                <a:spLocks/>
              </p:cNvSpPr>
              <p:nvPr/>
            </p:nvSpPr>
            <p:spPr bwMode="auto">
              <a:xfrm>
                <a:off x="6532563" y="5632450"/>
                <a:ext cx="74612" cy="101600"/>
              </a:xfrm>
              <a:custGeom>
                <a:avLst/>
                <a:gdLst>
                  <a:gd name="T0" fmla="*/ 30 w 32"/>
                  <a:gd name="T1" fmla="*/ 41 h 43"/>
                  <a:gd name="T2" fmla="*/ 27 w 32"/>
                  <a:gd name="T3" fmla="*/ 42 h 43"/>
                  <a:gd name="T4" fmla="*/ 1 w 32"/>
                  <a:gd name="T5" fmla="*/ 5 h 43"/>
                  <a:gd name="T6" fmla="*/ 1 w 32"/>
                  <a:gd name="T7" fmla="*/ 1 h 43"/>
                  <a:gd name="T8" fmla="*/ 4 w 32"/>
                  <a:gd name="T9" fmla="*/ 1 h 43"/>
                  <a:gd name="T10" fmla="*/ 31 w 32"/>
                  <a:gd name="T11" fmla="*/ 37 h 43"/>
                  <a:gd name="T12" fmla="*/ 30 w 32"/>
                  <a:gd name="T13" fmla="*/ 41 h 43"/>
                </a:gdLst>
                <a:ahLst/>
                <a:cxnLst>
                  <a:cxn ang="0">
                    <a:pos x="T0" y="T1"/>
                  </a:cxn>
                  <a:cxn ang="0">
                    <a:pos x="T2" y="T3"/>
                  </a:cxn>
                  <a:cxn ang="0">
                    <a:pos x="T4" y="T5"/>
                  </a:cxn>
                  <a:cxn ang="0">
                    <a:pos x="T6" y="T7"/>
                  </a:cxn>
                  <a:cxn ang="0">
                    <a:pos x="T8" y="T9"/>
                  </a:cxn>
                  <a:cxn ang="0">
                    <a:pos x="T10" y="T11"/>
                  </a:cxn>
                  <a:cxn ang="0">
                    <a:pos x="T12" y="T13"/>
                  </a:cxn>
                </a:cxnLst>
                <a:rect l="0" t="0" r="r" b="b"/>
                <a:pathLst>
                  <a:path w="32" h="43">
                    <a:moveTo>
                      <a:pt x="30" y="41"/>
                    </a:moveTo>
                    <a:cubicBezTo>
                      <a:pt x="29" y="42"/>
                      <a:pt x="28" y="43"/>
                      <a:pt x="27" y="42"/>
                    </a:cubicBezTo>
                    <a:cubicBezTo>
                      <a:pt x="1" y="5"/>
                      <a:pt x="1" y="5"/>
                      <a:pt x="1" y="5"/>
                    </a:cubicBezTo>
                    <a:cubicBezTo>
                      <a:pt x="0" y="4"/>
                      <a:pt x="0" y="2"/>
                      <a:pt x="1" y="1"/>
                    </a:cubicBezTo>
                    <a:cubicBezTo>
                      <a:pt x="2" y="0"/>
                      <a:pt x="4" y="0"/>
                      <a:pt x="4" y="1"/>
                    </a:cubicBezTo>
                    <a:cubicBezTo>
                      <a:pt x="31" y="37"/>
                      <a:pt x="31" y="37"/>
                      <a:pt x="31" y="37"/>
                    </a:cubicBezTo>
                    <a:cubicBezTo>
                      <a:pt x="32" y="38"/>
                      <a:pt x="31" y="40"/>
                      <a:pt x="30" y="4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1" name="Freeform 49"/>
              <p:cNvSpPr>
                <a:spLocks/>
              </p:cNvSpPr>
              <p:nvPr/>
            </p:nvSpPr>
            <p:spPr bwMode="auto">
              <a:xfrm>
                <a:off x="6518275" y="5646738"/>
                <a:ext cx="74612" cy="101600"/>
              </a:xfrm>
              <a:custGeom>
                <a:avLst/>
                <a:gdLst>
                  <a:gd name="T0" fmla="*/ 30 w 32"/>
                  <a:gd name="T1" fmla="*/ 42 h 43"/>
                  <a:gd name="T2" fmla="*/ 27 w 32"/>
                  <a:gd name="T3" fmla="*/ 42 h 43"/>
                  <a:gd name="T4" fmla="*/ 1 w 32"/>
                  <a:gd name="T5" fmla="*/ 6 h 43"/>
                  <a:gd name="T6" fmla="*/ 1 w 32"/>
                  <a:gd name="T7" fmla="*/ 2 h 43"/>
                  <a:gd name="T8" fmla="*/ 5 w 32"/>
                  <a:gd name="T9" fmla="*/ 1 h 43"/>
                  <a:gd name="T10" fmla="*/ 31 w 32"/>
                  <a:gd name="T11" fmla="*/ 38 h 43"/>
                  <a:gd name="T12" fmla="*/ 30 w 32"/>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32" h="43">
                    <a:moveTo>
                      <a:pt x="30" y="42"/>
                    </a:moveTo>
                    <a:cubicBezTo>
                      <a:pt x="29" y="43"/>
                      <a:pt x="28" y="43"/>
                      <a:pt x="27" y="42"/>
                    </a:cubicBezTo>
                    <a:cubicBezTo>
                      <a:pt x="1" y="6"/>
                      <a:pt x="1" y="6"/>
                      <a:pt x="1" y="6"/>
                    </a:cubicBezTo>
                    <a:cubicBezTo>
                      <a:pt x="0" y="5"/>
                      <a:pt x="0" y="3"/>
                      <a:pt x="1" y="2"/>
                    </a:cubicBezTo>
                    <a:cubicBezTo>
                      <a:pt x="3" y="1"/>
                      <a:pt x="4" y="0"/>
                      <a:pt x="5" y="1"/>
                    </a:cubicBezTo>
                    <a:cubicBezTo>
                      <a:pt x="31" y="38"/>
                      <a:pt x="31" y="38"/>
                      <a:pt x="31" y="38"/>
                    </a:cubicBezTo>
                    <a:cubicBezTo>
                      <a:pt x="32" y="39"/>
                      <a:pt x="32" y="41"/>
                      <a:pt x="3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2" name="Freeform 50"/>
              <p:cNvSpPr>
                <a:spLocks/>
              </p:cNvSpPr>
              <p:nvPr/>
            </p:nvSpPr>
            <p:spPr bwMode="auto">
              <a:xfrm>
                <a:off x="6508750" y="5661025"/>
                <a:ext cx="73025" cy="96838"/>
              </a:xfrm>
              <a:custGeom>
                <a:avLst/>
                <a:gdLst>
                  <a:gd name="T0" fmla="*/ 30 w 31"/>
                  <a:gd name="T1" fmla="*/ 41 h 41"/>
                  <a:gd name="T2" fmla="*/ 27 w 31"/>
                  <a:gd name="T3" fmla="*/ 40 h 41"/>
                  <a:gd name="T4" fmla="*/ 1 w 31"/>
                  <a:gd name="T5" fmla="*/ 4 h 41"/>
                  <a:gd name="T6" fmla="*/ 1 w 31"/>
                  <a:gd name="T7" fmla="*/ 1 h 41"/>
                  <a:gd name="T8" fmla="*/ 4 w 31"/>
                  <a:gd name="T9" fmla="*/ 1 h 41"/>
                  <a:gd name="T10" fmla="*/ 30 w 31"/>
                  <a:gd name="T11" fmla="*/ 37 h 41"/>
                  <a:gd name="T12" fmla="*/ 30 w 31"/>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31" h="41">
                    <a:moveTo>
                      <a:pt x="30" y="41"/>
                    </a:moveTo>
                    <a:cubicBezTo>
                      <a:pt x="29" y="41"/>
                      <a:pt x="28" y="41"/>
                      <a:pt x="27" y="40"/>
                    </a:cubicBezTo>
                    <a:cubicBezTo>
                      <a:pt x="1" y="4"/>
                      <a:pt x="1" y="4"/>
                      <a:pt x="1" y="4"/>
                    </a:cubicBezTo>
                    <a:cubicBezTo>
                      <a:pt x="0" y="3"/>
                      <a:pt x="0" y="2"/>
                      <a:pt x="1" y="1"/>
                    </a:cubicBezTo>
                    <a:cubicBezTo>
                      <a:pt x="2" y="0"/>
                      <a:pt x="3" y="0"/>
                      <a:pt x="4" y="1"/>
                    </a:cubicBezTo>
                    <a:cubicBezTo>
                      <a:pt x="30" y="37"/>
                      <a:pt x="30" y="37"/>
                      <a:pt x="30" y="37"/>
                    </a:cubicBezTo>
                    <a:cubicBezTo>
                      <a:pt x="31" y="38"/>
                      <a:pt x="31" y="40"/>
                      <a:pt x="30" y="4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3" name="Freeform 51"/>
              <p:cNvSpPr>
                <a:spLocks/>
              </p:cNvSpPr>
              <p:nvPr/>
            </p:nvSpPr>
            <p:spPr bwMode="auto">
              <a:xfrm>
                <a:off x="6557963" y="5599113"/>
                <a:ext cx="76200" cy="103188"/>
              </a:xfrm>
              <a:custGeom>
                <a:avLst/>
                <a:gdLst>
                  <a:gd name="T0" fmla="*/ 31 w 32"/>
                  <a:gd name="T1" fmla="*/ 42 h 44"/>
                  <a:gd name="T2" fmla="*/ 28 w 32"/>
                  <a:gd name="T3" fmla="*/ 43 h 44"/>
                  <a:gd name="T4" fmla="*/ 1 w 32"/>
                  <a:gd name="T5" fmla="*/ 6 h 44"/>
                  <a:gd name="T6" fmla="*/ 2 w 32"/>
                  <a:gd name="T7" fmla="*/ 2 h 44"/>
                  <a:gd name="T8" fmla="*/ 5 w 32"/>
                  <a:gd name="T9" fmla="*/ 1 h 44"/>
                  <a:gd name="T10" fmla="*/ 32 w 32"/>
                  <a:gd name="T11" fmla="*/ 38 h 44"/>
                  <a:gd name="T12" fmla="*/ 31 w 32"/>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32" h="44">
                    <a:moveTo>
                      <a:pt x="31" y="42"/>
                    </a:moveTo>
                    <a:cubicBezTo>
                      <a:pt x="30" y="44"/>
                      <a:pt x="29" y="44"/>
                      <a:pt x="28" y="43"/>
                    </a:cubicBezTo>
                    <a:cubicBezTo>
                      <a:pt x="1" y="6"/>
                      <a:pt x="1" y="6"/>
                      <a:pt x="1" y="6"/>
                    </a:cubicBezTo>
                    <a:cubicBezTo>
                      <a:pt x="0" y="5"/>
                      <a:pt x="1" y="3"/>
                      <a:pt x="2" y="2"/>
                    </a:cubicBezTo>
                    <a:cubicBezTo>
                      <a:pt x="3" y="1"/>
                      <a:pt x="4" y="0"/>
                      <a:pt x="5" y="1"/>
                    </a:cubicBezTo>
                    <a:cubicBezTo>
                      <a:pt x="32" y="38"/>
                      <a:pt x="32" y="38"/>
                      <a:pt x="32" y="38"/>
                    </a:cubicBezTo>
                    <a:cubicBezTo>
                      <a:pt x="32" y="39"/>
                      <a:pt x="32" y="41"/>
                      <a:pt x="31"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104" name="Freeform 52"/>
              <p:cNvSpPr>
                <a:spLocks noEditPoints="1"/>
              </p:cNvSpPr>
              <p:nvPr/>
            </p:nvSpPr>
            <p:spPr bwMode="auto">
              <a:xfrm>
                <a:off x="6577013" y="5257800"/>
                <a:ext cx="354012" cy="423863"/>
              </a:xfrm>
              <a:custGeom>
                <a:avLst/>
                <a:gdLst>
                  <a:gd name="T0" fmla="*/ 1 w 150"/>
                  <a:gd name="T1" fmla="*/ 142 h 179"/>
                  <a:gd name="T2" fmla="*/ 0 w 150"/>
                  <a:gd name="T3" fmla="*/ 140 h 179"/>
                  <a:gd name="T4" fmla="*/ 0 w 150"/>
                  <a:gd name="T5" fmla="*/ 138 h 179"/>
                  <a:gd name="T6" fmla="*/ 6 w 150"/>
                  <a:gd name="T7" fmla="*/ 120 h 179"/>
                  <a:gd name="T8" fmla="*/ 9 w 150"/>
                  <a:gd name="T9" fmla="*/ 115 h 179"/>
                  <a:gd name="T10" fmla="*/ 15 w 150"/>
                  <a:gd name="T11" fmla="*/ 107 h 179"/>
                  <a:gd name="T12" fmla="*/ 23 w 150"/>
                  <a:gd name="T13" fmla="*/ 88 h 179"/>
                  <a:gd name="T14" fmla="*/ 24 w 150"/>
                  <a:gd name="T15" fmla="*/ 83 h 179"/>
                  <a:gd name="T16" fmla="*/ 26 w 150"/>
                  <a:gd name="T17" fmla="*/ 80 h 179"/>
                  <a:gd name="T18" fmla="*/ 34 w 150"/>
                  <a:gd name="T19" fmla="*/ 57 h 179"/>
                  <a:gd name="T20" fmla="*/ 52 w 150"/>
                  <a:gd name="T21" fmla="*/ 28 h 179"/>
                  <a:gd name="T22" fmla="*/ 55 w 150"/>
                  <a:gd name="T23" fmla="*/ 25 h 179"/>
                  <a:gd name="T24" fmla="*/ 78 w 150"/>
                  <a:gd name="T25" fmla="*/ 7 h 179"/>
                  <a:gd name="T26" fmla="*/ 98 w 150"/>
                  <a:gd name="T27" fmla="*/ 2 h 179"/>
                  <a:gd name="T28" fmla="*/ 135 w 150"/>
                  <a:gd name="T29" fmla="*/ 17 h 179"/>
                  <a:gd name="T30" fmla="*/ 137 w 150"/>
                  <a:gd name="T31" fmla="*/ 20 h 179"/>
                  <a:gd name="T32" fmla="*/ 147 w 150"/>
                  <a:gd name="T33" fmla="*/ 70 h 179"/>
                  <a:gd name="T34" fmla="*/ 123 w 150"/>
                  <a:gd name="T35" fmla="*/ 122 h 179"/>
                  <a:gd name="T36" fmla="*/ 122 w 150"/>
                  <a:gd name="T37" fmla="*/ 124 h 179"/>
                  <a:gd name="T38" fmla="*/ 81 w 150"/>
                  <a:gd name="T39" fmla="*/ 151 h 179"/>
                  <a:gd name="T40" fmla="*/ 76 w 150"/>
                  <a:gd name="T41" fmla="*/ 153 h 179"/>
                  <a:gd name="T42" fmla="*/ 72 w 150"/>
                  <a:gd name="T43" fmla="*/ 155 h 179"/>
                  <a:gd name="T44" fmla="*/ 55 w 150"/>
                  <a:gd name="T45" fmla="*/ 163 h 179"/>
                  <a:gd name="T46" fmla="*/ 49 w 150"/>
                  <a:gd name="T47" fmla="*/ 168 h 179"/>
                  <a:gd name="T48" fmla="*/ 30 w 150"/>
                  <a:gd name="T49" fmla="*/ 179 h 179"/>
                  <a:gd name="T50" fmla="*/ 28 w 150"/>
                  <a:gd name="T51" fmla="*/ 179 h 179"/>
                  <a:gd name="T52" fmla="*/ 26 w 150"/>
                  <a:gd name="T53" fmla="*/ 176 h 179"/>
                  <a:gd name="T54" fmla="*/ 19 w 150"/>
                  <a:gd name="T55" fmla="*/ 166 h 179"/>
                  <a:gd name="T56" fmla="*/ 12 w 150"/>
                  <a:gd name="T57" fmla="*/ 156 h 179"/>
                  <a:gd name="T58" fmla="*/ 1 w 150"/>
                  <a:gd name="T59" fmla="*/ 142 h 179"/>
                  <a:gd name="T60" fmla="*/ 128 w 150"/>
                  <a:gd name="T61" fmla="*/ 30 h 179"/>
                  <a:gd name="T62" fmla="*/ 126 w 150"/>
                  <a:gd name="T63" fmla="*/ 27 h 179"/>
                  <a:gd name="T64" fmla="*/ 96 w 150"/>
                  <a:gd name="T65" fmla="*/ 15 h 179"/>
                  <a:gd name="T66" fmla="*/ 79 w 150"/>
                  <a:gd name="T67" fmla="*/ 19 h 179"/>
                  <a:gd name="T68" fmla="*/ 61 w 150"/>
                  <a:gd name="T69" fmla="*/ 33 h 179"/>
                  <a:gd name="T70" fmla="*/ 59 w 150"/>
                  <a:gd name="T71" fmla="*/ 36 h 179"/>
                  <a:gd name="T72" fmla="*/ 43 w 150"/>
                  <a:gd name="T73" fmla="*/ 60 h 179"/>
                  <a:gd name="T74" fmla="*/ 35 w 150"/>
                  <a:gd name="T75" fmla="*/ 82 h 179"/>
                  <a:gd name="T76" fmla="*/ 34 w 150"/>
                  <a:gd name="T77" fmla="*/ 85 h 179"/>
                  <a:gd name="T78" fmla="*/ 32 w 150"/>
                  <a:gd name="T79" fmla="*/ 90 h 179"/>
                  <a:gd name="T80" fmla="*/ 23 w 150"/>
                  <a:gd name="T81" fmla="*/ 113 h 179"/>
                  <a:gd name="T82" fmla="*/ 16 w 150"/>
                  <a:gd name="T83" fmla="*/ 122 h 179"/>
                  <a:gd name="T84" fmla="*/ 13 w 150"/>
                  <a:gd name="T85" fmla="*/ 126 h 179"/>
                  <a:gd name="T86" fmla="*/ 11 w 150"/>
                  <a:gd name="T87" fmla="*/ 134 h 179"/>
                  <a:gd name="T88" fmla="*/ 20 w 150"/>
                  <a:gd name="T89" fmla="*/ 146 h 179"/>
                  <a:gd name="T90" fmla="*/ 27 w 150"/>
                  <a:gd name="T91" fmla="*/ 156 h 179"/>
                  <a:gd name="T92" fmla="*/ 34 w 150"/>
                  <a:gd name="T93" fmla="*/ 166 h 179"/>
                  <a:gd name="T94" fmla="*/ 44 w 150"/>
                  <a:gd name="T95" fmla="*/ 159 h 179"/>
                  <a:gd name="T96" fmla="*/ 52 w 150"/>
                  <a:gd name="T97" fmla="*/ 152 h 179"/>
                  <a:gd name="T98" fmla="*/ 70 w 150"/>
                  <a:gd name="T99" fmla="*/ 143 h 179"/>
                  <a:gd name="T100" fmla="*/ 74 w 150"/>
                  <a:gd name="T101" fmla="*/ 141 h 179"/>
                  <a:gd name="T102" fmla="*/ 80 w 150"/>
                  <a:gd name="T103" fmla="*/ 138 h 179"/>
                  <a:gd name="T104" fmla="*/ 116 w 150"/>
                  <a:gd name="T105" fmla="*/ 115 h 179"/>
                  <a:gd name="T106" fmla="*/ 117 w 150"/>
                  <a:gd name="T107" fmla="*/ 114 h 179"/>
                  <a:gd name="T108" fmla="*/ 137 w 150"/>
                  <a:gd name="T109" fmla="*/ 71 h 179"/>
                  <a:gd name="T110" fmla="*/ 128 w 150"/>
                  <a:gd name="T111" fmla="*/ 3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0" h="179">
                    <a:moveTo>
                      <a:pt x="1" y="142"/>
                    </a:moveTo>
                    <a:cubicBezTo>
                      <a:pt x="0" y="140"/>
                      <a:pt x="0" y="140"/>
                      <a:pt x="0" y="140"/>
                    </a:cubicBezTo>
                    <a:cubicBezTo>
                      <a:pt x="0" y="138"/>
                      <a:pt x="0" y="138"/>
                      <a:pt x="0" y="138"/>
                    </a:cubicBezTo>
                    <a:cubicBezTo>
                      <a:pt x="1" y="132"/>
                      <a:pt x="2" y="126"/>
                      <a:pt x="6" y="120"/>
                    </a:cubicBezTo>
                    <a:cubicBezTo>
                      <a:pt x="7" y="118"/>
                      <a:pt x="8" y="116"/>
                      <a:pt x="9" y="115"/>
                    </a:cubicBezTo>
                    <a:cubicBezTo>
                      <a:pt x="11" y="112"/>
                      <a:pt x="13" y="109"/>
                      <a:pt x="15" y="107"/>
                    </a:cubicBezTo>
                    <a:cubicBezTo>
                      <a:pt x="18" y="101"/>
                      <a:pt x="20" y="94"/>
                      <a:pt x="23" y="88"/>
                    </a:cubicBezTo>
                    <a:cubicBezTo>
                      <a:pt x="23" y="86"/>
                      <a:pt x="24" y="85"/>
                      <a:pt x="24" y="83"/>
                    </a:cubicBezTo>
                    <a:cubicBezTo>
                      <a:pt x="26" y="80"/>
                      <a:pt x="26" y="80"/>
                      <a:pt x="26" y="80"/>
                    </a:cubicBezTo>
                    <a:cubicBezTo>
                      <a:pt x="28" y="72"/>
                      <a:pt x="31" y="65"/>
                      <a:pt x="34" y="57"/>
                    </a:cubicBezTo>
                    <a:cubicBezTo>
                      <a:pt x="38" y="48"/>
                      <a:pt x="44" y="39"/>
                      <a:pt x="52" y="28"/>
                    </a:cubicBezTo>
                    <a:cubicBezTo>
                      <a:pt x="55" y="25"/>
                      <a:pt x="55" y="25"/>
                      <a:pt x="55" y="25"/>
                    </a:cubicBezTo>
                    <a:cubicBezTo>
                      <a:pt x="62" y="17"/>
                      <a:pt x="70" y="11"/>
                      <a:pt x="78" y="7"/>
                    </a:cubicBezTo>
                    <a:cubicBezTo>
                      <a:pt x="85" y="3"/>
                      <a:pt x="92" y="2"/>
                      <a:pt x="98" y="2"/>
                    </a:cubicBezTo>
                    <a:cubicBezTo>
                      <a:pt x="113" y="0"/>
                      <a:pt x="125" y="5"/>
                      <a:pt x="135" y="17"/>
                    </a:cubicBezTo>
                    <a:cubicBezTo>
                      <a:pt x="137" y="20"/>
                      <a:pt x="137" y="20"/>
                      <a:pt x="137" y="20"/>
                    </a:cubicBezTo>
                    <a:cubicBezTo>
                      <a:pt x="146" y="35"/>
                      <a:pt x="150" y="52"/>
                      <a:pt x="147" y="70"/>
                    </a:cubicBezTo>
                    <a:cubicBezTo>
                      <a:pt x="144" y="89"/>
                      <a:pt x="137" y="106"/>
                      <a:pt x="123" y="122"/>
                    </a:cubicBezTo>
                    <a:cubicBezTo>
                      <a:pt x="122" y="124"/>
                      <a:pt x="122" y="124"/>
                      <a:pt x="122" y="124"/>
                    </a:cubicBezTo>
                    <a:cubicBezTo>
                      <a:pt x="107" y="139"/>
                      <a:pt x="94" y="145"/>
                      <a:pt x="81" y="151"/>
                    </a:cubicBezTo>
                    <a:cubicBezTo>
                      <a:pt x="79" y="151"/>
                      <a:pt x="78" y="152"/>
                      <a:pt x="76" y="153"/>
                    </a:cubicBezTo>
                    <a:cubicBezTo>
                      <a:pt x="74" y="154"/>
                      <a:pt x="73" y="154"/>
                      <a:pt x="72" y="155"/>
                    </a:cubicBezTo>
                    <a:cubicBezTo>
                      <a:pt x="66" y="157"/>
                      <a:pt x="60" y="160"/>
                      <a:pt x="55" y="163"/>
                    </a:cubicBezTo>
                    <a:cubicBezTo>
                      <a:pt x="53" y="164"/>
                      <a:pt x="51" y="166"/>
                      <a:pt x="49" y="168"/>
                    </a:cubicBezTo>
                    <a:cubicBezTo>
                      <a:pt x="43" y="174"/>
                      <a:pt x="36" y="179"/>
                      <a:pt x="30" y="179"/>
                    </a:cubicBezTo>
                    <a:cubicBezTo>
                      <a:pt x="28" y="179"/>
                      <a:pt x="28" y="179"/>
                      <a:pt x="28" y="179"/>
                    </a:cubicBezTo>
                    <a:cubicBezTo>
                      <a:pt x="26" y="176"/>
                      <a:pt x="26" y="176"/>
                      <a:pt x="26" y="176"/>
                    </a:cubicBezTo>
                    <a:cubicBezTo>
                      <a:pt x="23" y="172"/>
                      <a:pt x="21" y="169"/>
                      <a:pt x="19" y="166"/>
                    </a:cubicBezTo>
                    <a:cubicBezTo>
                      <a:pt x="16" y="162"/>
                      <a:pt x="14" y="159"/>
                      <a:pt x="12" y="156"/>
                    </a:cubicBezTo>
                    <a:cubicBezTo>
                      <a:pt x="8" y="150"/>
                      <a:pt x="4" y="146"/>
                      <a:pt x="1" y="142"/>
                    </a:cubicBezTo>
                    <a:close/>
                    <a:moveTo>
                      <a:pt x="128" y="30"/>
                    </a:moveTo>
                    <a:cubicBezTo>
                      <a:pt x="126" y="27"/>
                      <a:pt x="126" y="27"/>
                      <a:pt x="126" y="27"/>
                    </a:cubicBezTo>
                    <a:cubicBezTo>
                      <a:pt x="119" y="17"/>
                      <a:pt x="109" y="13"/>
                      <a:pt x="96" y="15"/>
                    </a:cubicBezTo>
                    <a:cubicBezTo>
                      <a:pt x="91" y="15"/>
                      <a:pt x="85" y="16"/>
                      <a:pt x="79" y="19"/>
                    </a:cubicBezTo>
                    <a:cubicBezTo>
                      <a:pt x="73" y="22"/>
                      <a:pt x="67" y="27"/>
                      <a:pt x="61" y="33"/>
                    </a:cubicBezTo>
                    <a:cubicBezTo>
                      <a:pt x="59" y="36"/>
                      <a:pt x="59" y="36"/>
                      <a:pt x="59" y="36"/>
                    </a:cubicBezTo>
                    <a:cubicBezTo>
                      <a:pt x="51" y="45"/>
                      <a:pt x="47" y="53"/>
                      <a:pt x="43" y="60"/>
                    </a:cubicBezTo>
                    <a:cubicBezTo>
                      <a:pt x="40" y="68"/>
                      <a:pt x="38" y="75"/>
                      <a:pt x="35" y="82"/>
                    </a:cubicBezTo>
                    <a:cubicBezTo>
                      <a:pt x="34" y="85"/>
                      <a:pt x="34" y="85"/>
                      <a:pt x="34" y="85"/>
                    </a:cubicBezTo>
                    <a:cubicBezTo>
                      <a:pt x="33" y="87"/>
                      <a:pt x="33" y="89"/>
                      <a:pt x="32" y="90"/>
                    </a:cubicBezTo>
                    <a:cubicBezTo>
                      <a:pt x="30" y="97"/>
                      <a:pt x="27" y="105"/>
                      <a:pt x="23" y="113"/>
                    </a:cubicBezTo>
                    <a:cubicBezTo>
                      <a:pt x="21" y="116"/>
                      <a:pt x="19" y="119"/>
                      <a:pt x="16" y="122"/>
                    </a:cubicBezTo>
                    <a:cubicBezTo>
                      <a:pt x="15" y="123"/>
                      <a:pt x="14" y="125"/>
                      <a:pt x="13" y="126"/>
                    </a:cubicBezTo>
                    <a:cubicBezTo>
                      <a:pt x="12" y="128"/>
                      <a:pt x="11" y="131"/>
                      <a:pt x="11" y="134"/>
                    </a:cubicBezTo>
                    <a:cubicBezTo>
                      <a:pt x="14" y="137"/>
                      <a:pt x="17" y="141"/>
                      <a:pt x="20" y="146"/>
                    </a:cubicBezTo>
                    <a:cubicBezTo>
                      <a:pt x="23" y="149"/>
                      <a:pt x="25" y="153"/>
                      <a:pt x="27" y="156"/>
                    </a:cubicBezTo>
                    <a:cubicBezTo>
                      <a:pt x="30" y="159"/>
                      <a:pt x="32" y="162"/>
                      <a:pt x="34" y="166"/>
                    </a:cubicBezTo>
                    <a:cubicBezTo>
                      <a:pt x="37" y="165"/>
                      <a:pt x="40" y="162"/>
                      <a:pt x="44" y="159"/>
                    </a:cubicBezTo>
                    <a:cubicBezTo>
                      <a:pt x="47" y="156"/>
                      <a:pt x="49" y="154"/>
                      <a:pt x="52" y="152"/>
                    </a:cubicBezTo>
                    <a:cubicBezTo>
                      <a:pt x="58" y="148"/>
                      <a:pt x="65" y="145"/>
                      <a:pt x="70" y="143"/>
                    </a:cubicBezTo>
                    <a:cubicBezTo>
                      <a:pt x="72" y="142"/>
                      <a:pt x="73" y="142"/>
                      <a:pt x="74" y="141"/>
                    </a:cubicBezTo>
                    <a:cubicBezTo>
                      <a:pt x="76" y="140"/>
                      <a:pt x="78" y="139"/>
                      <a:pt x="80" y="138"/>
                    </a:cubicBezTo>
                    <a:cubicBezTo>
                      <a:pt x="92" y="133"/>
                      <a:pt x="104" y="128"/>
                      <a:pt x="116" y="115"/>
                    </a:cubicBezTo>
                    <a:cubicBezTo>
                      <a:pt x="117" y="114"/>
                      <a:pt x="117" y="114"/>
                      <a:pt x="117" y="114"/>
                    </a:cubicBezTo>
                    <a:cubicBezTo>
                      <a:pt x="128" y="101"/>
                      <a:pt x="135" y="87"/>
                      <a:pt x="137" y="71"/>
                    </a:cubicBezTo>
                    <a:cubicBezTo>
                      <a:pt x="139" y="56"/>
                      <a:pt x="136" y="42"/>
                      <a:pt x="128"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grpSp>
          <p:nvGrpSpPr>
            <p:cNvPr id="93" name="Group 92"/>
            <p:cNvGrpSpPr/>
            <p:nvPr/>
          </p:nvGrpSpPr>
          <p:grpSpPr>
            <a:xfrm>
              <a:off x="6074989" y="2679337"/>
              <a:ext cx="402047" cy="305402"/>
              <a:chOff x="5700713" y="2251075"/>
              <a:chExt cx="495299" cy="376238"/>
            </a:xfrm>
            <a:solidFill>
              <a:schemeClr val="tx1">
                <a:lumMod val="50000"/>
                <a:lumOff val="50000"/>
              </a:schemeClr>
            </a:solidFill>
          </p:grpSpPr>
          <p:sp>
            <p:nvSpPr>
              <p:cNvPr id="95" name="Freeform 53"/>
              <p:cNvSpPr>
                <a:spLocks noEditPoints="1"/>
              </p:cNvSpPr>
              <p:nvPr/>
            </p:nvSpPr>
            <p:spPr bwMode="auto">
              <a:xfrm>
                <a:off x="5700713" y="2303463"/>
                <a:ext cx="328612" cy="323850"/>
              </a:xfrm>
              <a:custGeom>
                <a:avLst/>
                <a:gdLst>
                  <a:gd name="T0" fmla="*/ 139 w 139"/>
                  <a:gd name="T1" fmla="*/ 78 h 137"/>
                  <a:gd name="T2" fmla="*/ 139 w 139"/>
                  <a:gd name="T3" fmla="*/ 59 h 137"/>
                  <a:gd name="T4" fmla="*/ 125 w 139"/>
                  <a:gd name="T5" fmla="*/ 56 h 137"/>
                  <a:gd name="T6" fmla="*/ 121 w 139"/>
                  <a:gd name="T7" fmla="*/ 46 h 137"/>
                  <a:gd name="T8" fmla="*/ 131 w 139"/>
                  <a:gd name="T9" fmla="*/ 35 h 137"/>
                  <a:gd name="T10" fmla="*/ 120 w 139"/>
                  <a:gd name="T11" fmla="*/ 20 h 137"/>
                  <a:gd name="T12" fmla="*/ 107 w 139"/>
                  <a:gd name="T13" fmla="*/ 26 h 137"/>
                  <a:gd name="T14" fmla="*/ 98 w 139"/>
                  <a:gd name="T15" fmla="*/ 20 h 137"/>
                  <a:gd name="T16" fmla="*/ 99 w 139"/>
                  <a:gd name="T17" fmla="*/ 5 h 137"/>
                  <a:gd name="T18" fmla="*/ 82 w 139"/>
                  <a:gd name="T19" fmla="*/ 0 h 137"/>
                  <a:gd name="T20" fmla="*/ 75 w 139"/>
                  <a:gd name="T21" fmla="*/ 12 h 137"/>
                  <a:gd name="T22" fmla="*/ 69 w 139"/>
                  <a:gd name="T23" fmla="*/ 12 h 137"/>
                  <a:gd name="T24" fmla="*/ 64 w 139"/>
                  <a:gd name="T25" fmla="*/ 12 h 137"/>
                  <a:gd name="T26" fmla="*/ 57 w 139"/>
                  <a:gd name="T27" fmla="*/ 0 h 137"/>
                  <a:gd name="T28" fmla="*/ 39 w 139"/>
                  <a:gd name="T29" fmla="*/ 5 h 137"/>
                  <a:gd name="T30" fmla="*/ 41 w 139"/>
                  <a:gd name="T31" fmla="*/ 20 h 137"/>
                  <a:gd name="T32" fmla="*/ 32 w 139"/>
                  <a:gd name="T33" fmla="*/ 26 h 137"/>
                  <a:gd name="T34" fmla="*/ 19 w 139"/>
                  <a:gd name="T35" fmla="*/ 20 h 137"/>
                  <a:gd name="T36" fmla="*/ 8 w 139"/>
                  <a:gd name="T37" fmla="*/ 35 h 137"/>
                  <a:gd name="T38" fmla="*/ 17 w 139"/>
                  <a:gd name="T39" fmla="*/ 46 h 137"/>
                  <a:gd name="T40" fmla="*/ 14 w 139"/>
                  <a:gd name="T41" fmla="*/ 57 h 137"/>
                  <a:gd name="T42" fmla="*/ 0 w 139"/>
                  <a:gd name="T43" fmla="*/ 60 h 137"/>
                  <a:gd name="T44" fmla="*/ 0 w 139"/>
                  <a:gd name="T45" fmla="*/ 78 h 137"/>
                  <a:gd name="T46" fmla="*/ 14 w 139"/>
                  <a:gd name="T47" fmla="*/ 81 h 137"/>
                  <a:gd name="T48" fmla="*/ 17 w 139"/>
                  <a:gd name="T49" fmla="*/ 91 h 137"/>
                  <a:gd name="T50" fmla="*/ 8 w 139"/>
                  <a:gd name="T51" fmla="*/ 102 h 137"/>
                  <a:gd name="T52" fmla="*/ 19 w 139"/>
                  <a:gd name="T53" fmla="*/ 117 h 137"/>
                  <a:gd name="T54" fmla="*/ 32 w 139"/>
                  <a:gd name="T55" fmla="*/ 111 h 137"/>
                  <a:gd name="T56" fmla="*/ 41 w 139"/>
                  <a:gd name="T57" fmla="*/ 118 h 137"/>
                  <a:gd name="T58" fmla="*/ 39 w 139"/>
                  <a:gd name="T59" fmla="*/ 132 h 137"/>
                  <a:gd name="T60" fmla="*/ 57 w 139"/>
                  <a:gd name="T61" fmla="*/ 137 h 137"/>
                  <a:gd name="T62" fmla="*/ 64 w 139"/>
                  <a:gd name="T63" fmla="*/ 125 h 137"/>
                  <a:gd name="T64" fmla="*/ 69 w 139"/>
                  <a:gd name="T65" fmla="*/ 125 h 137"/>
                  <a:gd name="T66" fmla="*/ 75 w 139"/>
                  <a:gd name="T67" fmla="*/ 125 h 137"/>
                  <a:gd name="T68" fmla="*/ 82 w 139"/>
                  <a:gd name="T69" fmla="*/ 137 h 137"/>
                  <a:gd name="T70" fmla="*/ 100 w 139"/>
                  <a:gd name="T71" fmla="*/ 132 h 137"/>
                  <a:gd name="T72" fmla="*/ 98 w 139"/>
                  <a:gd name="T73" fmla="*/ 118 h 137"/>
                  <a:gd name="T74" fmla="*/ 107 w 139"/>
                  <a:gd name="T75" fmla="*/ 111 h 137"/>
                  <a:gd name="T76" fmla="*/ 120 w 139"/>
                  <a:gd name="T77" fmla="*/ 117 h 137"/>
                  <a:gd name="T78" fmla="*/ 131 w 139"/>
                  <a:gd name="T79" fmla="*/ 102 h 137"/>
                  <a:gd name="T80" fmla="*/ 121 w 139"/>
                  <a:gd name="T81" fmla="*/ 91 h 137"/>
                  <a:gd name="T82" fmla="*/ 125 w 139"/>
                  <a:gd name="T83" fmla="*/ 81 h 137"/>
                  <a:gd name="T84" fmla="*/ 139 w 139"/>
                  <a:gd name="T85" fmla="*/ 78 h 137"/>
                  <a:gd name="T86" fmla="*/ 69 w 139"/>
                  <a:gd name="T87" fmla="*/ 109 h 137"/>
                  <a:gd name="T88" fmla="*/ 29 w 139"/>
                  <a:gd name="T89" fmla="*/ 69 h 137"/>
                  <a:gd name="T90" fmla="*/ 69 w 139"/>
                  <a:gd name="T91" fmla="*/ 28 h 137"/>
                  <a:gd name="T92" fmla="*/ 110 w 139"/>
                  <a:gd name="T93" fmla="*/ 69 h 137"/>
                  <a:gd name="T94" fmla="*/ 69 w 139"/>
                  <a:gd name="T95" fmla="*/ 10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9" h="137">
                    <a:moveTo>
                      <a:pt x="139" y="78"/>
                    </a:moveTo>
                    <a:cubicBezTo>
                      <a:pt x="139" y="59"/>
                      <a:pt x="139" y="59"/>
                      <a:pt x="139" y="59"/>
                    </a:cubicBezTo>
                    <a:cubicBezTo>
                      <a:pt x="125" y="56"/>
                      <a:pt x="125" y="56"/>
                      <a:pt x="125" y="56"/>
                    </a:cubicBezTo>
                    <a:cubicBezTo>
                      <a:pt x="124" y="53"/>
                      <a:pt x="123" y="49"/>
                      <a:pt x="121" y="46"/>
                    </a:cubicBezTo>
                    <a:cubicBezTo>
                      <a:pt x="131" y="35"/>
                      <a:pt x="131" y="35"/>
                      <a:pt x="131" y="35"/>
                    </a:cubicBezTo>
                    <a:cubicBezTo>
                      <a:pt x="120" y="20"/>
                      <a:pt x="120" y="20"/>
                      <a:pt x="120" y="20"/>
                    </a:cubicBezTo>
                    <a:cubicBezTo>
                      <a:pt x="107" y="26"/>
                      <a:pt x="107" y="26"/>
                      <a:pt x="107" y="26"/>
                    </a:cubicBezTo>
                    <a:cubicBezTo>
                      <a:pt x="104" y="24"/>
                      <a:pt x="101" y="21"/>
                      <a:pt x="98" y="20"/>
                    </a:cubicBezTo>
                    <a:cubicBezTo>
                      <a:pt x="99" y="5"/>
                      <a:pt x="99" y="5"/>
                      <a:pt x="99" y="5"/>
                    </a:cubicBezTo>
                    <a:cubicBezTo>
                      <a:pt x="82" y="0"/>
                      <a:pt x="82" y="0"/>
                      <a:pt x="82" y="0"/>
                    </a:cubicBezTo>
                    <a:cubicBezTo>
                      <a:pt x="75" y="12"/>
                      <a:pt x="75" y="12"/>
                      <a:pt x="75" y="12"/>
                    </a:cubicBezTo>
                    <a:cubicBezTo>
                      <a:pt x="73" y="12"/>
                      <a:pt x="71" y="12"/>
                      <a:pt x="69" y="12"/>
                    </a:cubicBezTo>
                    <a:cubicBezTo>
                      <a:pt x="67" y="12"/>
                      <a:pt x="66" y="12"/>
                      <a:pt x="64" y="12"/>
                    </a:cubicBezTo>
                    <a:cubicBezTo>
                      <a:pt x="57" y="0"/>
                      <a:pt x="57" y="0"/>
                      <a:pt x="57" y="0"/>
                    </a:cubicBezTo>
                    <a:cubicBezTo>
                      <a:pt x="39" y="5"/>
                      <a:pt x="39" y="5"/>
                      <a:pt x="39" y="5"/>
                    </a:cubicBezTo>
                    <a:cubicBezTo>
                      <a:pt x="41" y="20"/>
                      <a:pt x="41" y="20"/>
                      <a:pt x="41" y="20"/>
                    </a:cubicBezTo>
                    <a:cubicBezTo>
                      <a:pt x="37" y="21"/>
                      <a:pt x="34" y="24"/>
                      <a:pt x="32" y="26"/>
                    </a:cubicBezTo>
                    <a:cubicBezTo>
                      <a:pt x="19" y="20"/>
                      <a:pt x="19" y="20"/>
                      <a:pt x="19" y="20"/>
                    </a:cubicBezTo>
                    <a:cubicBezTo>
                      <a:pt x="8" y="35"/>
                      <a:pt x="8" y="35"/>
                      <a:pt x="8" y="35"/>
                    </a:cubicBezTo>
                    <a:cubicBezTo>
                      <a:pt x="17" y="46"/>
                      <a:pt x="17" y="46"/>
                      <a:pt x="17" y="46"/>
                    </a:cubicBezTo>
                    <a:cubicBezTo>
                      <a:pt x="16" y="49"/>
                      <a:pt x="15" y="53"/>
                      <a:pt x="14" y="57"/>
                    </a:cubicBezTo>
                    <a:cubicBezTo>
                      <a:pt x="0" y="60"/>
                      <a:pt x="0" y="60"/>
                      <a:pt x="0" y="60"/>
                    </a:cubicBezTo>
                    <a:cubicBezTo>
                      <a:pt x="0" y="78"/>
                      <a:pt x="0" y="78"/>
                      <a:pt x="0" y="78"/>
                    </a:cubicBezTo>
                    <a:cubicBezTo>
                      <a:pt x="14" y="81"/>
                      <a:pt x="14" y="81"/>
                      <a:pt x="14" y="81"/>
                    </a:cubicBezTo>
                    <a:cubicBezTo>
                      <a:pt x="15" y="84"/>
                      <a:pt x="16" y="88"/>
                      <a:pt x="17" y="91"/>
                    </a:cubicBezTo>
                    <a:cubicBezTo>
                      <a:pt x="8" y="102"/>
                      <a:pt x="8" y="102"/>
                      <a:pt x="8" y="102"/>
                    </a:cubicBezTo>
                    <a:cubicBezTo>
                      <a:pt x="19" y="117"/>
                      <a:pt x="19" y="117"/>
                      <a:pt x="19" y="117"/>
                    </a:cubicBezTo>
                    <a:cubicBezTo>
                      <a:pt x="32" y="111"/>
                      <a:pt x="32" y="111"/>
                      <a:pt x="32" y="111"/>
                    </a:cubicBezTo>
                    <a:cubicBezTo>
                      <a:pt x="34" y="113"/>
                      <a:pt x="38" y="116"/>
                      <a:pt x="41" y="118"/>
                    </a:cubicBezTo>
                    <a:cubicBezTo>
                      <a:pt x="39" y="132"/>
                      <a:pt x="39" y="132"/>
                      <a:pt x="39" y="132"/>
                    </a:cubicBezTo>
                    <a:cubicBezTo>
                      <a:pt x="57" y="137"/>
                      <a:pt x="57" y="137"/>
                      <a:pt x="57" y="137"/>
                    </a:cubicBezTo>
                    <a:cubicBezTo>
                      <a:pt x="64" y="125"/>
                      <a:pt x="64" y="125"/>
                      <a:pt x="64" y="125"/>
                    </a:cubicBezTo>
                    <a:cubicBezTo>
                      <a:pt x="66" y="125"/>
                      <a:pt x="68" y="125"/>
                      <a:pt x="69" y="125"/>
                    </a:cubicBezTo>
                    <a:cubicBezTo>
                      <a:pt x="71" y="125"/>
                      <a:pt x="73" y="125"/>
                      <a:pt x="75" y="125"/>
                    </a:cubicBezTo>
                    <a:cubicBezTo>
                      <a:pt x="82" y="137"/>
                      <a:pt x="82" y="137"/>
                      <a:pt x="82" y="137"/>
                    </a:cubicBezTo>
                    <a:cubicBezTo>
                      <a:pt x="100" y="132"/>
                      <a:pt x="100" y="132"/>
                      <a:pt x="100" y="132"/>
                    </a:cubicBezTo>
                    <a:cubicBezTo>
                      <a:pt x="98" y="118"/>
                      <a:pt x="98" y="118"/>
                      <a:pt x="98" y="118"/>
                    </a:cubicBezTo>
                    <a:cubicBezTo>
                      <a:pt x="101" y="116"/>
                      <a:pt x="104" y="113"/>
                      <a:pt x="107" y="111"/>
                    </a:cubicBezTo>
                    <a:cubicBezTo>
                      <a:pt x="120" y="117"/>
                      <a:pt x="120" y="117"/>
                      <a:pt x="120" y="117"/>
                    </a:cubicBezTo>
                    <a:cubicBezTo>
                      <a:pt x="131" y="102"/>
                      <a:pt x="131" y="102"/>
                      <a:pt x="131" y="102"/>
                    </a:cubicBezTo>
                    <a:cubicBezTo>
                      <a:pt x="121" y="91"/>
                      <a:pt x="121" y="91"/>
                      <a:pt x="121" y="91"/>
                    </a:cubicBezTo>
                    <a:cubicBezTo>
                      <a:pt x="123" y="88"/>
                      <a:pt x="124" y="84"/>
                      <a:pt x="125" y="81"/>
                    </a:cubicBezTo>
                    <a:lnTo>
                      <a:pt x="139" y="78"/>
                    </a:lnTo>
                    <a:close/>
                    <a:moveTo>
                      <a:pt x="69" y="109"/>
                    </a:moveTo>
                    <a:cubicBezTo>
                      <a:pt x="47" y="109"/>
                      <a:pt x="29" y="91"/>
                      <a:pt x="29" y="69"/>
                    </a:cubicBezTo>
                    <a:cubicBezTo>
                      <a:pt x="29" y="46"/>
                      <a:pt x="47" y="28"/>
                      <a:pt x="69" y="28"/>
                    </a:cubicBezTo>
                    <a:cubicBezTo>
                      <a:pt x="92" y="28"/>
                      <a:pt x="110" y="46"/>
                      <a:pt x="110" y="69"/>
                    </a:cubicBezTo>
                    <a:cubicBezTo>
                      <a:pt x="110" y="91"/>
                      <a:pt x="92" y="109"/>
                      <a:pt x="69" y="1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sp>
            <p:nvSpPr>
              <p:cNvPr id="96" name="Freeform 54"/>
              <p:cNvSpPr>
                <a:spLocks noEditPoints="1"/>
              </p:cNvSpPr>
              <p:nvPr/>
            </p:nvSpPr>
            <p:spPr bwMode="auto">
              <a:xfrm>
                <a:off x="6000750" y="2251075"/>
                <a:ext cx="195262" cy="193675"/>
              </a:xfrm>
              <a:custGeom>
                <a:avLst/>
                <a:gdLst>
                  <a:gd name="T0" fmla="*/ 83 w 83"/>
                  <a:gd name="T1" fmla="*/ 47 h 82"/>
                  <a:gd name="T2" fmla="*/ 83 w 83"/>
                  <a:gd name="T3" fmla="*/ 36 h 82"/>
                  <a:gd name="T4" fmla="*/ 74 w 83"/>
                  <a:gd name="T5" fmla="*/ 34 h 82"/>
                  <a:gd name="T6" fmla="*/ 72 w 83"/>
                  <a:gd name="T7" fmla="*/ 28 h 82"/>
                  <a:gd name="T8" fmla="*/ 78 w 83"/>
                  <a:gd name="T9" fmla="*/ 21 h 82"/>
                  <a:gd name="T10" fmla="*/ 72 w 83"/>
                  <a:gd name="T11" fmla="*/ 13 h 82"/>
                  <a:gd name="T12" fmla="*/ 64 w 83"/>
                  <a:gd name="T13" fmla="*/ 16 h 82"/>
                  <a:gd name="T14" fmla="*/ 58 w 83"/>
                  <a:gd name="T15" fmla="*/ 12 h 82"/>
                  <a:gd name="T16" fmla="*/ 59 w 83"/>
                  <a:gd name="T17" fmla="*/ 4 h 82"/>
                  <a:gd name="T18" fmla="*/ 49 w 83"/>
                  <a:gd name="T19" fmla="*/ 0 h 82"/>
                  <a:gd name="T20" fmla="*/ 45 w 83"/>
                  <a:gd name="T21" fmla="*/ 8 h 82"/>
                  <a:gd name="T22" fmla="*/ 41 w 83"/>
                  <a:gd name="T23" fmla="*/ 8 h 82"/>
                  <a:gd name="T24" fmla="*/ 38 w 83"/>
                  <a:gd name="T25" fmla="*/ 8 h 82"/>
                  <a:gd name="T26" fmla="*/ 34 w 83"/>
                  <a:gd name="T27" fmla="*/ 0 h 82"/>
                  <a:gd name="T28" fmla="*/ 24 w 83"/>
                  <a:gd name="T29" fmla="*/ 4 h 82"/>
                  <a:gd name="T30" fmla="*/ 24 w 83"/>
                  <a:gd name="T31" fmla="*/ 12 h 82"/>
                  <a:gd name="T32" fmla="*/ 19 w 83"/>
                  <a:gd name="T33" fmla="*/ 16 h 82"/>
                  <a:gd name="T34" fmla="*/ 11 w 83"/>
                  <a:gd name="T35" fmla="*/ 13 h 82"/>
                  <a:gd name="T36" fmla="*/ 5 w 83"/>
                  <a:gd name="T37" fmla="*/ 21 h 82"/>
                  <a:gd name="T38" fmla="*/ 11 w 83"/>
                  <a:gd name="T39" fmla="*/ 28 h 82"/>
                  <a:gd name="T40" fmla="*/ 9 w 83"/>
                  <a:gd name="T41" fmla="*/ 34 h 82"/>
                  <a:gd name="T42" fmla="*/ 0 w 83"/>
                  <a:gd name="T43" fmla="*/ 36 h 82"/>
                  <a:gd name="T44" fmla="*/ 0 w 83"/>
                  <a:gd name="T45" fmla="*/ 47 h 82"/>
                  <a:gd name="T46" fmla="*/ 9 w 83"/>
                  <a:gd name="T47" fmla="*/ 49 h 82"/>
                  <a:gd name="T48" fmla="*/ 11 w 83"/>
                  <a:gd name="T49" fmla="*/ 55 h 82"/>
                  <a:gd name="T50" fmla="*/ 5 w 83"/>
                  <a:gd name="T51" fmla="*/ 61 h 82"/>
                  <a:gd name="T52" fmla="*/ 11 w 83"/>
                  <a:gd name="T53" fmla="*/ 70 h 82"/>
                  <a:gd name="T54" fmla="*/ 19 w 83"/>
                  <a:gd name="T55" fmla="*/ 66 h 82"/>
                  <a:gd name="T56" fmla="*/ 24 w 83"/>
                  <a:gd name="T57" fmla="*/ 70 h 82"/>
                  <a:gd name="T58" fmla="*/ 24 w 83"/>
                  <a:gd name="T59" fmla="*/ 79 h 82"/>
                  <a:gd name="T60" fmla="*/ 34 w 83"/>
                  <a:gd name="T61" fmla="*/ 82 h 82"/>
                  <a:gd name="T62" fmla="*/ 38 w 83"/>
                  <a:gd name="T63" fmla="*/ 75 h 82"/>
                  <a:gd name="T64" fmla="*/ 41 w 83"/>
                  <a:gd name="T65" fmla="*/ 75 h 82"/>
                  <a:gd name="T66" fmla="*/ 45 w 83"/>
                  <a:gd name="T67" fmla="*/ 75 h 82"/>
                  <a:gd name="T68" fmla="*/ 49 w 83"/>
                  <a:gd name="T69" fmla="*/ 82 h 82"/>
                  <a:gd name="T70" fmla="*/ 59 w 83"/>
                  <a:gd name="T71" fmla="*/ 79 h 82"/>
                  <a:gd name="T72" fmla="*/ 59 w 83"/>
                  <a:gd name="T73" fmla="*/ 70 h 82"/>
                  <a:gd name="T74" fmla="*/ 64 w 83"/>
                  <a:gd name="T75" fmla="*/ 66 h 82"/>
                  <a:gd name="T76" fmla="*/ 72 w 83"/>
                  <a:gd name="T77" fmla="*/ 70 h 82"/>
                  <a:gd name="T78" fmla="*/ 78 w 83"/>
                  <a:gd name="T79" fmla="*/ 61 h 82"/>
                  <a:gd name="T80" fmla="*/ 72 w 83"/>
                  <a:gd name="T81" fmla="*/ 55 h 82"/>
                  <a:gd name="T82" fmla="*/ 74 w 83"/>
                  <a:gd name="T83" fmla="*/ 48 h 82"/>
                  <a:gd name="T84" fmla="*/ 83 w 83"/>
                  <a:gd name="T85" fmla="*/ 47 h 82"/>
                  <a:gd name="T86" fmla="*/ 41 w 83"/>
                  <a:gd name="T87" fmla="*/ 65 h 82"/>
                  <a:gd name="T88" fmla="*/ 17 w 83"/>
                  <a:gd name="T89" fmla="*/ 41 h 82"/>
                  <a:gd name="T90" fmla="*/ 41 w 83"/>
                  <a:gd name="T91" fmla="*/ 17 h 82"/>
                  <a:gd name="T92" fmla="*/ 66 w 83"/>
                  <a:gd name="T93" fmla="*/ 41 h 82"/>
                  <a:gd name="T94" fmla="*/ 41 w 83"/>
                  <a:gd name="T95" fmla="*/ 6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 h="82">
                    <a:moveTo>
                      <a:pt x="83" y="47"/>
                    </a:moveTo>
                    <a:cubicBezTo>
                      <a:pt x="83" y="36"/>
                      <a:pt x="83" y="36"/>
                      <a:pt x="83" y="36"/>
                    </a:cubicBezTo>
                    <a:cubicBezTo>
                      <a:pt x="74" y="34"/>
                      <a:pt x="74" y="34"/>
                      <a:pt x="74" y="34"/>
                    </a:cubicBezTo>
                    <a:cubicBezTo>
                      <a:pt x="74" y="32"/>
                      <a:pt x="73" y="30"/>
                      <a:pt x="72" y="28"/>
                    </a:cubicBezTo>
                    <a:cubicBezTo>
                      <a:pt x="78" y="21"/>
                      <a:pt x="78" y="21"/>
                      <a:pt x="78" y="21"/>
                    </a:cubicBezTo>
                    <a:cubicBezTo>
                      <a:pt x="72" y="13"/>
                      <a:pt x="72" y="13"/>
                      <a:pt x="72" y="13"/>
                    </a:cubicBezTo>
                    <a:cubicBezTo>
                      <a:pt x="64" y="16"/>
                      <a:pt x="64" y="16"/>
                      <a:pt x="64" y="16"/>
                    </a:cubicBezTo>
                    <a:cubicBezTo>
                      <a:pt x="62" y="15"/>
                      <a:pt x="60" y="13"/>
                      <a:pt x="58" y="12"/>
                    </a:cubicBezTo>
                    <a:cubicBezTo>
                      <a:pt x="59" y="4"/>
                      <a:pt x="59" y="4"/>
                      <a:pt x="59" y="4"/>
                    </a:cubicBezTo>
                    <a:cubicBezTo>
                      <a:pt x="49" y="0"/>
                      <a:pt x="49" y="0"/>
                      <a:pt x="49" y="0"/>
                    </a:cubicBezTo>
                    <a:cubicBezTo>
                      <a:pt x="45" y="8"/>
                      <a:pt x="45" y="8"/>
                      <a:pt x="45" y="8"/>
                    </a:cubicBezTo>
                    <a:cubicBezTo>
                      <a:pt x="44" y="8"/>
                      <a:pt x="43" y="8"/>
                      <a:pt x="41" y="8"/>
                    </a:cubicBezTo>
                    <a:cubicBezTo>
                      <a:pt x="40" y="8"/>
                      <a:pt x="39" y="8"/>
                      <a:pt x="38" y="8"/>
                    </a:cubicBezTo>
                    <a:cubicBezTo>
                      <a:pt x="34" y="0"/>
                      <a:pt x="34" y="0"/>
                      <a:pt x="34" y="0"/>
                    </a:cubicBezTo>
                    <a:cubicBezTo>
                      <a:pt x="24" y="4"/>
                      <a:pt x="24" y="4"/>
                      <a:pt x="24" y="4"/>
                    </a:cubicBezTo>
                    <a:cubicBezTo>
                      <a:pt x="24" y="12"/>
                      <a:pt x="24" y="12"/>
                      <a:pt x="24" y="12"/>
                    </a:cubicBezTo>
                    <a:cubicBezTo>
                      <a:pt x="23" y="13"/>
                      <a:pt x="21" y="15"/>
                      <a:pt x="19" y="16"/>
                    </a:cubicBezTo>
                    <a:cubicBezTo>
                      <a:pt x="11" y="13"/>
                      <a:pt x="11" y="13"/>
                      <a:pt x="11" y="13"/>
                    </a:cubicBezTo>
                    <a:cubicBezTo>
                      <a:pt x="5" y="21"/>
                      <a:pt x="5" y="21"/>
                      <a:pt x="5" y="21"/>
                    </a:cubicBezTo>
                    <a:cubicBezTo>
                      <a:pt x="11" y="28"/>
                      <a:pt x="11" y="28"/>
                      <a:pt x="11" y="28"/>
                    </a:cubicBezTo>
                    <a:cubicBezTo>
                      <a:pt x="10" y="30"/>
                      <a:pt x="9" y="32"/>
                      <a:pt x="9" y="34"/>
                    </a:cubicBezTo>
                    <a:cubicBezTo>
                      <a:pt x="0" y="36"/>
                      <a:pt x="0" y="36"/>
                      <a:pt x="0" y="36"/>
                    </a:cubicBezTo>
                    <a:cubicBezTo>
                      <a:pt x="0" y="47"/>
                      <a:pt x="0" y="47"/>
                      <a:pt x="0" y="47"/>
                    </a:cubicBezTo>
                    <a:cubicBezTo>
                      <a:pt x="9" y="49"/>
                      <a:pt x="9" y="49"/>
                      <a:pt x="9" y="49"/>
                    </a:cubicBezTo>
                    <a:cubicBezTo>
                      <a:pt x="9" y="51"/>
                      <a:pt x="10" y="53"/>
                      <a:pt x="11" y="55"/>
                    </a:cubicBezTo>
                    <a:cubicBezTo>
                      <a:pt x="5" y="61"/>
                      <a:pt x="5" y="61"/>
                      <a:pt x="5" y="61"/>
                    </a:cubicBezTo>
                    <a:cubicBezTo>
                      <a:pt x="11" y="70"/>
                      <a:pt x="11" y="70"/>
                      <a:pt x="11" y="70"/>
                    </a:cubicBezTo>
                    <a:cubicBezTo>
                      <a:pt x="19" y="66"/>
                      <a:pt x="19" y="66"/>
                      <a:pt x="19" y="66"/>
                    </a:cubicBezTo>
                    <a:cubicBezTo>
                      <a:pt x="21" y="68"/>
                      <a:pt x="23" y="69"/>
                      <a:pt x="24" y="70"/>
                    </a:cubicBezTo>
                    <a:cubicBezTo>
                      <a:pt x="24" y="79"/>
                      <a:pt x="24" y="79"/>
                      <a:pt x="24" y="79"/>
                    </a:cubicBezTo>
                    <a:cubicBezTo>
                      <a:pt x="34" y="82"/>
                      <a:pt x="34" y="82"/>
                      <a:pt x="34" y="82"/>
                    </a:cubicBezTo>
                    <a:cubicBezTo>
                      <a:pt x="38" y="75"/>
                      <a:pt x="38" y="75"/>
                      <a:pt x="38" y="75"/>
                    </a:cubicBezTo>
                    <a:cubicBezTo>
                      <a:pt x="39" y="75"/>
                      <a:pt x="40" y="75"/>
                      <a:pt x="41" y="75"/>
                    </a:cubicBezTo>
                    <a:cubicBezTo>
                      <a:pt x="43" y="75"/>
                      <a:pt x="44" y="75"/>
                      <a:pt x="45" y="75"/>
                    </a:cubicBezTo>
                    <a:cubicBezTo>
                      <a:pt x="49" y="82"/>
                      <a:pt x="49" y="82"/>
                      <a:pt x="49" y="82"/>
                    </a:cubicBezTo>
                    <a:cubicBezTo>
                      <a:pt x="59" y="79"/>
                      <a:pt x="59" y="79"/>
                      <a:pt x="59" y="79"/>
                    </a:cubicBezTo>
                    <a:cubicBezTo>
                      <a:pt x="59" y="70"/>
                      <a:pt x="59" y="70"/>
                      <a:pt x="59" y="70"/>
                    </a:cubicBezTo>
                    <a:cubicBezTo>
                      <a:pt x="60" y="69"/>
                      <a:pt x="62" y="68"/>
                      <a:pt x="64" y="66"/>
                    </a:cubicBezTo>
                    <a:cubicBezTo>
                      <a:pt x="72" y="70"/>
                      <a:pt x="72" y="70"/>
                      <a:pt x="72" y="70"/>
                    </a:cubicBezTo>
                    <a:cubicBezTo>
                      <a:pt x="78" y="61"/>
                      <a:pt x="78" y="61"/>
                      <a:pt x="78" y="61"/>
                    </a:cubicBezTo>
                    <a:cubicBezTo>
                      <a:pt x="72" y="55"/>
                      <a:pt x="72" y="55"/>
                      <a:pt x="72" y="55"/>
                    </a:cubicBezTo>
                    <a:cubicBezTo>
                      <a:pt x="73" y="53"/>
                      <a:pt x="74" y="51"/>
                      <a:pt x="74" y="48"/>
                    </a:cubicBezTo>
                    <a:lnTo>
                      <a:pt x="83" y="47"/>
                    </a:lnTo>
                    <a:close/>
                    <a:moveTo>
                      <a:pt x="41" y="65"/>
                    </a:moveTo>
                    <a:cubicBezTo>
                      <a:pt x="28" y="65"/>
                      <a:pt x="17" y="55"/>
                      <a:pt x="17" y="41"/>
                    </a:cubicBezTo>
                    <a:cubicBezTo>
                      <a:pt x="17" y="28"/>
                      <a:pt x="28" y="17"/>
                      <a:pt x="41" y="17"/>
                    </a:cubicBezTo>
                    <a:cubicBezTo>
                      <a:pt x="55" y="17"/>
                      <a:pt x="66" y="28"/>
                      <a:pt x="66" y="41"/>
                    </a:cubicBezTo>
                    <a:cubicBezTo>
                      <a:pt x="66" y="55"/>
                      <a:pt x="55" y="65"/>
                      <a:pt x="41"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sp>
          <p:nvSpPr>
            <p:cNvPr id="94" name="Freeform 55"/>
            <p:cNvSpPr>
              <a:spLocks/>
            </p:cNvSpPr>
            <p:nvPr/>
          </p:nvSpPr>
          <p:spPr bwMode="auto">
            <a:xfrm>
              <a:off x="6263127" y="3393229"/>
              <a:ext cx="421376" cy="744819"/>
            </a:xfrm>
            <a:custGeom>
              <a:avLst/>
              <a:gdLst>
                <a:gd name="T0" fmla="*/ 0 w 220"/>
                <a:gd name="T1" fmla="*/ 252 h 388"/>
                <a:gd name="T2" fmla="*/ 22 w 220"/>
                <a:gd name="T3" fmla="*/ 179 h 388"/>
                <a:gd name="T4" fmla="*/ 63 w 220"/>
                <a:gd name="T5" fmla="*/ 162 h 388"/>
                <a:gd name="T6" fmla="*/ 104 w 220"/>
                <a:gd name="T7" fmla="*/ 164 h 388"/>
                <a:gd name="T8" fmla="*/ 117 w 220"/>
                <a:gd name="T9" fmla="*/ 160 h 388"/>
                <a:gd name="T10" fmla="*/ 119 w 220"/>
                <a:gd name="T11" fmla="*/ 101 h 388"/>
                <a:gd name="T12" fmla="*/ 116 w 220"/>
                <a:gd name="T13" fmla="*/ 91 h 388"/>
                <a:gd name="T14" fmla="*/ 124 w 220"/>
                <a:gd name="T15" fmla="*/ 60 h 388"/>
                <a:gd name="T16" fmla="*/ 127 w 220"/>
                <a:gd name="T17" fmla="*/ 55 h 388"/>
                <a:gd name="T18" fmla="*/ 150 w 220"/>
                <a:gd name="T19" fmla="*/ 16 h 388"/>
                <a:gd name="T20" fmla="*/ 147 w 220"/>
                <a:gd name="T21" fmla="*/ 0 h 388"/>
                <a:gd name="T22" fmla="*/ 159 w 220"/>
                <a:gd name="T23" fmla="*/ 10 h 388"/>
                <a:gd name="T24" fmla="*/ 163 w 220"/>
                <a:gd name="T25" fmla="*/ 1 h 388"/>
                <a:gd name="T26" fmla="*/ 166 w 220"/>
                <a:gd name="T27" fmla="*/ 11 h 388"/>
                <a:gd name="T28" fmla="*/ 192 w 220"/>
                <a:gd name="T29" fmla="*/ 25 h 388"/>
                <a:gd name="T30" fmla="*/ 207 w 220"/>
                <a:gd name="T31" fmla="*/ 46 h 388"/>
                <a:gd name="T32" fmla="*/ 213 w 220"/>
                <a:gd name="T33" fmla="*/ 79 h 388"/>
                <a:gd name="T34" fmla="*/ 205 w 220"/>
                <a:gd name="T35" fmla="*/ 116 h 388"/>
                <a:gd name="T36" fmla="*/ 204 w 220"/>
                <a:gd name="T37" fmla="*/ 130 h 388"/>
                <a:gd name="T38" fmla="*/ 192 w 220"/>
                <a:gd name="T39" fmla="*/ 149 h 388"/>
                <a:gd name="T40" fmla="*/ 188 w 220"/>
                <a:gd name="T41" fmla="*/ 151 h 388"/>
                <a:gd name="T42" fmla="*/ 174 w 220"/>
                <a:gd name="T43" fmla="*/ 179 h 388"/>
                <a:gd name="T44" fmla="*/ 174 w 220"/>
                <a:gd name="T45" fmla="*/ 201 h 388"/>
                <a:gd name="T46" fmla="*/ 182 w 220"/>
                <a:gd name="T47" fmla="*/ 228 h 388"/>
                <a:gd name="T48" fmla="*/ 209 w 220"/>
                <a:gd name="T49" fmla="*/ 266 h 388"/>
                <a:gd name="T50" fmla="*/ 219 w 220"/>
                <a:gd name="T51" fmla="*/ 309 h 388"/>
                <a:gd name="T52" fmla="*/ 210 w 220"/>
                <a:gd name="T53" fmla="*/ 388 h 388"/>
                <a:gd name="T54" fmla="*/ 0 w 220"/>
                <a:gd name="T55" fmla="*/ 25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0" h="388">
                  <a:moveTo>
                    <a:pt x="0" y="252"/>
                  </a:moveTo>
                  <a:cubicBezTo>
                    <a:pt x="0" y="252"/>
                    <a:pt x="8" y="202"/>
                    <a:pt x="22" y="179"/>
                  </a:cubicBezTo>
                  <a:cubicBezTo>
                    <a:pt x="35" y="156"/>
                    <a:pt x="41" y="153"/>
                    <a:pt x="63" y="162"/>
                  </a:cubicBezTo>
                  <a:cubicBezTo>
                    <a:pt x="86" y="171"/>
                    <a:pt x="100" y="166"/>
                    <a:pt x="104" y="164"/>
                  </a:cubicBezTo>
                  <a:cubicBezTo>
                    <a:pt x="108" y="161"/>
                    <a:pt x="114" y="160"/>
                    <a:pt x="117" y="160"/>
                  </a:cubicBezTo>
                  <a:cubicBezTo>
                    <a:pt x="117" y="160"/>
                    <a:pt x="125" y="127"/>
                    <a:pt x="119" y="101"/>
                  </a:cubicBezTo>
                  <a:cubicBezTo>
                    <a:pt x="119" y="101"/>
                    <a:pt x="116" y="96"/>
                    <a:pt x="116" y="91"/>
                  </a:cubicBezTo>
                  <a:cubicBezTo>
                    <a:pt x="116" y="87"/>
                    <a:pt x="119" y="66"/>
                    <a:pt x="124" y="60"/>
                  </a:cubicBezTo>
                  <a:cubicBezTo>
                    <a:pt x="124" y="60"/>
                    <a:pt x="127" y="58"/>
                    <a:pt x="127" y="55"/>
                  </a:cubicBezTo>
                  <a:cubicBezTo>
                    <a:pt x="128" y="52"/>
                    <a:pt x="132" y="27"/>
                    <a:pt x="150" y="16"/>
                  </a:cubicBezTo>
                  <a:cubicBezTo>
                    <a:pt x="150" y="16"/>
                    <a:pt x="157" y="9"/>
                    <a:pt x="147" y="0"/>
                  </a:cubicBezTo>
                  <a:cubicBezTo>
                    <a:pt x="147" y="0"/>
                    <a:pt x="153" y="0"/>
                    <a:pt x="159" y="10"/>
                  </a:cubicBezTo>
                  <a:cubicBezTo>
                    <a:pt x="159" y="10"/>
                    <a:pt x="157" y="1"/>
                    <a:pt x="163" y="1"/>
                  </a:cubicBezTo>
                  <a:cubicBezTo>
                    <a:pt x="163" y="1"/>
                    <a:pt x="158" y="10"/>
                    <a:pt x="166" y="11"/>
                  </a:cubicBezTo>
                  <a:cubicBezTo>
                    <a:pt x="175" y="13"/>
                    <a:pt x="186" y="16"/>
                    <a:pt x="192" y="25"/>
                  </a:cubicBezTo>
                  <a:cubicBezTo>
                    <a:pt x="198" y="33"/>
                    <a:pt x="198" y="40"/>
                    <a:pt x="207" y="46"/>
                  </a:cubicBezTo>
                  <a:cubicBezTo>
                    <a:pt x="215" y="53"/>
                    <a:pt x="214" y="72"/>
                    <a:pt x="213" y="79"/>
                  </a:cubicBezTo>
                  <a:cubicBezTo>
                    <a:pt x="211" y="85"/>
                    <a:pt x="204" y="112"/>
                    <a:pt x="205" y="116"/>
                  </a:cubicBezTo>
                  <a:cubicBezTo>
                    <a:pt x="206" y="121"/>
                    <a:pt x="206" y="124"/>
                    <a:pt x="204" y="130"/>
                  </a:cubicBezTo>
                  <a:cubicBezTo>
                    <a:pt x="201" y="136"/>
                    <a:pt x="194" y="150"/>
                    <a:pt x="192" y="149"/>
                  </a:cubicBezTo>
                  <a:cubicBezTo>
                    <a:pt x="190" y="148"/>
                    <a:pt x="188" y="150"/>
                    <a:pt x="188" y="151"/>
                  </a:cubicBezTo>
                  <a:cubicBezTo>
                    <a:pt x="187" y="152"/>
                    <a:pt x="176" y="171"/>
                    <a:pt x="174" y="179"/>
                  </a:cubicBezTo>
                  <a:cubicBezTo>
                    <a:pt x="172" y="187"/>
                    <a:pt x="170" y="197"/>
                    <a:pt x="174" y="201"/>
                  </a:cubicBezTo>
                  <a:cubicBezTo>
                    <a:pt x="178" y="206"/>
                    <a:pt x="180" y="221"/>
                    <a:pt x="182" y="228"/>
                  </a:cubicBezTo>
                  <a:cubicBezTo>
                    <a:pt x="184" y="235"/>
                    <a:pt x="202" y="254"/>
                    <a:pt x="209" y="266"/>
                  </a:cubicBezTo>
                  <a:cubicBezTo>
                    <a:pt x="216" y="278"/>
                    <a:pt x="220" y="280"/>
                    <a:pt x="219" y="309"/>
                  </a:cubicBezTo>
                  <a:cubicBezTo>
                    <a:pt x="217" y="339"/>
                    <a:pt x="214" y="369"/>
                    <a:pt x="210" y="388"/>
                  </a:cubicBezTo>
                  <a:lnTo>
                    <a:pt x="0" y="25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panose="020B0604020202020204" pitchFamily="34" charset="0"/>
                <a:ea typeface="+mn-ea"/>
              </a:endParaRPr>
            </a:p>
          </p:txBody>
        </p:sp>
      </p:grpSp>
      <p:sp>
        <p:nvSpPr>
          <p:cNvPr id="5" name="TextBox 4"/>
          <p:cNvSpPr txBox="1"/>
          <p:nvPr/>
        </p:nvSpPr>
        <p:spPr>
          <a:xfrm>
            <a:off x="9053277" y="1818728"/>
            <a:ext cx="2859794" cy="1569660"/>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F82C2C"/>
                </a:solidFill>
                <a:effectLst/>
                <a:uLnTx/>
                <a:uFillTx/>
                <a:latin typeface="Arial" panose="020B0604020202020204" pitchFamily="34" charset="0"/>
                <a:ea typeface="+mn-ea"/>
              </a:rPr>
              <a:t>انواع معافیتهای مالیاتی در طول سالها، در قوانین و مقررات متعدد و با پیگیری دستگاههای مختلف تعریف شده است.  </a:t>
            </a:r>
            <a:endParaRPr kumimoji="0" lang="en-US" sz="2400" b="0" i="0" u="none" strike="noStrike" kern="1200" cap="none" spc="0" normalizeH="0" baseline="0" noProof="0" dirty="0">
              <a:ln>
                <a:noFill/>
              </a:ln>
              <a:solidFill>
                <a:srgbClr val="F82C2C"/>
              </a:solidFill>
              <a:effectLst/>
              <a:uLnTx/>
              <a:uFillTx/>
              <a:latin typeface="Arial" panose="020B0604020202020204" pitchFamily="34" charset="0"/>
              <a:ea typeface="+mn-ea"/>
            </a:endParaRPr>
          </a:p>
        </p:txBody>
      </p:sp>
      <p:sp>
        <p:nvSpPr>
          <p:cNvPr id="6" name="TextBox 5"/>
          <p:cNvSpPr txBox="1"/>
          <p:nvPr/>
        </p:nvSpPr>
        <p:spPr>
          <a:xfrm>
            <a:off x="8215952" y="1206049"/>
            <a:ext cx="3732419" cy="461665"/>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F82C2C">
                    <a:lumMod val="50000"/>
                  </a:srgbClr>
                </a:solidFill>
                <a:effectLst/>
                <a:uLnTx/>
                <a:uFillTx/>
                <a:latin typeface="Arial" panose="020B0604020202020204" pitchFamily="34" charset="0"/>
                <a:ea typeface="+mn-ea"/>
              </a:rPr>
              <a:t>معافیت های مالیاتی نابسامان است</a:t>
            </a:r>
            <a:endParaRPr kumimoji="0" lang="en-US" sz="2400" b="1" i="0" u="none" strike="noStrike" kern="1200" cap="none" spc="0" normalizeH="0" baseline="0" noProof="0" dirty="0">
              <a:ln>
                <a:noFill/>
              </a:ln>
              <a:solidFill>
                <a:srgbClr val="F82C2C">
                  <a:lumMod val="50000"/>
                </a:srgbClr>
              </a:solidFill>
              <a:effectLst/>
              <a:uLnTx/>
              <a:uFillTx/>
              <a:latin typeface="Arial" panose="020B0604020202020204" pitchFamily="34" charset="0"/>
              <a:ea typeface="+mn-ea"/>
            </a:endParaRPr>
          </a:p>
        </p:txBody>
      </p:sp>
      <p:sp>
        <p:nvSpPr>
          <p:cNvPr id="142" name="TextBox 141"/>
          <p:cNvSpPr txBox="1"/>
          <p:nvPr/>
        </p:nvSpPr>
        <p:spPr>
          <a:xfrm>
            <a:off x="8925526" y="4612769"/>
            <a:ext cx="3093978" cy="1569660"/>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D00D7C"/>
                </a:solidFill>
                <a:effectLst/>
                <a:uLnTx/>
                <a:uFillTx/>
                <a:latin typeface="Arial" panose="020B0604020202020204" pitchFamily="34" charset="0"/>
                <a:ea typeface="+mn-ea"/>
              </a:rPr>
              <a:t>دستگاههای اجرایی اصلی به عنوان یک رسم قانونگذاری، هرجا به دنبال تشویق بوده اند، معافیت مالیاتی قائل شده اند</a:t>
            </a:r>
            <a:endParaRPr kumimoji="0" lang="en-US" sz="2400" b="0" i="0" u="none" strike="noStrike" kern="1200" cap="none" spc="0" normalizeH="0" baseline="0" noProof="0" dirty="0">
              <a:ln>
                <a:noFill/>
              </a:ln>
              <a:solidFill>
                <a:srgbClr val="D00D7C"/>
              </a:solidFill>
              <a:effectLst/>
              <a:uLnTx/>
              <a:uFillTx/>
              <a:latin typeface="Arial" panose="020B0604020202020204" pitchFamily="34" charset="0"/>
              <a:ea typeface="+mn-ea"/>
            </a:endParaRPr>
          </a:p>
        </p:txBody>
      </p:sp>
      <p:sp>
        <p:nvSpPr>
          <p:cNvPr id="143" name="TextBox 142"/>
          <p:cNvSpPr txBox="1"/>
          <p:nvPr/>
        </p:nvSpPr>
        <p:spPr>
          <a:xfrm>
            <a:off x="8310952" y="3918144"/>
            <a:ext cx="3631731" cy="461665"/>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D00D7C">
                    <a:lumMod val="50000"/>
                  </a:srgbClr>
                </a:solidFill>
                <a:effectLst/>
                <a:uLnTx/>
                <a:uFillTx/>
                <a:latin typeface="Arial" panose="020B0604020202020204" pitchFamily="34" charset="0"/>
                <a:ea typeface="+mn-ea"/>
              </a:rPr>
              <a:t>ارتباط غیرصحیح معافیت با تشویق</a:t>
            </a:r>
            <a:endParaRPr kumimoji="0" lang="en-US" sz="2400" b="1" i="0" u="none" strike="noStrike" kern="1200" cap="none" spc="0" normalizeH="0" baseline="0" noProof="0" dirty="0">
              <a:ln>
                <a:noFill/>
              </a:ln>
              <a:solidFill>
                <a:srgbClr val="D00D7C">
                  <a:lumMod val="50000"/>
                </a:srgbClr>
              </a:solidFill>
              <a:effectLst/>
              <a:uLnTx/>
              <a:uFillTx/>
              <a:latin typeface="Arial" panose="020B0604020202020204" pitchFamily="34" charset="0"/>
              <a:ea typeface="+mn-ea"/>
            </a:endParaRPr>
          </a:p>
        </p:txBody>
      </p:sp>
      <p:sp>
        <p:nvSpPr>
          <p:cNvPr id="145" name="TextBox 144"/>
          <p:cNvSpPr txBox="1"/>
          <p:nvPr/>
        </p:nvSpPr>
        <p:spPr>
          <a:xfrm>
            <a:off x="341641" y="1230791"/>
            <a:ext cx="3799887" cy="1938992"/>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D00D7C"/>
                </a:solidFill>
                <a:effectLst/>
                <a:uLnTx/>
                <a:uFillTx/>
                <a:latin typeface="Arial" panose="020B0604020202020204" pitchFamily="34" charset="0"/>
                <a:ea typeface="+mn-ea"/>
              </a:rPr>
              <a:t>یک نقیصه جدی با آثار و تبعات نامعلوم، موضوع معافیت های ضمنی است بدین نحو که در متن قانون اشاره مستقیمی به اصطلاح معافیت نشده ولی از محتوای آن امکان معافیت حاصل میشود.</a:t>
            </a:r>
            <a:endParaRPr kumimoji="0" lang="en-US" sz="2400" b="0" i="0" u="none" strike="noStrike" kern="1200" cap="none" spc="0" normalizeH="0" baseline="0" noProof="0" dirty="0">
              <a:ln>
                <a:noFill/>
              </a:ln>
              <a:solidFill>
                <a:srgbClr val="D00D7C"/>
              </a:solidFill>
              <a:effectLst/>
              <a:uLnTx/>
              <a:uFillTx/>
              <a:latin typeface="Arial" panose="020B0604020202020204" pitchFamily="34" charset="0"/>
              <a:ea typeface="+mn-ea"/>
            </a:endParaRPr>
          </a:p>
        </p:txBody>
      </p:sp>
      <p:sp>
        <p:nvSpPr>
          <p:cNvPr id="146" name="TextBox 145"/>
          <p:cNvSpPr txBox="1"/>
          <p:nvPr/>
        </p:nvSpPr>
        <p:spPr>
          <a:xfrm>
            <a:off x="1312094" y="858668"/>
            <a:ext cx="2849891" cy="461665"/>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D00D7C">
                    <a:lumMod val="75000"/>
                  </a:srgbClr>
                </a:solidFill>
                <a:effectLst/>
                <a:uLnTx/>
                <a:uFillTx/>
                <a:latin typeface="Arial" panose="020B0604020202020204" pitchFamily="34" charset="0"/>
                <a:ea typeface="+mn-ea"/>
              </a:rPr>
              <a:t>معافیت ضمنی</a:t>
            </a:r>
            <a:endParaRPr kumimoji="0" lang="en-US" sz="2400" b="1" i="0" u="none" strike="noStrike" kern="1200" cap="none" spc="0" normalizeH="0" baseline="0" noProof="0" dirty="0">
              <a:ln>
                <a:noFill/>
              </a:ln>
              <a:solidFill>
                <a:srgbClr val="D00D7C">
                  <a:lumMod val="75000"/>
                </a:srgbClr>
              </a:solidFill>
              <a:effectLst/>
              <a:uLnTx/>
              <a:uFillTx/>
              <a:latin typeface="Arial" panose="020B0604020202020204" pitchFamily="34" charset="0"/>
              <a:ea typeface="+mn-ea"/>
            </a:endParaRPr>
          </a:p>
        </p:txBody>
      </p:sp>
      <p:sp>
        <p:nvSpPr>
          <p:cNvPr id="148" name="TextBox 147"/>
          <p:cNvSpPr txBox="1"/>
          <p:nvPr/>
        </p:nvSpPr>
        <p:spPr>
          <a:xfrm>
            <a:off x="295536" y="3921482"/>
            <a:ext cx="4027171" cy="2677656"/>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FF0000"/>
                </a:solidFill>
                <a:effectLst/>
                <a:uLnTx/>
                <a:uFillTx/>
                <a:latin typeface="Arial" panose="020B0604020202020204" pitchFamily="34" charset="0"/>
                <a:ea typeface="+mn-ea"/>
              </a:rPr>
              <a:t>در بازه زمانی 86 ال 89، نسبت معافیت مالیاتی به مالیات بالقوه، </a:t>
            </a:r>
          </a:p>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FF0000"/>
                </a:solidFill>
                <a:effectLst/>
                <a:uLnTx/>
                <a:uFillTx/>
                <a:latin typeface="Arial" panose="020B0604020202020204" pitchFamily="34" charset="0"/>
                <a:ea typeface="+mn-ea"/>
              </a:rPr>
              <a:t>تحقیقات سازمان مالیاتی : 41% از </a:t>
            </a:r>
            <a:r>
              <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mn-ea"/>
              </a:rPr>
              <a:t>GDP</a:t>
            </a:r>
            <a:r>
              <a:rPr kumimoji="0" lang="fa-IR" sz="2400" b="0" i="0" u="none" strike="noStrike" kern="1200" cap="none" spc="0" normalizeH="0" baseline="0" noProof="0" dirty="0">
                <a:ln>
                  <a:noFill/>
                </a:ln>
                <a:solidFill>
                  <a:srgbClr val="FF0000"/>
                </a:solidFill>
                <a:effectLst/>
                <a:uLnTx/>
                <a:uFillTx/>
                <a:latin typeface="Arial" panose="020B0604020202020204" pitchFamily="34" charset="0"/>
                <a:ea typeface="+mn-ea"/>
              </a:rPr>
              <a:t> معاف از مالیات است. </a:t>
            </a:r>
          </a:p>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FF0000"/>
                </a:solidFill>
                <a:effectLst/>
                <a:uLnTx/>
                <a:uFillTx/>
                <a:latin typeface="Arial" panose="020B0604020202020204" pitchFamily="34" charset="0"/>
                <a:ea typeface="+mn-ea"/>
              </a:rPr>
              <a:t>مرکز پژوهشها: نسبت معافیت مالیاتی پس از کسر فرار مالیاتی به مالیات بالقوه، 52% است. </a:t>
            </a:r>
          </a:p>
        </p:txBody>
      </p:sp>
      <p:sp>
        <p:nvSpPr>
          <p:cNvPr id="149" name="TextBox 148"/>
          <p:cNvSpPr txBox="1"/>
          <p:nvPr/>
        </p:nvSpPr>
        <p:spPr>
          <a:xfrm>
            <a:off x="1421276" y="3456879"/>
            <a:ext cx="2849891" cy="461665"/>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C00000"/>
                </a:solidFill>
                <a:effectLst/>
                <a:uLnTx/>
                <a:uFillTx/>
                <a:latin typeface="Arial" panose="020B0604020202020204" pitchFamily="34" charset="0"/>
                <a:ea typeface="+mn-ea"/>
              </a:rPr>
              <a:t>اندازه سرسام آور</a:t>
            </a:r>
            <a:endPar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endParaRPr>
          </a:p>
        </p:txBody>
      </p:sp>
    </p:spTree>
    <p:extLst>
      <p:ext uri="{BB962C8B-B14F-4D97-AF65-F5344CB8AC3E}">
        <p14:creationId xmlns:p14="http://schemas.microsoft.com/office/powerpoint/2010/main" val="4140219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C20694-638D-410C-8098-4825E76B1073}"/>
              </a:ext>
            </a:extLst>
          </p:cNvPr>
          <p:cNvSpPr>
            <a:spLocks noGrp="1"/>
          </p:cNvSpPr>
          <p:nvPr>
            <p:ph type="title"/>
          </p:nvPr>
        </p:nvSpPr>
        <p:spPr>
          <a:xfrm>
            <a:off x="4831307" y="181676"/>
            <a:ext cx="6873013" cy="1325563"/>
          </a:xfrm>
        </p:spPr>
        <p:txBody>
          <a:bodyPr/>
          <a:lstStyle/>
          <a:p>
            <a:r>
              <a:rPr lang="fa-IR" dirty="0" err="1"/>
              <a:t>معافیت‎های</a:t>
            </a:r>
            <a:r>
              <a:rPr lang="fa-IR" dirty="0"/>
              <a:t> مالیاتی</a:t>
            </a:r>
            <a:endParaRPr lang="en-US" dirty="0"/>
          </a:p>
        </p:txBody>
      </p:sp>
      <p:sp>
        <p:nvSpPr>
          <p:cNvPr id="4" name="Content Placeholder 3">
            <a:extLst>
              <a:ext uri="{FF2B5EF4-FFF2-40B4-BE49-F238E27FC236}">
                <a16:creationId xmlns:a16="http://schemas.microsoft.com/office/drawing/2014/main" id="{CB973A5E-804A-4D6C-A4EB-512CF72098FB}"/>
              </a:ext>
            </a:extLst>
          </p:cNvPr>
          <p:cNvSpPr>
            <a:spLocks noGrp="1"/>
          </p:cNvSpPr>
          <p:nvPr>
            <p:ph idx="1"/>
          </p:nvPr>
        </p:nvSpPr>
        <p:spPr>
          <a:xfrm>
            <a:off x="4107976" y="1634121"/>
            <a:ext cx="7596344" cy="4896466"/>
          </a:xfrm>
        </p:spPr>
        <p:txBody>
          <a:bodyPr/>
          <a:lstStyle/>
          <a:p>
            <a:r>
              <a:rPr lang="fa-IR" dirty="0"/>
              <a:t>مطابق تحقیق صورت گرفته و بر اساس وزن های سبد کالا و خدمات مصرفی خانوار شهری بانک مرکزی، نزدیک به  </a:t>
            </a:r>
            <a:r>
              <a:rPr lang="fa-IR" sz="3600" b="1" i="1" dirty="0">
                <a:solidFill>
                  <a:schemeClr val="accent1">
                    <a:lumMod val="75000"/>
                  </a:schemeClr>
                </a:solidFill>
              </a:rPr>
              <a:t>71% </a:t>
            </a:r>
            <a:r>
              <a:rPr lang="fa-IR" dirty="0"/>
              <a:t>از کالا و خدمات مصرفی مردم معاف از مالیات بر ارزش افزوده هستند. لازم به ذکر است طبق سبد هزینه بانک مرکزی، این نسبت در خصوص خوراکیها و نوشیدنیها به </a:t>
            </a:r>
            <a:r>
              <a:rPr lang="fa-IR" sz="3600" b="1" i="1" dirty="0">
                <a:solidFill>
                  <a:schemeClr val="accent1">
                    <a:lumMod val="75000"/>
                  </a:schemeClr>
                </a:solidFill>
              </a:rPr>
              <a:t>%84</a:t>
            </a:r>
            <a:r>
              <a:rPr lang="fa-IR" sz="3600" b="1" i="1" dirty="0"/>
              <a:t> </a:t>
            </a:r>
            <a:r>
              <a:rPr lang="fa-IR" dirty="0"/>
              <a:t>افزایش مییابد.</a:t>
            </a:r>
            <a:endParaRPr lang="en-US" dirty="0"/>
          </a:p>
        </p:txBody>
      </p:sp>
      <p:pic>
        <p:nvPicPr>
          <p:cNvPr id="6" name="Picture 5">
            <a:extLst>
              <a:ext uri="{FF2B5EF4-FFF2-40B4-BE49-F238E27FC236}">
                <a16:creationId xmlns:a16="http://schemas.microsoft.com/office/drawing/2014/main" id="{8C10D96F-F10C-400C-A947-1BE9103C15FB}"/>
              </a:ext>
            </a:extLst>
          </p:cNvPr>
          <p:cNvPicPr>
            <a:picLocks noChangeAspect="1"/>
          </p:cNvPicPr>
          <p:nvPr/>
        </p:nvPicPr>
        <p:blipFill>
          <a:blip r:embed="rId2"/>
          <a:stretch>
            <a:fillRect/>
          </a:stretch>
        </p:blipFill>
        <p:spPr>
          <a:xfrm>
            <a:off x="308831" y="1161435"/>
            <a:ext cx="3799145" cy="5514889"/>
          </a:xfrm>
          <a:prstGeom prst="rect">
            <a:avLst/>
          </a:prstGeom>
        </p:spPr>
      </p:pic>
    </p:spTree>
    <p:extLst>
      <p:ext uri="{BB962C8B-B14F-4D97-AF65-F5344CB8AC3E}">
        <p14:creationId xmlns:p14="http://schemas.microsoft.com/office/powerpoint/2010/main" val="2453445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1017-5557-425E-9B3B-368A0F5BFA77}"/>
              </a:ext>
            </a:extLst>
          </p:cNvPr>
          <p:cNvSpPr>
            <a:spLocks noGrp="1"/>
          </p:cNvSpPr>
          <p:nvPr>
            <p:ph type="title"/>
          </p:nvPr>
        </p:nvSpPr>
        <p:spPr>
          <a:xfrm>
            <a:off x="7090012" y="303797"/>
            <a:ext cx="4440348" cy="794599"/>
          </a:xfrm>
        </p:spPr>
        <p:txBody>
          <a:bodyPr/>
          <a:lstStyle/>
          <a:p>
            <a:r>
              <a:rPr lang="fa-IR" dirty="0"/>
              <a:t>منشاء دریافت مالیات</a:t>
            </a:r>
            <a:endParaRPr lang="en-US" dirty="0"/>
          </a:p>
        </p:txBody>
      </p:sp>
      <p:pic>
        <p:nvPicPr>
          <p:cNvPr id="1026" name="Picture 2">
            <a:extLst>
              <a:ext uri="{FF2B5EF4-FFF2-40B4-BE49-F238E27FC236}">
                <a16:creationId xmlns:a16="http://schemas.microsoft.com/office/drawing/2014/main" id="{BA3F214B-9FE1-42AC-A924-DE3B80C5B2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114" y="1287219"/>
            <a:ext cx="7553230" cy="55230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BFA0CA-B3E9-4855-9EAA-C5CE92648006}"/>
              </a:ext>
            </a:extLst>
          </p:cNvPr>
          <p:cNvSpPr txBox="1"/>
          <p:nvPr/>
        </p:nvSpPr>
        <p:spPr>
          <a:xfrm>
            <a:off x="7902054" y="1610436"/>
            <a:ext cx="4060695" cy="3539430"/>
          </a:xfrm>
          <a:prstGeom prst="rect">
            <a:avLst/>
          </a:prstGeom>
          <a:noFill/>
        </p:spPr>
        <p:txBody>
          <a:bodyPr wrap="square" rtlCol="0">
            <a:spAutoFit/>
          </a:bodyPr>
          <a:lstStyle/>
          <a:p>
            <a:pPr algn="r" rtl="1"/>
            <a:r>
              <a:rPr lang="fa-IR" sz="2800" dirty="0"/>
              <a:t>اخذ مالیات بر مجموع درآمد از سال 1305 </a:t>
            </a:r>
            <a:r>
              <a:rPr lang="fa-IR" sz="2800" dirty="0" err="1"/>
              <a:t>هم‎چنان</a:t>
            </a:r>
            <a:r>
              <a:rPr lang="fa-IR" sz="2800" dirty="0"/>
              <a:t> در دستور کار است و محقق نشده است. </a:t>
            </a:r>
          </a:p>
          <a:p>
            <a:pPr algn="r" rtl="1"/>
            <a:r>
              <a:rPr lang="fa-IR" sz="2800" dirty="0"/>
              <a:t>در مقابل دریافت مالیات از درآمد شرکتها که بدترین و </a:t>
            </a:r>
            <a:r>
              <a:rPr lang="fa-IR" sz="2800" dirty="0" err="1"/>
              <a:t>زیانبارترین</a:t>
            </a:r>
            <a:r>
              <a:rPr lang="fa-IR" sz="2800" dirty="0"/>
              <a:t> آثار جانبی را در میان همه اشکال مالیات ستانی را دارد در ایران با قدرت و شدت و بی انصافی دریافت میشود.</a:t>
            </a:r>
            <a:endParaRPr lang="en-US" sz="2800" dirty="0"/>
          </a:p>
        </p:txBody>
      </p:sp>
    </p:spTree>
    <p:extLst>
      <p:ext uri="{BB962C8B-B14F-4D97-AF65-F5344CB8AC3E}">
        <p14:creationId xmlns:p14="http://schemas.microsoft.com/office/powerpoint/2010/main" val="2608126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58EE-44FF-4926-B623-42919F70C4BE}"/>
              </a:ext>
            </a:extLst>
          </p:cNvPr>
          <p:cNvSpPr>
            <a:spLocks noGrp="1"/>
          </p:cNvSpPr>
          <p:nvPr>
            <p:ph type="title"/>
          </p:nvPr>
        </p:nvSpPr>
        <p:spPr>
          <a:xfrm>
            <a:off x="551985" y="303797"/>
            <a:ext cx="10978375" cy="1054155"/>
          </a:xfrm>
        </p:spPr>
        <p:txBody>
          <a:bodyPr anchor="t">
            <a:noAutofit/>
          </a:bodyPr>
          <a:lstStyle/>
          <a:p>
            <a:r>
              <a:rPr lang="fa-IR" sz="2800" dirty="0"/>
              <a:t>مالیات اشخاص حقوقی از کل </a:t>
            </a:r>
            <a:r>
              <a:rPr lang="fa-IR" sz="2800" dirty="0" err="1"/>
              <a:t>مالیات‎ها</a:t>
            </a:r>
            <a:r>
              <a:rPr lang="fa-IR" sz="2800" dirty="0"/>
              <a:t> و مالیات شرکتهای غیردولتی از اشخاص حقوقی</a:t>
            </a:r>
            <a:endParaRPr lang="en-US" sz="2800" dirty="0"/>
          </a:p>
        </p:txBody>
      </p:sp>
      <p:pic>
        <p:nvPicPr>
          <p:cNvPr id="4" name="Picture 3">
            <a:extLst>
              <a:ext uri="{FF2B5EF4-FFF2-40B4-BE49-F238E27FC236}">
                <a16:creationId xmlns:a16="http://schemas.microsoft.com/office/drawing/2014/main" id="{2BC81C73-2A9C-47E5-9C26-F04A4B875F33}"/>
              </a:ext>
            </a:extLst>
          </p:cNvPr>
          <p:cNvPicPr>
            <a:picLocks noChangeAspect="1"/>
          </p:cNvPicPr>
          <p:nvPr/>
        </p:nvPicPr>
        <p:blipFill>
          <a:blip r:embed="rId2"/>
          <a:stretch>
            <a:fillRect/>
          </a:stretch>
        </p:blipFill>
        <p:spPr>
          <a:xfrm>
            <a:off x="725159" y="812043"/>
            <a:ext cx="7681464" cy="3193576"/>
          </a:xfrm>
          <a:prstGeom prst="rect">
            <a:avLst/>
          </a:prstGeom>
        </p:spPr>
      </p:pic>
      <p:pic>
        <p:nvPicPr>
          <p:cNvPr id="6" name="Picture 5">
            <a:extLst>
              <a:ext uri="{FF2B5EF4-FFF2-40B4-BE49-F238E27FC236}">
                <a16:creationId xmlns:a16="http://schemas.microsoft.com/office/drawing/2014/main" id="{234EEFB4-C918-4929-8E2D-DFEF4D62399B}"/>
              </a:ext>
            </a:extLst>
          </p:cNvPr>
          <p:cNvPicPr>
            <a:picLocks noChangeAspect="1"/>
          </p:cNvPicPr>
          <p:nvPr/>
        </p:nvPicPr>
        <p:blipFill>
          <a:blip r:embed="rId3"/>
          <a:stretch>
            <a:fillRect/>
          </a:stretch>
        </p:blipFill>
        <p:spPr>
          <a:xfrm>
            <a:off x="4666384" y="4067033"/>
            <a:ext cx="7408992" cy="2596209"/>
          </a:xfrm>
          <a:prstGeom prst="rect">
            <a:avLst/>
          </a:prstGeom>
        </p:spPr>
      </p:pic>
    </p:spTree>
    <p:extLst>
      <p:ext uri="{BB962C8B-B14F-4D97-AF65-F5344CB8AC3E}">
        <p14:creationId xmlns:p14="http://schemas.microsoft.com/office/powerpoint/2010/main" val="2297482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0B5A31-4B1A-4CEE-9CB3-91B23704EFAC}"/>
              </a:ext>
            </a:extLst>
          </p:cNvPr>
          <p:cNvSpPr>
            <a:spLocks noGrp="1"/>
          </p:cNvSpPr>
          <p:nvPr>
            <p:ph type="title"/>
          </p:nvPr>
        </p:nvSpPr>
        <p:spPr>
          <a:xfrm>
            <a:off x="1221761" y="292553"/>
            <a:ext cx="10803752" cy="1325563"/>
          </a:xfrm>
        </p:spPr>
        <p:txBody>
          <a:bodyPr>
            <a:normAutofit/>
          </a:bodyPr>
          <a:lstStyle/>
          <a:p>
            <a:r>
              <a:rPr lang="fa-IR" sz="3600" dirty="0"/>
              <a:t>شاخصهای بانک جهانی از مالیات ستانی مطلوب برای کسب و کارها</a:t>
            </a:r>
            <a:endParaRPr lang="en-US" sz="3600" dirty="0"/>
          </a:p>
        </p:txBody>
      </p:sp>
      <p:pic>
        <p:nvPicPr>
          <p:cNvPr id="3" name="Picture 2">
            <a:extLst>
              <a:ext uri="{FF2B5EF4-FFF2-40B4-BE49-F238E27FC236}">
                <a16:creationId xmlns:a16="http://schemas.microsoft.com/office/drawing/2014/main" id="{D927C12C-76FC-49A3-A154-42BBC746FA14}"/>
              </a:ext>
            </a:extLst>
          </p:cNvPr>
          <p:cNvPicPr>
            <a:picLocks noChangeAspect="1"/>
          </p:cNvPicPr>
          <p:nvPr/>
        </p:nvPicPr>
        <p:blipFill>
          <a:blip r:embed="rId2"/>
          <a:stretch>
            <a:fillRect/>
          </a:stretch>
        </p:blipFill>
        <p:spPr>
          <a:xfrm>
            <a:off x="711112" y="1847179"/>
            <a:ext cx="10968698" cy="4625995"/>
          </a:xfrm>
          <a:prstGeom prst="rect">
            <a:avLst/>
          </a:prstGeom>
        </p:spPr>
      </p:pic>
    </p:spTree>
    <p:extLst>
      <p:ext uri="{BB962C8B-B14F-4D97-AF65-F5344CB8AC3E}">
        <p14:creationId xmlns:p14="http://schemas.microsoft.com/office/powerpoint/2010/main" val="2312112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a:extLst>
              <a:ext uri="{FF2B5EF4-FFF2-40B4-BE49-F238E27FC236}">
                <a16:creationId xmlns:a16="http://schemas.microsoft.com/office/drawing/2014/main" id="{A4E66DDC-CDEF-496F-955E-FF129A16FDA6}"/>
              </a:ext>
            </a:extLst>
          </p:cNvPr>
          <p:cNvSpPr/>
          <p:nvPr/>
        </p:nvSpPr>
        <p:spPr>
          <a:xfrm>
            <a:off x="816413" y="5130052"/>
            <a:ext cx="457831" cy="439790"/>
          </a:xfrm>
          <a:custGeom>
            <a:avLst/>
            <a:gdLst/>
            <a:ahLst/>
            <a:cxnLst>
              <a:cxn ang="0">
                <a:pos x="wd2" y="hd2"/>
              </a:cxn>
              <a:cxn ang="5400000">
                <a:pos x="wd2" y="hd2"/>
              </a:cxn>
              <a:cxn ang="10800000">
                <a:pos x="wd2" y="hd2"/>
              </a:cxn>
              <a:cxn ang="16200000">
                <a:pos x="wd2" y="hd2"/>
              </a:cxn>
            </a:cxnLst>
            <a:rect l="0" t="0" r="r" b="b"/>
            <a:pathLst>
              <a:path w="21305" h="21600" extrusionOk="0">
                <a:moveTo>
                  <a:pt x="19646" y="9067"/>
                </a:moveTo>
                <a:lnTo>
                  <a:pt x="15355" y="12886"/>
                </a:lnTo>
                <a:cubicBezTo>
                  <a:pt x="15135" y="13081"/>
                  <a:pt x="15039" y="13391"/>
                  <a:pt x="15109" y="13684"/>
                </a:cubicBezTo>
                <a:lnTo>
                  <a:pt x="16450" y="19438"/>
                </a:lnTo>
                <a:cubicBezTo>
                  <a:pt x="16485" y="19582"/>
                  <a:pt x="16459" y="19707"/>
                  <a:pt x="16379" y="19814"/>
                </a:cubicBezTo>
                <a:cubicBezTo>
                  <a:pt x="16248" y="19990"/>
                  <a:pt x="16010" y="20050"/>
                  <a:pt x="15817" y="19925"/>
                </a:cubicBezTo>
                <a:lnTo>
                  <a:pt x="11046" y="16802"/>
                </a:lnTo>
                <a:cubicBezTo>
                  <a:pt x="10923" y="16723"/>
                  <a:pt x="10787" y="16682"/>
                  <a:pt x="10651" y="16682"/>
                </a:cubicBezTo>
                <a:cubicBezTo>
                  <a:pt x="10515" y="16682"/>
                  <a:pt x="10374" y="16723"/>
                  <a:pt x="10255" y="16802"/>
                </a:cubicBezTo>
                <a:lnTo>
                  <a:pt x="5485" y="19930"/>
                </a:lnTo>
                <a:cubicBezTo>
                  <a:pt x="5292" y="20055"/>
                  <a:pt x="5054" y="19999"/>
                  <a:pt x="4922" y="19818"/>
                </a:cubicBezTo>
                <a:cubicBezTo>
                  <a:pt x="4843" y="19711"/>
                  <a:pt x="4817" y="19582"/>
                  <a:pt x="4852" y="19442"/>
                </a:cubicBezTo>
                <a:lnTo>
                  <a:pt x="6193" y="13689"/>
                </a:lnTo>
                <a:cubicBezTo>
                  <a:pt x="6263" y="13396"/>
                  <a:pt x="6166" y="13085"/>
                  <a:pt x="5946" y="12890"/>
                </a:cubicBezTo>
                <a:lnTo>
                  <a:pt x="1655" y="9072"/>
                </a:lnTo>
                <a:cubicBezTo>
                  <a:pt x="1458" y="8895"/>
                  <a:pt x="1497" y="8677"/>
                  <a:pt x="1523" y="8589"/>
                </a:cubicBezTo>
                <a:cubicBezTo>
                  <a:pt x="1550" y="8501"/>
                  <a:pt x="1638" y="8302"/>
                  <a:pt x="1897" y="8283"/>
                </a:cubicBezTo>
                <a:lnTo>
                  <a:pt x="7494" y="7851"/>
                </a:lnTo>
                <a:cubicBezTo>
                  <a:pt x="7780" y="7828"/>
                  <a:pt x="8030" y="7638"/>
                  <a:pt x="8136" y="7359"/>
                </a:cubicBezTo>
                <a:lnTo>
                  <a:pt x="10255" y="1875"/>
                </a:lnTo>
                <a:cubicBezTo>
                  <a:pt x="10352" y="1624"/>
                  <a:pt x="10563" y="1596"/>
                  <a:pt x="10646" y="1596"/>
                </a:cubicBezTo>
                <a:cubicBezTo>
                  <a:pt x="10730" y="1596"/>
                  <a:pt x="10941" y="1624"/>
                  <a:pt x="11038" y="1875"/>
                </a:cubicBezTo>
                <a:lnTo>
                  <a:pt x="13157" y="7359"/>
                </a:lnTo>
                <a:cubicBezTo>
                  <a:pt x="13267" y="7638"/>
                  <a:pt x="13513" y="7833"/>
                  <a:pt x="13799" y="7851"/>
                </a:cubicBezTo>
                <a:lnTo>
                  <a:pt x="19396" y="8283"/>
                </a:lnTo>
                <a:cubicBezTo>
                  <a:pt x="19651" y="8302"/>
                  <a:pt x="19743" y="8505"/>
                  <a:pt x="19769" y="8589"/>
                </a:cubicBezTo>
                <a:cubicBezTo>
                  <a:pt x="19800" y="8673"/>
                  <a:pt x="19844" y="8890"/>
                  <a:pt x="19646" y="9067"/>
                </a:cubicBezTo>
                <a:cubicBezTo>
                  <a:pt x="19646" y="9067"/>
                  <a:pt x="19646" y="9067"/>
                  <a:pt x="19646" y="9067"/>
                </a:cubicBezTo>
                <a:close/>
                <a:moveTo>
                  <a:pt x="21211" y="8093"/>
                </a:moveTo>
                <a:cubicBezTo>
                  <a:pt x="20965" y="7299"/>
                  <a:pt x="20301" y="6747"/>
                  <a:pt x="19514" y="6686"/>
                </a:cubicBezTo>
                <a:lnTo>
                  <a:pt x="14383" y="6292"/>
                </a:lnTo>
                <a:lnTo>
                  <a:pt x="12440" y="1267"/>
                </a:lnTo>
                <a:cubicBezTo>
                  <a:pt x="12141" y="497"/>
                  <a:pt x="11442" y="0"/>
                  <a:pt x="10651" y="0"/>
                </a:cubicBezTo>
                <a:cubicBezTo>
                  <a:pt x="9859" y="0"/>
                  <a:pt x="9160" y="497"/>
                  <a:pt x="8861" y="1272"/>
                </a:cubicBezTo>
                <a:lnTo>
                  <a:pt x="6923" y="6302"/>
                </a:lnTo>
                <a:lnTo>
                  <a:pt x="1792" y="6696"/>
                </a:lnTo>
                <a:cubicBezTo>
                  <a:pt x="1005" y="6756"/>
                  <a:pt x="336" y="7308"/>
                  <a:pt x="95" y="8102"/>
                </a:cubicBezTo>
                <a:cubicBezTo>
                  <a:pt x="-147" y="8895"/>
                  <a:pt x="82" y="9754"/>
                  <a:pt x="688" y="10292"/>
                </a:cubicBezTo>
                <a:lnTo>
                  <a:pt x="4619" y="13795"/>
                </a:lnTo>
                <a:lnTo>
                  <a:pt x="3387" y="19067"/>
                </a:lnTo>
                <a:cubicBezTo>
                  <a:pt x="3242" y="19679"/>
                  <a:pt x="3370" y="20314"/>
                  <a:pt x="3735" y="20807"/>
                </a:cubicBezTo>
                <a:cubicBezTo>
                  <a:pt x="4104" y="21303"/>
                  <a:pt x="4676" y="21600"/>
                  <a:pt x="5265" y="21600"/>
                </a:cubicBezTo>
                <a:cubicBezTo>
                  <a:pt x="5621" y="21600"/>
                  <a:pt x="5973" y="21493"/>
                  <a:pt x="6285" y="21289"/>
                </a:cubicBezTo>
                <a:lnTo>
                  <a:pt x="10655" y="18426"/>
                </a:lnTo>
                <a:lnTo>
                  <a:pt x="15025" y="21289"/>
                </a:lnTo>
                <a:cubicBezTo>
                  <a:pt x="15337" y="21493"/>
                  <a:pt x="15689" y="21600"/>
                  <a:pt x="16045" y="21600"/>
                </a:cubicBezTo>
                <a:cubicBezTo>
                  <a:pt x="16635" y="21600"/>
                  <a:pt x="17206" y="21303"/>
                  <a:pt x="17575" y="20807"/>
                </a:cubicBezTo>
                <a:cubicBezTo>
                  <a:pt x="17940" y="20314"/>
                  <a:pt x="18068" y="19679"/>
                  <a:pt x="17922" y="19067"/>
                </a:cubicBezTo>
                <a:lnTo>
                  <a:pt x="16691" y="13795"/>
                </a:lnTo>
                <a:lnTo>
                  <a:pt x="20622" y="10292"/>
                </a:lnTo>
                <a:cubicBezTo>
                  <a:pt x="21220" y="9744"/>
                  <a:pt x="21453" y="8886"/>
                  <a:pt x="21211" y="8093"/>
                </a:cubicBezTo>
                <a:cubicBezTo>
                  <a:pt x="21211" y="8093"/>
                  <a:pt x="21211" y="8093"/>
                  <a:pt x="21211" y="8093"/>
                </a:cubicBezTo>
                <a:close/>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grpSp>
        <p:nvGrpSpPr>
          <p:cNvPr id="35" name="Group 34">
            <a:extLst>
              <a:ext uri="{FF2B5EF4-FFF2-40B4-BE49-F238E27FC236}">
                <a16:creationId xmlns:a16="http://schemas.microsoft.com/office/drawing/2014/main" id="{435B9203-73F9-4000-BBFB-271BCA9BE7CF}"/>
              </a:ext>
            </a:extLst>
          </p:cNvPr>
          <p:cNvGrpSpPr/>
          <p:nvPr/>
        </p:nvGrpSpPr>
        <p:grpSpPr>
          <a:xfrm>
            <a:off x="4980360" y="1650206"/>
            <a:ext cx="4770657" cy="1306280"/>
            <a:chOff x="608164" y="1650206"/>
            <a:chExt cx="4770657" cy="1306280"/>
          </a:xfrm>
        </p:grpSpPr>
        <p:sp>
          <p:nvSpPr>
            <p:cNvPr id="5" name="TextBox 4">
              <a:extLst>
                <a:ext uri="{FF2B5EF4-FFF2-40B4-BE49-F238E27FC236}">
                  <a16:creationId xmlns:a16="http://schemas.microsoft.com/office/drawing/2014/main" id="{482DC055-A1E1-4349-A37A-4C03BBBA1831}"/>
                </a:ext>
              </a:extLst>
            </p:cNvPr>
            <p:cNvSpPr txBox="1"/>
            <p:nvPr/>
          </p:nvSpPr>
          <p:spPr>
            <a:xfrm>
              <a:off x="2201166" y="1942968"/>
              <a:ext cx="3177655"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time to comply with VAT refund</a:t>
              </a:r>
              <a:endPar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F14FEAE2-40E4-4765-B712-C215A50395C6}"/>
                </a:ext>
              </a:extLst>
            </p:cNvPr>
            <p:cNvSpPr/>
            <p:nvPr/>
          </p:nvSpPr>
          <p:spPr>
            <a:xfrm>
              <a:off x="608164" y="1650206"/>
              <a:ext cx="1420421" cy="130628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BDB6DC23-7536-459F-A8A7-265C8B0224BD}"/>
                </a:ext>
              </a:extLst>
            </p:cNvPr>
            <p:cNvSpPr txBox="1"/>
            <p:nvPr/>
          </p:nvSpPr>
          <p:spPr>
            <a:xfrm>
              <a:off x="2193483" y="2268654"/>
              <a:ext cx="2893345"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time to obtain VAT refund</a:t>
              </a:r>
              <a:endPar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pic>
          <p:nvPicPr>
            <p:cNvPr id="24" name="Picture 23">
              <a:extLst>
                <a:ext uri="{FF2B5EF4-FFF2-40B4-BE49-F238E27FC236}">
                  <a16:creationId xmlns:a16="http://schemas.microsoft.com/office/drawing/2014/main" id="{80B8D03E-F196-404B-87D2-453E54BEC8EC}"/>
                </a:ext>
              </a:extLst>
            </p:cNvPr>
            <p:cNvPicPr>
              <a:picLocks noChangeAspect="1"/>
            </p:cNvPicPr>
            <p:nvPr/>
          </p:nvPicPr>
          <p:blipFill rotWithShape="1">
            <a:blip r:embed="rId2">
              <a:extLst>
                <a:ext uri="{28A0092B-C50C-407E-A947-70E740481C1C}">
                  <a14:useLocalDpi xmlns:a14="http://schemas.microsoft.com/office/drawing/2010/main" val="0"/>
                </a:ext>
              </a:extLst>
            </a:blip>
            <a:srcRect l="8165" t="3273" r="7020" b="17760"/>
            <a:stretch/>
          </p:blipFill>
          <p:spPr>
            <a:xfrm>
              <a:off x="838200" y="1815180"/>
              <a:ext cx="959114" cy="892969"/>
            </a:xfrm>
            <a:prstGeom prst="rect">
              <a:avLst/>
            </a:prstGeom>
          </p:spPr>
        </p:pic>
      </p:grpSp>
      <p:grpSp>
        <p:nvGrpSpPr>
          <p:cNvPr id="36" name="Group 35">
            <a:extLst>
              <a:ext uri="{FF2B5EF4-FFF2-40B4-BE49-F238E27FC236}">
                <a16:creationId xmlns:a16="http://schemas.microsoft.com/office/drawing/2014/main" id="{3753EDFB-85A5-4C68-AB0D-1EE32FE7BA84}"/>
              </a:ext>
            </a:extLst>
          </p:cNvPr>
          <p:cNvGrpSpPr/>
          <p:nvPr/>
        </p:nvGrpSpPr>
        <p:grpSpPr>
          <a:xfrm>
            <a:off x="4980360" y="3282172"/>
            <a:ext cx="6883766" cy="1306280"/>
            <a:chOff x="608164" y="3282172"/>
            <a:chExt cx="6883766" cy="1306280"/>
          </a:xfrm>
        </p:grpSpPr>
        <p:sp>
          <p:nvSpPr>
            <p:cNvPr id="11" name="Oval 10">
              <a:extLst>
                <a:ext uri="{FF2B5EF4-FFF2-40B4-BE49-F238E27FC236}">
                  <a16:creationId xmlns:a16="http://schemas.microsoft.com/office/drawing/2014/main" id="{89103900-E123-4BEC-825A-FF7A275E6DFC}"/>
                </a:ext>
              </a:extLst>
            </p:cNvPr>
            <p:cNvSpPr/>
            <p:nvPr/>
          </p:nvSpPr>
          <p:spPr>
            <a:xfrm>
              <a:off x="608164" y="3282172"/>
              <a:ext cx="1420421" cy="13062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089D38E-4F41-4220-9218-0D13EAC25820}"/>
                </a:ext>
              </a:extLst>
            </p:cNvPr>
            <p:cNvSpPr txBox="1"/>
            <p:nvPr/>
          </p:nvSpPr>
          <p:spPr>
            <a:xfrm>
              <a:off x="2239587" y="3516420"/>
              <a:ext cx="5252343"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time to comply with a corporate income tax correction</a:t>
              </a:r>
              <a:endParaRPr kumimoji="0" lang="en-US" sz="1800" b="1" i="0" u="none" strike="noStrike" kern="1200" cap="none" spc="0" normalizeH="0" baseline="0" noProof="0" dirty="0">
                <a:ln>
                  <a:noFill/>
                </a:ln>
                <a:solidFill>
                  <a:srgbClr val="44546A"/>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DEFCAFD8-0B64-4EBF-A856-D3E13084D0B3}"/>
                </a:ext>
              </a:extLst>
            </p:cNvPr>
            <p:cNvSpPr/>
            <p:nvPr/>
          </p:nvSpPr>
          <p:spPr>
            <a:xfrm>
              <a:off x="2239586" y="3858560"/>
              <a:ext cx="50236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Sans-Regular"/>
                  <a:ea typeface="+mn-ea"/>
                  <a:cs typeface="+mn-cs"/>
                </a:rPr>
                <a:t>time to complete a corporate income tax correction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4" name="Picture 33">
              <a:extLst>
                <a:ext uri="{FF2B5EF4-FFF2-40B4-BE49-F238E27FC236}">
                  <a16:creationId xmlns:a16="http://schemas.microsoft.com/office/drawing/2014/main" id="{97C5BC0B-10B8-493C-BD98-B902011D5989}"/>
                </a:ext>
              </a:extLst>
            </p:cNvPr>
            <p:cNvPicPr>
              <a:picLocks noChangeAspect="1"/>
            </p:cNvPicPr>
            <p:nvPr/>
          </p:nvPicPr>
          <p:blipFill>
            <a:blip r:embed="rId3">
              <a:biLevel thresh="75000"/>
            </a:blip>
            <a:stretch>
              <a:fillRect/>
            </a:stretch>
          </p:blipFill>
          <p:spPr>
            <a:xfrm>
              <a:off x="764645" y="3484321"/>
              <a:ext cx="1106223" cy="833082"/>
            </a:xfrm>
            <a:prstGeom prst="rect">
              <a:avLst/>
            </a:prstGeom>
          </p:spPr>
        </p:pic>
      </p:grpSp>
      <p:pic>
        <p:nvPicPr>
          <p:cNvPr id="37" name="Picture 36">
            <a:extLst>
              <a:ext uri="{FF2B5EF4-FFF2-40B4-BE49-F238E27FC236}">
                <a16:creationId xmlns:a16="http://schemas.microsoft.com/office/drawing/2014/main" id="{28940E53-CD5C-4396-85B6-5230BFB771C1}"/>
              </a:ext>
            </a:extLst>
          </p:cNvPr>
          <p:cNvPicPr>
            <a:picLocks noChangeAspect="1"/>
          </p:cNvPicPr>
          <p:nvPr/>
        </p:nvPicPr>
        <p:blipFill rotWithShape="1">
          <a:blip r:embed="rId4"/>
          <a:srcRect l="77022" t="2091" b="22188"/>
          <a:stretch/>
        </p:blipFill>
        <p:spPr>
          <a:xfrm>
            <a:off x="1045328" y="1618116"/>
            <a:ext cx="2049097" cy="2847776"/>
          </a:xfrm>
          <a:prstGeom prst="rect">
            <a:avLst/>
          </a:prstGeom>
        </p:spPr>
      </p:pic>
      <p:pic>
        <p:nvPicPr>
          <p:cNvPr id="39" name="Graphic 38" descr="Arrow Slight curve">
            <a:extLst>
              <a:ext uri="{FF2B5EF4-FFF2-40B4-BE49-F238E27FC236}">
                <a16:creationId xmlns:a16="http://schemas.microsoft.com/office/drawing/2014/main" id="{D86E08A3-7F8A-4ABD-AF0E-B4092C1301F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525234">
            <a:off x="2869292" y="2257014"/>
            <a:ext cx="2042294" cy="914400"/>
          </a:xfrm>
          <a:prstGeom prst="rect">
            <a:avLst/>
          </a:prstGeom>
        </p:spPr>
      </p:pic>
      <p:pic>
        <p:nvPicPr>
          <p:cNvPr id="40" name="Graphic 39" descr="Arrow Slight curve">
            <a:extLst>
              <a:ext uri="{FF2B5EF4-FFF2-40B4-BE49-F238E27FC236}">
                <a16:creationId xmlns:a16="http://schemas.microsoft.com/office/drawing/2014/main" id="{68F9C5BA-A85F-4193-A553-6078C7272E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186002">
            <a:off x="2858119" y="3084600"/>
            <a:ext cx="2042294" cy="914400"/>
          </a:xfrm>
          <a:prstGeom prst="rect">
            <a:avLst/>
          </a:prstGeom>
        </p:spPr>
      </p:pic>
      <p:sp>
        <p:nvSpPr>
          <p:cNvPr id="41" name="Title 3">
            <a:extLst>
              <a:ext uri="{FF2B5EF4-FFF2-40B4-BE49-F238E27FC236}">
                <a16:creationId xmlns:a16="http://schemas.microsoft.com/office/drawing/2014/main" id="{FE334AF5-9720-422E-9A4B-2F3E941AA09A}"/>
              </a:ext>
            </a:extLst>
          </p:cNvPr>
          <p:cNvSpPr txBox="1">
            <a:spLocks/>
          </p:cNvSpPr>
          <p:nvPr/>
        </p:nvSpPr>
        <p:spPr>
          <a:xfrm>
            <a:off x="357094" y="241280"/>
            <a:ext cx="11771940" cy="1325563"/>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kern="1200">
                <a:solidFill>
                  <a:schemeClr val="tx1"/>
                </a:solidFill>
                <a:latin typeface="Cambria" panose="02040503050406030204" pitchFamily="18" charset="0"/>
                <a:ea typeface="Cambria" panose="02040503050406030204" pitchFamily="18" charset="0"/>
                <a:cs typeface="B Titr" panose="00000700000000000000" pitchFamily="2" charset="-78"/>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B Titr" panose="00000700000000000000" pitchFamily="2" charset="-78"/>
              </a:rPr>
              <a:t>شاخصهای بانک جهانی از مالیات ستانی مطلوب از دیدگاه کسب و کارها</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B Titr" panose="00000700000000000000" pitchFamily="2" charset="-78"/>
            </a:endParaRPr>
          </a:p>
        </p:txBody>
      </p:sp>
      <p:sp>
        <p:nvSpPr>
          <p:cNvPr id="42" name="TextBox 41">
            <a:extLst>
              <a:ext uri="{FF2B5EF4-FFF2-40B4-BE49-F238E27FC236}">
                <a16:creationId xmlns:a16="http://schemas.microsoft.com/office/drawing/2014/main" id="{2DA93472-D96A-40F5-88C3-F925090CD5F9}"/>
              </a:ext>
            </a:extLst>
          </p:cNvPr>
          <p:cNvSpPr txBox="1"/>
          <p:nvPr/>
        </p:nvSpPr>
        <p:spPr>
          <a:xfrm>
            <a:off x="299677" y="5461170"/>
            <a:ext cx="11564449" cy="1077218"/>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Calibri" panose="020F0502020204030204"/>
                <a:ea typeface="+mn-ea"/>
              </a:rPr>
              <a:t>در </a:t>
            </a:r>
            <a:r>
              <a:rPr lang="fa-IR" sz="3200" dirty="0">
                <a:solidFill>
                  <a:prstClr val="black"/>
                </a:solidFill>
                <a:latin typeface="Calibri" panose="020F0502020204030204"/>
              </a:rPr>
              <a:t>آخرین سالهای گزارش سهولت </a:t>
            </a:r>
            <a:r>
              <a:rPr lang="fa-IR" sz="3200" dirty="0" err="1">
                <a:solidFill>
                  <a:prstClr val="black"/>
                </a:solidFill>
                <a:latin typeface="Calibri" panose="020F0502020204030204"/>
              </a:rPr>
              <a:t>کسب‎وکار</a:t>
            </a:r>
            <a:r>
              <a:rPr lang="fa-IR" sz="3200" dirty="0">
                <a:solidFill>
                  <a:prstClr val="black"/>
                </a:solidFill>
                <a:latin typeface="Calibri" panose="020F0502020204030204"/>
              </a:rPr>
              <a:t> بانک جهانی رتبه و نمره ایران طی روندی رو به بدتر شدن بوده است. </a:t>
            </a:r>
            <a:r>
              <a:rPr kumimoji="0" lang="fa-IR" sz="3200" b="0" i="0" u="none" strike="noStrike" kern="1200" cap="none" spc="0" normalizeH="0" baseline="0" noProof="0" dirty="0">
                <a:ln>
                  <a:noFill/>
                </a:ln>
                <a:solidFill>
                  <a:prstClr val="black"/>
                </a:solidFill>
                <a:effectLst/>
                <a:uLnTx/>
                <a:uFillTx/>
                <a:latin typeface="Calibri" panose="020F0502020204030204"/>
                <a:ea typeface="+mn-ea"/>
              </a:rPr>
              <a:t>رتبه حوالی 150 ایران و نمره آن [از</a:t>
            </a:r>
            <a:r>
              <a:rPr kumimoji="0" lang="en-US" sz="3200" b="0" i="0" u="none" strike="noStrike" kern="1200" cap="none" spc="0" normalizeH="0" baseline="0" noProof="0" dirty="0">
                <a:ln>
                  <a:noFill/>
                </a:ln>
                <a:solidFill>
                  <a:prstClr val="black"/>
                </a:solidFill>
                <a:effectLst/>
                <a:uLnTx/>
                <a:uFillTx/>
                <a:latin typeface="Calibri" panose="020F0502020204030204"/>
                <a:ea typeface="+mn-ea"/>
              </a:rPr>
              <a:t>100 </a:t>
            </a:r>
            <a:r>
              <a:rPr kumimoji="0" lang="fa-IR" sz="3200" b="0" i="0" u="none" strike="noStrike" kern="1200" cap="none" spc="0" normalizeH="0" baseline="0" noProof="0" dirty="0">
                <a:ln>
                  <a:noFill/>
                </a:ln>
                <a:solidFill>
                  <a:prstClr val="black"/>
                </a:solidFill>
                <a:effectLst/>
                <a:uLnTx/>
                <a:uFillTx/>
                <a:latin typeface="Calibri" panose="020F0502020204030204"/>
                <a:ea typeface="+mn-ea"/>
              </a:rPr>
              <a:t>] طی این سالها </a:t>
            </a:r>
            <a:r>
              <a:rPr kumimoji="0" lang="en-US" sz="3200" b="0" i="0" u="none" strike="noStrike" kern="1200" cap="none" spc="0" normalizeH="0" baseline="0" noProof="0" dirty="0">
                <a:ln>
                  <a:noFill/>
                </a:ln>
                <a:solidFill>
                  <a:prstClr val="black"/>
                </a:solidFill>
                <a:effectLst/>
                <a:uLnTx/>
                <a:uFillTx/>
                <a:latin typeface="Calibri" panose="020F0502020204030204"/>
                <a:ea typeface="+mn-ea"/>
              </a:rPr>
              <a:t>[50-60]</a:t>
            </a:r>
            <a:r>
              <a:rPr kumimoji="0" lang="fa-IR" sz="3200" b="0" i="0" u="none" strike="noStrike" kern="1200" cap="none" spc="0" normalizeH="0" baseline="0" noProof="0" dirty="0">
                <a:ln>
                  <a:noFill/>
                </a:ln>
                <a:solidFill>
                  <a:prstClr val="black"/>
                </a:solidFill>
                <a:effectLst/>
                <a:uLnTx/>
                <a:uFillTx/>
                <a:latin typeface="Calibri" panose="020F0502020204030204"/>
                <a:ea typeface="+mn-ea"/>
              </a:rPr>
              <a:t> بوده است.</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361117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0ABF29-8E28-4EB1-B999-7AE936FEE8E4}"/>
              </a:ext>
            </a:extLst>
          </p:cNvPr>
          <p:cNvPicPr>
            <a:picLocks noChangeAspect="1"/>
          </p:cNvPicPr>
          <p:nvPr/>
        </p:nvPicPr>
        <p:blipFill>
          <a:blip r:embed="rId2"/>
          <a:stretch>
            <a:fillRect/>
          </a:stretch>
        </p:blipFill>
        <p:spPr>
          <a:xfrm>
            <a:off x="136643" y="1949888"/>
            <a:ext cx="8617135" cy="4795623"/>
          </a:xfrm>
          <a:prstGeom prst="rect">
            <a:avLst/>
          </a:prstGeom>
        </p:spPr>
      </p:pic>
      <p:sp>
        <p:nvSpPr>
          <p:cNvPr id="6" name="Title 1">
            <a:extLst>
              <a:ext uri="{FF2B5EF4-FFF2-40B4-BE49-F238E27FC236}">
                <a16:creationId xmlns:a16="http://schemas.microsoft.com/office/drawing/2014/main" id="{BC11BE57-E8C8-4ABC-ACE6-55EEB66A5FA3}"/>
              </a:ext>
            </a:extLst>
          </p:cNvPr>
          <p:cNvSpPr>
            <a:spLocks noGrp="1"/>
          </p:cNvSpPr>
          <p:nvPr>
            <p:ph type="title"/>
          </p:nvPr>
        </p:nvSpPr>
        <p:spPr>
          <a:xfrm>
            <a:off x="6043296" y="120518"/>
            <a:ext cx="5909856" cy="908902"/>
          </a:xfrm>
        </p:spPr>
        <p:txBody>
          <a:bodyPr>
            <a:normAutofit/>
          </a:bodyPr>
          <a:lstStyle/>
          <a:p>
            <a:r>
              <a:rPr lang="fa-IR" dirty="0"/>
              <a:t>حقوق مؤدی در نظام مالیاتی</a:t>
            </a:r>
            <a:endParaRPr lang="en-US" sz="1800" dirty="0">
              <a:cs typeface="B Badr" panose="00000400000000000000" pitchFamily="2" charset="-78"/>
            </a:endParaRPr>
          </a:p>
        </p:txBody>
      </p:sp>
      <p:sp>
        <p:nvSpPr>
          <p:cNvPr id="8" name="TextBox 7">
            <a:extLst>
              <a:ext uri="{FF2B5EF4-FFF2-40B4-BE49-F238E27FC236}">
                <a16:creationId xmlns:a16="http://schemas.microsoft.com/office/drawing/2014/main" id="{F22DA503-7D06-4143-985A-52ED8D34DB29}"/>
              </a:ext>
            </a:extLst>
          </p:cNvPr>
          <p:cNvSpPr txBox="1"/>
          <p:nvPr/>
        </p:nvSpPr>
        <p:spPr>
          <a:xfrm>
            <a:off x="5534167" y="1258658"/>
            <a:ext cx="6418985" cy="892552"/>
          </a:xfrm>
          <a:prstGeom prst="rect">
            <a:avLst/>
          </a:prstGeom>
          <a:solidFill>
            <a:schemeClr val="tx1"/>
          </a:solidFill>
        </p:spPr>
        <p:txBody>
          <a:bodyPr wrap="square">
            <a:spAutoFit/>
          </a:bodyPr>
          <a:lstStyle/>
          <a:p>
            <a:pPr algn="r" rtl="1"/>
            <a:r>
              <a:rPr lang="fa-IR" sz="2600" dirty="0">
                <a:solidFill>
                  <a:schemeClr val="bg1"/>
                </a:solidFill>
              </a:rPr>
              <a:t>اسناد و مقررات تهیه شده از جهت تطابق با حقوق مؤدی بررسی نشده و اساسا نگاه حاکم بر آنها فاقد این مؤلفه مهم بوده است</a:t>
            </a:r>
            <a:endParaRPr lang="en-GB" sz="2600" dirty="0">
              <a:solidFill>
                <a:schemeClr val="bg1"/>
              </a:solidFill>
            </a:endParaRPr>
          </a:p>
        </p:txBody>
      </p:sp>
      <p:sp>
        <p:nvSpPr>
          <p:cNvPr id="3" name="TextBox 2">
            <a:extLst>
              <a:ext uri="{FF2B5EF4-FFF2-40B4-BE49-F238E27FC236}">
                <a16:creationId xmlns:a16="http://schemas.microsoft.com/office/drawing/2014/main" id="{E2F1D9C0-F5E7-4C1D-1A8B-E30D3F87FC93}"/>
              </a:ext>
            </a:extLst>
          </p:cNvPr>
          <p:cNvSpPr txBox="1"/>
          <p:nvPr/>
        </p:nvSpPr>
        <p:spPr>
          <a:xfrm>
            <a:off x="238673" y="151290"/>
            <a:ext cx="5043011" cy="1200329"/>
          </a:xfrm>
          <a:prstGeom prst="rect">
            <a:avLst/>
          </a:prstGeom>
          <a:noFill/>
        </p:spPr>
        <p:txBody>
          <a:bodyPr wrap="square">
            <a:spAutoFit/>
          </a:bodyPr>
          <a:lstStyle/>
          <a:p>
            <a:pPr algn="r" rtl="1"/>
            <a:r>
              <a:rPr lang="fa-IR" sz="2400" dirty="0"/>
              <a:t>در درازی تاریخ پدید آمده و بسیار اساسی بوده و هرگونه تغییر در آنها هزینه بسیار زیاد اجتماعی و اقتصادی داشته، مستقیما به نارضایتی سیاسی تبدیل میشوند. </a:t>
            </a:r>
            <a:endParaRPr lang="en-US" sz="2400" dirty="0"/>
          </a:p>
        </p:txBody>
      </p:sp>
      <p:sp>
        <p:nvSpPr>
          <p:cNvPr id="2" name="TextBox 1">
            <a:extLst>
              <a:ext uri="{FF2B5EF4-FFF2-40B4-BE49-F238E27FC236}">
                <a16:creationId xmlns:a16="http://schemas.microsoft.com/office/drawing/2014/main" id="{E3019AE7-0F92-4AE7-ABC3-A2D1354F7645}"/>
              </a:ext>
            </a:extLst>
          </p:cNvPr>
          <p:cNvSpPr txBox="1"/>
          <p:nvPr/>
        </p:nvSpPr>
        <p:spPr>
          <a:xfrm>
            <a:off x="8966579" y="2797791"/>
            <a:ext cx="3030289" cy="2308324"/>
          </a:xfrm>
          <a:prstGeom prst="rect">
            <a:avLst/>
          </a:prstGeom>
          <a:noFill/>
        </p:spPr>
        <p:txBody>
          <a:bodyPr wrap="square" rtlCol="0">
            <a:spAutoFit/>
          </a:bodyPr>
          <a:lstStyle/>
          <a:p>
            <a:pPr algn="r" rtl="1"/>
            <a:r>
              <a:rPr lang="fa-IR" sz="3600" dirty="0"/>
              <a:t>ایران از جمله کشورهایی است که فاقد قانون حفاظت از حقوق </a:t>
            </a:r>
            <a:r>
              <a:rPr lang="fa-IR" sz="3600" dirty="0" err="1"/>
              <a:t>مٰؤدیان</a:t>
            </a:r>
            <a:r>
              <a:rPr lang="fa-IR" sz="3600" dirty="0"/>
              <a:t> است</a:t>
            </a:r>
            <a:endParaRPr lang="en-US" sz="3600" dirty="0"/>
          </a:p>
        </p:txBody>
      </p:sp>
    </p:spTree>
    <p:extLst>
      <p:ext uri="{BB962C8B-B14F-4D97-AF65-F5344CB8AC3E}">
        <p14:creationId xmlns:p14="http://schemas.microsoft.com/office/powerpoint/2010/main" val="3166083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F760BA9-F5BD-46D8-9CD1-55BF2E3E3E57}"/>
              </a:ext>
            </a:extLst>
          </p:cNvPr>
          <p:cNvSpPr/>
          <p:nvPr/>
        </p:nvSpPr>
        <p:spPr>
          <a:xfrm>
            <a:off x="9128632" y="5493230"/>
            <a:ext cx="2935301" cy="1298599"/>
          </a:xfrm>
          <a:prstGeom prst="roundRect">
            <a:avLst>
              <a:gd name="adj" fmla="val 10080"/>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a:ln>
                  <a:noFill/>
                </a:ln>
                <a:solidFill>
                  <a:prstClr val="black"/>
                </a:solidFill>
                <a:effectLst/>
                <a:uLnTx/>
                <a:uFillTx/>
                <a:latin typeface="Calibri" panose="020F0502020204030204"/>
                <a:ea typeface="+mn-ea"/>
              </a:rPr>
              <a:t>زمانبندی مقرر برای دادرسی دورن سازمانی 451 روز؛ میانگین عملیاتی 595 روز</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 name="Arrow: Left 11">
            <a:extLst>
              <a:ext uri="{FF2B5EF4-FFF2-40B4-BE49-F238E27FC236}">
                <a16:creationId xmlns:a16="http://schemas.microsoft.com/office/drawing/2014/main" id="{1982F2E5-1B1E-4F31-97A7-0949140BE76B}"/>
              </a:ext>
            </a:extLst>
          </p:cNvPr>
          <p:cNvSpPr/>
          <p:nvPr/>
        </p:nvSpPr>
        <p:spPr>
          <a:xfrm>
            <a:off x="8609102" y="5493230"/>
            <a:ext cx="445674" cy="1298599"/>
          </a:xfrm>
          <a:prstGeom prst="leftArrow">
            <a:avLst>
              <a:gd name="adj1" fmla="val 855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Left 12">
            <a:extLst>
              <a:ext uri="{FF2B5EF4-FFF2-40B4-BE49-F238E27FC236}">
                <a16:creationId xmlns:a16="http://schemas.microsoft.com/office/drawing/2014/main" id="{4FE1AAF3-7F59-46E9-A8B8-A91FD8978584}"/>
              </a:ext>
            </a:extLst>
          </p:cNvPr>
          <p:cNvSpPr/>
          <p:nvPr/>
        </p:nvSpPr>
        <p:spPr>
          <a:xfrm>
            <a:off x="6075518" y="5491952"/>
            <a:ext cx="445674" cy="1298599"/>
          </a:xfrm>
          <a:prstGeom prst="leftArrow">
            <a:avLst>
              <a:gd name="adj1" fmla="val 8550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64FEAB45-D1C4-4889-BE9D-C6129AF6D9F4}"/>
              </a:ext>
            </a:extLst>
          </p:cNvPr>
          <p:cNvSpPr/>
          <p:nvPr/>
        </p:nvSpPr>
        <p:spPr>
          <a:xfrm>
            <a:off x="3483429" y="5491952"/>
            <a:ext cx="2498320" cy="1298599"/>
          </a:xfrm>
          <a:prstGeom prst="roundRect">
            <a:avLst>
              <a:gd name="adj" fmla="val 10080"/>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chemeClr val="bg1"/>
                </a:solidFill>
                <a:effectLst/>
                <a:uLnTx/>
                <a:uFillTx/>
                <a:latin typeface="Calibri" panose="020F0502020204030204"/>
                <a:ea typeface="+mn-ea"/>
              </a:rPr>
              <a:t>طی برخی سالها تا 70% مؤدیان اعتراض مینمایند</a:t>
            </a:r>
            <a:endParaRPr kumimoji="0" lang="en-US" sz="2400" b="0" i="0" u="none" strike="noStrike" kern="1200" cap="none" spc="0" normalizeH="0" baseline="0" noProof="0" dirty="0">
              <a:ln>
                <a:noFill/>
              </a:ln>
              <a:solidFill>
                <a:schemeClr val="bg1"/>
              </a:solidFill>
              <a:effectLst/>
              <a:uLnTx/>
              <a:uFillTx/>
              <a:latin typeface="Calibri" panose="020F0502020204030204"/>
              <a:ea typeface="+mn-ea"/>
            </a:endParaRPr>
          </a:p>
        </p:txBody>
      </p:sp>
      <p:pic>
        <p:nvPicPr>
          <p:cNvPr id="15" name="Picture 14">
            <a:extLst>
              <a:ext uri="{FF2B5EF4-FFF2-40B4-BE49-F238E27FC236}">
                <a16:creationId xmlns:a16="http://schemas.microsoft.com/office/drawing/2014/main" id="{05613562-AF0D-4350-B844-F7885EDA7803}"/>
              </a:ext>
            </a:extLst>
          </p:cNvPr>
          <p:cNvPicPr>
            <a:picLocks noChangeAspect="1"/>
          </p:cNvPicPr>
          <p:nvPr/>
        </p:nvPicPr>
        <p:blipFill>
          <a:blip r:embed="rId2"/>
          <a:stretch>
            <a:fillRect/>
          </a:stretch>
        </p:blipFill>
        <p:spPr>
          <a:xfrm>
            <a:off x="3549359" y="2164480"/>
            <a:ext cx="8507241" cy="3267487"/>
          </a:xfrm>
          <a:prstGeom prst="rect">
            <a:avLst/>
          </a:prstGeom>
        </p:spPr>
      </p:pic>
      <p:sp>
        <p:nvSpPr>
          <p:cNvPr id="16" name="Rectangle: Rounded Corners 15">
            <a:extLst>
              <a:ext uri="{FF2B5EF4-FFF2-40B4-BE49-F238E27FC236}">
                <a16:creationId xmlns:a16="http://schemas.microsoft.com/office/drawing/2014/main" id="{656713FE-2C67-4C9D-A8E0-171AA1A6C92B}"/>
              </a:ext>
            </a:extLst>
          </p:cNvPr>
          <p:cNvSpPr/>
          <p:nvPr/>
        </p:nvSpPr>
        <p:spPr>
          <a:xfrm>
            <a:off x="6596743" y="5491952"/>
            <a:ext cx="1938506" cy="1298599"/>
          </a:xfrm>
          <a:prstGeom prst="roundRect">
            <a:avLst>
              <a:gd name="adj" fmla="val 10080"/>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صرفه ناشی از تورم ایجاد میشود.</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7" name="Star: 5 Points 16">
            <a:extLst>
              <a:ext uri="{FF2B5EF4-FFF2-40B4-BE49-F238E27FC236}">
                <a16:creationId xmlns:a16="http://schemas.microsoft.com/office/drawing/2014/main" id="{D12537D0-1579-41CB-84F1-B324D2924085}"/>
              </a:ext>
            </a:extLst>
          </p:cNvPr>
          <p:cNvSpPr/>
          <p:nvPr/>
        </p:nvSpPr>
        <p:spPr>
          <a:xfrm>
            <a:off x="4267200" y="4731657"/>
            <a:ext cx="362857" cy="34834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Rounded Corners 17">
            <a:extLst>
              <a:ext uri="{FF2B5EF4-FFF2-40B4-BE49-F238E27FC236}">
                <a16:creationId xmlns:a16="http://schemas.microsoft.com/office/drawing/2014/main" id="{44AF81B0-B26A-4923-B45E-5F229C3D7DBB}"/>
              </a:ext>
            </a:extLst>
          </p:cNvPr>
          <p:cNvSpPr/>
          <p:nvPr/>
        </p:nvSpPr>
        <p:spPr>
          <a:xfrm>
            <a:off x="179262" y="4426853"/>
            <a:ext cx="3169602" cy="1560290"/>
          </a:xfrm>
          <a:prstGeom prst="roundRect">
            <a:avLst>
              <a:gd name="adj" fmla="val 54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فعال شدن روند دادرسی حسب کژمنشی برخی مؤدیان، باعث کژگزینی سازمان مالیاتی میشود.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9" name="Rectangle: Rounded Corners 18">
            <a:extLst>
              <a:ext uri="{FF2B5EF4-FFF2-40B4-BE49-F238E27FC236}">
                <a16:creationId xmlns:a16="http://schemas.microsoft.com/office/drawing/2014/main" id="{A3BEE113-3D58-4D9F-B8AC-12DDE477F149}"/>
              </a:ext>
            </a:extLst>
          </p:cNvPr>
          <p:cNvSpPr/>
          <p:nvPr/>
        </p:nvSpPr>
        <p:spPr>
          <a:xfrm>
            <a:off x="179263" y="2278743"/>
            <a:ext cx="3169602" cy="2010228"/>
          </a:xfrm>
          <a:prstGeom prst="roundRect">
            <a:avLst>
              <a:gd name="adj" fmla="val 543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پذیرش واقعیت وضعیت فعلی  لازمه بهبود است. واقعیت آنست که دادرسی مالیاتی بسیار ناکارآمد و غیرعادلانه و تشویق کننده کژمنشی است.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 name="Title 1">
            <a:extLst>
              <a:ext uri="{FF2B5EF4-FFF2-40B4-BE49-F238E27FC236}">
                <a16:creationId xmlns:a16="http://schemas.microsoft.com/office/drawing/2014/main" id="{9DDA10EE-A61E-4AC2-BE7D-556E193CA995}"/>
              </a:ext>
            </a:extLst>
          </p:cNvPr>
          <p:cNvSpPr>
            <a:spLocks noGrp="1"/>
          </p:cNvSpPr>
          <p:nvPr>
            <p:ph type="title"/>
          </p:nvPr>
        </p:nvSpPr>
        <p:spPr/>
        <p:txBody>
          <a:bodyPr/>
          <a:lstStyle/>
          <a:p>
            <a:r>
              <a:rPr lang="fa-IR" dirty="0"/>
              <a:t>دادرسی غیرمنصفانه</a:t>
            </a:r>
            <a:endParaRPr lang="en-US" dirty="0"/>
          </a:p>
        </p:txBody>
      </p:sp>
    </p:spTree>
    <p:extLst>
      <p:ext uri="{BB962C8B-B14F-4D97-AF65-F5344CB8AC3E}">
        <p14:creationId xmlns:p14="http://schemas.microsoft.com/office/powerpoint/2010/main" val="267707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CF1F-5E02-40A6-A886-7B0A6738A0C4}"/>
              </a:ext>
            </a:extLst>
          </p:cNvPr>
          <p:cNvSpPr>
            <a:spLocks noGrp="1"/>
          </p:cNvSpPr>
          <p:nvPr>
            <p:ph type="title"/>
          </p:nvPr>
        </p:nvSpPr>
        <p:spPr>
          <a:xfrm>
            <a:off x="4019266" y="3627956"/>
            <a:ext cx="8014793" cy="1325563"/>
          </a:xfrm>
        </p:spPr>
        <p:txBody>
          <a:bodyPr/>
          <a:lstStyle/>
          <a:p>
            <a:r>
              <a:rPr lang="fa-IR" dirty="0" err="1"/>
              <a:t>مالیات‎ستانی</a:t>
            </a:r>
            <a:r>
              <a:rPr lang="fa-IR" dirty="0"/>
              <a:t> الکترونیکی- سوابق و مقدمات</a:t>
            </a:r>
            <a:endParaRPr lang="en-US" dirty="0"/>
          </a:p>
        </p:txBody>
      </p:sp>
      <p:sp>
        <p:nvSpPr>
          <p:cNvPr id="3" name="TextBox 2">
            <a:extLst>
              <a:ext uri="{FF2B5EF4-FFF2-40B4-BE49-F238E27FC236}">
                <a16:creationId xmlns:a16="http://schemas.microsoft.com/office/drawing/2014/main" id="{AA271131-D56C-496B-8A48-735BD1EA0140}"/>
              </a:ext>
            </a:extLst>
          </p:cNvPr>
          <p:cNvSpPr txBox="1"/>
          <p:nvPr/>
        </p:nvSpPr>
        <p:spPr>
          <a:xfrm>
            <a:off x="798390" y="1426188"/>
            <a:ext cx="1528553" cy="3154710"/>
          </a:xfrm>
          <a:prstGeom prst="rect">
            <a:avLst/>
          </a:prstGeom>
          <a:noFill/>
        </p:spPr>
        <p:txBody>
          <a:bodyPr wrap="square" rtlCol="0">
            <a:spAutoFit/>
          </a:bodyPr>
          <a:lstStyle/>
          <a:p>
            <a:r>
              <a:rPr lang="en-US" sz="19900" b="1" dirty="0">
                <a:solidFill>
                  <a:schemeClr val="accent1">
                    <a:lumMod val="75000"/>
                  </a:schemeClr>
                </a:solidFill>
              </a:rPr>
              <a:t>3</a:t>
            </a:r>
          </a:p>
        </p:txBody>
      </p:sp>
    </p:spTree>
    <p:extLst>
      <p:ext uri="{BB962C8B-B14F-4D97-AF65-F5344CB8AC3E}">
        <p14:creationId xmlns:p14="http://schemas.microsoft.com/office/powerpoint/2010/main" val="341136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7C256A-006C-492C-8B9D-9E2520154187}"/>
              </a:ext>
            </a:extLst>
          </p:cNvPr>
          <p:cNvPicPr>
            <a:picLocks noChangeAspect="1"/>
          </p:cNvPicPr>
          <p:nvPr/>
        </p:nvPicPr>
        <p:blipFill>
          <a:blip r:embed="rId2"/>
          <a:stretch>
            <a:fillRect/>
          </a:stretch>
        </p:blipFill>
        <p:spPr>
          <a:xfrm>
            <a:off x="73799" y="1264008"/>
            <a:ext cx="7700722" cy="5593992"/>
          </a:xfrm>
          <a:prstGeom prst="rect">
            <a:avLst/>
          </a:prstGeom>
        </p:spPr>
      </p:pic>
      <p:sp>
        <p:nvSpPr>
          <p:cNvPr id="5" name="TextBox 4">
            <a:extLst>
              <a:ext uri="{FF2B5EF4-FFF2-40B4-BE49-F238E27FC236}">
                <a16:creationId xmlns:a16="http://schemas.microsoft.com/office/drawing/2014/main" id="{7DF85474-9403-4C20-898C-40B7E4DE933B}"/>
              </a:ext>
            </a:extLst>
          </p:cNvPr>
          <p:cNvSpPr txBox="1"/>
          <p:nvPr/>
        </p:nvSpPr>
        <p:spPr>
          <a:xfrm>
            <a:off x="7774521" y="1943100"/>
            <a:ext cx="4071736" cy="181588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Georgia" panose="02040502050405020303"/>
                <a:ea typeface="+mn-ea"/>
              </a:rPr>
              <a:t>افزایش فقط در خاورمیانه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Georgia" panose="02040502050405020303"/>
                <a:ea typeface="+mn-ea"/>
              </a:rPr>
              <a:t>افزایش خاورمیانه، فقط بخاطر ایران</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Georgia" panose="02040502050405020303"/>
                <a:ea typeface="+mn-ea"/>
              </a:rPr>
              <a:t>ساعات لازم در 2008: 61 ساعت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Georgia" panose="02040502050405020303"/>
                <a:ea typeface="+mn-ea"/>
              </a:rPr>
              <a:t>ساعات لازم در 2015: 72 ساعت</a:t>
            </a:r>
            <a:endParaRPr kumimoji="0" lang="en-US" sz="2800" b="1" i="0" u="none" strike="noStrike" kern="1200" cap="none" spc="0" normalizeH="0" baseline="0" noProof="0" dirty="0">
              <a:ln>
                <a:noFill/>
              </a:ln>
              <a:solidFill>
                <a:prstClr val="black"/>
              </a:solidFill>
              <a:effectLst/>
              <a:uLnTx/>
              <a:uFillTx/>
              <a:latin typeface="Georgia" panose="02040502050405020303"/>
              <a:ea typeface="+mn-ea"/>
            </a:endParaRPr>
          </a:p>
        </p:txBody>
      </p:sp>
      <p:sp>
        <p:nvSpPr>
          <p:cNvPr id="6" name="Rectangle: Rounded Corners 5">
            <a:extLst>
              <a:ext uri="{FF2B5EF4-FFF2-40B4-BE49-F238E27FC236}">
                <a16:creationId xmlns:a16="http://schemas.microsoft.com/office/drawing/2014/main" id="{248EA59A-3087-4129-8215-EDE6DB76A9D7}"/>
              </a:ext>
            </a:extLst>
          </p:cNvPr>
          <p:cNvSpPr/>
          <p:nvPr/>
        </p:nvSpPr>
        <p:spPr>
          <a:xfrm>
            <a:off x="7845818" y="3950898"/>
            <a:ext cx="4176849" cy="2481943"/>
          </a:xfrm>
          <a:prstGeom prst="roundRect">
            <a:avLst>
              <a:gd name="adj" fmla="val 832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err="1">
                <a:ln>
                  <a:noFill/>
                </a:ln>
                <a:solidFill>
                  <a:prstClr val="black"/>
                </a:solidFill>
                <a:effectLst/>
                <a:uLnTx/>
                <a:uFillTx/>
                <a:latin typeface="Georgia" panose="02040502050405020303"/>
                <a:ea typeface="+mn-ea"/>
              </a:rPr>
              <a:t>رکوردداران</a:t>
            </a:r>
            <a:r>
              <a:rPr kumimoji="0" lang="fa-IR" sz="2800" b="1" i="0" u="none" strike="noStrike" kern="1200" cap="none" spc="0" normalizeH="0" baseline="0" noProof="0" dirty="0">
                <a:ln>
                  <a:noFill/>
                </a:ln>
                <a:solidFill>
                  <a:prstClr val="black"/>
                </a:solidFill>
                <a:effectLst/>
                <a:uLnTx/>
                <a:uFillTx/>
                <a:latin typeface="Georgia" panose="02040502050405020303"/>
                <a:ea typeface="+mn-ea"/>
              </a:rPr>
              <a:t> ارتقاء (کاهش ساعات)</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uLnTx/>
              <a:uFillTx/>
              <a:latin typeface="Georgia" panose="02040502050405020303"/>
              <a:ea typeface="+mn-ea"/>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Georgia" panose="02040502050405020303"/>
                <a:ea typeface="+mn-ea"/>
              </a:rPr>
              <a:t>کنیا از 300 ساعت (2008) به 81 ساعت (2015)</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Georgia" panose="02040502050405020303"/>
                <a:ea typeface="+mn-ea"/>
              </a:rPr>
              <a:t>ارمنستان، </a:t>
            </a:r>
            <a:r>
              <a:rPr kumimoji="0" lang="fa-IR" sz="1800" b="0" i="0" u="none" strike="noStrike" kern="1200" cap="none" spc="0" normalizeH="0" baseline="0" noProof="0" dirty="0" err="1">
                <a:ln>
                  <a:noFill/>
                </a:ln>
                <a:solidFill>
                  <a:prstClr val="black"/>
                </a:solidFill>
                <a:effectLst/>
                <a:uLnTx/>
                <a:uFillTx/>
                <a:latin typeface="Georgia" panose="02040502050405020303"/>
                <a:ea typeface="+mn-ea"/>
              </a:rPr>
              <a:t>بلاروس</a:t>
            </a:r>
            <a:r>
              <a:rPr kumimoji="0" lang="fa-IR" sz="1800" b="0" i="0" u="none" strike="noStrike" kern="1200" cap="none" spc="0" normalizeH="0" baseline="0" noProof="0" dirty="0">
                <a:ln>
                  <a:noFill/>
                </a:ln>
                <a:solidFill>
                  <a:prstClr val="black"/>
                </a:solidFill>
                <a:effectLst/>
                <a:uLnTx/>
                <a:uFillTx/>
                <a:latin typeface="Georgia" panose="02040502050405020303"/>
                <a:ea typeface="+mn-ea"/>
              </a:rPr>
              <a:t>، مراکش کاهش بیش از 100 ساعت</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uLnTx/>
              <a:uFillTx/>
              <a:latin typeface="Georgia" panose="02040502050405020303"/>
              <a:ea typeface="+mn-ea"/>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Georgia" panose="02040502050405020303"/>
                <a:ea typeface="+mn-ea"/>
              </a:rPr>
              <a:t>الجزایر و سنگال از 195 به 122 ساعت بدون سیستم الکترونیکی</a:t>
            </a:r>
            <a:endParaRPr kumimoji="0" lang="en-US" sz="2400" b="0" i="0" u="none" strike="noStrike" kern="1200" cap="none" spc="0" normalizeH="0" baseline="0" noProof="0" dirty="0">
              <a:ln>
                <a:noFill/>
              </a:ln>
              <a:solidFill>
                <a:prstClr val="black"/>
              </a:solidFill>
              <a:effectLst/>
              <a:uLnTx/>
              <a:uFillTx/>
              <a:latin typeface="Georgia" panose="02040502050405020303"/>
              <a:ea typeface="+mn-ea"/>
            </a:endParaRPr>
          </a:p>
        </p:txBody>
      </p:sp>
      <p:sp>
        <p:nvSpPr>
          <p:cNvPr id="2" name="Title 1">
            <a:extLst>
              <a:ext uri="{FF2B5EF4-FFF2-40B4-BE49-F238E27FC236}">
                <a16:creationId xmlns:a16="http://schemas.microsoft.com/office/drawing/2014/main" id="{C6A21C19-29BB-4AB9-B444-735E164427EB}"/>
              </a:ext>
            </a:extLst>
          </p:cNvPr>
          <p:cNvSpPr>
            <a:spLocks noGrp="1"/>
          </p:cNvSpPr>
          <p:nvPr>
            <p:ph type="title"/>
          </p:nvPr>
        </p:nvSpPr>
        <p:spPr>
          <a:xfrm>
            <a:off x="1403148" y="219520"/>
            <a:ext cx="10515600" cy="712353"/>
          </a:xfrm>
        </p:spPr>
        <p:txBody>
          <a:bodyPr/>
          <a:lstStyle/>
          <a:p>
            <a:r>
              <a:rPr lang="fa-IR" dirty="0"/>
              <a:t>سوابق </a:t>
            </a:r>
            <a:r>
              <a:rPr lang="fa-IR" dirty="0" err="1"/>
              <a:t>قدیمی‎تر</a:t>
            </a:r>
            <a:r>
              <a:rPr lang="fa-IR" dirty="0"/>
              <a:t> سازمان در زمینه </a:t>
            </a:r>
            <a:r>
              <a:rPr lang="fa-IR" dirty="0" err="1"/>
              <a:t>مالیات‎ستانی</a:t>
            </a:r>
            <a:r>
              <a:rPr lang="fa-IR" dirty="0"/>
              <a:t> الکترونیکی</a:t>
            </a:r>
            <a:endParaRPr lang="en-GB" dirty="0"/>
          </a:p>
        </p:txBody>
      </p:sp>
    </p:spTree>
    <p:extLst>
      <p:ext uri="{BB962C8B-B14F-4D97-AF65-F5344CB8AC3E}">
        <p14:creationId xmlns:p14="http://schemas.microsoft.com/office/powerpoint/2010/main" val="3945831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EBCBD0-2268-4410-8AE9-98C39415F223}"/>
              </a:ext>
            </a:extLst>
          </p:cNvPr>
          <p:cNvPicPr>
            <a:picLocks noChangeAspect="1"/>
          </p:cNvPicPr>
          <p:nvPr/>
        </p:nvPicPr>
        <p:blipFill>
          <a:blip r:embed="rId2"/>
          <a:stretch>
            <a:fillRect/>
          </a:stretch>
        </p:blipFill>
        <p:spPr>
          <a:xfrm>
            <a:off x="410383" y="153682"/>
            <a:ext cx="11085817" cy="6638764"/>
          </a:xfrm>
          <a:prstGeom prst="rect">
            <a:avLst/>
          </a:prstGeom>
        </p:spPr>
      </p:pic>
    </p:spTree>
    <p:extLst>
      <p:ext uri="{BB962C8B-B14F-4D97-AF65-F5344CB8AC3E}">
        <p14:creationId xmlns:p14="http://schemas.microsoft.com/office/powerpoint/2010/main" val="2673553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be 11"/>
          <p:cNvSpPr/>
          <p:nvPr/>
        </p:nvSpPr>
        <p:spPr>
          <a:xfrm>
            <a:off x="159391" y="1074949"/>
            <a:ext cx="6248400" cy="1371600"/>
          </a:xfrm>
          <a:prstGeom prst="cube">
            <a:avLst>
              <a:gd name="adj" fmla="val 7214"/>
            </a:avLst>
          </a:prstGeom>
          <a:solidFill>
            <a:srgbClr val="FF0000"/>
          </a:solidFill>
          <a:effectLst>
            <a:softEdge rad="31750"/>
          </a:effectLst>
        </p:spPr>
        <p:style>
          <a:lnRef idx="0">
            <a:schemeClr val="accent4"/>
          </a:lnRef>
          <a:fillRef idx="3">
            <a:schemeClr val="accent4"/>
          </a:fillRef>
          <a:effectRef idx="3">
            <a:schemeClr val="accent4"/>
          </a:effectRef>
          <a:fontRef idx="minor">
            <a:schemeClr val="lt1"/>
          </a:fontRef>
        </p:style>
        <p:txBody>
          <a:bodyPr rtlCol="0" anchor="ctr"/>
          <a:lstStyle/>
          <a:p>
            <a:pPr algn="ctr" rtl="1">
              <a:lnSpc>
                <a:spcPct val="150000"/>
              </a:lnSpc>
            </a:pPr>
            <a:endParaRPr lang="fa-IR" sz="1600" b="1" dirty="0">
              <a:solidFill>
                <a:prstClr val="white"/>
              </a:solidFill>
              <a:latin typeface="Lucida Sans Unicode"/>
              <a:cs typeface="B Zar" pitchFamily="2" charset="-78"/>
            </a:endParaRPr>
          </a:p>
          <a:p>
            <a:pPr algn="ctr" rtl="1">
              <a:lnSpc>
                <a:spcPct val="150000"/>
              </a:lnSpc>
            </a:pPr>
            <a:r>
              <a:rPr lang="fa-IR" sz="1600" b="1" dirty="0">
                <a:solidFill>
                  <a:prstClr val="white"/>
                </a:solidFill>
                <a:latin typeface="Lucida Sans Unicode"/>
                <a:cs typeface="B Zar" pitchFamily="2" charset="-78"/>
              </a:rPr>
              <a:t>علیرغم بکارگیری صندوق مکانیزه فروش توسط بسیاری از مشاغل </a:t>
            </a:r>
          </a:p>
          <a:p>
            <a:pPr algn="ctr" rtl="1">
              <a:lnSpc>
                <a:spcPct val="150000"/>
              </a:lnSpc>
            </a:pPr>
            <a:r>
              <a:rPr lang="fa-IR" sz="1600" b="1" dirty="0">
                <a:solidFill>
                  <a:prstClr val="white"/>
                </a:solidFill>
                <a:latin typeface="Lucida Sans Unicode"/>
                <a:cs typeface="B Zar" pitchFamily="2" charset="-78"/>
              </a:rPr>
              <a:t>اما صرفا تعداد 8609 صندوق مکانیزه فروش معادل 0.05 درصد توسط واحدهای شغلی به این سازمان گزارش گردیده است.</a:t>
            </a:r>
            <a:endParaRPr lang="en-US" sz="1600" b="1" dirty="0">
              <a:solidFill>
                <a:prstClr val="white"/>
              </a:solidFill>
              <a:latin typeface="Lucida Sans Unicode"/>
              <a:cs typeface="B Zar" pitchFamily="2" charset="-78"/>
            </a:endParaRPr>
          </a:p>
          <a:p>
            <a:pPr algn="ctr">
              <a:lnSpc>
                <a:spcPct val="150000"/>
              </a:lnSpc>
            </a:pPr>
            <a:endParaRPr lang="en-US" sz="1700" dirty="0">
              <a:solidFill>
                <a:prstClr val="white"/>
              </a:solidFill>
              <a:latin typeface="Lucida Sans Unicode"/>
              <a:cs typeface="B Titr" pitchFamily="2" charset="-78"/>
            </a:endParaRPr>
          </a:p>
        </p:txBody>
      </p:sp>
      <p:sp>
        <p:nvSpPr>
          <p:cNvPr id="13" name="Oval Callout 12"/>
          <p:cNvSpPr/>
          <p:nvPr/>
        </p:nvSpPr>
        <p:spPr>
          <a:xfrm>
            <a:off x="7074983" y="2667000"/>
            <a:ext cx="2678617" cy="1219200"/>
          </a:xfrm>
          <a:prstGeom prst="wedgeEllipseCallout">
            <a:avLst>
              <a:gd name="adj1" fmla="val -14209"/>
              <a:gd name="adj2" fmla="val 73694"/>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600" b="1" dirty="0">
                <a:solidFill>
                  <a:prstClr val="black"/>
                </a:solidFill>
                <a:latin typeface="Lucida Sans Unicode"/>
                <a:cs typeface="B Zar" pitchFamily="2" charset="-78"/>
              </a:rPr>
              <a:t>عدم بکارگیری و استفاده از صندوقهای مکانیزه فروش</a:t>
            </a:r>
            <a:endParaRPr lang="en-US" sz="1600" dirty="0">
              <a:solidFill>
                <a:prstClr val="white"/>
              </a:solidFill>
              <a:latin typeface="Lucida Sans Unicode"/>
            </a:endParaRPr>
          </a:p>
          <a:p>
            <a:pPr algn="ctr"/>
            <a:endParaRPr lang="en-US" sz="1600" dirty="0">
              <a:solidFill>
                <a:prstClr val="white"/>
              </a:solidFill>
              <a:latin typeface="Lucida Sans Unicode"/>
            </a:endParaRPr>
          </a:p>
        </p:txBody>
      </p:sp>
      <p:sp>
        <p:nvSpPr>
          <p:cNvPr id="14" name="Oval Callout 13"/>
          <p:cNvSpPr/>
          <p:nvPr/>
        </p:nvSpPr>
        <p:spPr>
          <a:xfrm>
            <a:off x="3923733" y="2590800"/>
            <a:ext cx="3044588" cy="1219200"/>
          </a:xfrm>
          <a:prstGeom prst="wedgeEllipseCallout">
            <a:avLst>
              <a:gd name="adj1" fmla="val -1539"/>
              <a:gd name="adj2" fmla="val 78043"/>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a-IR" sz="1600" b="1" dirty="0">
              <a:solidFill>
                <a:prstClr val="black"/>
              </a:solidFill>
              <a:latin typeface="Lucida Sans Unicode"/>
              <a:cs typeface="B Zar" pitchFamily="2" charset="-78"/>
            </a:endParaRPr>
          </a:p>
          <a:p>
            <a:pPr algn="ctr"/>
            <a:r>
              <a:rPr lang="fa-IR" sz="1600" b="1" dirty="0">
                <a:solidFill>
                  <a:prstClr val="black"/>
                </a:solidFill>
                <a:latin typeface="Lucida Sans Unicode"/>
                <a:cs typeface="B Zar" pitchFamily="2" charset="-78"/>
              </a:rPr>
              <a:t>عدم شکل گیری یک پایگاه جامع اطلاعاتی از جریان کالا و خدمات در کشور</a:t>
            </a:r>
            <a:endParaRPr lang="en-US" sz="1600" dirty="0">
              <a:solidFill>
                <a:prstClr val="white"/>
              </a:solidFill>
              <a:latin typeface="Lucida Sans Unicode"/>
            </a:endParaRPr>
          </a:p>
          <a:p>
            <a:pPr algn="ctr"/>
            <a:endParaRPr lang="en-US" sz="1600" dirty="0">
              <a:solidFill>
                <a:prstClr val="white"/>
              </a:solidFill>
              <a:latin typeface="Lucida Sans Unicode"/>
            </a:endParaRPr>
          </a:p>
        </p:txBody>
      </p:sp>
      <p:sp>
        <p:nvSpPr>
          <p:cNvPr id="15" name="Oval Callout 14"/>
          <p:cNvSpPr/>
          <p:nvPr/>
        </p:nvSpPr>
        <p:spPr>
          <a:xfrm>
            <a:off x="1205197" y="2590800"/>
            <a:ext cx="2586251" cy="1286932"/>
          </a:xfrm>
          <a:prstGeom prst="wedgeEllipseCallout">
            <a:avLst>
              <a:gd name="adj1" fmla="val 38023"/>
              <a:gd name="adj2" fmla="val 70348"/>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1600" b="1" dirty="0">
                <a:solidFill>
                  <a:prstClr val="black"/>
                </a:solidFill>
                <a:latin typeface="Lucida Sans Unicode"/>
                <a:cs typeface="B Zar" pitchFamily="2" charset="-78"/>
              </a:rPr>
              <a:t>وجود محدودیتها از آغاز اجرای قانون مالیات بر ارزش افزوده </a:t>
            </a:r>
            <a:endParaRPr lang="en-US" sz="1600" b="1" dirty="0">
              <a:solidFill>
                <a:prstClr val="black"/>
              </a:solidFill>
              <a:latin typeface="Lucida Sans Unicode"/>
              <a:cs typeface="B Zar" pitchFamily="2" charset="-78"/>
            </a:endParaRPr>
          </a:p>
          <a:p>
            <a:pPr algn="ctr"/>
            <a:endParaRPr lang="en-US" sz="1600" dirty="0">
              <a:solidFill>
                <a:prstClr val="white"/>
              </a:solidFill>
              <a:latin typeface="Lucida Sans Unicode"/>
            </a:endParaRPr>
          </a:p>
        </p:txBody>
      </p:sp>
      <p:sp>
        <p:nvSpPr>
          <p:cNvPr id="18" name="Rounded Rectangle 17"/>
          <p:cNvSpPr/>
          <p:nvPr/>
        </p:nvSpPr>
        <p:spPr>
          <a:xfrm>
            <a:off x="3429000" y="4191000"/>
            <a:ext cx="4648200" cy="794598"/>
          </a:xfrm>
          <a:prstGeom prst="round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a-IR" sz="1700" dirty="0">
              <a:solidFill>
                <a:prstClr val="black"/>
              </a:solidFill>
              <a:latin typeface="Lucida Sans Unicode"/>
              <a:cs typeface="B Titr" pitchFamily="2" charset="-78"/>
            </a:endParaRPr>
          </a:p>
          <a:p>
            <a:pPr algn="ctr"/>
            <a:r>
              <a:rPr lang="fa-IR" sz="1700" dirty="0">
                <a:solidFill>
                  <a:prstClr val="black"/>
                </a:solidFill>
                <a:latin typeface="Lucida Sans Unicode"/>
                <a:cs typeface="B Titr" pitchFamily="2" charset="-78"/>
              </a:rPr>
              <a:t>به دلایل فوق الذکر نظام مالیات بر ارزش افزوده به نحو مطلوب عملیاتی نگردید.</a:t>
            </a:r>
          </a:p>
          <a:p>
            <a:pPr algn="ctr"/>
            <a:endParaRPr lang="en-US" sz="1700" dirty="0">
              <a:solidFill>
                <a:prstClr val="black"/>
              </a:solidFill>
              <a:latin typeface="Lucida Sans Unicode"/>
              <a:cs typeface="B Titr" pitchFamily="2" charset="-78"/>
            </a:endParaRPr>
          </a:p>
        </p:txBody>
      </p:sp>
      <p:sp>
        <p:nvSpPr>
          <p:cNvPr id="23" name="Rounded Rectangular Callout 22"/>
          <p:cNvSpPr/>
          <p:nvPr/>
        </p:nvSpPr>
        <p:spPr>
          <a:xfrm rot="5400000">
            <a:off x="8496991" y="4566192"/>
            <a:ext cx="1447798" cy="2678618"/>
          </a:xfrm>
          <a:prstGeom prst="wedgeRoundRectCallout">
            <a:avLst>
              <a:gd name="adj1" fmla="val -6768"/>
              <a:gd name="adj2" fmla="val 83117"/>
              <a:gd name="adj3" fmla="val 16667"/>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vert="vert270" rtlCol="0" anchor="ctr"/>
          <a:lstStyle/>
          <a:p>
            <a:pPr algn="ctr" rtl="1">
              <a:lnSpc>
                <a:spcPct val="150000"/>
              </a:lnSpc>
            </a:pPr>
            <a:r>
              <a:rPr lang="fa-IR" sz="1600" dirty="0">
                <a:solidFill>
                  <a:prstClr val="black"/>
                </a:solidFill>
                <a:latin typeface="Lucida Sans Unicode"/>
                <a:cs typeface="B Titr" pitchFamily="2" charset="-78"/>
              </a:rPr>
              <a:t>سازمان امور مالیاتی به منظور فراهم آوردن بستر لازم برای استقرار صندوق مکایزه فروش</a:t>
            </a:r>
            <a:endParaRPr lang="fa-IR" sz="1600" b="1" dirty="0">
              <a:solidFill>
                <a:prstClr val="black"/>
              </a:solidFill>
              <a:latin typeface="Lucida Sans Unicode"/>
              <a:cs typeface="B Titr" pitchFamily="2" charset="-78"/>
            </a:endParaRPr>
          </a:p>
        </p:txBody>
      </p:sp>
      <p:sp>
        <p:nvSpPr>
          <p:cNvPr id="24" name="Rounded Rectangular Callout 23"/>
          <p:cNvSpPr/>
          <p:nvPr/>
        </p:nvSpPr>
        <p:spPr>
          <a:xfrm rot="16200000">
            <a:off x="1995419" y="4564609"/>
            <a:ext cx="1447800" cy="2681782"/>
          </a:xfrm>
          <a:prstGeom prst="wedgeRoundRectCallout">
            <a:avLst>
              <a:gd name="adj1" fmla="val 7038"/>
              <a:gd name="adj2" fmla="val 89781"/>
              <a:gd name="adj3" fmla="val 16667"/>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vert="vert" rtlCol="0" anchor="ctr"/>
          <a:lstStyle/>
          <a:p>
            <a:pPr algn="ctr" rtl="1">
              <a:lnSpc>
                <a:spcPct val="150000"/>
              </a:lnSpc>
            </a:pPr>
            <a:r>
              <a:rPr lang="fa-IR" sz="1600" dirty="0">
                <a:solidFill>
                  <a:prstClr val="black"/>
                </a:solidFill>
                <a:latin typeface="Lucida Sans Unicode"/>
                <a:cs typeface="B Titr" pitchFamily="2" charset="-78"/>
              </a:rPr>
              <a:t>ایجاد نظام جامع اطلاعاتی در  در قالب قانون مستقل با ضمانت اجرایی قوی تر</a:t>
            </a:r>
            <a:r>
              <a:rPr lang="en-US" sz="1600" dirty="0">
                <a:solidFill>
                  <a:prstClr val="black"/>
                </a:solidFill>
                <a:latin typeface="Lucida Sans Unicode"/>
                <a:cs typeface="B Titr" pitchFamily="2" charset="-78"/>
              </a:rPr>
              <a:t> </a:t>
            </a:r>
            <a:r>
              <a:rPr lang="fa-IR" sz="1600" dirty="0">
                <a:solidFill>
                  <a:prstClr val="black"/>
                </a:solidFill>
                <a:latin typeface="Lucida Sans Unicode"/>
                <a:cs typeface="B Titr" pitchFamily="2" charset="-78"/>
              </a:rPr>
              <a:t> در کشور</a:t>
            </a:r>
            <a:endParaRPr lang="fa-IR" sz="1600" b="1" dirty="0">
              <a:solidFill>
                <a:prstClr val="black"/>
              </a:solidFill>
              <a:latin typeface="Lucida Sans Unicode"/>
              <a:cs typeface="B Titr" pitchFamily="2" charset="-78"/>
            </a:endParaRPr>
          </a:p>
        </p:txBody>
      </p:sp>
      <p:sp>
        <p:nvSpPr>
          <p:cNvPr id="25" name="Flowchart: Connector 24"/>
          <p:cNvSpPr/>
          <p:nvPr/>
        </p:nvSpPr>
        <p:spPr>
          <a:xfrm>
            <a:off x="4953000" y="5105400"/>
            <a:ext cx="2133600" cy="1600200"/>
          </a:xfrm>
          <a:prstGeom prst="flowChartConnector">
            <a:avLst/>
          </a:prstGeom>
          <a:solidFill>
            <a:schemeClr val="tx2">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1600" dirty="0">
                <a:solidFill>
                  <a:prstClr val="black"/>
                </a:solidFill>
                <a:latin typeface="Lucida Sans Unicode"/>
                <a:cs typeface="B Titr" pitchFamily="2" charset="-78"/>
              </a:rPr>
              <a:t>لایحه نحوه استفاده، نگهداری و نظارت بر صندوق مکانیزه فروش</a:t>
            </a:r>
            <a:endParaRPr lang="en-US" sz="1600" dirty="0">
              <a:solidFill>
                <a:prstClr val="black"/>
              </a:solidFill>
              <a:latin typeface="Lucida Sans Unicode"/>
              <a:cs typeface="B Titr" pitchFamily="2" charset="-78"/>
            </a:endParaRPr>
          </a:p>
        </p:txBody>
      </p:sp>
      <p:sp>
        <p:nvSpPr>
          <p:cNvPr id="16" name="TextBox 15">
            <a:extLst>
              <a:ext uri="{FF2B5EF4-FFF2-40B4-BE49-F238E27FC236}">
                <a16:creationId xmlns:a16="http://schemas.microsoft.com/office/drawing/2014/main" id="{51D47F46-8712-45B6-9D8E-B451E66B58CA}"/>
              </a:ext>
            </a:extLst>
          </p:cNvPr>
          <p:cNvSpPr txBox="1"/>
          <p:nvPr/>
        </p:nvSpPr>
        <p:spPr>
          <a:xfrm>
            <a:off x="9915831" y="1658665"/>
            <a:ext cx="2209800" cy="2585323"/>
          </a:xfrm>
          <a:prstGeom prst="rect">
            <a:avLst/>
          </a:prstGeom>
          <a:solidFill>
            <a:schemeClr val="bg2">
              <a:lumMod val="90000"/>
            </a:schemeClr>
          </a:solidFill>
        </p:spPr>
        <p:txBody>
          <a:bodyPr wrap="square">
            <a:spAutoFit/>
          </a:bodyPr>
          <a:lstStyle/>
          <a:p>
            <a:pPr algn="r" rtl="1"/>
            <a:r>
              <a:rPr lang="fa-IR" b="1" dirty="0">
                <a:latin typeface="Sakkal Majalla" panose="02000000000000000000" pitchFamily="2" charset="-78"/>
                <a:cs typeface="Sakkal Majalla" panose="02000000000000000000" pitchFamily="2" charset="-78"/>
              </a:rPr>
              <a:t>گزارش توجیهی لایحه نحوه استفاده، نگهداری و </a:t>
            </a:r>
            <a:br>
              <a:rPr lang="fa-IR" b="1" dirty="0">
                <a:latin typeface="Sakkal Majalla" panose="02000000000000000000" pitchFamily="2" charset="-78"/>
                <a:cs typeface="Sakkal Majalla" panose="02000000000000000000" pitchFamily="2" charset="-78"/>
              </a:rPr>
            </a:br>
            <a:r>
              <a:rPr lang="fa-IR" b="1" dirty="0">
                <a:latin typeface="Sakkal Majalla" panose="02000000000000000000" pitchFamily="2" charset="-78"/>
                <a:cs typeface="Sakkal Majalla" panose="02000000000000000000" pitchFamily="2" charset="-78"/>
              </a:rPr>
              <a:t>نظارت بر سامانه های مکانیزه فروش</a:t>
            </a:r>
          </a:p>
          <a:p>
            <a:pPr algn="r" rtl="1"/>
            <a:r>
              <a:rPr lang="fa-IR" b="1" dirty="0">
                <a:latin typeface="Sakkal Majalla" panose="02000000000000000000" pitchFamily="2" charset="-78"/>
                <a:cs typeface="Sakkal Majalla" panose="02000000000000000000" pitchFamily="2" charset="-78"/>
              </a:rPr>
              <a:t>سازمان امور مالیاتی کشور</a:t>
            </a:r>
          </a:p>
          <a:p>
            <a:pPr algn="r" rtl="1"/>
            <a:r>
              <a:rPr lang="fa-IR" b="1" dirty="0">
                <a:latin typeface="Sakkal Majalla" panose="02000000000000000000" pitchFamily="2" charset="-78"/>
                <a:cs typeface="Sakkal Majalla" panose="02000000000000000000" pitchFamily="2" charset="-78"/>
              </a:rPr>
              <a:t>معاونت پژوهش، برنامه ریزی و امور بین </a:t>
            </a:r>
            <a:r>
              <a:rPr lang="fa-IR" b="1" dirty="0" err="1">
                <a:latin typeface="Sakkal Majalla" panose="02000000000000000000" pitchFamily="2" charset="-78"/>
                <a:cs typeface="Sakkal Majalla" panose="02000000000000000000" pitchFamily="2" charset="-78"/>
              </a:rPr>
              <a:t>الملل</a:t>
            </a:r>
            <a:endParaRPr lang="fa-IR" b="1" dirty="0">
              <a:latin typeface="Sakkal Majalla" panose="02000000000000000000" pitchFamily="2" charset="-78"/>
              <a:cs typeface="Sakkal Majalla" panose="02000000000000000000" pitchFamily="2" charset="-78"/>
            </a:endParaRPr>
          </a:p>
          <a:p>
            <a:pPr algn="r" rtl="1"/>
            <a:r>
              <a:rPr lang="fa-IR" b="1" dirty="0">
                <a:latin typeface="Sakkal Majalla" panose="02000000000000000000" pitchFamily="2" charset="-78"/>
                <a:cs typeface="Sakkal Majalla" panose="02000000000000000000" pitchFamily="2" charset="-78"/>
              </a:rPr>
              <a:t>دفتر پژوهش و برنامه ریزی</a:t>
            </a:r>
          </a:p>
          <a:p>
            <a:pPr algn="r" rtl="1"/>
            <a:r>
              <a:rPr lang="fa-IR" b="1" dirty="0">
                <a:latin typeface="Sakkal Majalla" panose="02000000000000000000" pitchFamily="2" charset="-78"/>
                <a:cs typeface="Sakkal Majalla" panose="02000000000000000000" pitchFamily="2" charset="-78"/>
              </a:rPr>
              <a:t>پاییز  1393</a:t>
            </a:r>
          </a:p>
        </p:txBody>
      </p:sp>
      <p:sp>
        <p:nvSpPr>
          <p:cNvPr id="3" name="TextBox 2">
            <a:extLst>
              <a:ext uri="{FF2B5EF4-FFF2-40B4-BE49-F238E27FC236}">
                <a16:creationId xmlns:a16="http://schemas.microsoft.com/office/drawing/2014/main" id="{682D1A58-6F64-45B3-8F8A-D7EB3BBFE85C}"/>
              </a:ext>
            </a:extLst>
          </p:cNvPr>
          <p:cNvSpPr txBox="1"/>
          <p:nvPr/>
        </p:nvSpPr>
        <p:spPr>
          <a:xfrm flipH="1">
            <a:off x="104799" y="2442952"/>
            <a:ext cx="1452718" cy="584775"/>
          </a:xfrm>
          <a:prstGeom prst="rect">
            <a:avLst/>
          </a:prstGeom>
          <a:noFill/>
        </p:spPr>
        <p:txBody>
          <a:bodyPr wrap="square" rtlCol="0">
            <a:spAutoFit/>
          </a:bodyPr>
          <a:lstStyle/>
          <a:p>
            <a:r>
              <a:rPr lang="en-US" sz="3200" b="1" i="1" dirty="0">
                <a:solidFill>
                  <a:srgbClr val="C00000"/>
                </a:solidFill>
                <a:latin typeface="Cambria" panose="02040503050406030204" pitchFamily="18" charset="0"/>
                <a:ea typeface="Cambria" panose="02040503050406030204" pitchFamily="18" charset="0"/>
              </a:rPr>
              <a:t>0.05%</a:t>
            </a:r>
            <a:endParaRPr lang="en-GB" sz="3200" b="1" i="1" dirty="0">
              <a:solidFill>
                <a:srgbClr val="C00000"/>
              </a:solidFill>
              <a:latin typeface="Cambria" panose="02040503050406030204" pitchFamily="18" charset="0"/>
              <a:ea typeface="Cambria" panose="02040503050406030204" pitchFamily="18" charset="0"/>
            </a:endParaRPr>
          </a:p>
        </p:txBody>
      </p:sp>
      <p:sp>
        <p:nvSpPr>
          <p:cNvPr id="4" name="Title 3">
            <a:extLst>
              <a:ext uri="{FF2B5EF4-FFF2-40B4-BE49-F238E27FC236}">
                <a16:creationId xmlns:a16="http://schemas.microsoft.com/office/drawing/2014/main" id="{FA63280C-24E0-4175-9452-0E7D208D0815}"/>
              </a:ext>
            </a:extLst>
          </p:cNvPr>
          <p:cNvSpPr>
            <a:spLocks noGrp="1"/>
          </p:cNvSpPr>
          <p:nvPr>
            <p:ph type="title"/>
          </p:nvPr>
        </p:nvSpPr>
        <p:spPr>
          <a:xfrm>
            <a:off x="1002361" y="136100"/>
            <a:ext cx="10978375" cy="794599"/>
          </a:xfrm>
        </p:spPr>
        <p:txBody>
          <a:bodyPr>
            <a:normAutofit fontScale="90000"/>
          </a:bodyPr>
          <a:lstStyle/>
          <a:p>
            <a:r>
              <a:rPr lang="fa-IR" dirty="0"/>
              <a:t>پروژه </a:t>
            </a:r>
            <a:r>
              <a:rPr lang="fa-IR" dirty="0" err="1"/>
              <a:t>پایانه‎های</a:t>
            </a:r>
            <a:r>
              <a:rPr lang="fa-IR" dirty="0"/>
              <a:t> فروشگاهی و سامانه مؤدیان سابقه‎ای طولانی دارد</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5"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1000" fill="hold"/>
                                        <p:tgtEl>
                                          <p:spTgt spid="25"/>
                                        </p:tgtEl>
                                        <p:attrNameLst>
                                          <p:attrName>ppt_w</p:attrName>
                                        </p:attrNameLst>
                                      </p:cBhvr>
                                      <p:tavLst>
                                        <p:tav tm="0">
                                          <p:val>
                                            <p:fltVal val="0"/>
                                          </p:val>
                                        </p:tav>
                                        <p:tav tm="100000">
                                          <p:val>
                                            <p:strVal val="#ppt_w"/>
                                          </p:val>
                                        </p:tav>
                                      </p:tavLst>
                                    </p:anim>
                                    <p:anim calcmode="lin" valueType="num">
                                      <p:cBhvr>
                                        <p:cTn id="49" dur="1000" fill="hold"/>
                                        <p:tgtEl>
                                          <p:spTgt spid="25"/>
                                        </p:tgtEl>
                                        <p:attrNameLst>
                                          <p:attrName>ppt_h</p:attrName>
                                        </p:attrNameLst>
                                      </p:cBhvr>
                                      <p:tavLst>
                                        <p:tav tm="0">
                                          <p:val>
                                            <p:fltVal val="0"/>
                                          </p:val>
                                        </p:tav>
                                        <p:tav tm="100000">
                                          <p:val>
                                            <p:strVal val="#ppt_h"/>
                                          </p:val>
                                        </p:tav>
                                      </p:tavLst>
                                    </p:anim>
                                    <p:anim calcmode="lin" valueType="num">
                                      <p:cBhvr>
                                        <p:cTn id="50"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8" grpId="0" animBg="1"/>
      <p:bldP spid="23" grpId="0"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BF6184-2703-4F0C-9D09-CE20AE07FD81}"/>
              </a:ext>
            </a:extLst>
          </p:cNvPr>
          <p:cNvSpPr>
            <a:spLocks noGrp="1"/>
          </p:cNvSpPr>
          <p:nvPr>
            <p:ph type="title"/>
          </p:nvPr>
        </p:nvSpPr>
        <p:spPr>
          <a:xfrm>
            <a:off x="245661" y="303797"/>
            <a:ext cx="11284700" cy="794599"/>
          </a:xfrm>
        </p:spPr>
        <p:txBody>
          <a:bodyPr/>
          <a:lstStyle/>
          <a:p>
            <a:pPr algn="l" rtl="0"/>
            <a:r>
              <a:rPr lang="en-US" dirty="0"/>
              <a:t>Monitoring and Evaluation Framework</a:t>
            </a:r>
          </a:p>
        </p:txBody>
      </p:sp>
      <p:pic>
        <p:nvPicPr>
          <p:cNvPr id="6" name="Picture 5">
            <a:extLst>
              <a:ext uri="{FF2B5EF4-FFF2-40B4-BE49-F238E27FC236}">
                <a16:creationId xmlns:a16="http://schemas.microsoft.com/office/drawing/2014/main" id="{7D2E900B-539C-44B0-807A-A82DF6DBC152}"/>
              </a:ext>
            </a:extLst>
          </p:cNvPr>
          <p:cNvPicPr>
            <a:picLocks noChangeAspect="1"/>
          </p:cNvPicPr>
          <p:nvPr/>
        </p:nvPicPr>
        <p:blipFill rotWithShape="1">
          <a:blip r:embed="rId2"/>
          <a:srcRect l="2811" t="36816"/>
          <a:stretch/>
        </p:blipFill>
        <p:spPr>
          <a:xfrm>
            <a:off x="361665" y="1419367"/>
            <a:ext cx="10850293" cy="5240740"/>
          </a:xfrm>
          <a:prstGeom prst="rect">
            <a:avLst/>
          </a:prstGeom>
        </p:spPr>
      </p:pic>
      <p:sp>
        <p:nvSpPr>
          <p:cNvPr id="8" name="TextBox 7">
            <a:extLst>
              <a:ext uri="{FF2B5EF4-FFF2-40B4-BE49-F238E27FC236}">
                <a16:creationId xmlns:a16="http://schemas.microsoft.com/office/drawing/2014/main" id="{DE041DE4-D1DA-45C8-B50C-1C6D761E9F6C}"/>
              </a:ext>
            </a:extLst>
          </p:cNvPr>
          <p:cNvSpPr txBox="1"/>
          <p:nvPr/>
        </p:nvSpPr>
        <p:spPr>
          <a:xfrm>
            <a:off x="5114822" y="1234701"/>
            <a:ext cx="1702235" cy="369332"/>
          </a:xfrm>
          <a:prstGeom prst="rect">
            <a:avLst/>
          </a:prstGeom>
          <a:noFill/>
        </p:spPr>
        <p:txBody>
          <a:bodyPr wrap="square">
            <a:spAutoFit/>
          </a:bodyPr>
          <a:lstStyle/>
          <a:p>
            <a:r>
              <a:rPr lang="en-GB" altLang="en-US" sz="1800" b="1" i="1" dirty="0"/>
              <a:t>Expect to see</a:t>
            </a:r>
            <a:endParaRPr lang="fa-IR" altLang="en-US" sz="1800" b="1" i="1" dirty="0"/>
          </a:p>
        </p:txBody>
      </p:sp>
      <p:sp>
        <p:nvSpPr>
          <p:cNvPr id="10" name="TextBox 9">
            <a:extLst>
              <a:ext uri="{FF2B5EF4-FFF2-40B4-BE49-F238E27FC236}">
                <a16:creationId xmlns:a16="http://schemas.microsoft.com/office/drawing/2014/main" id="{7208CC4D-8AE3-4852-B09F-BD1F2E059E81}"/>
              </a:ext>
            </a:extLst>
          </p:cNvPr>
          <p:cNvSpPr txBox="1"/>
          <p:nvPr/>
        </p:nvSpPr>
        <p:spPr>
          <a:xfrm>
            <a:off x="6817057" y="1231710"/>
            <a:ext cx="1487606" cy="369332"/>
          </a:xfrm>
          <a:prstGeom prst="rect">
            <a:avLst/>
          </a:prstGeom>
          <a:noFill/>
        </p:spPr>
        <p:txBody>
          <a:bodyPr wrap="square">
            <a:spAutoFit/>
          </a:bodyPr>
          <a:lstStyle/>
          <a:p>
            <a:r>
              <a:rPr lang="en-GB" altLang="en-US" sz="1800" b="1" i="1" dirty="0"/>
              <a:t>Want to see</a:t>
            </a:r>
            <a:endParaRPr lang="en-US" dirty="0"/>
          </a:p>
        </p:txBody>
      </p:sp>
      <p:sp>
        <p:nvSpPr>
          <p:cNvPr id="11" name="TextBox 10">
            <a:extLst>
              <a:ext uri="{FF2B5EF4-FFF2-40B4-BE49-F238E27FC236}">
                <a16:creationId xmlns:a16="http://schemas.microsoft.com/office/drawing/2014/main" id="{47D71BCC-4A40-462E-A603-DFDFF0BB076D}"/>
              </a:ext>
            </a:extLst>
          </p:cNvPr>
          <p:cNvSpPr txBox="1"/>
          <p:nvPr/>
        </p:nvSpPr>
        <p:spPr>
          <a:xfrm>
            <a:off x="8395653" y="1206687"/>
            <a:ext cx="1487606" cy="369332"/>
          </a:xfrm>
          <a:prstGeom prst="rect">
            <a:avLst/>
          </a:prstGeom>
          <a:noFill/>
        </p:spPr>
        <p:txBody>
          <a:bodyPr wrap="square">
            <a:spAutoFit/>
          </a:bodyPr>
          <a:lstStyle/>
          <a:p>
            <a:r>
              <a:rPr lang="en-GB" altLang="en-US" sz="1800" b="1" i="1" dirty="0"/>
              <a:t>Hope to see</a:t>
            </a:r>
            <a:endParaRPr lang="en-US" dirty="0"/>
          </a:p>
        </p:txBody>
      </p:sp>
      <p:sp>
        <p:nvSpPr>
          <p:cNvPr id="12" name="TextBox 11">
            <a:extLst>
              <a:ext uri="{FF2B5EF4-FFF2-40B4-BE49-F238E27FC236}">
                <a16:creationId xmlns:a16="http://schemas.microsoft.com/office/drawing/2014/main" id="{1F8B5570-614D-4552-AB25-43169A85E777}"/>
              </a:ext>
            </a:extLst>
          </p:cNvPr>
          <p:cNvSpPr txBox="1"/>
          <p:nvPr/>
        </p:nvSpPr>
        <p:spPr>
          <a:xfrm>
            <a:off x="88706" y="6243853"/>
            <a:ext cx="6612340" cy="461665"/>
          </a:xfrm>
          <a:prstGeom prst="rect">
            <a:avLst/>
          </a:prstGeom>
          <a:noFill/>
        </p:spPr>
        <p:txBody>
          <a:bodyPr wrap="square" rtlCol="0">
            <a:spAutoFit/>
          </a:bodyPr>
          <a:lstStyle/>
          <a:p>
            <a:pPr algn="r" rtl="1"/>
            <a:r>
              <a:rPr lang="fa-IR" sz="2400" dirty="0">
                <a:solidFill>
                  <a:srgbClr val="0000FF"/>
                </a:solidFill>
              </a:rPr>
              <a:t>چارچوب بلندمدت پایش و ارزیابی اقدامات در حوزه </a:t>
            </a:r>
            <a:r>
              <a:rPr lang="fa-IR" sz="2400" dirty="0" err="1">
                <a:solidFill>
                  <a:srgbClr val="0000FF"/>
                </a:solidFill>
              </a:rPr>
              <a:t>مالیات‌ستانی</a:t>
            </a:r>
            <a:r>
              <a:rPr lang="fa-IR" sz="2400" dirty="0">
                <a:solidFill>
                  <a:srgbClr val="0000FF"/>
                </a:solidFill>
              </a:rPr>
              <a:t> الکترونیکی</a:t>
            </a:r>
            <a:endParaRPr lang="en-US" sz="2400" dirty="0">
              <a:solidFill>
                <a:srgbClr val="0000FF"/>
              </a:solidFill>
            </a:endParaRPr>
          </a:p>
        </p:txBody>
      </p:sp>
    </p:spTree>
    <p:extLst>
      <p:ext uri="{BB962C8B-B14F-4D97-AF65-F5344CB8AC3E}">
        <p14:creationId xmlns:p14="http://schemas.microsoft.com/office/powerpoint/2010/main" val="3736759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9D287BC-D935-4B3D-86E4-05EF13E56974}"/>
              </a:ext>
            </a:extLst>
          </p:cNvPr>
          <p:cNvGrpSpPr/>
          <p:nvPr/>
        </p:nvGrpSpPr>
        <p:grpSpPr>
          <a:xfrm>
            <a:off x="318356" y="767059"/>
            <a:ext cx="5777644" cy="5821884"/>
            <a:chOff x="1463679" y="1780184"/>
            <a:chExt cx="3928291" cy="3234567"/>
          </a:xfrm>
        </p:grpSpPr>
        <p:sp>
          <p:nvSpPr>
            <p:cNvPr id="96" name="Shape">
              <a:extLst>
                <a:ext uri="{FF2B5EF4-FFF2-40B4-BE49-F238E27FC236}">
                  <a16:creationId xmlns:a16="http://schemas.microsoft.com/office/drawing/2014/main" id="{674178FF-0E2C-7441-A368-46CE5AC6CF2A}"/>
                </a:ext>
              </a:extLst>
            </p:cNvPr>
            <p:cNvSpPr/>
            <p:nvPr/>
          </p:nvSpPr>
          <p:spPr>
            <a:xfrm>
              <a:off x="2808573" y="1780184"/>
              <a:ext cx="1238251" cy="1737911"/>
            </a:xfrm>
            <a:custGeom>
              <a:avLst/>
              <a:gdLst/>
              <a:ahLst/>
              <a:cxnLst>
                <a:cxn ang="0">
                  <a:pos x="wd2" y="hd2"/>
                </a:cxn>
                <a:cxn ang="5400000">
                  <a:pos x="wd2" y="hd2"/>
                </a:cxn>
                <a:cxn ang="10800000">
                  <a:pos x="wd2" y="hd2"/>
                </a:cxn>
                <a:cxn ang="16200000">
                  <a:pos x="wd2" y="hd2"/>
                </a:cxn>
              </a:cxnLst>
              <a:rect l="0" t="0" r="r" b="b"/>
              <a:pathLst>
                <a:path w="21600" h="21600" extrusionOk="0">
                  <a:moveTo>
                    <a:pt x="21600" y="15260"/>
                  </a:moveTo>
                  <a:cubicBezTo>
                    <a:pt x="21600" y="18761"/>
                    <a:pt x="16765" y="21600"/>
                    <a:pt x="10800" y="21600"/>
                  </a:cubicBezTo>
                  <a:lnTo>
                    <a:pt x="10800" y="21600"/>
                  </a:lnTo>
                  <a:cubicBezTo>
                    <a:pt x="4835" y="21600"/>
                    <a:pt x="0" y="18761"/>
                    <a:pt x="0" y="15260"/>
                  </a:cubicBezTo>
                  <a:lnTo>
                    <a:pt x="0" y="6340"/>
                  </a:lnTo>
                  <a:cubicBezTo>
                    <a:pt x="0" y="2839"/>
                    <a:pt x="4835" y="0"/>
                    <a:pt x="10800" y="0"/>
                  </a:cubicBezTo>
                  <a:lnTo>
                    <a:pt x="10800" y="0"/>
                  </a:lnTo>
                  <a:cubicBezTo>
                    <a:pt x="16765" y="0"/>
                    <a:pt x="21600" y="2839"/>
                    <a:pt x="21600" y="6340"/>
                  </a:cubicBezTo>
                  <a:cubicBezTo>
                    <a:pt x="21600" y="6340"/>
                    <a:pt x="21600" y="15260"/>
                    <a:pt x="21600" y="15260"/>
                  </a:cubicBezTo>
                  <a:close/>
                </a:path>
              </a:pathLst>
            </a:custGeom>
            <a:solidFill>
              <a:srgbClr val="A8D890"/>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dirty="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6" name="Shape">
              <a:extLst>
                <a:ext uri="{FF2B5EF4-FFF2-40B4-BE49-F238E27FC236}">
                  <a16:creationId xmlns:a16="http://schemas.microsoft.com/office/drawing/2014/main" id="{2B707F54-0053-F645-AFDB-EEF482FBF86A}"/>
                </a:ext>
              </a:extLst>
            </p:cNvPr>
            <p:cNvSpPr/>
            <p:nvPr/>
          </p:nvSpPr>
          <p:spPr>
            <a:xfrm>
              <a:off x="1540700" y="4152032"/>
              <a:ext cx="3769873" cy="715754"/>
            </a:xfrm>
            <a:custGeom>
              <a:avLst/>
              <a:gdLst/>
              <a:ahLst/>
              <a:cxnLst>
                <a:cxn ang="0">
                  <a:pos x="wd2" y="hd2"/>
                </a:cxn>
                <a:cxn ang="5400000">
                  <a:pos x="wd2" y="hd2"/>
                </a:cxn>
                <a:cxn ang="10800000">
                  <a:pos x="wd2" y="hd2"/>
                </a:cxn>
                <a:cxn ang="16200000">
                  <a:pos x="wd2" y="hd2"/>
                </a:cxn>
              </a:cxnLst>
              <a:rect l="0" t="0" r="r" b="b"/>
              <a:pathLst>
                <a:path w="21600" h="21600" extrusionOk="0">
                  <a:moveTo>
                    <a:pt x="19494" y="2786"/>
                  </a:moveTo>
                  <a:lnTo>
                    <a:pt x="19294" y="1201"/>
                  </a:lnTo>
                  <a:cubicBezTo>
                    <a:pt x="18972" y="758"/>
                    <a:pt x="18432" y="352"/>
                    <a:pt x="17722" y="0"/>
                  </a:cubicBezTo>
                  <a:cubicBezTo>
                    <a:pt x="16039" y="731"/>
                    <a:pt x="13563" y="1194"/>
                    <a:pt x="10800" y="1194"/>
                  </a:cubicBezTo>
                  <a:cubicBezTo>
                    <a:pt x="8038" y="1194"/>
                    <a:pt x="5561" y="731"/>
                    <a:pt x="3878" y="0"/>
                  </a:cubicBezTo>
                  <a:cubicBezTo>
                    <a:pt x="3169" y="352"/>
                    <a:pt x="2628" y="759"/>
                    <a:pt x="2306" y="1202"/>
                  </a:cubicBezTo>
                  <a:lnTo>
                    <a:pt x="2106" y="2785"/>
                  </a:lnTo>
                  <a:lnTo>
                    <a:pt x="0" y="19489"/>
                  </a:lnTo>
                  <a:cubicBezTo>
                    <a:pt x="1794" y="20730"/>
                    <a:pt x="5954" y="21600"/>
                    <a:pt x="10800" y="21600"/>
                  </a:cubicBezTo>
                  <a:cubicBezTo>
                    <a:pt x="15646" y="21600"/>
                    <a:pt x="19806" y="20731"/>
                    <a:pt x="21600" y="19489"/>
                  </a:cubicBezTo>
                  <a:cubicBezTo>
                    <a:pt x="21600" y="19489"/>
                    <a:pt x="19494" y="2786"/>
                    <a:pt x="19494" y="2786"/>
                  </a:cubicBezTo>
                  <a:close/>
                </a:path>
              </a:pathLst>
            </a:custGeom>
            <a:solidFill>
              <a:schemeClr val="accent2"/>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7" name="Shape">
              <a:extLst>
                <a:ext uri="{FF2B5EF4-FFF2-40B4-BE49-F238E27FC236}">
                  <a16:creationId xmlns:a16="http://schemas.microsoft.com/office/drawing/2014/main" id="{200F1922-D820-C04B-A0A4-44920006E1AF}"/>
                </a:ext>
              </a:extLst>
            </p:cNvPr>
            <p:cNvSpPr/>
            <p:nvPr/>
          </p:nvSpPr>
          <p:spPr>
            <a:xfrm>
              <a:off x="1985048" y="3476623"/>
              <a:ext cx="2878917" cy="714605"/>
            </a:xfrm>
            <a:custGeom>
              <a:avLst/>
              <a:gdLst/>
              <a:ahLst/>
              <a:cxnLst>
                <a:cxn ang="0">
                  <a:pos x="wd2" y="hd2"/>
                </a:cxn>
                <a:cxn ang="5400000">
                  <a:pos x="wd2" y="hd2"/>
                </a:cxn>
                <a:cxn ang="10800000">
                  <a:pos x="wd2" y="hd2"/>
                </a:cxn>
                <a:cxn ang="16200000">
                  <a:pos x="wd2" y="hd2"/>
                </a:cxn>
              </a:cxnLst>
              <a:rect l="0" t="0" r="r" b="b"/>
              <a:pathLst>
                <a:path w="21600" h="21600" extrusionOk="0">
                  <a:moveTo>
                    <a:pt x="18811" y="2730"/>
                  </a:moveTo>
                  <a:lnTo>
                    <a:pt x="18535" y="1054"/>
                  </a:lnTo>
                  <a:cubicBezTo>
                    <a:pt x="18243" y="669"/>
                    <a:pt x="17800" y="313"/>
                    <a:pt x="17234" y="0"/>
                  </a:cubicBezTo>
                  <a:cubicBezTo>
                    <a:pt x="17233" y="1"/>
                    <a:pt x="17232" y="1"/>
                    <a:pt x="17231" y="2"/>
                  </a:cubicBezTo>
                  <a:cubicBezTo>
                    <a:pt x="17038" y="88"/>
                    <a:pt x="16836" y="171"/>
                    <a:pt x="16623" y="249"/>
                  </a:cubicBezTo>
                  <a:cubicBezTo>
                    <a:pt x="16614" y="252"/>
                    <a:pt x="16605" y="256"/>
                    <a:pt x="16596" y="259"/>
                  </a:cubicBezTo>
                  <a:cubicBezTo>
                    <a:pt x="16548" y="277"/>
                    <a:pt x="16499" y="294"/>
                    <a:pt x="16450" y="311"/>
                  </a:cubicBezTo>
                  <a:cubicBezTo>
                    <a:pt x="16441" y="314"/>
                    <a:pt x="16433" y="317"/>
                    <a:pt x="16425" y="320"/>
                  </a:cubicBezTo>
                  <a:cubicBezTo>
                    <a:pt x="16269" y="374"/>
                    <a:pt x="16109" y="426"/>
                    <a:pt x="15944" y="475"/>
                  </a:cubicBezTo>
                  <a:cubicBezTo>
                    <a:pt x="15935" y="478"/>
                    <a:pt x="15925" y="481"/>
                    <a:pt x="15916" y="484"/>
                  </a:cubicBezTo>
                  <a:cubicBezTo>
                    <a:pt x="15868" y="498"/>
                    <a:pt x="15820" y="512"/>
                    <a:pt x="15771" y="526"/>
                  </a:cubicBezTo>
                  <a:cubicBezTo>
                    <a:pt x="15753" y="531"/>
                    <a:pt x="15734" y="536"/>
                    <a:pt x="15715" y="542"/>
                  </a:cubicBezTo>
                  <a:cubicBezTo>
                    <a:pt x="15669" y="555"/>
                    <a:pt x="15622" y="567"/>
                    <a:pt x="15575" y="580"/>
                  </a:cubicBezTo>
                  <a:cubicBezTo>
                    <a:pt x="15554" y="586"/>
                    <a:pt x="15533" y="591"/>
                    <a:pt x="15513" y="597"/>
                  </a:cubicBezTo>
                  <a:cubicBezTo>
                    <a:pt x="15465" y="609"/>
                    <a:pt x="15418" y="621"/>
                    <a:pt x="15370" y="633"/>
                  </a:cubicBezTo>
                  <a:cubicBezTo>
                    <a:pt x="15361" y="636"/>
                    <a:pt x="15352" y="638"/>
                    <a:pt x="15343" y="640"/>
                  </a:cubicBezTo>
                  <a:cubicBezTo>
                    <a:pt x="15246" y="664"/>
                    <a:pt x="15148" y="688"/>
                    <a:pt x="15049" y="710"/>
                  </a:cubicBezTo>
                  <a:cubicBezTo>
                    <a:pt x="15022" y="717"/>
                    <a:pt x="14996" y="723"/>
                    <a:pt x="14969" y="729"/>
                  </a:cubicBezTo>
                  <a:cubicBezTo>
                    <a:pt x="14926" y="738"/>
                    <a:pt x="14882" y="748"/>
                    <a:pt x="14839" y="757"/>
                  </a:cubicBezTo>
                  <a:cubicBezTo>
                    <a:pt x="14808" y="763"/>
                    <a:pt x="14777" y="770"/>
                    <a:pt x="14747" y="776"/>
                  </a:cubicBezTo>
                  <a:cubicBezTo>
                    <a:pt x="14704" y="785"/>
                    <a:pt x="14662" y="794"/>
                    <a:pt x="14619" y="802"/>
                  </a:cubicBezTo>
                  <a:cubicBezTo>
                    <a:pt x="14584" y="809"/>
                    <a:pt x="14549" y="816"/>
                    <a:pt x="14514" y="823"/>
                  </a:cubicBezTo>
                  <a:cubicBezTo>
                    <a:pt x="14474" y="831"/>
                    <a:pt x="14434" y="838"/>
                    <a:pt x="14394" y="846"/>
                  </a:cubicBezTo>
                  <a:cubicBezTo>
                    <a:pt x="14348" y="854"/>
                    <a:pt x="14302" y="862"/>
                    <a:pt x="14256" y="871"/>
                  </a:cubicBezTo>
                  <a:cubicBezTo>
                    <a:pt x="14197" y="881"/>
                    <a:pt x="14138" y="891"/>
                    <a:pt x="14079" y="901"/>
                  </a:cubicBezTo>
                  <a:cubicBezTo>
                    <a:pt x="14034" y="908"/>
                    <a:pt x="13990" y="916"/>
                    <a:pt x="13945" y="923"/>
                  </a:cubicBezTo>
                  <a:cubicBezTo>
                    <a:pt x="13908" y="929"/>
                    <a:pt x="13870" y="934"/>
                    <a:pt x="13833" y="940"/>
                  </a:cubicBezTo>
                  <a:cubicBezTo>
                    <a:pt x="13789" y="947"/>
                    <a:pt x="13745" y="953"/>
                    <a:pt x="13701" y="959"/>
                  </a:cubicBezTo>
                  <a:cubicBezTo>
                    <a:pt x="13665" y="964"/>
                    <a:pt x="13628" y="970"/>
                    <a:pt x="13592" y="975"/>
                  </a:cubicBezTo>
                  <a:cubicBezTo>
                    <a:pt x="13543" y="981"/>
                    <a:pt x="13495" y="988"/>
                    <a:pt x="13446" y="994"/>
                  </a:cubicBezTo>
                  <a:cubicBezTo>
                    <a:pt x="13413" y="999"/>
                    <a:pt x="13380" y="1003"/>
                    <a:pt x="13346" y="1007"/>
                  </a:cubicBezTo>
                  <a:cubicBezTo>
                    <a:pt x="13272" y="1016"/>
                    <a:pt x="13197" y="1025"/>
                    <a:pt x="13121" y="1034"/>
                  </a:cubicBezTo>
                  <a:cubicBezTo>
                    <a:pt x="13098" y="1036"/>
                    <a:pt x="13075" y="1039"/>
                    <a:pt x="13051" y="1041"/>
                  </a:cubicBezTo>
                  <a:cubicBezTo>
                    <a:pt x="12986" y="1048"/>
                    <a:pt x="12920" y="1055"/>
                    <a:pt x="12854" y="1062"/>
                  </a:cubicBezTo>
                  <a:cubicBezTo>
                    <a:pt x="12823" y="1065"/>
                    <a:pt x="12792" y="1068"/>
                    <a:pt x="12761" y="1071"/>
                  </a:cubicBezTo>
                  <a:cubicBezTo>
                    <a:pt x="12706" y="1076"/>
                    <a:pt x="12651" y="1081"/>
                    <a:pt x="12596" y="1086"/>
                  </a:cubicBezTo>
                  <a:cubicBezTo>
                    <a:pt x="12563" y="1088"/>
                    <a:pt x="12530" y="1091"/>
                    <a:pt x="12496" y="1094"/>
                  </a:cubicBezTo>
                  <a:cubicBezTo>
                    <a:pt x="12439" y="1098"/>
                    <a:pt x="12381" y="1103"/>
                    <a:pt x="12324" y="1107"/>
                  </a:cubicBezTo>
                  <a:cubicBezTo>
                    <a:pt x="12295" y="1109"/>
                    <a:pt x="12266" y="1111"/>
                    <a:pt x="12237" y="1113"/>
                  </a:cubicBezTo>
                  <a:cubicBezTo>
                    <a:pt x="12150" y="1119"/>
                    <a:pt x="12063" y="1124"/>
                    <a:pt x="11976" y="1129"/>
                  </a:cubicBezTo>
                  <a:cubicBezTo>
                    <a:pt x="11971" y="1130"/>
                    <a:pt x="11966" y="1130"/>
                    <a:pt x="11962" y="1130"/>
                  </a:cubicBezTo>
                  <a:cubicBezTo>
                    <a:pt x="11879" y="1134"/>
                    <a:pt x="11796" y="1138"/>
                    <a:pt x="11712" y="1142"/>
                  </a:cubicBezTo>
                  <a:cubicBezTo>
                    <a:pt x="11683" y="1143"/>
                    <a:pt x="11654" y="1144"/>
                    <a:pt x="11624" y="1145"/>
                  </a:cubicBezTo>
                  <a:cubicBezTo>
                    <a:pt x="11564" y="1148"/>
                    <a:pt x="11503" y="1150"/>
                    <a:pt x="11441" y="1152"/>
                  </a:cubicBezTo>
                  <a:cubicBezTo>
                    <a:pt x="11409" y="1153"/>
                    <a:pt x="11377" y="1153"/>
                    <a:pt x="11345" y="1154"/>
                  </a:cubicBezTo>
                  <a:cubicBezTo>
                    <a:pt x="11283" y="1156"/>
                    <a:pt x="11221" y="1157"/>
                    <a:pt x="11158" y="1158"/>
                  </a:cubicBezTo>
                  <a:cubicBezTo>
                    <a:pt x="11130" y="1158"/>
                    <a:pt x="11101" y="1159"/>
                    <a:pt x="11072" y="1159"/>
                  </a:cubicBezTo>
                  <a:cubicBezTo>
                    <a:pt x="10982" y="1161"/>
                    <a:pt x="10891" y="1161"/>
                    <a:pt x="10800" y="1161"/>
                  </a:cubicBezTo>
                  <a:cubicBezTo>
                    <a:pt x="10709" y="1161"/>
                    <a:pt x="10618" y="1161"/>
                    <a:pt x="10528" y="1159"/>
                  </a:cubicBezTo>
                  <a:cubicBezTo>
                    <a:pt x="10499" y="1159"/>
                    <a:pt x="10471" y="1158"/>
                    <a:pt x="10442" y="1158"/>
                  </a:cubicBezTo>
                  <a:cubicBezTo>
                    <a:pt x="10380" y="1157"/>
                    <a:pt x="10317" y="1156"/>
                    <a:pt x="10255" y="1154"/>
                  </a:cubicBezTo>
                  <a:cubicBezTo>
                    <a:pt x="10223" y="1153"/>
                    <a:pt x="10191" y="1153"/>
                    <a:pt x="10159" y="1152"/>
                  </a:cubicBezTo>
                  <a:cubicBezTo>
                    <a:pt x="10098" y="1150"/>
                    <a:pt x="10037" y="1148"/>
                    <a:pt x="9976" y="1145"/>
                  </a:cubicBezTo>
                  <a:cubicBezTo>
                    <a:pt x="9947" y="1144"/>
                    <a:pt x="9917" y="1143"/>
                    <a:pt x="9888" y="1142"/>
                  </a:cubicBezTo>
                  <a:cubicBezTo>
                    <a:pt x="9805" y="1138"/>
                    <a:pt x="9722" y="1134"/>
                    <a:pt x="9640" y="1130"/>
                  </a:cubicBezTo>
                  <a:cubicBezTo>
                    <a:pt x="9635" y="1130"/>
                    <a:pt x="9629" y="1130"/>
                    <a:pt x="9624" y="1129"/>
                  </a:cubicBezTo>
                  <a:cubicBezTo>
                    <a:pt x="9537" y="1124"/>
                    <a:pt x="9450" y="1119"/>
                    <a:pt x="9364" y="1113"/>
                  </a:cubicBezTo>
                  <a:cubicBezTo>
                    <a:pt x="9334" y="1111"/>
                    <a:pt x="9305" y="1109"/>
                    <a:pt x="9276" y="1107"/>
                  </a:cubicBezTo>
                  <a:cubicBezTo>
                    <a:pt x="9218" y="1103"/>
                    <a:pt x="9161" y="1098"/>
                    <a:pt x="9105" y="1094"/>
                  </a:cubicBezTo>
                  <a:cubicBezTo>
                    <a:pt x="9071" y="1091"/>
                    <a:pt x="9037" y="1088"/>
                    <a:pt x="9004" y="1086"/>
                  </a:cubicBezTo>
                  <a:cubicBezTo>
                    <a:pt x="8949" y="1081"/>
                    <a:pt x="8895" y="1076"/>
                    <a:pt x="8841" y="1071"/>
                  </a:cubicBezTo>
                  <a:cubicBezTo>
                    <a:pt x="8809" y="1068"/>
                    <a:pt x="8777" y="1065"/>
                    <a:pt x="8745" y="1062"/>
                  </a:cubicBezTo>
                  <a:cubicBezTo>
                    <a:pt x="8681" y="1055"/>
                    <a:pt x="8617" y="1049"/>
                    <a:pt x="8553" y="1042"/>
                  </a:cubicBezTo>
                  <a:cubicBezTo>
                    <a:pt x="8526" y="1039"/>
                    <a:pt x="8499" y="1036"/>
                    <a:pt x="8472" y="1033"/>
                  </a:cubicBezTo>
                  <a:cubicBezTo>
                    <a:pt x="8399" y="1025"/>
                    <a:pt x="8327" y="1016"/>
                    <a:pt x="8255" y="1007"/>
                  </a:cubicBezTo>
                  <a:cubicBezTo>
                    <a:pt x="8220" y="1003"/>
                    <a:pt x="8186" y="998"/>
                    <a:pt x="8152" y="994"/>
                  </a:cubicBezTo>
                  <a:cubicBezTo>
                    <a:pt x="8104" y="988"/>
                    <a:pt x="8057" y="981"/>
                    <a:pt x="8010" y="975"/>
                  </a:cubicBezTo>
                  <a:cubicBezTo>
                    <a:pt x="7972" y="970"/>
                    <a:pt x="7935" y="964"/>
                    <a:pt x="7898" y="959"/>
                  </a:cubicBezTo>
                  <a:cubicBezTo>
                    <a:pt x="7855" y="953"/>
                    <a:pt x="7812" y="947"/>
                    <a:pt x="7769" y="940"/>
                  </a:cubicBezTo>
                  <a:cubicBezTo>
                    <a:pt x="7731" y="934"/>
                    <a:pt x="7692" y="929"/>
                    <a:pt x="7654" y="923"/>
                  </a:cubicBezTo>
                  <a:cubicBezTo>
                    <a:pt x="7612" y="916"/>
                    <a:pt x="7570" y="909"/>
                    <a:pt x="7528" y="902"/>
                  </a:cubicBezTo>
                  <a:cubicBezTo>
                    <a:pt x="7461" y="891"/>
                    <a:pt x="7395" y="880"/>
                    <a:pt x="7329" y="868"/>
                  </a:cubicBezTo>
                  <a:cubicBezTo>
                    <a:pt x="7288" y="861"/>
                    <a:pt x="7248" y="853"/>
                    <a:pt x="7208" y="846"/>
                  </a:cubicBezTo>
                  <a:cubicBezTo>
                    <a:pt x="7165" y="838"/>
                    <a:pt x="7124" y="830"/>
                    <a:pt x="7082" y="822"/>
                  </a:cubicBezTo>
                  <a:cubicBezTo>
                    <a:pt x="7049" y="816"/>
                    <a:pt x="7016" y="809"/>
                    <a:pt x="6983" y="803"/>
                  </a:cubicBezTo>
                  <a:cubicBezTo>
                    <a:pt x="6939" y="794"/>
                    <a:pt x="6895" y="785"/>
                    <a:pt x="6851" y="776"/>
                  </a:cubicBezTo>
                  <a:cubicBezTo>
                    <a:pt x="6822" y="770"/>
                    <a:pt x="6794" y="764"/>
                    <a:pt x="6765" y="758"/>
                  </a:cubicBezTo>
                  <a:cubicBezTo>
                    <a:pt x="6720" y="748"/>
                    <a:pt x="6674" y="738"/>
                    <a:pt x="6629" y="728"/>
                  </a:cubicBezTo>
                  <a:cubicBezTo>
                    <a:pt x="6606" y="723"/>
                    <a:pt x="6583" y="718"/>
                    <a:pt x="6560" y="712"/>
                  </a:cubicBezTo>
                  <a:cubicBezTo>
                    <a:pt x="6397" y="675"/>
                    <a:pt x="6237" y="636"/>
                    <a:pt x="6081" y="595"/>
                  </a:cubicBezTo>
                  <a:cubicBezTo>
                    <a:pt x="6063" y="590"/>
                    <a:pt x="6046" y="586"/>
                    <a:pt x="6028" y="581"/>
                  </a:cubicBezTo>
                  <a:cubicBezTo>
                    <a:pt x="5979" y="568"/>
                    <a:pt x="5930" y="554"/>
                    <a:pt x="5881" y="540"/>
                  </a:cubicBezTo>
                  <a:cubicBezTo>
                    <a:pt x="5865" y="536"/>
                    <a:pt x="5849" y="532"/>
                    <a:pt x="5833" y="527"/>
                  </a:cubicBezTo>
                  <a:cubicBezTo>
                    <a:pt x="5783" y="513"/>
                    <a:pt x="5732" y="498"/>
                    <a:pt x="5682" y="483"/>
                  </a:cubicBezTo>
                  <a:cubicBezTo>
                    <a:pt x="5677" y="481"/>
                    <a:pt x="5672" y="480"/>
                    <a:pt x="5667" y="478"/>
                  </a:cubicBezTo>
                  <a:cubicBezTo>
                    <a:pt x="5495" y="427"/>
                    <a:pt x="5329" y="373"/>
                    <a:pt x="5168" y="317"/>
                  </a:cubicBezTo>
                  <a:cubicBezTo>
                    <a:pt x="5163" y="316"/>
                    <a:pt x="5158" y="314"/>
                    <a:pt x="5154" y="313"/>
                  </a:cubicBezTo>
                  <a:cubicBezTo>
                    <a:pt x="5102" y="295"/>
                    <a:pt x="5051" y="276"/>
                    <a:pt x="5000" y="257"/>
                  </a:cubicBezTo>
                  <a:cubicBezTo>
                    <a:pt x="4994" y="255"/>
                    <a:pt x="4988" y="253"/>
                    <a:pt x="4982" y="251"/>
                  </a:cubicBezTo>
                  <a:cubicBezTo>
                    <a:pt x="4767" y="171"/>
                    <a:pt x="4561" y="88"/>
                    <a:pt x="4366" y="0"/>
                  </a:cubicBezTo>
                  <a:cubicBezTo>
                    <a:pt x="3801" y="313"/>
                    <a:pt x="3357" y="669"/>
                    <a:pt x="3065" y="1054"/>
                  </a:cubicBezTo>
                  <a:lnTo>
                    <a:pt x="2789" y="2730"/>
                  </a:lnTo>
                  <a:lnTo>
                    <a:pt x="0" y="19648"/>
                  </a:lnTo>
                  <a:cubicBezTo>
                    <a:pt x="1957" y="20804"/>
                    <a:pt x="6058" y="21600"/>
                    <a:pt x="10800" y="21600"/>
                  </a:cubicBezTo>
                  <a:cubicBezTo>
                    <a:pt x="15542" y="21600"/>
                    <a:pt x="19642" y="20804"/>
                    <a:pt x="21600" y="19649"/>
                  </a:cubicBezTo>
                  <a:cubicBezTo>
                    <a:pt x="21600" y="19649"/>
                    <a:pt x="18811" y="2730"/>
                    <a:pt x="18811" y="2730"/>
                  </a:cubicBezTo>
                  <a:close/>
                </a:path>
              </a:pathLst>
            </a:custGeom>
            <a:solidFill>
              <a:schemeClr val="accent5"/>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8" name="Shape">
              <a:extLst>
                <a:ext uri="{FF2B5EF4-FFF2-40B4-BE49-F238E27FC236}">
                  <a16:creationId xmlns:a16="http://schemas.microsoft.com/office/drawing/2014/main" id="{C174D9ED-4C90-9A43-844A-128A9012659F}"/>
                </a:ext>
              </a:extLst>
            </p:cNvPr>
            <p:cNvSpPr/>
            <p:nvPr/>
          </p:nvSpPr>
          <p:spPr>
            <a:xfrm>
              <a:off x="2429396" y="2795288"/>
              <a:ext cx="1990374" cy="722457"/>
            </a:xfrm>
            <a:custGeom>
              <a:avLst/>
              <a:gdLst/>
              <a:ahLst/>
              <a:cxnLst>
                <a:cxn ang="0">
                  <a:pos x="wd2" y="hd2"/>
                </a:cxn>
                <a:cxn ang="5400000">
                  <a:pos x="wd2" y="hd2"/>
                </a:cxn>
                <a:cxn ang="10800000">
                  <a:pos x="wd2" y="hd2"/>
                </a:cxn>
                <a:cxn ang="16200000">
                  <a:pos x="wd2" y="hd2"/>
                </a:cxn>
              </a:cxnLst>
              <a:rect l="0" t="0" r="r" b="b"/>
              <a:pathLst>
                <a:path w="21600" h="21600" extrusionOk="0">
                  <a:moveTo>
                    <a:pt x="17595" y="3338"/>
                  </a:moveTo>
                  <a:lnTo>
                    <a:pt x="17590" y="3338"/>
                  </a:lnTo>
                  <a:cubicBezTo>
                    <a:pt x="17475" y="1389"/>
                    <a:pt x="14480" y="0"/>
                    <a:pt x="10800" y="0"/>
                  </a:cubicBezTo>
                  <a:cubicBezTo>
                    <a:pt x="7120" y="0"/>
                    <a:pt x="4125" y="1389"/>
                    <a:pt x="4011" y="3338"/>
                  </a:cubicBezTo>
                  <a:lnTo>
                    <a:pt x="4005" y="3338"/>
                  </a:lnTo>
                  <a:lnTo>
                    <a:pt x="0" y="19908"/>
                  </a:lnTo>
                  <a:cubicBezTo>
                    <a:pt x="2164" y="20933"/>
                    <a:pt x="6190" y="21600"/>
                    <a:pt x="10800" y="21600"/>
                  </a:cubicBezTo>
                  <a:cubicBezTo>
                    <a:pt x="15410" y="21600"/>
                    <a:pt x="19436" y="20945"/>
                    <a:pt x="21600" y="19919"/>
                  </a:cubicBezTo>
                  <a:cubicBezTo>
                    <a:pt x="21600" y="19919"/>
                    <a:pt x="17595" y="3338"/>
                    <a:pt x="17595" y="3338"/>
                  </a:cubicBezTo>
                  <a:close/>
                </a:path>
              </a:pathLst>
            </a:custGeom>
            <a:solidFill>
              <a:schemeClr val="accent6"/>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63" name="Shape">
              <a:extLst>
                <a:ext uri="{FF2B5EF4-FFF2-40B4-BE49-F238E27FC236}">
                  <a16:creationId xmlns:a16="http://schemas.microsoft.com/office/drawing/2014/main" id="{31CC2560-D850-2E48-8142-D7D2BBA05F1D}"/>
                </a:ext>
              </a:extLst>
            </p:cNvPr>
            <p:cNvSpPr/>
            <p:nvPr/>
          </p:nvSpPr>
          <p:spPr>
            <a:xfrm>
              <a:off x="4455624" y="3512171"/>
              <a:ext cx="39639" cy="565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6" y="0"/>
                  </a:lnTo>
                  <a:cubicBezTo>
                    <a:pt x="6" y="0"/>
                    <a:pt x="6" y="0"/>
                    <a:pt x="0" y="0"/>
                  </a:cubicBezTo>
                  <a:lnTo>
                    <a:pt x="21600" y="21391"/>
                  </a:lnTo>
                  <a:cubicBezTo>
                    <a:pt x="21600" y="21391"/>
                    <a:pt x="21600" y="21600"/>
                    <a:pt x="21600" y="21600"/>
                  </a:cubicBezTo>
                  <a:close/>
                </a:path>
              </a:pathLst>
            </a:custGeom>
            <a:solidFill>
              <a:srgbClr val="000000">
                <a:alpha val="30000"/>
              </a:srgbClr>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100" name="Shape">
              <a:extLst>
                <a:ext uri="{FF2B5EF4-FFF2-40B4-BE49-F238E27FC236}">
                  <a16:creationId xmlns:a16="http://schemas.microsoft.com/office/drawing/2014/main" id="{30E64827-0D3A-3944-B91C-95A2256E1C3F}"/>
                </a:ext>
              </a:extLst>
            </p:cNvPr>
            <p:cNvSpPr/>
            <p:nvPr/>
          </p:nvSpPr>
          <p:spPr>
            <a:xfrm>
              <a:off x="2358300" y="3476623"/>
              <a:ext cx="2135493" cy="185794"/>
            </a:xfrm>
            <a:custGeom>
              <a:avLst/>
              <a:gdLst/>
              <a:ahLst/>
              <a:cxnLst>
                <a:cxn ang="0">
                  <a:pos x="wd2" y="hd2"/>
                </a:cxn>
                <a:cxn ang="5400000">
                  <a:pos x="wd2" y="hd2"/>
                </a:cxn>
                <a:cxn ang="10800000">
                  <a:pos x="wd2" y="hd2"/>
                </a:cxn>
                <a:cxn ang="16200000">
                  <a:pos x="wd2" y="hd2"/>
                </a:cxn>
              </a:cxnLst>
              <a:rect l="0" t="0" r="r" b="b"/>
              <a:pathLst>
                <a:path w="21600" h="21600" extrusionOk="0">
                  <a:moveTo>
                    <a:pt x="21600" y="10502"/>
                  </a:moveTo>
                  <a:lnTo>
                    <a:pt x="21227" y="4052"/>
                  </a:lnTo>
                  <a:cubicBezTo>
                    <a:pt x="20834" y="2572"/>
                    <a:pt x="20236" y="1205"/>
                    <a:pt x="19474" y="0"/>
                  </a:cubicBezTo>
                  <a:cubicBezTo>
                    <a:pt x="17342" y="2741"/>
                    <a:pt x="14247" y="4467"/>
                    <a:pt x="10800" y="4467"/>
                  </a:cubicBezTo>
                  <a:cubicBezTo>
                    <a:pt x="7353" y="4467"/>
                    <a:pt x="4258" y="2741"/>
                    <a:pt x="2126" y="0"/>
                  </a:cubicBezTo>
                  <a:cubicBezTo>
                    <a:pt x="1364" y="1205"/>
                    <a:pt x="766" y="2573"/>
                    <a:pt x="372" y="4054"/>
                  </a:cubicBezTo>
                  <a:lnTo>
                    <a:pt x="0" y="10501"/>
                  </a:lnTo>
                  <a:cubicBezTo>
                    <a:pt x="893" y="16805"/>
                    <a:pt x="5388" y="21600"/>
                    <a:pt x="10800" y="21600"/>
                  </a:cubicBezTo>
                  <a:cubicBezTo>
                    <a:pt x="16211" y="21600"/>
                    <a:pt x="20706" y="16806"/>
                    <a:pt x="21600" y="10502"/>
                  </a:cubicBezTo>
                  <a:close/>
                </a:path>
              </a:pathLst>
            </a:custGeom>
            <a:solidFill>
              <a:srgbClr val="000000">
                <a:alpha val="30000"/>
              </a:srgbClr>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101" name="Shape">
              <a:extLst>
                <a:ext uri="{FF2B5EF4-FFF2-40B4-BE49-F238E27FC236}">
                  <a16:creationId xmlns:a16="http://schemas.microsoft.com/office/drawing/2014/main" id="{02EB059A-80D9-1C4F-BF6C-D76766B50F93}"/>
                </a:ext>
              </a:extLst>
            </p:cNvPr>
            <p:cNvSpPr/>
            <p:nvPr/>
          </p:nvSpPr>
          <p:spPr>
            <a:xfrm>
              <a:off x="1908028" y="4152032"/>
              <a:ext cx="3034699" cy="186945"/>
            </a:xfrm>
            <a:custGeom>
              <a:avLst/>
              <a:gdLst/>
              <a:ahLst/>
              <a:cxnLst>
                <a:cxn ang="0">
                  <a:pos x="wd2" y="hd2"/>
                </a:cxn>
                <a:cxn ang="5400000">
                  <a:pos x="wd2" y="hd2"/>
                </a:cxn>
                <a:cxn ang="10800000">
                  <a:pos x="wd2" y="hd2"/>
                </a:cxn>
                <a:cxn ang="16200000">
                  <a:pos x="wd2" y="hd2"/>
                </a:cxn>
              </a:cxnLst>
              <a:rect l="0" t="0" r="r" b="b"/>
              <a:pathLst>
                <a:path w="21600" h="21600" extrusionOk="0">
                  <a:moveTo>
                    <a:pt x="21600" y="10666"/>
                  </a:moveTo>
                  <a:lnTo>
                    <a:pt x="21352" y="4600"/>
                  </a:lnTo>
                  <a:cubicBezTo>
                    <a:pt x="20951" y="2904"/>
                    <a:pt x="20280" y="1347"/>
                    <a:pt x="19399" y="0"/>
                  </a:cubicBezTo>
                  <a:cubicBezTo>
                    <a:pt x="17308" y="2800"/>
                    <a:pt x="14232" y="4572"/>
                    <a:pt x="10800" y="4572"/>
                  </a:cubicBezTo>
                  <a:cubicBezTo>
                    <a:pt x="7368" y="4572"/>
                    <a:pt x="4292" y="2800"/>
                    <a:pt x="2201" y="0"/>
                  </a:cubicBezTo>
                  <a:cubicBezTo>
                    <a:pt x="1320" y="1347"/>
                    <a:pt x="649" y="2905"/>
                    <a:pt x="248" y="4602"/>
                  </a:cubicBezTo>
                  <a:lnTo>
                    <a:pt x="0" y="10664"/>
                  </a:lnTo>
                  <a:cubicBezTo>
                    <a:pt x="926" y="16882"/>
                    <a:pt x="5409" y="21600"/>
                    <a:pt x="10800" y="21600"/>
                  </a:cubicBezTo>
                  <a:cubicBezTo>
                    <a:pt x="16191" y="21600"/>
                    <a:pt x="20673" y="16884"/>
                    <a:pt x="21600" y="10666"/>
                  </a:cubicBezTo>
                  <a:close/>
                </a:path>
              </a:pathLst>
            </a:custGeom>
            <a:solidFill>
              <a:srgbClr val="000000">
                <a:alpha val="30000"/>
              </a:srgbClr>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102" name="Shape">
              <a:extLst>
                <a:ext uri="{FF2B5EF4-FFF2-40B4-BE49-F238E27FC236}">
                  <a16:creationId xmlns:a16="http://schemas.microsoft.com/office/drawing/2014/main" id="{E29A564D-84EB-8749-9BCA-B53D99E2F912}"/>
                </a:ext>
              </a:extLst>
            </p:cNvPr>
            <p:cNvSpPr/>
            <p:nvPr/>
          </p:nvSpPr>
          <p:spPr>
            <a:xfrm>
              <a:off x="1463679" y="4827441"/>
              <a:ext cx="3928291" cy="187310"/>
            </a:xfrm>
            <a:custGeom>
              <a:avLst/>
              <a:gdLst/>
              <a:ahLst/>
              <a:cxnLst>
                <a:cxn ang="0">
                  <a:pos x="wd2" y="hd2"/>
                </a:cxn>
                <a:cxn ang="5400000">
                  <a:pos x="wd2" y="hd2"/>
                </a:cxn>
                <a:cxn ang="10800000">
                  <a:pos x="wd2" y="hd2"/>
                </a:cxn>
                <a:cxn ang="16200000">
                  <a:pos x="wd2" y="hd2"/>
                </a:cxn>
              </a:cxnLst>
              <a:rect l="0" t="0" r="r" b="b"/>
              <a:pathLst>
                <a:path w="21600" h="21600" extrusionOk="0">
                  <a:moveTo>
                    <a:pt x="21600" y="10296"/>
                  </a:moveTo>
                  <a:lnTo>
                    <a:pt x="21442" y="5299"/>
                  </a:lnTo>
                  <a:cubicBezTo>
                    <a:pt x="21068" y="3329"/>
                    <a:pt x="20334" y="1527"/>
                    <a:pt x="19329" y="0"/>
                  </a:cubicBezTo>
                  <a:cubicBezTo>
                    <a:pt x="17263" y="2820"/>
                    <a:pt x="14208" y="4605"/>
                    <a:pt x="10800" y="4605"/>
                  </a:cubicBezTo>
                  <a:cubicBezTo>
                    <a:pt x="7392" y="4605"/>
                    <a:pt x="4338" y="2820"/>
                    <a:pt x="2271" y="0"/>
                  </a:cubicBezTo>
                  <a:cubicBezTo>
                    <a:pt x="1266" y="1528"/>
                    <a:pt x="532" y="3331"/>
                    <a:pt x="158" y="5303"/>
                  </a:cubicBezTo>
                  <a:lnTo>
                    <a:pt x="0" y="10293"/>
                  </a:lnTo>
                  <a:cubicBezTo>
                    <a:pt x="788" y="16692"/>
                    <a:pt x="5323" y="21600"/>
                    <a:pt x="10800" y="21600"/>
                  </a:cubicBezTo>
                  <a:cubicBezTo>
                    <a:pt x="16276" y="21600"/>
                    <a:pt x="20811" y="16694"/>
                    <a:pt x="21600" y="10296"/>
                  </a:cubicBezTo>
                  <a:close/>
                </a:path>
              </a:pathLst>
            </a:custGeom>
            <a:solidFill>
              <a:srgbClr val="000000">
                <a:alpha val="30000"/>
              </a:srgbClr>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103" name="Oval">
              <a:extLst>
                <a:ext uri="{FF2B5EF4-FFF2-40B4-BE49-F238E27FC236}">
                  <a16:creationId xmlns:a16="http://schemas.microsoft.com/office/drawing/2014/main" id="{02E77946-BE15-5341-B530-B6F307F8DEAB}"/>
                </a:ext>
              </a:extLst>
            </p:cNvPr>
            <p:cNvSpPr/>
            <p:nvPr/>
          </p:nvSpPr>
          <p:spPr>
            <a:xfrm>
              <a:off x="2802649" y="2795289"/>
              <a:ext cx="1252252" cy="230596"/>
            </a:xfrm>
            <a:prstGeom prst="ellipse">
              <a:avLst/>
            </a:prstGeom>
            <a:solidFill>
              <a:srgbClr val="000000">
                <a:alpha val="30000"/>
              </a:srgbClr>
            </a:solidFill>
            <a:ln w="12700">
              <a:miter lim="400000"/>
            </a:ln>
          </p:spPr>
          <p:txBody>
            <a:bodyPr lIns="38100" tIns="38100" rIns="38100" bIns="38100" anchor="ctr"/>
            <a:lstStyle/>
            <a:p>
              <a:pPr marL="0" marR="0" lvl="0" indent="0" algn="r" defTabSz="914400" rtl="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endParaRPr>
            </a:p>
          </p:txBody>
        </p:sp>
        <p:sp>
          <p:nvSpPr>
            <p:cNvPr id="243" name="TextBox 242">
              <a:extLst>
                <a:ext uri="{FF2B5EF4-FFF2-40B4-BE49-F238E27FC236}">
                  <a16:creationId xmlns:a16="http://schemas.microsoft.com/office/drawing/2014/main" id="{582A4D22-54CB-5440-B574-1541F1067DA6}"/>
                </a:ext>
              </a:extLst>
            </p:cNvPr>
            <p:cNvSpPr txBox="1"/>
            <p:nvPr/>
          </p:nvSpPr>
          <p:spPr>
            <a:xfrm>
              <a:off x="2455583" y="3120115"/>
              <a:ext cx="1795641" cy="2222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44546A"/>
                  </a:solidFill>
                  <a:effectLst/>
                  <a:uLnTx/>
                  <a:uFillTx/>
                  <a:latin typeface="Arial" panose="020B0604020202020204" pitchFamily="34" charset="0"/>
                  <a:ea typeface="+mn-ea"/>
                </a:rPr>
                <a:t>راهبردها و رویکردها</a:t>
              </a:r>
              <a:endParaRPr kumimoji="0" lang="en-US" sz="2000" b="1" i="0" u="none" strike="noStrike" kern="1200" cap="none" spc="0" normalizeH="0" baseline="0" noProof="0" dirty="0">
                <a:ln>
                  <a:noFill/>
                </a:ln>
                <a:solidFill>
                  <a:srgbClr val="44546A"/>
                </a:solidFill>
                <a:effectLst/>
                <a:uLnTx/>
                <a:uFillTx/>
                <a:latin typeface="Arial" panose="020B0604020202020204" pitchFamily="34" charset="0"/>
                <a:ea typeface="+mn-ea"/>
              </a:endParaRPr>
            </a:p>
          </p:txBody>
        </p:sp>
        <p:sp>
          <p:nvSpPr>
            <p:cNvPr id="250" name="TextBox 249">
              <a:extLst>
                <a:ext uri="{FF2B5EF4-FFF2-40B4-BE49-F238E27FC236}">
                  <a16:creationId xmlns:a16="http://schemas.microsoft.com/office/drawing/2014/main" id="{E5B889C6-AD51-7F43-A751-62B0F7C7648F}"/>
                </a:ext>
              </a:extLst>
            </p:cNvPr>
            <p:cNvSpPr txBox="1"/>
            <p:nvPr/>
          </p:nvSpPr>
          <p:spPr>
            <a:xfrm>
              <a:off x="2808573" y="3795524"/>
              <a:ext cx="1120361" cy="2222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44546A"/>
                  </a:solidFill>
                  <a:effectLst/>
                  <a:uLnTx/>
                  <a:uFillTx/>
                  <a:latin typeface="Arial" panose="020B0604020202020204" pitchFamily="34" charset="0"/>
                  <a:ea typeface="+mn-ea"/>
                </a:rPr>
                <a:t>عملیات و اجرا</a:t>
              </a:r>
              <a:endParaRPr kumimoji="0" lang="en-US" sz="2000" b="1" i="0" u="none" strike="noStrike" kern="1200" cap="none" spc="0" normalizeH="0" baseline="0" noProof="0" dirty="0">
                <a:ln>
                  <a:noFill/>
                </a:ln>
                <a:solidFill>
                  <a:srgbClr val="44546A"/>
                </a:solidFill>
                <a:effectLst/>
                <a:uLnTx/>
                <a:uFillTx/>
                <a:latin typeface="Arial" panose="020B0604020202020204" pitchFamily="34" charset="0"/>
                <a:ea typeface="+mn-ea"/>
              </a:endParaRPr>
            </a:p>
          </p:txBody>
        </p:sp>
        <p:sp>
          <p:nvSpPr>
            <p:cNvPr id="253" name="TextBox 252">
              <a:extLst>
                <a:ext uri="{FF2B5EF4-FFF2-40B4-BE49-F238E27FC236}">
                  <a16:creationId xmlns:a16="http://schemas.microsoft.com/office/drawing/2014/main" id="{FC9DEA63-D915-6749-BAD0-155A77C94FDF}"/>
                </a:ext>
              </a:extLst>
            </p:cNvPr>
            <p:cNvSpPr txBox="1"/>
            <p:nvPr/>
          </p:nvSpPr>
          <p:spPr>
            <a:xfrm>
              <a:off x="2531743" y="4437161"/>
              <a:ext cx="1527522" cy="2222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44546A"/>
                  </a:solidFill>
                  <a:effectLst/>
                  <a:uLnTx/>
                  <a:uFillTx/>
                  <a:latin typeface="Arial" panose="020B0604020202020204" pitchFamily="34" charset="0"/>
                  <a:ea typeface="+mn-ea"/>
                </a:rPr>
                <a:t>فناوریها و زیرساخت</a:t>
              </a:r>
              <a:endParaRPr kumimoji="0" lang="en-US" sz="2000" b="1" i="0" u="none" strike="noStrike" kern="1200" cap="none" spc="0" normalizeH="0" baseline="0" noProof="0" dirty="0">
                <a:ln>
                  <a:noFill/>
                </a:ln>
                <a:solidFill>
                  <a:srgbClr val="44546A"/>
                </a:solidFill>
                <a:effectLst/>
                <a:uLnTx/>
                <a:uFillTx/>
                <a:latin typeface="Arial" panose="020B0604020202020204" pitchFamily="34" charset="0"/>
                <a:ea typeface="+mn-ea"/>
              </a:endParaRPr>
            </a:p>
          </p:txBody>
        </p:sp>
        <p:sp>
          <p:nvSpPr>
            <p:cNvPr id="260" name="TextBox 259">
              <a:extLst>
                <a:ext uri="{FF2B5EF4-FFF2-40B4-BE49-F238E27FC236}">
                  <a16:creationId xmlns:a16="http://schemas.microsoft.com/office/drawing/2014/main" id="{4D3B1361-9532-1442-9342-04DEFD0B347A}"/>
                </a:ext>
              </a:extLst>
            </p:cNvPr>
            <p:cNvSpPr txBox="1"/>
            <p:nvPr/>
          </p:nvSpPr>
          <p:spPr>
            <a:xfrm>
              <a:off x="2802649" y="1987767"/>
              <a:ext cx="1256616" cy="7694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44546A"/>
                  </a:solidFill>
                  <a:effectLst/>
                  <a:uLnTx/>
                  <a:uFillTx/>
                  <a:latin typeface="Arial" panose="020B0604020202020204" pitchFamily="34" charset="0"/>
                  <a:ea typeface="+mn-ea"/>
                </a:rPr>
                <a:t>تاثیرات بر اقتصاد و اجتماع</a:t>
              </a:r>
              <a:endParaRPr kumimoji="0" lang="en-US" sz="2800" b="1" i="0" u="none" strike="noStrike" kern="1200" cap="none" spc="0" normalizeH="0" baseline="0" noProof="0" dirty="0">
                <a:ln>
                  <a:noFill/>
                </a:ln>
                <a:solidFill>
                  <a:srgbClr val="44546A"/>
                </a:solidFill>
                <a:effectLst/>
                <a:uLnTx/>
                <a:uFillTx/>
                <a:latin typeface="Arial" panose="020B0604020202020204" pitchFamily="34" charset="0"/>
                <a:ea typeface="+mn-ea"/>
              </a:endParaRPr>
            </a:p>
          </p:txBody>
        </p:sp>
      </p:grpSp>
      <p:sp>
        <p:nvSpPr>
          <p:cNvPr id="68" name="TextBox 67">
            <a:extLst>
              <a:ext uri="{FF2B5EF4-FFF2-40B4-BE49-F238E27FC236}">
                <a16:creationId xmlns:a16="http://schemas.microsoft.com/office/drawing/2014/main" id="{4280FC4C-656A-4C05-ADF6-00100087B30A}"/>
              </a:ext>
            </a:extLst>
          </p:cNvPr>
          <p:cNvSpPr txBox="1"/>
          <p:nvPr/>
        </p:nvSpPr>
        <p:spPr>
          <a:xfrm>
            <a:off x="5234898" y="4258628"/>
            <a:ext cx="3837985"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4472C4"/>
                </a:solidFill>
                <a:effectLst/>
                <a:uLnTx/>
                <a:uFillTx/>
                <a:latin typeface="Calibri" panose="020F0502020204030204"/>
              </a:rPr>
              <a:t>مالیات جمع آوری شده/ ابعاد پای</a:t>
            </a:r>
            <a:r>
              <a:rPr lang="fa-IR" sz="2000" b="1" dirty="0">
                <a:solidFill>
                  <a:srgbClr val="4472C4"/>
                </a:solidFill>
                <a:latin typeface="Calibri" panose="020F0502020204030204"/>
              </a:rPr>
              <a:t>ه مالیاتی/ </a:t>
            </a:r>
            <a:r>
              <a:rPr kumimoji="0" lang="fa-IR" sz="2000" b="1" i="0" u="none" strike="noStrike" kern="1200" cap="none" spc="0" normalizeH="0" baseline="0" noProof="0" dirty="0">
                <a:ln>
                  <a:noFill/>
                </a:ln>
                <a:solidFill>
                  <a:srgbClr val="4472C4"/>
                </a:solidFill>
                <a:effectLst/>
                <a:uLnTx/>
                <a:uFillTx/>
                <a:latin typeface="Calibri" panose="020F0502020204030204"/>
              </a:rPr>
              <a:t>وصول بدهی مالیاتی</a:t>
            </a:r>
            <a:endParaRPr kumimoji="0" lang="en-US" sz="2000" b="1" i="0" u="none" strike="noStrike" kern="1200" cap="none" spc="0" normalizeH="0" baseline="0" noProof="0" dirty="0">
              <a:ln>
                <a:noFill/>
              </a:ln>
              <a:solidFill>
                <a:srgbClr val="4472C4"/>
              </a:solidFill>
              <a:effectLst/>
              <a:uLnTx/>
              <a:uFillTx/>
              <a:latin typeface="Calibri" panose="020F0502020204030204"/>
            </a:endParaRPr>
          </a:p>
        </p:txBody>
      </p:sp>
      <p:sp>
        <p:nvSpPr>
          <p:cNvPr id="69" name="TextBox 68">
            <a:extLst>
              <a:ext uri="{FF2B5EF4-FFF2-40B4-BE49-F238E27FC236}">
                <a16:creationId xmlns:a16="http://schemas.microsoft.com/office/drawing/2014/main" id="{8CF83D2C-2D84-4DD0-9D9E-43E2D5E084C9}"/>
              </a:ext>
            </a:extLst>
          </p:cNvPr>
          <p:cNvSpPr txBox="1"/>
          <p:nvPr/>
        </p:nvSpPr>
        <p:spPr>
          <a:xfrm>
            <a:off x="5886699" y="5185196"/>
            <a:ext cx="3186184"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ED7D31"/>
                </a:solidFill>
                <a:effectLst/>
                <a:uLnTx/>
                <a:uFillTx/>
                <a:latin typeface="Calibri" panose="020F0502020204030204"/>
                <a:ea typeface="+mn-ea"/>
              </a:rPr>
              <a:t>کیفیت داده های مالیاتی / کیفیت اطلاعات اقتصادی / کیفیت افشاء / سطح همکاریهای فنی / سطح تمکین</a:t>
            </a:r>
            <a:endParaRPr kumimoji="0" lang="en-US" sz="2000" b="1" i="0" u="none" strike="noStrike" kern="1200" cap="none" spc="0" normalizeH="0" baseline="0" noProof="0" dirty="0">
              <a:ln>
                <a:noFill/>
              </a:ln>
              <a:solidFill>
                <a:srgbClr val="ED7D31"/>
              </a:solidFill>
              <a:effectLst/>
              <a:uLnTx/>
              <a:uFillTx/>
              <a:latin typeface="Calibri" panose="020F0502020204030204"/>
              <a:ea typeface="+mn-ea"/>
            </a:endParaRPr>
          </a:p>
        </p:txBody>
      </p:sp>
      <p:sp>
        <p:nvSpPr>
          <p:cNvPr id="71" name="TextBox 70">
            <a:extLst>
              <a:ext uri="{FF2B5EF4-FFF2-40B4-BE49-F238E27FC236}">
                <a16:creationId xmlns:a16="http://schemas.microsoft.com/office/drawing/2014/main" id="{371D219B-BD33-478C-9C41-4F9331D7C1D1}"/>
              </a:ext>
            </a:extLst>
          </p:cNvPr>
          <p:cNvSpPr txBox="1"/>
          <p:nvPr/>
        </p:nvSpPr>
        <p:spPr>
          <a:xfrm>
            <a:off x="3028586" y="166894"/>
            <a:ext cx="9116133" cy="523220"/>
          </a:xfrm>
          <a:prstGeom prst="rect">
            <a:avLst/>
          </a:prstGeom>
          <a:noFill/>
          <a:ln>
            <a:noFill/>
          </a:ln>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44546A"/>
                </a:solidFill>
                <a:effectLst/>
                <a:uLnTx/>
                <a:uFillTx/>
                <a:latin typeface="Arial" panose="020B0604020202020204" pitchFamily="34" charset="0"/>
                <a:cs typeface="+mj-cs"/>
              </a:rPr>
              <a:t>پیشنهاد شاخصهای </a:t>
            </a:r>
            <a:r>
              <a:rPr kumimoji="0" lang="en-US" sz="2800" b="1" i="0" u="none" strike="noStrike" kern="1200" cap="none" spc="0" normalizeH="0" baseline="0" noProof="0" dirty="0">
                <a:ln>
                  <a:noFill/>
                </a:ln>
                <a:solidFill>
                  <a:srgbClr val="44546A"/>
                </a:solidFill>
                <a:effectLst/>
                <a:uLnTx/>
                <a:uFillTx/>
                <a:latin typeface="Arial" panose="020B0604020202020204" pitchFamily="34" charset="0"/>
                <a:cs typeface="+mj-cs"/>
              </a:rPr>
              <a:t>M&amp;E</a:t>
            </a:r>
            <a:r>
              <a:rPr kumimoji="0" lang="fa-IR" sz="2800" b="1" i="0" u="none" strike="noStrike" kern="1200" cap="none" spc="0" normalizeH="0" baseline="0" noProof="0" dirty="0">
                <a:ln>
                  <a:noFill/>
                </a:ln>
                <a:solidFill>
                  <a:srgbClr val="44546A"/>
                </a:solidFill>
                <a:effectLst/>
                <a:uLnTx/>
                <a:uFillTx/>
                <a:latin typeface="Arial" panose="020B0604020202020204" pitchFamily="34" charset="0"/>
                <a:cs typeface="+mj-cs"/>
              </a:rPr>
              <a:t> برای </a:t>
            </a:r>
            <a:r>
              <a:rPr kumimoji="0" lang="fa-IR" sz="2800" b="1" i="0" u="none" strike="noStrike" kern="1200" cap="none" spc="0" normalizeH="0" baseline="0" noProof="0" dirty="0" err="1">
                <a:ln>
                  <a:noFill/>
                </a:ln>
                <a:solidFill>
                  <a:srgbClr val="44546A"/>
                </a:solidFill>
                <a:effectLst/>
                <a:uLnTx/>
                <a:uFillTx/>
                <a:latin typeface="Arial" panose="020B0604020202020204" pitchFamily="34" charset="0"/>
                <a:cs typeface="+mj-cs"/>
              </a:rPr>
              <a:t>مالیات‎ستانی</a:t>
            </a:r>
            <a:r>
              <a:rPr kumimoji="0" lang="fa-IR" sz="2800" b="1" i="0" u="none" strike="noStrike" kern="1200" cap="none" spc="0" normalizeH="0" baseline="0" noProof="0" dirty="0">
                <a:ln>
                  <a:noFill/>
                </a:ln>
                <a:solidFill>
                  <a:srgbClr val="44546A"/>
                </a:solidFill>
                <a:effectLst/>
                <a:uLnTx/>
                <a:uFillTx/>
                <a:latin typeface="Arial" panose="020B0604020202020204" pitchFamily="34" charset="0"/>
                <a:cs typeface="+mj-cs"/>
              </a:rPr>
              <a:t> الکترونیکی</a:t>
            </a:r>
            <a:endParaRPr kumimoji="0" lang="en-US" sz="2800" b="1" i="0" u="none" strike="noStrike" kern="1200" cap="none" spc="0" normalizeH="0" baseline="0" noProof="0" dirty="0">
              <a:ln>
                <a:noFill/>
              </a:ln>
              <a:solidFill>
                <a:srgbClr val="44546A"/>
              </a:solidFill>
              <a:effectLst/>
              <a:uLnTx/>
              <a:uFillTx/>
              <a:latin typeface="Arial" panose="020B0604020202020204" pitchFamily="34" charset="0"/>
              <a:cs typeface="+mj-cs"/>
            </a:endParaRPr>
          </a:p>
        </p:txBody>
      </p:sp>
      <p:cxnSp>
        <p:nvCxnSpPr>
          <p:cNvPr id="10" name="Straight Connector 9">
            <a:extLst>
              <a:ext uri="{FF2B5EF4-FFF2-40B4-BE49-F238E27FC236}">
                <a16:creationId xmlns:a16="http://schemas.microsoft.com/office/drawing/2014/main" id="{791FAB9E-F04E-46D7-B953-3633496DA0E4}"/>
              </a:ext>
            </a:extLst>
          </p:cNvPr>
          <p:cNvCxnSpPr>
            <a:cxnSpLocks/>
          </p:cNvCxnSpPr>
          <p:nvPr/>
        </p:nvCxnSpPr>
        <p:spPr>
          <a:xfrm flipV="1">
            <a:off x="3991233" y="810027"/>
            <a:ext cx="8077773" cy="4675"/>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7A37822-99A6-4DB8-8A1F-A26BCE8C5F69}"/>
              </a:ext>
            </a:extLst>
          </p:cNvPr>
          <p:cNvSpPr txBox="1"/>
          <p:nvPr/>
        </p:nvSpPr>
        <p:spPr>
          <a:xfrm>
            <a:off x="4913378" y="2829810"/>
            <a:ext cx="4159505"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70AD47"/>
                </a:solidFill>
                <a:effectLst/>
                <a:uLnTx/>
                <a:uFillTx/>
                <a:latin typeface="Calibri" panose="020F0502020204030204"/>
                <a:ea typeface="+mn-ea"/>
              </a:rPr>
              <a:t>توسعه تمکین مالیاتی داوطلبانه / کاهش هزینه وصول/ تسریع حسابرسی مالیاتی</a:t>
            </a:r>
            <a:endParaRPr kumimoji="0" lang="en-US" sz="2000" b="1" i="0" u="none" strike="noStrike" kern="1200" cap="none" spc="0" normalizeH="0" baseline="0" noProof="0" dirty="0">
              <a:ln>
                <a:noFill/>
              </a:ln>
              <a:solidFill>
                <a:srgbClr val="70AD47"/>
              </a:solidFill>
              <a:effectLst/>
              <a:uLnTx/>
              <a:uFillTx/>
              <a:latin typeface="Calibri" panose="020F0502020204030204"/>
              <a:ea typeface="+mn-ea"/>
            </a:endParaRPr>
          </a:p>
        </p:txBody>
      </p:sp>
      <p:sp>
        <p:nvSpPr>
          <p:cNvPr id="25" name="Rectangle 24">
            <a:extLst>
              <a:ext uri="{FF2B5EF4-FFF2-40B4-BE49-F238E27FC236}">
                <a16:creationId xmlns:a16="http://schemas.microsoft.com/office/drawing/2014/main" id="{1895948C-5997-433C-9055-334A0EEA3485}"/>
              </a:ext>
            </a:extLst>
          </p:cNvPr>
          <p:cNvSpPr/>
          <p:nvPr/>
        </p:nvSpPr>
        <p:spPr>
          <a:xfrm>
            <a:off x="4368153" y="1202329"/>
            <a:ext cx="4704731" cy="1015663"/>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A8D890"/>
                </a:solidFill>
                <a:effectLst/>
                <a:uLnTx/>
                <a:uFillTx/>
                <a:latin typeface="Calibri" panose="020F0502020204030204"/>
              </a:rPr>
              <a:t>ظرفیت مالیاتی / عدالت مالیاتی درک شده / نرخ موثر مالیاتی/ پ</a:t>
            </a:r>
            <a:r>
              <a:rPr lang="fa-IR" sz="2000" b="1" dirty="0" err="1">
                <a:solidFill>
                  <a:srgbClr val="A8D890"/>
                </a:solidFill>
                <a:latin typeface="Calibri" panose="020F0502020204030204"/>
              </a:rPr>
              <a:t>وشش</a:t>
            </a:r>
            <a:r>
              <a:rPr lang="fa-IR" sz="2000" b="1" dirty="0">
                <a:solidFill>
                  <a:srgbClr val="A8D890"/>
                </a:solidFill>
                <a:latin typeface="Calibri" panose="020F0502020204030204"/>
              </a:rPr>
              <a:t> مالیاتی / ارتقای خدمات دولتی /  کوچک ساختن اندازه اقتصاد غیررسمی</a:t>
            </a:r>
            <a:endParaRPr kumimoji="0" lang="en-US" sz="2000" b="0" i="0" u="none" strike="noStrike" kern="1200" cap="none" spc="0" normalizeH="0" baseline="0" noProof="0" dirty="0">
              <a:ln>
                <a:noFill/>
              </a:ln>
              <a:solidFill>
                <a:srgbClr val="A8D890"/>
              </a:solidFill>
              <a:effectLst/>
              <a:uLnTx/>
              <a:uFillTx/>
              <a:latin typeface="Calibri" panose="020F0502020204030204"/>
            </a:endParaRPr>
          </a:p>
        </p:txBody>
      </p:sp>
      <p:grpSp>
        <p:nvGrpSpPr>
          <p:cNvPr id="5" name="Group 4">
            <a:extLst>
              <a:ext uri="{FF2B5EF4-FFF2-40B4-BE49-F238E27FC236}">
                <a16:creationId xmlns:a16="http://schemas.microsoft.com/office/drawing/2014/main" id="{781D866D-8413-460F-AD2B-A4A709D6F980}"/>
              </a:ext>
            </a:extLst>
          </p:cNvPr>
          <p:cNvGrpSpPr/>
          <p:nvPr/>
        </p:nvGrpSpPr>
        <p:grpSpPr>
          <a:xfrm>
            <a:off x="9261211" y="1460326"/>
            <a:ext cx="2824282" cy="4567643"/>
            <a:chOff x="9261211" y="1460326"/>
            <a:chExt cx="2824282" cy="4567643"/>
          </a:xfrm>
        </p:grpSpPr>
        <p:sp>
          <p:nvSpPr>
            <p:cNvPr id="30" name="Rectangle: Rounded Corners 29">
              <a:extLst>
                <a:ext uri="{FF2B5EF4-FFF2-40B4-BE49-F238E27FC236}">
                  <a16:creationId xmlns:a16="http://schemas.microsoft.com/office/drawing/2014/main" id="{9E667515-6427-4FED-9A76-C150631E5E4F}"/>
                </a:ext>
              </a:extLst>
            </p:cNvPr>
            <p:cNvSpPr/>
            <p:nvPr/>
          </p:nvSpPr>
          <p:spPr>
            <a:xfrm>
              <a:off x="9261211" y="5520823"/>
              <a:ext cx="1652067" cy="507146"/>
            </a:xfrm>
            <a:prstGeom prst="round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ورودی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1" name="Rectangle: Rounded Corners 30">
              <a:extLst>
                <a:ext uri="{FF2B5EF4-FFF2-40B4-BE49-F238E27FC236}">
                  <a16:creationId xmlns:a16="http://schemas.microsoft.com/office/drawing/2014/main" id="{6DB542D8-2DFA-4C3C-A203-AA7B8051D180}"/>
                </a:ext>
              </a:extLst>
            </p:cNvPr>
            <p:cNvSpPr/>
            <p:nvPr/>
          </p:nvSpPr>
          <p:spPr>
            <a:xfrm>
              <a:off x="9261212" y="2912478"/>
              <a:ext cx="1652067" cy="507146"/>
            </a:xfrm>
            <a:prstGeom prst="round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خروجی </a:t>
              </a:r>
              <a:r>
                <a:rPr kumimoji="0" lang="fa-IR" sz="1600" b="0" i="0" u="none" strike="noStrike" kern="1200" cap="none" spc="0" normalizeH="0" baseline="0" noProof="0" dirty="0">
                  <a:ln>
                    <a:noFill/>
                  </a:ln>
                  <a:solidFill>
                    <a:prstClr val="black"/>
                  </a:solidFill>
                  <a:effectLst/>
                  <a:uLnTx/>
                  <a:uFillTx/>
                  <a:latin typeface="Calibri" panose="020F0502020204030204"/>
                  <a:ea typeface="+mn-ea"/>
                </a:rPr>
                <a:t>(کمی/کیفی)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2" name="Rectangle: Rounded Corners 31">
              <a:extLst>
                <a:ext uri="{FF2B5EF4-FFF2-40B4-BE49-F238E27FC236}">
                  <a16:creationId xmlns:a16="http://schemas.microsoft.com/office/drawing/2014/main" id="{BD3BAFCF-BA85-4DCF-859E-658E31985B4B}"/>
                </a:ext>
              </a:extLst>
            </p:cNvPr>
            <p:cNvSpPr/>
            <p:nvPr/>
          </p:nvSpPr>
          <p:spPr>
            <a:xfrm>
              <a:off x="9261212" y="1460326"/>
              <a:ext cx="1652067" cy="507146"/>
            </a:xfrm>
            <a:prstGeom prst="roundRect">
              <a:avLst/>
            </a:prstGeom>
            <a:solidFill>
              <a:srgbClr val="A8D89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نتیجه (هدف)</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3" name="Rectangle 32">
              <a:extLst>
                <a:ext uri="{FF2B5EF4-FFF2-40B4-BE49-F238E27FC236}">
                  <a16:creationId xmlns:a16="http://schemas.microsoft.com/office/drawing/2014/main" id="{1E4C49D8-8E93-4B77-B30D-E7491D1C7FA6}"/>
                </a:ext>
              </a:extLst>
            </p:cNvPr>
            <p:cNvSpPr/>
            <p:nvPr/>
          </p:nvSpPr>
          <p:spPr>
            <a:xfrm>
              <a:off x="11229063" y="2408190"/>
              <a:ext cx="856430" cy="4532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اثربخشی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4" name="Rectangle 33">
              <a:extLst>
                <a:ext uri="{FF2B5EF4-FFF2-40B4-BE49-F238E27FC236}">
                  <a16:creationId xmlns:a16="http://schemas.microsoft.com/office/drawing/2014/main" id="{2A598366-3A54-434B-88BF-597AE7806C8A}"/>
                </a:ext>
              </a:extLst>
            </p:cNvPr>
            <p:cNvSpPr/>
            <p:nvPr/>
          </p:nvSpPr>
          <p:spPr>
            <a:xfrm>
              <a:off x="10785689" y="3721654"/>
              <a:ext cx="737876" cy="453284"/>
            </a:xfrm>
            <a:prstGeom prst="rect">
              <a:avLst/>
            </a:prstGeom>
            <a:no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rPr>
                <a:t>کارایی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cxnSp>
          <p:nvCxnSpPr>
            <p:cNvPr id="35" name="Straight Connector 10">
              <a:extLst>
                <a:ext uri="{FF2B5EF4-FFF2-40B4-BE49-F238E27FC236}">
                  <a16:creationId xmlns:a16="http://schemas.microsoft.com/office/drawing/2014/main" id="{41379A28-FEEE-4B9F-8AF1-357F42CCFBFF}"/>
                </a:ext>
              </a:extLst>
            </p:cNvPr>
            <p:cNvCxnSpPr>
              <a:cxnSpLocks/>
              <a:stCxn id="30" idx="3"/>
              <a:endCxn id="33" idx="2"/>
            </p:cNvCxnSpPr>
            <p:nvPr/>
          </p:nvCxnSpPr>
          <p:spPr>
            <a:xfrm flipV="1">
              <a:off x="10913278" y="2861474"/>
              <a:ext cx="744000" cy="2912922"/>
            </a:xfrm>
            <a:prstGeom prst="bentConnector2">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09231B50-7E89-464D-B5EE-EF2A16C13C5A}"/>
                </a:ext>
              </a:extLst>
            </p:cNvPr>
            <p:cNvCxnSpPr>
              <a:cxnSpLocks/>
              <a:stCxn id="33" idx="0"/>
              <a:endCxn id="32" idx="3"/>
            </p:cNvCxnSpPr>
            <p:nvPr/>
          </p:nvCxnSpPr>
          <p:spPr>
            <a:xfrm rot="16200000" flipV="1">
              <a:off x="10938134" y="1689045"/>
              <a:ext cx="694291" cy="743999"/>
            </a:xfrm>
            <a:prstGeom prst="bentConnector2">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12">
              <a:extLst>
                <a:ext uri="{FF2B5EF4-FFF2-40B4-BE49-F238E27FC236}">
                  <a16:creationId xmlns:a16="http://schemas.microsoft.com/office/drawing/2014/main" id="{B88DD735-FC78-4DA7-AE6F-7A677F376B9D}"/>
                </a:ext>
              </a:extLst>
            </p:cNvPr>
            <p:cNvCxnSpPr>
              <a:cxnSpLocks/>
              <a:endCxn id="34" idx="2"/>
            </p:cNvCxnSpPr>
            <p:nvPr/>
          </p:nvCxnSpPr>
          <p:spPr>
            <a:xfrm rot="5400000" flipH="1" flipV="1">
              <a:off x="10294649" y="4793572"/>
              <a:ext cx="1478612" cy="241344"/>
            </a:xfrm>
            <a:prstGeom prst="bentConnector3">
              <a:avLst>
                <a:gd name="adj1" fmla="val 1945"/>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13">
              <a:extLst>
                <a:ext uri="{FF2B5EF4-FFF2-40B4-BE49-F238E27FC236}">
                  <a16:creationId xmlns:a16="http://schemas.microsoft.com/office/drawing/2014/main" id="{1E011CE4-CA36-4F88-AE36-01429C021BD9}"/>
                </a:ext>
              </a:extLst>
            </p:cNvPr>
            <p:cNvCxnSpPr>
              <a:cxnSpLocks/>
              <a:stCxn id="34" idx="0"/>
              <a:endCxn id="31" idx="3"/>
            </p:cNvCxnSpPr>
            <p:nvPr/>
          </p:nvCxnSpPr>
          <p:spPr>
            <a:xfrm rot="16200000" flipV="1">
              <a:off x="10756152" y="3323179"/>
              <a:ext cx="555603" cy="241348"/>
            </a:xfrm>
            <a:prstGeom prst="bentConnector2">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9" name="Arrow: Right 38">
              <a:extLst>
                <a:ext uri="{FF2B5EF4-FFF2-40B4-BE49-F238E27FC236}">
                  <a16:creationId xmlns:a16="http://schemas.microsoft.com/office/drawing/2014/main" id="{880F0423-1936-4BCC-935A-0C9545CF07B0}"/>
                </a:ext>
              </a:extLst>
            </p:cNvPr>
            <p:cNvSpPr/>
            <p:nvPr/>
          </p:nvSpPr>
          <p:spPr>
            <a:xfrm rot="16200000">
              <a:off x="9731401" y="3699500"/>
              <a:ext cx="753792" cy="364463"/>
            </a:xfrm>
            <a:prstGeom prst="rightArrow">
              <a:avLst>
                <a:gd name="adj1" fmla="val 86313"/>
                <a:gd name="adj2" fmla="val 5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40" name="Arrow: Right 39">
              <a:extLst>
                <a:ext uri="{FF2B5EF4-FFF2-40B4-BE49-F238E27FC236}">
                  <a16:creationId xmlns:a16="http://schemas.microsoft.com/office/drawing/2014/main" id="{C8EDA7BF-21D0-4CEC-A746-D0BC416753BA}"/>
                </a:ext>
              </a:extLst>
            </p:cNvPr>
            <p:cNvSpPr/>
            <p:nvPr/>
          </p:nvSpPr>
          <p:spPr>
            <a:xfrm rot="16200000">
              <a:off x="9854724" y="5026728"/>
              <a:ext cx="507147" cy="364463"/>
            </a:xfrm>
            <a:prstGeom prst="rightArrow">
              <a:avLst>
                <a:gd name="adj1" fmla="val 86313"/>
                <a:gd name="adj2" fmla="val 5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41" name="Rectangle: Rounded Corners 40">
              <a:extLst>
                <a:ext uri="{FF2B5EF4-FFF2-40B4-BE49-F238E27FC236}">
                  <a16:creationId xmlns:a16="http://schemas.microsoft.com/office/drawing/2014/main" id="{4B16D832-BBCF-4BAB-98A5-3B5A6D6437A4}"/>
                </a:ext>
              </a:extLst>
            </p:cNvPr>
            <p:cNvSpPr/>
            <p:nvPr/>
          </p:nvSpPr>
          <p:spPr>
            <a:xfrm>
              <a:off x="9261212" y="4335506"/>
              <a:ext cx="1652067" cy="507146"/>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err="1">
                  <a:ln>
                    <a:noFill/>
                  </a:ln>
                  <a:solidFill>
                    <a:prstClr val="black"/>
                  </a:solidFill>
                  <a:effectLst/>
                  <a:uLnTx/>
                  <a:uFillTx/>
                  <a:latin typeface="Calibri" panose="020F0502020204030204"/>
                  <a:ea typeface="+mn-ea"/>
                </a:rPr>
                <a:t>فعالیت‎ها</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42" name="Arrow: Right 41">
              <a:extLst>
                <a:ext uri="{FF2B5EF4-FFF2-40B4-BE49-F238E27FC236}">
                  <a16:creationId xmlns:a16="http://schemas.microsoft.com/office/drawing/2014/main" id="{6D5E3869-50AC-4B31-BB0F-80F1CD2303C7}"/>
                </a:ext>
              </a:extLst>
            </p:cNvPr>
            <p:cNvSpPr/>
            <p:nvPr/>
          </p:nvSpPr>
          <p:spPr>
            <a:xfrm rot="16200000">
              <a:off x="9673069" y="2266149"/>
              <a:ext cx="869904" cy="364463"/>
            </a:xfrm>
            <a:prstGeom prst="rightArrow">
              <a:avLst>
                <a:gd name="adj1" fmla="val 86313"/>
                <a:gd name="adj2" fmla="val 50000"/>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grpSp>
      <p:sp>
        <p:nvSpPr>
          <p:cNvPr id="46" name="TextBox 45">
            <a:extLst>
              <a:ext uri="{FF2B5EF4-FFF2-40B4-BE49-F238E27FC236}">
                <a16:creationId xmlns:a16="http://schemas.microsoft.com/office/drawing/2014/main" id="{F21B4CB0-1BE2-4628-A21F-6E8E9BCA3212}"/>
              </a:ext>
            </a:extLst>
          </p:cNvPr>
          <p:cNvSpPr txBox="1"/>
          <p:nvPr/>
        </p:nvSpPr>
        <p:spPr>
          <a:xfrm>
            <a:off x="4718843" y="2248282"/>
            <a:ext cx="4354040" cy="646331"/>
          </a:xfrm>
          <a:prstGeom prst="rect">
            <a:avLst/>
          </a:prstGeom>
          <a:noFill/>
        </p:spPr>
        <p:txBody>
          <a:bodyPr wrap="square">
            <a:spAutoFit/>
          </a:bodyPr>
          <a:lstStyle/>
          <a:p>
            <a:pPr algn="r" rtl="1"/>
            <a:r>
              <a:rPr kumimoji="0" lang="fa-IR" sz="1800" b="1" i="0" u="none" strike="noStrike" kern="1200" cap="none" spc="0" normalizeH="0" baseline="0" noProof="0" dirty="0">
                <a:ln>
                  <a:noFill/>
                </a:ln>
                <a:solidFill>
                  <a:srgbClr val="FF0000"/>
                </a:solidFill>
                <a:effectLst/>
                <a:uLnTx/>
                <a:uFillTx/>
                <a:latin typeface="Calibri" panose="020F0502020204030204"/>
              </a:rPr>
              <a:t>بهبود مدیریت اصابت مالیاتی / ارتقای کوشش مالیاتی / کاهش شکاف مالیاتی</a:t>
            </a:r>
            <a:r>
              <a:rPr kumimoji="0" lang="en-US" sz="1800" b="1" i="0" u="none" strike="noStrike" kern="1200" cap="none" spc="0" normalizeH="0" baseline="0" noProof="0" dirty="0">
                <a:ln>
                  <a:noFill/>
                </a:ln>
                <a:solidFill>
                  <a:srgbClr val="FF0000"/>
                </a:solidFill>
                <a:effectLst/>
                <a:uLnTx/>
                <a:uFillTx/>
                <a:latin typeface="Calibri" panose="020F0502020204030204"/>
              </a:rPr>
              <a:t> </a:t>
            </a:r>
            <a:endParaRPr lang="en-GB" dirty="0">
              <a:solidFill>
                <a:srgbClr val="FF0000"/>
              </a:solidFill>
            </a:endParaRPr>
          </a:p>
        </p:txBody>
      </p:sp>
      <p:sp>
        <p:nvSpPr>
          <p:cNvPr id="51" name="TextBox 50">
            <a:extLst>
              <a:ext uri="{FF2B5EF4-FFF2-40B4-BE49-F238E27FC236}">
                <a16:creationId xmlns:a16="http://schemas.microsoft.com/office/drawing/2014/main" id="{1A8AE9B8-F8F8-425E-A797-F8FFDB91FF5A}"/>
              </a:ext>
            </a:extLst>
          </p:cNvPr>
          <p:cNvSpPr txBox="1"/>
          <p:nvPr/>
        </p:nvSpPr>
        <p:spPr>
          <a:xfrm>
            <a:off x="5102004" y="3619670"/>
            <a:ext cx="3998027" cy="646331"/>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chemeClr val="accent4">
                    <a:lumMod val="75000"/>
                  </a:schemeClr>
                </a:solidFill>
                <a:effectLst/>
                <a:uLnTx/>
                <a:uFillTx/>
                <a:latin typeface="Calibri" panose="020F0502020204030204"/>
              </a:rPr>
              <a:t>کاهش </a:t>
            </a:r>
            <a:r>
              <a:rPr lang="fa-IR" b="1" dirty="0">
                <a:solidFill>
                  <a:schemeClr val="accent4">
                    <a:lumMod val="75000"/>
                  </a:schemeClr>
                </a:solidFill>
                <a:latin typeface="Calibri" panose="020F0502020204030204"/>
              </a:rPr>
              <a:t>اعتراض مالیاتی، کاهش زمان دادرسی مالیاتی تسریع </a:t>
            </a:r>
            <a:r>
              <a:rPr kumimoji="0" lang="fa-IR" sz="1800" b="1" i="0" u="none" strike="noStrike" kern="1200" cap="none" spc="0" normalizeH="0" baseline="0" noProof="0" dirty="0">
                <a:ln>
                  <a:noFill/>
                </a:ln>
                <a:solidFill>
                  <a:schemeClr val="accent4">
                    <a:lumMod val="75000"/>
                  </a:schemeClr>
                </a:solidFill>
                <a:effectLst/>
                <a:uLnTx/>
                <a:uFillTx/>
                <a:latin typeface="Calibri" panose="020F0502020204030204"/>
              </a:rPr>
              <a:t>توقیف و تصرف</a:t>
            </a:r>
            <a:endParaRPr kumimoji="0" lang="en-US" sz="1800" b="1" i="0" u="none" strike="noStrike" kern="1200" cap="none" spc="0" normalizeH="0" baseline="0" noProof="0" dirty="0">
              <a:ln>
                <a:noFill/>
              </a:ln>
              <a:solidFill>
                <a:schemeClr val="accent4">
                  <a:lumMod val="75000"/>
                </a:schemeClr>
              </a:solidFill>
              <a:effectLst/>
              <a:uLnTx/>
              <a:uFillTx/>
              <a:latin typeface="Calibri" panose="020F0502020204030204"/>
            </a:endParaRPr>
          </a:p>
        </p:txBody>
      </p:sp>
      <p:sp>
        <p:nvSpPr>
          <p:cNvPr id="3" name="TextBox 2">
            <a:extLst>
              <a:ext uri="{FF2B5EF4-FFF2-40B4-BE49-F238E27FC236}">
                <a16:creationId xmlns:a16="http://schemas.microsoft.com/office/drawing/2014/main" id="{C16FDC69-8BD5-4F33-A448-D8C1457D4B35}"/>
              </a:ext>
            </a:extLst>
          </p:cNvPr>
          <p:cNvSpPr txBox="1"/>
          <p:nvPr/>
        </p:nvSpPr>
        <p:spPr>
          <a:xfrm>
            <a:off x="9100031" y="6383329"/>
            <a:ext cx="2961020" cy="306949"/>
          </a:xfrm>
          <a:prstGeom prst="rect">
            <a:avLst/>
          </a:prstGeom>
          <a:noFill/>
        </p:spPr>
        <p:txBody>
          <a:bodyPr wrap="square" rtlCol="0">
            <a:spAutoFit/>
          </a:bodyPr>
          <a:lstStyle/>
          <a:p>
            <a:pPr algn="ctr" rtl="1"/>
            <a:r>
              <a:rPr lang="fa-IR" sz="1400" dirty="0"/>
              <a:t>ساختار سنجش بهینگی مالیات ستانی در </a:t>
            </a:r>
            <a:r>
              <a:rPr lang="en-US" sz="1400" dirty="0"/>
              <a:t>OECD</a:t>
            </a:r>
            <a:endParaRPr lang="en-GB" sz="1400" dirty="0"/>
          </a:p>
        </p:txBody>
      </p:sp>
      <p:sp>
        <p:nvSpPr>
          <p:cNvPr id="4" name="TextBox 3">
            <a:extLst>
              <a:ext uri="{FF2B5EF4-FFF2-40B4-BE49-F238E27FC236}">
                <a16:creationId xmlns:a16="http://schemas.microsoft.com/office/drawing/2014/main" id="{15EB7722-19C7-4ACD-88B4-418053DFD5C3}"/>
              </a:ext>
            </a:extLst>
          </p:cNvPr>
          <p:cNvSpPr txBox="1"/>
          <p:nvPr/>
        </p:nvSpPr>
        <p:spPr>
          <a:xfrm>
            <a:off x="251153" y="1444598"/>
            <a:ext cx="1848203" cy="523220"/>
          </a:xfrm>
          <a:prstGeom prst="rect">
            <a:avLst/>
          </a:prstGeom>
          <a:noFill/>
        </p:spPr>
        <p:txBody>
          <a:bodyPr wrap="square" rtlCol="0">
            <a:spAutoFit/>
          </a:bodyPr>
          <a:lstStyle/>
          <a:p>
            <a:pPr algn="r" rtl="1"/>
            <a:r>
              <a:rPr lang="fa-IR" sz="2800" b="1" dirty="0">
                <a:solidFill>
                  <a:srgbClr val="C00000"/>
                </a:solidFill>
              </a:rPr>
              <a:t>آیا مفید است؟</a:t>
            </a:r>
            <a:endParaRPr lang="en-GB" sz="2800" b="1" dirty="0">
              <a:solidFill>
                <a:srgbClr val="C00000"/>
              </a:solidFill>
            </a:endParaRPr>
          </a:p>
        </p:txBody>
      </p:sp>
    </p:spTree>
    <p:extLst>
      <p:ext uri="{BB962C8B-B14F-4D97-AF65-F5344CB8AC3E}">
        <p14:creationId xmlns:p14="http://schemas.microsoft.com/office/powerpoint/2010/main" val="188484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nodeType="after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heel(1)">
                                      <p:cBhvr>
                                        <p:cTn id="17" dur="2000"/>
                                        <p:tgtEl>
                                          <p:spTgt spid="69"/>
                                        </p:tgtEl>
                                      </p:cBhvr>
                                    </p:animEffect>
                                  </p:childTnLst>
                                </p:cTn>
                              </p:par>
                            </p:childTnLst>
                          </p:cTn>
                        </p:par>
                        <p:par>
                          <p:cTn id="18" fill="hold">
                            <p:stCondLst>
                              <p:cond delay="2000"/>
                            </p:stCondLst>
                            <p:childTnLst>
                              <p:par>
                                <p:cTn id="19" presetID="21" presetClass="entr" presetSubtype="1" fill="hold" grpId="0" nodeType="afterEffect">
                                  <p:stCondLst>
                                    <p:cond delay="750"/>
                                  </p:stCondLst>
                                  <p:childTnLst>
                                    <p:set>
                                      <p:cBhvr>
                                        <p:cTn id="20" dur="1" fill="hold">
                                          <p:stCondLst>
                                            <p:cond delay="0"/>
                                          </p:stCondLst>
                                        </p:cTn>
                                        <p:tgtEl>
                                          <p:spTgt spid="68"/>
                                        </p:tgtEl>
                                        <p:attrNameLst>
                                          <p:attrName>style.visibility</p:attrName>
                                        </p:attrNameLst>
                                      </p:cBhvr>
                                      <p:to>
                                        <p:strVal val="visible"/>
                                      </p:to>
                                    </p:set>
                                    <p:animEffect transition="in" filter="wheel(1)">
                                      <p:cBhvr>
                                        <p:cTn id="21" dur="2000"/>
                                        <p:tgtEl>
                                          <p:spTgt spid="68"/>
                                        </p:tgtEl>
                                      </p:cBhvr>
                                    </p:animEffect>
                                  </p:childTnLst>
                                </p:cTn>
                              </p:par>
                            </p:childTnLst>
                          </p:cTn>
                        </p:par>
                        <p:par>
                          <p:cTn id="22" fill="hold">
                            <p:stCondLst>
                              <p:cond delay="4750"/>
                            </p:stCondLst>
                            <p:childTnLst>
                              <p:par>
                                <p:cTn id="23" presetID="21" presetClass="entr" presetSubtype="1" fill="hold" grpId="0" nodeType="afterEffect">
                                  <p:stCondLst>
                                    <p:cond delay="1000"/>
                                  </p:stCondLst>
                                  <p:childTnLst>
                                    <p:set>
                                      <p:cBhvr>
                                        <p:cTn id="24" dur="1" fill="hold">
                                          <p:stCondLst>
                                            <p:cond delay="0"/>
                                          </p:stCondLst>
                                        </p:cTn>
                                        <p:tgtEl>
                                          <p:spTgt spid="51"/>
                                        </p:tgtEl>
                                        <p:attrNameLst>
                                          <p:attrName>style.visibility</p:attrName>
                                        </p:attrNameLst>
                                      </p:cBhvr>
                                      <p:to>
                                        <p:strVal val="visible"/>
                                      </p:to>
                                    </p:set>
                                    <p:animEffect transition="in" filter="wheel(1)">
                                      <p:cBhvr>
                                        <p:cTn id="25" dur="2000"/>
                                        <p:tgtEl>
                                          <p:spTgt spid="51"/>
                                        </p:tgtEl>
                                      </p:cBhvr>
                                    </p:animEffect>
                                  </p:childTnLst>
                                </p:cTn>
                              </p:par>
                            </p:childTnLst>
                          </p:cTn>
                        </p:par>
                        <p:par>
                          <p:cTn id="26" fill="hold">
                            <p:stCondLst>
                              <p:cond delay="7750"/>
                            </p:stCondLst>
                            <p:childTnLst>
                              <p:par>
                                <p:cTn id="27" presetID="21" presetClass="entr" presetSubtype="1" fill="hold" grpId="0" nodeType="afterEffect">
                                  <p:stCondLst>
                                    <p:cond delay="1000"/>
                                  </p:stCondLst>
                                  <p:childTnLst>
                                    <p:set>
                                      <p:cBhvr>
                                        <p:cTn id="28" dur="1" fill="hold">
                                          <p:stCondLst>
                                            <p:cond delay="0"/>
                                          </p:stCondLst>
                                        </p:cTn>
                                        <p:tgtEl>
                                          <p:spTgt spid="24"/>
                                        </p:tgtEl>
                                        <p:attrNameLst>
                                          <p:attrName>style.visibility</p:attrName>
                                        </p:attrNameLst>
                                      </p:cBhvr>
                                      <p:to>
                                        <p:strVal val="visible"/>
                                      </p:to>
                                    </p:set>
                                    <p:animEffect transition="in" filter="wheel(1)">
                                      <p:cBhvr>
                                        <p:cTn id="29" dur="2000"/>
                                        <p:tgtEl>
                                          <p:spTgt spid="24"/>
                                        </p:tgtEl>
                                      </p:cBhvr>
                                    </p:animEffect>
                                  </p:childTnLst>
                                </p:cTn>
                              </p:par>
                            </p:childTnLst>
                          </p:cTn>
                        </p:par>
                        <p:par>
                          <p:cTn id="30" fill="hold">
                            <p:stCondLst>
                              <p:cond delay="10750"/>
                            </p:stCondLst>
                            <p:childTnLst>
                              <p:par>
                                <p:cTn id="31" presetID="21" presetClass="entr" presetSubtype="1" fill="hold" grpId="0" nodeType="afterEffect">
                                  <p:stCondLst>
                                    <p:cond delay="1000"/>
                                  </p:stCondLst>
                                  <p:childTnLst>
                                    <p:set>
                                      <p:cBhvr>
                                        <p:cTn id="32" dur="1" fill="hold">
                                          <p:stCondLst>
                                            <p:cond delay="0"/>
                                          </p:stCondLst>
                                        </p:cTn>
                                        <p:tgtEl>
                                          <p:spTgt spid="46"/>
                                        </p:tgtEl>
                                        <p:attrNameLst>
                                          <p:attrName>style.visibility</p:attrName>
                                        </p:attrNameLst>
                                      </p:cBhvr>
                                      <p:to>
                                        <p:strVal val="visible"/>
                                      </p:to>
                                    </p:set>
                                    <p:animEffect transition="in" filter="wheel(1)">
                                      <p:cBhvr>
                                        <p:cTn id="33" dur="2000"/>
                                        <p:tgtEl>
                                          <p:spTgt spid="46"/>
                                        </p:tgtEl>
                                      </p:cBhvr>
                                    </p:animEffect>
                                  </p:childTnLst>
                                </p:cTn>
                              </p:par>
                            </p:childTnLst>
                          </p:cTn>
                        </p:par>
                        <p:par>
                          <p:cTn id="34" fill="hold">
                            <p:stCondLst>
                              <p:cond delay="13750"/>
                            </p:stCondLst>
                            <p:childTnLst>
                              <p:par>
                                <p:cTn id="35" presetID="21" presetClass="entr" presetSubtype="1" fill="hold" grpId="0" nodeType="afterEffect">
                                  <p:stCondLst>
                                    <p:cond delay="1000"/>
                                  </p:stCondLst>
                                  <p:childTnLst>
                                    <p:set>
                                      <p:cBhvr>
                                        <p:cTn id="36" dur="1" fill="hold">
                                          <p:stCondLst>
                                            <p:cond delay="0"/>
                                          </p:stCondLst>
                                        </p:cTn>
                                        <p:tgtEl>
                                          <p:spTgt spid="25"/>
                                        </p:tgtEl>
                                        <p:attrNameLst>
                                          <p:attrName>style.visibility</p:attrName>
                                        </p:attrNameLst>
                                      </p:cBhvr>
                                      <p:to>
                                        <p:strVal val="visible"/>
                                      </p:to>
                                    </p:set>
                                    <p:animEffect transition="in" filter="wheel(1)">
                                      <p:cBhvr>
                                        <p:cTn id="37" dur="20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24" grpId="0"/>
      <p:bldP spid="25" grpId="0"/>
      <p:bldP spid="46" grpId="0"/>
      <p:bldP spid="51" grpId="0"/>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86836-8CB9-4E9D-A186-D229595AB715}"/>
              </a:ext>
            </a:extLst>
          </p:cNvPr>
          <p:cNvSpPr>
            <a:spLocks noGrp="1"/>
          </p:cNvSpPr>
          <p:nvPr>
            <p:ph type="title"/>
          </p:nvPr>
        </p:nvSpPr>
        <p:spPr>
          <a:xfrm>
            <a:off x="155844" y="250705"/>
            <a:ext cx="11649470" cy="1005858"/>
          </a:xfrm>
        </p:spPr>
        <p:txBody>
          <a:bodyPr>
            <a:noAutofit/>
          </a:bodyPr>
          <a:lstStyle/>
          <a:p>
            <a:r>
              <a:rPr lang="fa-IR" sz="3400" dirty="0">
                <a:solidFill>
                  <a:schemeClr val="accent6">
                    <a:lumMod val="75000"/>
                  </a:schemeClr>
                </a:solidFill>
              </a:rPr>
              <a:t>رسیدن به اهداف تنها با کمک فاوا مقدور نیست. </a:t>
            </a:r>
            <a:r>
              <a:rPr lang="fa-IR" sz="3400" dirty="0" err="1">
                <a:solidFill>
                  <a:schemeClr val="accent6">
                    <a:lumMod val="75000"/>
                  </a:schemeClr>
                </a:solidFill>
              </a:rPr>
              <a:t>ابزارسازی</a:t>
            </a:r>
            <a:r>
              <a:rPr lang="fa-IR" sz="3400" dirty="0">
                <a:solidFill>
                  <a:schemeClr val="accent6">
                    <a:lumMod val="75000"/>
                  </a:schemeClr>
                </a:solidFill>
              </a:rPr>
              <a:t> و نهادسازی لازمست </a:t>
            </a:r>
            <a:endParaRPr lang="en-GB" sz="3400" dirty="0"/>
          </a:p>
        </p:txBody>
      </p:sp>
      <p:pic>
        <p:nvPicPr>
          <p:cNvPr id="136" name="Picture 135">
            <a:extLst>
              <a:ext uri="{FF2B5EF4-FFF2-40B4-BE49-F238E27FC236}">
                <a16:creationId xmlns:a16="http://schemas.microsoft.com/office/drawing/2014/main" id="{F2A962D8-3088-4B4A-BB0A-999A602663B5}"/>
              </a:ext>
            </a:extLst>
          </p:cNvPr>
          <p:cNvPicPr>
            <a:picLocks noChangeAspect="1"/>
          </p:cNvPicPr>
          <p:nvPr/>
        </p:nvPicPr>
        <p:blipFill>
          <a:blip r:embed="rId2"/>
          <a:stretch>
            <a:fillRect/>
          </a:stretch>
        </p:blipFill>
        <p:spPr>
          <a:xfrm>
            <a:off x="3838381" y="2152082"/>
            <a:ext cx="4515237" cy="3463187"/>
          </a:xfrm>
          <a:prstGeom prst="rect">
            <a:avLst/>
          </a:prstGeom>
        </p:spPr>
      </p:pic>
      <p:sp>
        <p:nvSpPr>
          <p:cNvPr id="138" name="TextBox 137">
            <a:extLst>
              <a:ext uri="{FF2B5EF4-FFF2-40B4-BE49-F238E27FC236}">
                <a16:creationId xmlns:a16="http://schemas.microsoft.com/office/drawing/2014/main" id="{0D94D124-4230-46AC-88A8-109056699525}"/>
              </a:ext>
            </a:extLst>
          </p:cNvPr>
          <p:cNvSpPr txBox="1"/>
          <p:nvPr/>
        </p:nvSpPr>
        <p:spPr>
          <a:xfrm>
            <a:off x="7816645" y="1293396"/>
            <a:ext cx="4213613" cy="2308324"/>
          </a:xfrm>
          <a:prstGeom prst="rect">
            <a:avLst/>
          </a:prstGeom>
          <a:noFill/>
        </p:spPr>
        <p:txBody>
          <a:bodyPr wrap="square">
            <a:spAutoFit/>
          </a:bodyPr>
          <a:lstStyle/>
          <a:p>
            <a:pPr algn="r" rtl="1"/>
            <a:r>
              <a:rPr lang="fa-IR" sz="2400" dirty="0"/>
              <a:t>بهبود اثربخشی عمدتا از استقرار قواعد و </a:t>
            </a:r>
            <a:r>
              <a:rPr lang="fa-IR" sz="2400" dirty="0" err="1"/>
              <a:t>رویه‎های</a:t>
            </a:r>
            <a:r>
              <a:rPr lang="fa-IR" sz="2400" dirty="0"/>
              <a:t> بهتر در بخش مربوطه به دست </a:t>
            </a:r>
            <a:r>
              <a:rPr lang="fa-IR" sz="2400" dirty="0" err="1"/>
              <a:t>می‎آید</a:t>
            </a:r>
            <a:r>
              <a:rPr lang="fa-IR" sz="2400" dirty="0"/>
              <a:t>. به کارگیری فاوا در مورد قواعد و فرآیندهای ناکارآمد و مهجور عملا به معنای </a:t>
            </a:r>
            <a:r>
              <a:rPr lang="fa-IR" sz="2400" dirty="0" err="1"/>
              <a:t>رایانه‎ای</a:t>
            </a:r>
            <a:r>
              <a:rPr lang="fa-IR" sz="2400" dirty="0"/>
              <a:t> کردن ناکارآیی است، انجام سریعتر کارهای نادرست به معنی پیشرفت نیست</a:t>
            </a:r>
          </a:p>
        </p:txBody>
      </p:sp>
      <p:sp>
        <p:nvSpPr>
          <p:cNvPr id="140" name="TextBox 139">
            <a:extLst>
              <a:ext uri="{FF2B5EF4-FFF2-40B4-BE49-F238E27FC236}">
                <a16:creationId xmlns:a16="http://schemas.microsoft.com/office/drawing/2014/main" id="{B509AAB5-B9CD-415E-8496-B7C401053B78}"/>
              </a:ext>
            </a:extLst>
          </p:cNvPr>
          <p:cNvSpPr txBox="1"/>
          <p:nvPr/>
        </p:nvSpPr>
        <p:spPr>
          <a:xfrm>
            <a:off x="7954425" y="4872915"/>
            <a:ext cx="4056038" cy="1200329"/>
          </a:xfrm>
          <a:prstGeom prst="rect">
            <a:avLst/>
          </a:prstGeom>
          <a:noFill/>
        </p:spPr>
        <p:txBody>
          <a:bodyPr wrap="square">
            <a:spAutoFit/>
          </a:bodyPr>
          <a:lstStyle/>
          <a:p>
            <a:pPr algn="r" rtl="1"/>
            <a:r>
              <a:rPr lang="fa-IR" sz="2400" dirty="0"/>
              <a:t>فاوا نمیتواند جایگزین مدیریت خوب و کنترلهای داخلی شود. تصور استفاده از رایانه برای کنترل قویتر اشتباه است.</a:t>
            </a:r>
          </a:p>
        </p:txBody>
      </p:sp>
      <p:sp>
        <p:nvSpPr>
          <p:cNvPr id="142" name="TextBox 141">
            <a:extLst>
              <a:ext uri="{FF2B5EF4-FFF2-40B4-BE49-F238E27FC236}">
                <a16:creationId xmlns:a16="http://schemas.microsoft.com/office/drawing/2014/main" id="{A59CF292-2CF8-467D-B8EE-AADB12B55871}"/>
              </a:ext>
            </a:extLst>
          </p:cNvPr>
          <p:cNvSpPr txBox="1"/>
          <p:nvPr/>
        </p:nvSpPr>
        <p:spPr>
          <a:xfrm>
            <a:off x="155844" y="1420461"/>
            <a:ext cx="4308004" cy="1938992"/>
          </a:xfrm>
          <a:prstGeom prst="rect">
            <a:avLst/>
          </a:prstGeom>
          <a:noFill/>
        </p:spPr>
        <p:txBody>
          <a:bodyPr wrap="square">
            <a:spAutoFit/>
          </a:bodyPr>
          <a:lstStyle/>
          <a:p>
            <a:pPr algn="r" rtl="1"/>
            <a:r>
              <a:rPr lang="fa-IR" sz="2400" dirty="0"/>
              <a:t>نگرش غیر یکپارچه ممکن است نیازهای مشخصی را برطرف سازد اما سبب ایجاد نظامی متزلزل و حتی مخاطره آمیز میشود. رویکرد جامع مستلزم سازگاری و تناسب اجزای نظام خدمات عمومی است، نه لزوماً یکپارچگی آن</a:t>
            </a:r>
          </a:p>
        </p:txBody>
      </p:sp>
      <p:sp>
        <p:nvSpPr>
          <p:cNvPr id="144" name="TextBox 143">
            <a:extLst>
              <a:ext uri="{FF2B5EF4-FFF2-40B4-BE49-F238E27FC236}">
                <a16:creationId xmlns:a16="http://schemas.microsoft.com/office/drawing/2014/main" id="{A12D0713-BFA3-4AF3-9BAB-F22F2706CB22}"/>
              </a:ext>
            </a:extLst>
          </p:cNvPr>
          <p:cNvSpPr txBox="1"/>
          <p:nvPr/>
        </p:nvSpPr>
        <p:spPr>
          <a:xfrm>
            <a:off x="181406" y="4407368"/>
            <a:ext cx="4308004" cy="2308324"/>
          </a:xfrm>
          <a:prstGeom prst="rect">
            <a:avLst/>
          </a:prstGeom>
          <a:noFill/>
        </p:spPr>
        <p:txBody>
          <a:bodyPr wrap="square">
            <a:spAutoFit/>
          </a:bodyPr>
          <a:lstStyle/>
          <a:p>
            <a:pPr algn="r" rtl="1"/>
            <a:r>
              <a:rPr lang="fa-IR" sz="2400" dirty="0"/>
              <a:t>ادعا میشود که فاوا فساد را کاهش میدهد. در حقیقت فاوا تقریبا تمام فرصتهای سوءاستفاده را برای کسانی که این فناوری را به خوبی نشناخته باشند از بین میبرد، اما در عین حال </a:t>
            </a:r>
            <a:r>
              <a:rPr lang="fa-IR" sz="2400" dirty="0" err="1"/>
              <a:t>چشم‎انداز</a:t>
            </a:r>
            <a:r>
              <a:rPr lang="fa-IR" sz="2400" dirty="0"/>
              <a:t> </a:t>
            </a:r>
            <a:r>
              <a:rPr lang="fa-IR" sz="2400" dirty="0" err="1"/>
              <a:t>سوءاستفاده‎های</a:t>
            </a:r>
            <a:r>
              <a:rPr lang="fa-IR" sz="2400" dirty="0"/>
              <a:t> تازه را به روی کسانی که بر آن مسلط باشند، می گشاید.</a:t>
            </a:r>
          </a:p>
        </p:txBody>
      </p:sp>
    </p:spTree>
    <p:extLst>
      <p:ext uri="{BB962C8B-B14F-4D97-AF65-F5344CB8AC3E}">
        <p14:creationId xmlns:p14="http://schemas.microsoft.com/office/powerpoint/2010/main" val="3222260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EFF2-48E1-4FC9-A15A-91AB6171428D}"/>
              </a:ext>
            </a:extLst>
          </p:cNvPr>
          <p:cNvSpPr>
            <a:spLocks noGrp="1"/>
          </p:cNvSpPr>
          <p:nvPr>
            <p:ph type="title"/>
          </p:nvPr>
        </p:nvSpPr>
        <p:spPr>
          <a:xfrm>
            <a:off x="764360" y="300868"/>
            <a:ext cx="10978375" cy="956836"/>
          </a:xfrm>
        </p:spPr>
        <p:txBody>
          <a:bodyPr/>
          <a:lstStyle/>
          <a:p>
            <a:r>
              <a:rPr lang="fa-IR" dirty="0"/>
              <a:t>گسست حاکمیت قانون و مدیریت خدمات عمومی</a:t>
            </a:r>
            <a:endParaRPr lang="en-GB" dirty="0"/>
          </a:p>
        </p:txBody>
      </p:sp>
      <p:sp>
        <p:nvSpPr>
          <p:cNvPr id="3" name="Content Placeholder 2">
            <a:extLst>
              <a:ext uri="{FF2B5EF4-FFF2-40B4-BE49-F238E27FC236}">
                <a16:creationId xmlns:a16="http://schemas.microsoft.com/office/drawing/2014/main" id="{2072BBE8-A309-4683-8E58-1AFB5CF82B8B}"/>
              </a:ext>
            </a:extLst>
          </p:cNvPr>
          <p:cNvSpPr>
            <a:spLocks noGrp="1"/>
          </p:cNvSpPr>
          <p:nvPr>
            <p:ph idx="1"/>
          </p:nvPr>
        </p:nvSpPr>
        <p:spPr>
          <a:xfrm>
            <a:off x="3725840" y="1409946"/>
            <a:ext cx="8016896" cy="5191432"/>
          </a:xfrm>
        </p:spPr>
        <p:txBody>
          <a:bodyPr anchor="ctr"/>
          <a:lstStyle/>
          <a:p>
            <a:r>
              <a:rPr lang="fa-IR" dirty="0"/>
              <a:t>گسست توسعه مدیریت بخش عمومی از حاکمیت قانون، رخدادی پرتکرار بوده به نحوی که سازمان ملل در مورد آن هشدار  صادر کرده است.</a:t>
            </a:r>
          </a:p>
          <a:p>
            <a:r>
              <a:rPr lang="fa-IR" dirty="0" err="1"/>
              <a:t>بی‎توجهی</a:t>
            </a:r>
            <a:r>
              <a:rPr lang="fa-IR" dirty="0"/>
              <a:t> به مباحث توسعه نهادی در اجرای </a:t>
            </a:r>
            <a:r>
              <a:rPr lang="fa-IR" dirty="0" err="1"/>
              <a:t>پروژه‎های</a:t>
            </a:r>
            <a:r>
              <a:rPr lang="fa-IR" dirty="0"/>
              <a:t> دولت الکترونیکی؛ انباشت قابل توجهی از موارد نقض و دستکاری حقوق شهروندان در عرصه حقوق عمومی شده است. </a:t>
            </a:r>
          </a:p>
          <a:p>
            <a:r>
              <a:rPr lang="fa-IR" dirty="0"/>
              <a:t>در </a:t>
            </a:r>
            <a:r>
              <a:rPr lang="fa-IR" dirty="0" err="1"/>
              <a:t>سازمان‎های</a:t>
            </a:r>
            <a:r>
              <a:rPr lang="fa-IR" dirty="0"/>
              <a:t> </a:t>
            </a:r>
            <a:r>
              <a:rPr lang="fa-IR" dirty="0" err="1"/>
              <a:t>خدمات‎رسانی</a:t>
            </a:r>
            <a:r>
              <a:rPr lang="fa-IR" dirty="0"/>
              <a:t> عمومی، دیجیتال سازی فرآیند اصلی هر یک از خدمت را شامل شده؛ خدمات عمومی با سرعت و دقت و از راه دور قابل دریافت هستند. </a:t>
            </a:r>
          </a:p>
          <a:p>
            <a:r>
              <a:rPr lang="fa-IR" dirty="0"/>
              <a:t>ولیکن فرآیندهای جایگزین که در پس </a:t>
            </a:r>
            <a:r>
              <a:rPr lang="fa-IR" dirty="0" err="1"/>
              <a:t>نقایصی</a:t>
            </a:r>
            <a:r>
              <a:rPr lang="fa-IR" dirty="0"/>
              <a:t> </a:t>
            </a:r>
            <a:r>
              <a:rPr lang="fa-IR" dirty="0" err="1"/>
              <a:t>بوجود</a:t>
            </a:r>
            <a:r>
              <a:rPr lang="fa-IR" dirty="0"/>
              <a:t> </a:t>
            </a:r>
            <a:r>
              <a:rPr lang="fa-IR" dirty="0" err="1"/>
              <a:t>می‎آیند</a:t>
            </a:r>
            <a:r>
              <a:rPr lang="fa-IR" dirty="0"/>
              <a:t>؛ و در گذشته با حکمرانی فرم دولت از رعایت حقوق شهروندی مطمئن میشد؛ امروزه به حال خود رها </a:t>
            </a:r>
            <a:r>
              <a:rPr lang="fa-IR" dirty="0" err="1"/>
              <a:t>شده‎اند</a:t>
            </a:r>
            <a:r>
              <a:rPr lang="fa-IR" dirty="0"/>
              <a:t>.</a:t>
            </a:r>
          </a:p>
        </p:txBody>
      </p:sp>
      <p:sp>
        <p:nvSpPr>
          <p:cNvPr id="5" name="TextBox 4">
            <a:extLst>
              <a:ext uri="{FF2B5EF4-FFF2-40B4-BE49-F238E27FC236}">
                <a16:creationId xmlns:a16="http://schemas.microsoft.com/office/drawing/2014/main" id="{6F8801F8-6144-4503-95E0-95C1B82651C6}"/>
              </a:ext>
            </a:extLst>
          </p:cNvPr>
          <p:cNvSpPr txBox="1"/>
          <p:nvPr/>
        </p:nvSpPr>
        <p:spPr>
          <a:xfrm>
            <a:off x="348018" y="2869394"/>
            <a:ext cx="3070746" cy="3785652"/>
          </a:xfrm>
          <a:prstGeom prst="rect">
            <a:avLst/>
          </a:prstGeom>
          <a:solidFill>
            <a:srgbClr val="FFF6DD"/>
          </a:solidFill>
        </p:spPr>
        <p:txBody>
          <a:bodyPr wrap="square">
            <a:spAutoFit/>
          </a:bodyPr>
          <a:lstStyle/>
          <a:p>
            <a:pPr algn="ctr" rtl="1"/>
            <a:r>
              <a:rPr lang="fa-IR" sz="2400" dirty="0" err="1">
                <a:solidFill>
                  <a:srgbClr val="FF0000"/>
                </a:solidFill>
              </a:rPr>
              <a:t>ابزارگرایی</a:t>
            </a:r>
            <a:r>
              <a:rPr lang="fa-IR" sz="2400" dirty="0">
                <a:solidFill>
                  <a:srgbClr val="FF0000"/>
                </a:solidFill>
              </a:rPr>
              <a:t> در حوزه فاوا، یعنی ساخت و </a:t>
            </a:r>
            <a:r>
              <a:rPr lang="fa-IR" sz="2400" dirty="0" err="1">
                <a:solidFill>
                  <a:srgbClr val="FF0000"/>
                </a:solidFill>
              </a:rPr>
              <a:t>پاربرجایی</a:t>
            </a:r>
            <a:r>
              <a:rPr lang="fa-IR" sz="2400" dirty="0">
                <a:solidFill>
                  <a:srgbClr val="FF0000"/>
                </a:solidFill>
              </a:rPr>
              <a:t> </a:t>
            </a:r>
            <a:r>
              <a:rPr lang="fa-IR" sz="2400" dirty="0" err="1">
                <a:solidFill>
                  <a:srgbClr val="FF0000"/>
                </a:solidFill>
              </a:rPr>
              <a:t>سامانه‎های</a:t>
            </a:r>
            <a:r>
              <a:rPr lang="fa-IR" sz="2400" dirty="0">
                <a:solidFill>
                  <a:srgbClr val="FF0000"/>
                </a:solidFill>
              </a:rPr>
              <a:t> اطلاعاتی تبدیل به هدف اصلی میشوند. </a:t>
            </a:r>
          </a:p>
          <a:p>
            <a:pPr algn="ctr" rtl="1"/>
            <a:r>
              <a:rPr lang="fa-IR" sz="2400" dirty="0">
                <a:solidFill>
                  <a:srgbClr val="FF0000"/>
                </a:solidFill>
              </a:rPr>
              <a:t>طی این رویکرد تغییرات کوچک زیادی جهت پیش برد موانع و تسریع در راه‎اندازی سامانه صورت </a:t>
            </a:r>
            <a:r>
              <a:rPr lang="fa-IR" sz="2400" dirty="0" err="1">
                <a:solidFill>
                  <a:srgbClr val="FF0000"/>
                </a:solidFill>
              </a:rPr>
              <a:t>می‎گیرد</a:t>
            </a:r>
            <a:r>
              <a:rPr lang="fa-IR" sz="2400" dirty="0">
                <a:solidFill>
                  <a:srgbClr val="FF0000"/>
                </a:solidFill>
              </a:rPr>
              <a:t>؛ بدون آنکه آثار تغییر از منظر حاکمیت قانون و حفظ حقوق شهروندی بررسی شود. </a:t>
            </a:r>
            <a:endParaRPr lang="fa-IR" sz="2400" dirty="0"/>
          </a:p>
        </p:txBody>
      </p:sp>
      <p:pic>
        <p:nvPicPr>
          <p:cNvPr id="1026" name="Picture 2" descr="UN experts: North Korea is pushing ahead with nuclear development – МИА">
            <a:extLst>
              <a:ext uri="{FF2B5EF4-FFF2-40B4-BE49-F238E27FC236}">
                <a16:creationId xmlns:a16="http://schemas.microsoft.com/office/drawing/2014/main" id="{6D3021C7-2CC1-4765-96C9-DC9E47AA8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521" y="1398397"/>
            <a:ext cx="1773739" cy="1330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285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D770-1651-4D85-A411-51B5575D2F36}"/>
              </a:ext>
            </a:extLst>
          </p:cNvPr>
          <p:cNvSpPr>
            <a:spLocks noGrp="1"/>
          </p:cNvSpPr>
          <p:nvPr>
            <p:ph type="title"/>
          </p:nvPr>
        </p:nvSpPr>
        <p:spPr>
          <a:xfrm>
            <a:off x="2852384" y="392507"/>
            <a:ext cx="8268545" cy="1088275"/>
          </a:xfrm>
        </p:spPr>
        <p:txBody>
          <a:bodyPr>
            <a:noAutofit/>
          </a:bodyPr>
          <a:lstStyle/>
          <a:p>
            <a:pPr>
              <a:lnSpc>
                <a:spcPct val="150000"/>
              </a:lnSpc>
            </a:pPr>
            <a:r>
              <a:rPr lang="fa-IR" sz="2800" dirty="0">
                <a:solidFill>
                  <a:srgbClr val="0070C0"/>
                </a:solidFill>
              </a:rPr>
              <a:t>ابزار ارزیابی سریع سنجش حاکمیت قانون توسط «برنامه توسعه سازمان ملل متحد» جهت ارزیابی حاکمیت قانون در بخش عمومی</a:t>
            </a:r>
            <a:endParaRPr lang="en-US" sz="2800" dirty="0"/>
          </a:p>
        </p:txBody>
      </p:sp>
      <p:pic>
        <p:nvPicPr>
          <p:cNvPr id="3" name="Picture 2">
            <a:extLst>
              <a:ext uri="{FF2B5EF4-FFF2-40B4-BE49-F238E27FC236}">
                <a16:creationId xmlns:a16="http://schemas.microsoft.com/office/drawing/2014/main" id="{4EAF9464-C3D9-45AF-BC3F-23608FDA5F50}"/>
              </a:ext>
            </a:extLst>
          </p:cNvPr>
          <p:cNvPicPr>
            <a:picLocks noChangeAspect="1"/>
          </p:cNvPicPr>
          <p:nvPr/>
        </p:nvPicPr>
        <p:blipFill rotWithShape="1">
          <a:blip r:embed="rId2"/>
          <a:srcRect l="10081" t="4994" r="10484" b="4678"/>
          <a:stretch/>
        </p:blipFill>
        <p:spPr>
          <a:xfrm>
            <a:off x="11271160" y="147614"/>
            <a:ext cx="697555" cy="1426950"/>
          </a:xfrm>
          <a:prstGeom prst="rect">
            <a:avLst/>
          </a:prstGeom>
        </p:spPr>
      </p:pic>
      <p:grpSp>
        <p:nvGrpSpPr>
          <p:cNvPr id="4" name="Group 3">
            <a:extLst>
              <a:ext uri="{FF2B5EF4-FFF2-40B4-BE49-F238E27FC236}">
                <a16:creationId xmlns:a16="http://schemas.microsoft.com/office/drawing/2014/main" id="{66A3BC9F-C0A6-4010-8BCF-DAF8353C454F}"/>
              </a:ext>
            </a:extLst>
          </p:cNvPr>
          <p:cNvGrpSpPr>
            <a:grpSpLocks noChangeAspect="1"/>
          </p:cNvGrpSpPr>
          <p:nvPr/>
        </p:nvGrpSpPr>
        <p:grpSpPr>
          <a:xfrm>
            <a:off x="3727704" y="1726348"/>
            <a:ext cx="4736592" cy="4416438"/>
            <a:chOff x="3962400" y="1904999"/>
            <a:chExt cx="3969386" cy="3701089"/>
          </a:xfrm>
        </p:grpSpPr>
        <p:sp>
          <p:nvSpPr>
            <p:cNvPr id="5" name="Figure">
              <a:extLst>
                <a:ext uri="{FF2B5EF4-FFF2-40B4-BE49-F238E27FC236}">
                  <a16:creationId xmlns:a16="http://schemas.microsoft.com/office/drawing/2014/main" id="{A84C3C4B-9821-4990-A667-CB4EC8D0DCEB}"/>
                </a:ext>
              </a:extLst>
            </p:cNvPr>
            <p:cNvSpPr/>
            <p:nvPr/>
          </p:nvSpPr>
          <p:spPr>
            <a:xfrm>
              <a:off x="4610099" y="1904999"/>
              <a:ext cx="1299067" cy="1694315"/>
            </a:xfrm>
            <a:custGeom>
              <a:avLst/>
              <a:gdLst/>
              <a:ahLst/>
              <a:cxnLst>
                <a:cxn ang="0">
                  <a:pos x="wd2" y="hd2"/>
                </a:cxn>
                <a:cxn ang="5400000">
                  <a:pos x="wd2" y="hd2"/>
                </a:cxn>
                <a:cxn ang="10800000">
                  <a:pos x="wd2" y="hd2"/>
                </a:cxn>
                <a:cxn ang="16200000">
                  <a:pos x="wd2" y="hd2"/>
                </a:cxn>
              </a:cxnLst>
              <a:rect l="0" t="0" r="r" b="b"/>
              <a:pathLst>
                <a:path w="19923" h="19444" extrusionOk="0">
                  <a:moveTo>
                    <a:pt x="17391" y="19268"/>
                  </a:moveTo>
                  <a:lnTo>
                    <a:pt x="4965" y="13905"/>
                  </a:lnTo>
                  <a:cubicBezTo>
                    <a:pt x="-1599" y="11063"/>
                    <a:pt x="-1677" y="3950"/>
                    <a:pt x="4867" y="1094"/>
                  </a:cubicBezTo>
                  <a:cubicBezTo>
                    <a:pt x="4945" y="1050"/>
                    <a:pt x="5043" y="1021"/>
                    <a:pt x="5140" y="977"/>
                  </a:cubicBezTo>
                  <a:cubicBezTo>
                    <a:pt x="11723" y="-1836"/>
                    <a:pt x="19923" y="1764"/>
                    <a:pt x="19923" y="7448"/>
                  </a:cubicBezTo>
                  <a:lnTo>
                    <a:pt x="19923" y="18190"/>
                  </a:lnTo>
                  <a:cubicBezTo>
                    <a:pt x="19904" y="19152"/>
                    <a:pt x="18501" y="19764"/>
                    <a:pt x="17391" y="19268"/>
                  </a:cubicBezTo>
                  <a:close/>
                </a:path>
              </a:pathLst>
            </a:custGeom>
            <a:solidFill>
              <a:srgbClr val="1B587C"/>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6" name="Figure">
              <a:extLst>
                <a:ext uri="{FF2B5EF4-FFF2-40B4-BE49-F238E27FC236}">
                  <a16:creationId xmlns:a16="http://schemas.microsoft.com/office/drawing/2014/main" id="{387A81E2-085C-4B8C-81AD-6AEC437623FB}"/>
                </a:ext>
              </a:extLst>
            </p:cNvPr>
            <p:cNvSpPr/>
            <p:nvPr/>
          </p:nvSpPr>
          <p:spPr>
            <a:xfrm>
              <a:off x="6096000" y="3098799"/>
              <a:ext cx="1835786" cy="1300783"/>
            </a:xfrm>
            <a:custGeom>
              <a:avLst/>
              <a:gdLst/>
              <a:ahLst/>
              <a:cxnLst>
                <a:cxn ang="0">
                  <a:pos x="wd2" y="hd2"/>
                </a:cxn>
                <a:cxn ang="5400000">
                  <a:pos x="wd2" y="hd2"/>
                </a:cxn>
                <a:cxn ang="10800000">
                  <a:pos x="wd2" y="hd2"/>
                </a:cxn>
                <a:cxn ang="16200000">
                  <a:pos x="wd2" y="hd2"/>
                </a:cxn>
              </a:cxnLst>
              <a:rect l="0" t="0" r="r" b="b"/>
              <a:pathLst>
                <a:path w="21385" h="17338" extrusionOk="0">
                  <a:moveTo>
                    <a:pt x="643" y="7398"/>
                  </a:moveTo>
                  <a:lnTo>
                    <a:pt x="10082" y="1169"/>
                  </a:lnTo>
                  <a:cubicBezTo>
                    <a:pt x="15068" y="-2132"/>
                    <a:pt x="21355" y="1948"/>
                    <a:pt x="21385" y="8533"/>
                  </a:cubicBezTo>
                  <a:cubicBezTo>
                    <a:pt x="21385" y="8617"/>
                    <a:pt x="21385" y="8702"/>
                    <a:pt x="21385" y="8803"/>
                  </a:cubicBezTo>
                  <a:cubicBezTo>
                    <a:pt x="21355" y="15405"/>
                    <a:pt x="15068" y="19468"/>
                    <a:pt x="10082" y="16167"/>
                  </a:cubicBezTo>
                  <a:lnTo>
                    <a:pt x="643" y="9921"/>
                  </a:lnTo>
                  <a:cubicBezTo>
                    <a:pt x="-215" y="9362"/>
                    <a:pt x="-215" y="7957"/>
                    <a:pt x="643" y="7398"/>
                  </a:cubicBezTo>
                  <a:close/>
                </a:path>
              </a:pathLst>
            </a:custGeom>
            <a:solidFill>
              <a:srgbClr val="57257D"/>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7" name="Figure">
              <a:extLst>
                <a:ext uri="{FF2B5EF4-FFF2-40B4-BE49-F238E27FC236}">
                  <a16:creationId xmlns:a16="http://schemas.microsoft.com/office/drawing/2014/main" id="{2CC7726B-A1DB-4956-90E6-B08BCC65BD3C}"/>
                </a:ext>
              </a:extLst>
            </p:cNvPr>
            <p:cNvSpPr/>
            <p:nvPr/>
          </p:nvSpPr>
          <p:spPr>
            <a:xfrm>
              <a:off x="3962400" y="3098800"/>
              <a:ext cx="1834833" cy="1300782"/>
            </a:xfrm>
            <a:custGeom>
              <a:avLst/>
              <a:gdLst/>
              <a:ahLst/>
              <a:cxnLst>
                <a:cxn ang="0">
                  <a:pos x="wd2" y="hd2"/>
                </a:cxn>
                <a:cxn ang="5400000">
                  <a:pos x="wd2" y="hd2"/>
                </a:cxn>
                <a:cxn ang="10800000">
                  <a:pos x="wd2" y="hd2"/>
                </a:cxn>
                <a:cxn ang="16200000">
                  <a:pos x="wd2" y="hd2"/>
                </a:cxn>
              </a:cxnLst>
              <a:rect l="0" t="0" r="r" b="b"/>
              <a:pathLst>
                <a:path w="21389" h="17338" extrusionOk="0">
                  <a:moveTo>
                    <a:pt x="20756" y="9940"/>
                  </a:moveTo>
                  <a:lnTo>
                    <a:pt x="11311" y="16169"/>
                  </a:lnTo>
                  <a:cubicBezTo>
                    <a:pt x="6322" y="19470"/>
                    <a:pt x="30" y="15390"/>
                    <a:pt x="0" y="8805"/>
                  </a:cubicBezTo>
                  <a:cubicBezTo>
                    <a:pt x="0" y="8721"/>
                    <a:pt x="0" y="8636"/>
                    <a:pt x="0" y="8535"/>
                  </a:cubicBezTo>
                  <a:cubicBezTo>
                    <a:pt x="30" y="1933"/>
                    <a:pt x="6322" y="-2130"/>
                    <a:pt x="11311" y="1171"/>
                  </a:cubicBezTo>
                  <a:lnTo>
                    <a:pt x="20756" y="7400"/>
                  </a:lnTo>
                  <a:cubicBezTo>
                    <a:pt x="21600" y="7976"/>
                    <a:pt x="21600" y="9381"/>
                    <a:pt x="20756" y="9940"/>
                  </a:cubicBezTo>
                  <a:close/>
                </a:path>
              </a:pathLst>
            </a:custGeom>
            <a:solidFill>
              <a:srgbClr val="0070C0"/>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8" name="Figure">
              <a:extLst>
                <a:ext uri="{FF2B5EF4-FFF2-40B4-BE49-F238E27FC236}">
                  <a16:creationId xmlns:a16="http://schemas.microsoft.com/office/drawing/2014/main" id="{B26EB850-4F08-4B65-8610-640333786C82}"/>
                </a:ext>
              </a:extLst>
            </p:cNvPr>
            <p:cNvSpPr/>
            <p:nvPr/>
          </p:nvSpPr>
          <p:spPr>
            <a:xfrm>
              <a:off x="5981700" y="1904999"/>
              <a:ext cx="1299066" cy="1694315"/>
            </a:xfrm>
            <a:custGeom>
              <a:avLst/>
              <a:gdLst/>
              <a:ahLst/>
              <a:cxnLst>
                <a:cxn ang="0">
                  <a:pos x="wd2" y="hd2"/>
                </a:cxn>
                <a:cxn ang="5400000">
                  <a:pos x="wd2" y="hd2"/>
                </a:cxn>
                <a:cxn ang="10800000">
                  <a:pos x="wd2" y="hd2"/>
                </a:cxn>
                <a:cxn ang="16200000">
                  <a:pos x="wd2" y="hd2"/>
                </a:cxn>
              </a:cxnLst>
              <a:rect l="0" t="0" r="r" b="b"/>
              <a:pathLst>
                <a:path w="19923" h="19444" extrusionOk="0">
                  <a:moveTo>
                    <a:pt x="0" y="18190"/>
                  </a:moveTo>
                  <a:lnTo>
                    <a:pt x="0" y="7448"/>
                  </a:lnTo>
                  <a:cubicBezTo>
                    <a:pt x="0" y="1764"/>
                    <a:pt x="8200" y="-1836"/>
                    <a:pt x="14783" y="977"/>
                  </a:cubicBezTo>
                  <a:cubicBezTo>
                    <a:pt x="14880" y="1021"/>
                    <a:pt x="14958" y="1050"/>
                    <a:pt x="15056" y="1094"/>
                  </a:cubicBezTo>
                  <a:cubicBezTo>
                    <a:pt x="21600" y="3965"/>
                    <a:pt x="21522" y="11077"/>
                    <a:pt x="14958" y="13905"/>
                  </a:cubicBezTo>
                  <a:lnTo>
                    <a:pt x="2532" y="19268"/>
                  </a:lnTo>
                  <a:cubicBezTo>
                    <a:pt x="1383" y="19764"/>
                    <a:pt x="0" y="19152"/>
                    <a:pt x="0" y="18190"/>
                  </a:cubicBezTo>
                  <a:close/>
                </a:path>
              </a:pathLst>
            </a:custGeom>
            <a:solidFill>
              <a:srgbClr val="9F2936"/>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9" name="Figure">
              <a:extLst>
                <a:ext uri="{FF2B5EF4-FFF2-40B4-BE49-F238E27FC236}">
                  <a16:creationId xmlns:a16="http://schemas.microsoft.com/office/drawing/2014/main" id="{EA5D2244-3705-4C1C-8FB8-5FE7A5121325}"/>
                </a:ext>
              </a:extLst>
            </p:cNvPr>
            <p:cNvSpPr/>
            <p:nvPr/>
          </p:nvSpPr>
          <p:spPr>
            <a:xfrm>
              <a:off x="5981700" y="3911599"/>
              <a:ext cx="1299066" cy="1693785"/>
            </a:xfrm>
            <a:custGeom>
              <a:avLst/>
              <a:gdLst/>
              <a:ahLst/>
              <a:cxnLst>
                <a:cxn ang="0">
                  <a:pos x="wd2" y="hd2"/>
                </a:cxn>
                <a:cxn ang="5400000">
                  <a:pos x="wd2" y="hd2"/>
                </a:cxn>
                <a:cxn ang="10800000">
                  <a:pos x="wd2" y="hd2"/>
                </a:cxn>
                <a:cxn ang="16200000">
                  <a:pos x="wd2" y="hd2"/>
                </a:cxn>
              </a:cxnLst>
              <a:rect l="0" t="0" r="r" b="b"/>
              <a:pathLst>
                <a:path w="19923" h="19451" extrusionOk="0">
                  <a:moveTo>
                    <a:pt x="2532" y="170"/>
                  </a:moveTo>
                  <a:lnTo>
                    <a:pt x="14958" y="5537"/>
                  </a:lnTo>
                  <a:cubicBezTo>
                    <a:pt x="21522" y="8382"/>
                    <a:pt x="21600" y="15499"/>
                    <a:pt x="15056" y="18357"/>
                  </a:cubicBezTo>
                  <a:cubicBezTo>
                    <a:pt x="14978" y="18401"/>
                    <a:pt x="14880" y="18430"/>
                    <a:pt x="14783" y="18474"/>
                  </a:cubicBezTo>
                  <a:cubicBezTo>
                    <a:pt x="8200" y="21289"/>
                    <a:pt x="0" y="17687"/>
                    <a:pt x="0" y="11999"/>
                  </a:cubicBezTo>
                  <a:lnTo>
                    <a:pt x="0" y="1250"/>
                  </a:lnTo>
                  <a:cubicBezTo>
                    <a:pt x="19" y="287"/>
                    <a:pt x="1402" y="-311"/>
                    <a:pt x="2532" y="170"/>
                  </a:cubicBezTo>
                  <a:close/>
                </a:path>
              </a:pathLst>
            </a:custGeom>
            <a:solidFill>
              <a:srgbClr val="4E854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sp>
          <p:nvSpPr>
            <p:cNvPr id="10" name="Figure">
              <a:extLst>
                <a:ext uri="{FF2B5EF4-FFF2-40B4-BE49-F238E27FC236}">
                  <a16:creationId xmlns:a16="http://schemas.microsoft.com/office/drawing/2014/main" id="{30C7ECA5-7C92-4F6D-9FAA-2F878265615F}"/>
                </a:ext>
              </a:extLst>
            </p:cNvPr>
            <p:cNvSpPr/>
            <p:nvPr/>
          </p:nvSpPr>
          <p:spPr>
            <a:xfrm>
              <a:off x="4610099" y="3911599"/>
              <a:ext cx="1299067" cy="1694489"/>
            </a:xfrm>
            <a:custGeom>
              <a:avLst/>
              <a:gdLst/>
              <a:ahLst/>
              <a:cxnLst>
                <a:cxn ang="0">
                  <a:pos x="wd2" y="hd2"/>
                </a:cxn>
                <a:cxn ang="5400000">
                  <a:pos x="wd2" y="hd2"/>
                </a:cxn>
                <a:cxn ang="10800000">
                  <a:pos x="wd2" y="hd2"/>
                </a:cxn>
                <a:cxn ang="16200000">
                  <a:pos x="wd2" y="hd2"/>
                </a:cxn>
              </a:cxnLst>
              <a:rect l="0" t="0" r="r" b="b"/>
              <a:pathLst>
                <a:path w="19923" h="19446" extrusionOk="0">
                  <a:moveTo>
                    <a:pt x="19923" y="1256"/>
                  </a:moveTo>
                  <a:lnTo>
                    <a:pt x="19923" y="11998"/>
                  </a:lnTo>
                  <a:cubicBezTo>
                    <a:pt x="19923" y="17682"/>
                    <a:pt x="11723" y="21282"/>
                    <a:pt x="5140" y="18469"/>
                  </a:cubicBezTo>
                  <a:cubicBezTo>
                    <a:pt x="5043" y="18425"/>
                    <a:pt x="4965" y="18396"/>
                    <a:pt x="4867" y="18352"/>
                  </a:cubicBezTo>
                  <a:cubicBezTo>
                    <a:pt x="-1677" y="15481"/>
                    <a:pt x="-1599" y="8369"/>
                    <a:pt x="4965" y="5541"/>
                  </a:cubicBezTo>
                  <a:lnTo>
                    <a:pt x="17391" y="178"/>
                  </a:lnTo>
                  <a:cubicBezTo>
                    <a:pt x="18521" y="-318"/>
                    <a:pt x="19923" y="280"/>
                    <a:pt x="19923" y="1256"/>
                  </a:cubicBezTo>
                  <a:close/>
                </a:path>
              </a:pathLst>
            </a:custGeom>
            <a:solidFill>
              <a:srgbClr val="604878"/>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endParaRPr>
            </a:p>
          </p:txBody>
        </p:sp>
      </p:grpSp>
      <p:sp>
        <p:nvSpPr>
          <p:cNvPr id="11" name="TextBox 10">
            <a:extLst>
              <a:ext uri="{FF2B5EF4-FFF2-40B4-BE49-F238E27FC236}">
                <a16:creationId xmlns:a16="http://schemas.microsoft.com/office/drawing/2014/main" id="{34E06C4B-6FCB-4C27-9C4E-C274B2AFE868}"/>
              </a:ext>
            </a:extLst>
          </p:cNvPr>
          <p:cNvSpPr txBox="1"/>
          <p:nvPr/>
        </p:nvSpPr>
        <p:spPr>
          <a:xfrm>
            <a:off x="6536486" y="1845883"/>
            <a:ext cx="825246" cy="707886"/>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01</a:t>
            </a:r>
          </a:p>
        </p:txBody>
      </p:sp>
      <p:sp>
        <p:nvSpPr>
          <p:cNvPr id="12" name="TextBox 11">
            <a:extLst>
              <a:ext uri="{FF2B5EF4-FFF2-40B4-BE49-F238E27FC236}">
                <a16:creationId xmlns:a16="http://schemas.microsoft.com/office/drawing/2014/main" id="{21E53AE9-5634-4739-9FC5-B445EB656C7E}"/>
              </a:ext>
            </a:extLst>
          </p:cNvPr>
          <p:cNvSpPr txBox="1"/>
          <p:nvPr/>
        </p:nvSpPr>
        <p:spPr>
          <a:xfrm>
            <a:off x="7616685" y="3589217"/>
            <a:ext cx="793807"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02</a:t>
            </a:r>
          </a:p>
        </p:txBody>
      </p:sp>
      <p:sp>
        <p:nvSpPr>
          <p:cNvPr id="13" name="TextBox 12">
            <a:extLst>
              <a:ext uri="{FF2B5EF4-FFF2-40B4-BE49-F238E27FC236}">
                <a16:creationId xmlns:a16="http://schemas.microsoft.com/office/drawing/2014/main" id="{44F1671F-BFBF-4C6E-8664-548DE4A67D2C}"/>
              </a:ext>
            </a:extLst>
          </p:cNvPr>
          <p:cNvSpPr txBox="1"/>
          <p:nvPr/>
        </p:nvSpPr>
        <p:spPr>
          <a:xfrm>
            <a:off x="6559910" y="5258382"/>
            <a:ext cx="793807"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03</a:t>
            </a:r>
          </a:p>
        </p:txBody>
      </p:sp>
      <p:sp>
        <p:nvSpPr>
          <p:cNvPr id="14" name="TextBox 13">
            <a:extLst>
              <a:ext uri="{FF2B5EF4-FFF2-40B4-BE49-F238E27FC236}">
                <a16:creationId xmlns:a16="http://schemas.microsoft.com/office/drawing/2014/main" id="{D905307D-3522-4D5A-BA97-611E33A7D721}"/>
              </a:ext>
            </a:extLst>
          </p:cNvPr>
          <p:cNvSpPr txBox="1"/>
          <p:nvPr/>
        </p:nvSpPr>
        <p:spPr>
          <a:xfrm>
            <a:off x="4672289" y="5240686"/>
            <a:ext cx="809837" cy="707886"/>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04</a:t>
            </a:r>
          </a:p>
        </p:txBody>
      </p:sp>
      <p:sp>
        <p:nvSpPr>
          <p:cNvPr id="15" name="TextBox 14">
            <a:extLst>
              <a:ext uri="{FF2B5EF4-FFF2-40B4-BE49-F238E27FC236}">
                <a16:creationId xmlns:a16="http://schemas.microsoft.com/office/drawing/2014/main" id="{AEDDE778-C822-4EF0-971C-2D219BCFF482}"/>
              </a:ext>
            </a:extLst>
          </p:cNvPr>
          <p:cNvSpPr txBox="1"/>
          <p:nvPr/>
        </p:nvSpPr>
        <p:spPr>
          <a:xfrm>
            <a:off x="3771478" y="3589217"/>
            <a:ext cx="793807"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05</a:t>
            </a:r>
          </a:p>
        </p:txBody>
      </p:sp>
      <p:sp>
        <p:nvSpPr>
          <p:cNvPr id="16" name="TextBox 15">
            <a:extLst>
              <a:ext uri="{FF2B5EF4-FFF2-40B4-BE49-F238E27FC236}">
                <a16:creationId xmlns:a16="http://schemas.microsoft.com/office/drawing/2014/main" id="{413B7BBD-448A-4464-8494-31390C05EECE}"/>
              </a:ext>
            </a:extLst>
          </p:cNvPr>
          <p:cNvSpPr txBox="1"/>
          <p:nvPr/>
        </p:nvSpPr>
        <p:spPr>
          <a:xfrm>
            <a:off x="4765450" y="1842705"/>
            <a:ext cx="793807" cy="707886"/>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06</a:t>
            </a:r>
          </a:p>
        </p:txBody>
      </p:sp>
      <p:pic>
        <p:nvPicPr>
          <p:cNvPr id="17" name="Picture 16">
            <a:extLst>
              <a:ext uri="{FF2B5EF4-FFF2-40B4-BE49-F238E27FC236}">
                <a16:creationId xmlns:a16="http://schemas.microsoft.com/office/drawing/2014/main" id="{8B4C39A0-F5AC-4D88-B229-4358493D0A1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5545" r="5740" b="11285"/>
          <a:stretch/>
        </p:blipFill>
        <p:spPr>
          <a:xfrm>
            <a:off x="5275667" y="2608157"/>
            <a:ext cx="720000" cy="720000"/>
          </a:xfrm>
          <a:prstGeom prst="rect">
            <a:avLst/>
          </a:prstGeom>
        </p:spPr>
      </p:pic>
      <p:pic>
        <p:nvPicPr>
          <p:cNvPr id="18" name="Picture 17">
            <a:extLst>
              <a:ext uri="{FF2B5EF4-FFF2-40B4-BE49-F238E27FC236}">
                <a16:creationId xmlns:a16="http://schemas.microsoft.com/office/drawing/2014/main" id="{39EFD629-FD77-4F6D-9469-9BD966072BBD}"/>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rcRect b="11821"/>
          <a:stretch/>
        </p:blipFill>
        <p:spPr>
          <a:xfrm>
            <a:off x="4789931" y="3599763"/>
            <a:ext cx="720000" cy="634885"/>
          </a:xfrm>
          <a:prstGeom prst="rect">
            <a:avLst/>
          </a:prstGeom>
        </p:spPr>
      </p:pic>
      <p:pic>
        <p:nvPicPr>
          <p:cNvPr id="19" name="Picture 18">
            <a:extLst>
              <a:ext uri="{FF2B5EF4-FFF2-40B4-BE49-F238E27FC236}">
                <a16:creationId xmlns:a16="http://schemas.microsoft.com/office/drawing/2014/main" id="{D5CAD69C-293A-4D94-8F86-17DA1C23DA3B}"/>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val="0"/>
              </a:ext>
            </a:extLst>
          </a:blip>
          <a:srcRect l="5817" r="7471" b="18825"/>
          <a:stretch/>
        </p:blipFill>
        <p:spPr>
          <a:xfrm>
            <a:off x="6779856" y="3605361"/>
            <a:ext cx="720000" cy="674023"/>
          </a:xfrm>
          <a:prstGeom prst="rect">
            <a:avLst/>
          </a:prstGeom>
        </p:spPr>
      </p:pic>
      <p:pic>
        <p:nvPicPr>
          <p:cNvPr id="20" name="Picture 19">
            <a:extLst>
              <a:ext uri="{FF2B5EF4-FFF2-40B4-BE49-F238E27FC236}">
                <a16:creationId xmlns:a16="http://schemas.microsoft.com/office/drawing/2014/main" id="{17366438-E241-4FCA-B77E-1571D39BDA09}"/>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val="0"/>
              </a:ext>
            </a:extLst>
          </a:blip>
          <a:srcRect b="15033"/>
          <a:stretch/>
        </p:blipFill>
        <p:spPr>
          <a:xfrm>
            <a:off x="6273687" y="2733834"/>
            <a:ext cx="720000" cy="611761"/>
          </a:xfrm>
          <a:prstGeom prst="rect">
            <a:avLst/>
          </a:prstGeom>
        </p:spPr>
      </p:pic>
      <p:pic>
        <p:nvPicPr>
          <p:cNvPr id="21" name="Picture 20">
            <a:extLst>
              <a:ext uri="{FF2B5EF4-FFF2-40B4-BE49-F238E27FC236}">
                <a16:creationId xmlns:a16="http://schemas.microsoft.com/office/drawing/2014/main" id="{40A268CF-8AB6-4342-92D6-F007942687AB}"/>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100000" contrast="100000"/>
                    </a14:imgEffect>
                  </a14:imgLayer>
                </a14:imgProps>
              </a:ext>
              <a:ext uri="{28A0092B-C50C-407E-A947-70E740481C1C}">
                <a14:useLocalDpi xmlns:a14="http://schemas.microsoft.com/office/drawing/2010/main" val="0"/>
              </a:ext>
            </a:extLst>
          </a:blip>
          <a:srcRect l="5545" r="5545" b="12933"/>
          <a:stretch/>
        </p:blipFill>
        <p:spPr>
          <a:xfrm>
            <a:off x="5259796" y="4454485"/>
            <a:ext cx="720000" cy="705067"/>
          </a:xfrm>
          <a:prstGeom prst="rect">
            <a:avLst/>
          </a:prstGeom>
        </p:spPr>
      </p:pic>
      <p:pic>
        <p:nvPicPr>
          <p:cNvPr id="22" name="Picture 21">
            <a:extLst>
              <a:ext uri="{FF2B5EF4-FFF2-40B4-BE49-F238E27FC236}">
                <a16:creationId xmlns:a16="http://schemas.microsoft.com/office/drawing/2014/main" id="{0E4CF1F9-BAA8-442B-B726-A33BD27BA261}"/>
              </a:ext>
            </a:extLst>
          </p:cNvPr>
          <p:cNvPicPr>
            <a:picLocks noChangeAspect="1"/>
          </p:cNvPicPr>
          <p:nvPr/>
        </p:nvPicPr>
        <p:blipFill rotWithShape="1">
          <a:blip r:embed="rId13">
            <a:extLst>
              <a:ext uri="{BEBA8EAE-BF5A-486C-A8C5-ECC9F3942E4B}">
                <a14:imgProps xmlns:a14="http://schemas.microsoft.com/office/drawing/2010/main">
                  <a14:imgLayer r:embed="rId14">
                    <a14:imgEffect>
                      <a14:brightnessContrast bright="100000" contrast="100000"/>
                    </a14:imgEffect>
                  </a14:imgLayer>
                </a14:imgProps>
              </a:ext>
              <a:ext uri="{28A0092B-C50C-407E-A947-70E740481C1C}">
                <a14:useLocalDpi xmlns:a14="http://schemas.microsoft.com/office/drawing/2010/main" val="0"/>
              </a:ext>
            </a:extLst>
          </a:blip>
          <a:srcRect l="11065" t="6338" r="11239" b="29558"/>
          <a:stretch/>
        </p:blipFill>
        <p:spPr>
          <a:xfrm>
            <a:off x="6230796" y="4354330"/>
            <a:ext cx="720000" cy="594061"/>
          </a:xfrm>
          <a:prstGeom prst="rect">
            <a:avLst/>
          </a:prstGeom>
        </p:spPr>
      </p:pic>
      <p:sp>
        <p:nvSpPr>
          <p:cNvPr id="24" name="TextBox 23">
            <a:extLst>
              <a:ext uri="{FF2B5EF4-FFF2-40B4-BE49-F238E27FC236}">
                <a16:creationId xmlns:a16="http://schemas.microsoft.com/office/drawing/2014/main" id="{5A6BC4FB-6C08-4AFE-8906-CD894F35A617}"/>
              </a:ext>
            </a:extLst>
          </p:cNvPr>
          <p:cNvSpPr txBox="1"/>
          <p:nvPr/>
        </p:nvSpPr>
        <p:spPr>
          <a:xfrm>
            <a:off x="9235882" y="1755648"/>
            <a:ext cx="203527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9F2936"/>
                </a:solidFill>
                <a:effectLst/>
                <a:uLnTx/>
                <a:uFillTx/>
              </a:rPr>
              <a:t>Legality</a:t>
            </a:r>
            <a:endParaRPr kumimoji="0" lang="en-GB" sz="2400" b="0" i="0" u="none" strike="noStrike" kern="0" cap="none" spc="0" normalizeH="0" baseline="0" noProof="0" dirty="0">
              <a:ln>
                <a:noFill/>
              </a:ln>
              <a:solidFill>
                <a:srgbClr val="9F2936"/>
              </a:solidFill>
              <a:effectLst/>
              <a:uLnTx/>
              <a:uFillTx/>
            </a:endParaRPr>
          </a:p>
        </p:txBody>
      </p:sp>
      <p:pic>
        <p:nvPicPr>
          <p:cNvPr id="25" name="Picture 24">
            <a:extLst>
              <a:ext uri="{FF2B5EF4-FFF2-40B4-BE49-F238E27FC236}">
                <a16:creationId xmlns:a16="http://schemas.microsoft.com/office/drawing/2014/main" id="{33C0C4E2-3CF9-4491-A781-DE29EBAF0065}"/>
              </a:ext>
            </a:extLst>
          </p:cNvPr>
          <p:cNvPicPr>
            <a:picLocks noChangeAspect="1"/>
          </p:cNvPicPr>
          <p:nvPr/>
        </p:nvPicPr>
        <p:blipFill rotWithShape="1">
          <a:blip r:embed="rId15">
            <a:duotone>
              <a:prstClr val="black"/>
              <a:srgbClr val="604878">
                <a:tint val="45000"/>
                <a:satMod val="400000"/>
              </a:srgbClr>
            </a:duotone>
            <a:extLst>
              <a:ext uri="{BEBA8EAE-BF5A-486C-A8C5-ECC9F3942E4B}">
                <a14:imgProps xmlns:a14="http://schemas.microsoft.com/office/drawing/2010/main">
                  <a14:imgLayer r:embed="rId12">
                    <a14:imgEffect>
                      <a14:sharpenSoften amount="100000"/>
                    </a14:imgEffect>
                    <a14:imgEffect>
                      <a14:colorTemperature colorTemp="9799"/>
                    </a14:imgEffect>
                    <a14:imgEffect>
                      <a14:saturation sat="400000"/>
                    </a14:imgEffect>
                    <a14:imgEffect>
                      <a14:brightnessContrast bright="100000" contrast="-100000"/>
                    </a14:imgEffect>
                  </a14:imgLayer>
                </a14:imgProps>
              </a:ext>
              <a:ext uri="{28A0092B-C50C-407E-A947-70E740481C1C}">
                <a14:useLocalDpi xmlns:a14="http://schemas.microsoft.com/office/drawing/2010/main" val="0"/>
              </a:ext>
            </a:extLst>
          </a:blip>
          <a:srcRect l="5545" r="5545" b="12933"/>
          <a:stretch/>
        </p:blipFill>
        <p:spPr>
          <a:xfrm>
            <a:off x="125005" y="963004"/>
            <a:ext cx="720000" cy="705067"/>
          </a:xfrm>
          <a:prstGeom prst="rect">
            <a:avLst/>
          </a:prstGeom>
        </p:spPr>
      </p:pic>
      <p:sp>
        <p:nvSpPr>
          <p:cNvPr id="26" name="TextBox 25">
            <a:extLst>
              <a:ext uri="{FF2B5EF4-FFF2-40B4-BE49-F238E27FC236}">
                <a16:creationId xmlns:a16="http://schemas.microsoft.com/office/drawing/2014/main" id="{23BAF613-2103-4637-9116-2BB7E43E61A2}"/>
              </a:ext>
            </a:extLst>
          </p:cNvPr>
          <p:cNvSpPr txBox="1"/>
          <p:nvPr/>
        </p:nvSpPr>
        <p:spPr>
          <a:xfrm>
            <a:off x="917896" y="1095549"/>
            <a:ext cx="203527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604878"/>
                </a:solidFill>
                <a:effectLst/>
                <a:uLnTx/>
                <a:uFillTx/>
              </a:rPr>
              <a:t>Transparency</a:t>
            </a:r>
            <a:endParaRPr kumimoji="0" lang="en-GB" sz="2400" b="0" i="0" u="none" strike="noStrike" kern="0" cap="none" spc="0" normalizeH="0" baseline="0" noProof="0" dirty="0">
              <a:ln>
                <a:noFill/>
              </a:ln>
              <a:solidFill>
                <a:srgbClr val="604878"/>
              </a:solidFill>
              <a:effectLst/>
              <a:uLnTx/>
              <a:uFillTx/>
            </a:endParaRPr>
          </a:p>
        </p:txBody>
      </p:sp>
      <p:pic>
        <p:nvPicPr>
          <p:cNvPr id="27" name="Picture 26">
            <a:extLst>
              <a:ext uri="{FF2B5EF4-FFF2-40B4-BE49-F238E27FC236}">
                <a16:creationId xmlns:a16="http://schemas.microsoft.com/office/drawing/2014/main" id="{1370C083-E6C3-41A0-B805-04C9F5946EDF}"/>
              </a:ext>
            </a:extLst>
          </p:cNvPr>
          <p:cNvPicPr>
            <a:picLocks noChangeAspect="1"/>
          </p:cNvPicPr>
          <p:nvPr/>
        </p:nvPicPr>
        <p:blipFill rotWithShape="1">
          <a:blip r:embed="rId16">
            <a:duotone>
              <a:prstClr val="black"/>
              <a:srgbClr val="1B587C">
                <a:tint val="45000"/>
                <a:satMod val="400000"/>
              </a:srgbClr>
            </a:duotone>
            <a:extLst>
              <a:ext uri="{BEBA8EAE-BF5A-486C-A8C5-ECC9F3942E4B}">
                <a14:imgProps xmlns:a14="http://schemas.microsoft.com/office/drawing/2010/main">
                  <a14:imgLayer r:embed="rId6">
                    <a14:imgEffect>
                      <a14:sharpenSoften amount="-100000"/>
                    </a14:imgEffect>
                    <a14:imgEffect>
                      <a14:brightnessContrast bright="100000" contrast="-100000"/>
                    </a14:imgEffect>
                  </a14:imgLayer>
                </a14:imgProps>
              </a:ext>
              <a:ext uri="{28A0092B-C50C-407E-A947-70E740481C1C}">
                <a14:useLocalDpi xmlns:a14="http://schemas.microsoft.com/office/drawing/2010/main" val="0"/>
              </a:ext>
            </a:extLst>
          </a:blip>
          <a:srcRect b="11821"/>
          <a:stretch/>
        </p:blipFill>
        <p:spPr>
          <a:xfrm>
            <a:off x="101358" y="2687739"/>
            <a:ext cx="720000" cy="634885"/>
          </a:xfrm>
          <a:prstGeom prst="rect">
            <a:avLst/>
          </a:prstGeom>
        </p:spPr>
      </p:pic>
      <p:sp>
        <p:nvSpPr>
          <p:cNvPr id="28" name="TextBox 27">
            <a:extLst>
              <a:ext uri="{FF2B5EF4-FFF2-40B4-BE49-F238E27FC236}">
                <a16:creationId xmlns:a16="http://schemas.microsoft.com/office/drawing/2014/main" id="{95335E71-60B9-4541-95B0-3A3A686350E0}"/>
              </a:ext>
            </a:extLst>
          </p:cNvPr>
          <p:cNvSpPr txBox="1"/>
          <p:nvPr/>
        </p:nvSpPr>
        <p:spPr>
          <a:xfrm>
            <a:off x="861479" y="2776323"/>
            <a:ext cx="240417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70C0"/>
                </a:solidFill>
                <a:effectLst/>
                <a:uLnTx/>
                <a:uFillTx/>
              </a:rPr>
              <a:t>Right to appeal</a:t>
            </a:r>
            <a:endParaRPr kumimoji="0" lang="en-GB" sz="2400" b="0" i="0" u="none" strike="noStrike" kern="0" cap="none" spc="0" normalizeH="0" baseline="0" noProof="0" dirty="0">
              <a:ln>
                <a:noFill/>
              </a:ln>
              <a:solidFill>
                <a:srgbClr val="0070C0"/>
              </a:solidFill>
              <a:effectLst/>
              <a:uLnTx/>
              <a:uFillTx/>
            </a:endParaRPr>
          </a:p>
        </p:txBody>
      </p:sp>
      <p:pic>
        <p:nvPicPr>
          <p:cNvPr id="29" name="Picture 28">
            <a:extLst>
              <a:ext uri="{FF2B5EF4-FFF2-40B4-BE49-F238E27FC236}">
                <a16:creationId xmlns:a16="http://schemas.microsoft.com/office/drawing/2014/main" id="{D7E1A26E-4071-4545-8C77-6C58029258FB}"/>
              </a:ext>
            </a:extLst>
          </p:cNvPr>
          <p:cNvPicPr>
            <a:picLocks noChangeAspect="1"/>
          </p:cNvPicPr>
          <p:nvPr/>
        </p:nvPicPr>
        <p:blipFill rotWithShape="1">
          <a:blip r:embed="rId17">
            <a:duotone>
              <a:prstClr val="black"/>
              <a:srgbClr val="1B587C">
                <a:tint val="45000"/>
                <a:satMod val="400000"/>
              </a:srgbClr>
            </a:duotone>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5545" r="5740" b="11285"/>
          <a:stretch/>
        </p:blipFill>
        <p:spPr>
          <a:xfrm>
            <a:off x="125714" y="4560479"/>
            <a:ext cx="720000" cy="720000"/>
          </a:xfrm>
          <a:prstGeom prst="rect">
            <a:avLst/>
          </a:prstGeom>
        </p:spPr>
      </p:pic>
      <p:sp>
        <p:nvSpPr>
          <p:cNvPr id="30" name="TextBox 29">
            <a:extLst>
              <a:ext uri="{FF2B5EF4-FFF2-40B4-BE49-F238E27FC236}">
                <a16:creationId xmlns:a16="http://schemas.microsoft.com/office/drawing/2014/main" id="{431F3421-6806-42CD-9127-5ECDE2D716B2}"/>
              </a:ext>
            </a:extLst>
          </p:cNvPr>
          <p:cNvSpPr txBox="1"/>
          <p:nvPr/>
        </p:nvSpPr>
        <p:spPr>
          <a:xfrm>
            <a:off x="928152" y="4773826"/>
            <a:ext cx="219695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7030A0"/>
                </a:solidFill>
                <a:effectLst/>
                <a:uLnTx/>
                <a:uFillTx/>
              </a:rPr>
              <a:t>Accountability  </a:t>
            </a:r>
            <a:endParaRPr kumimoji="0" lang="en-GB" sz="2400" b="0" i="0" u="none" strike="noStrike" kern="0" cap="none" spc="0" normalizeH="0" baseline="0" noProof="0" dirty="0">
              <a:ln>
                <a:noFill/>
              </a:ln>
              <a:solidFill>
                <a:srgbClr val="7030A0"/>
              </a:solidFill>
              <a:effectLst/>
              <a:uLnTx/>
              <a:uFillTx/>
            </a:endParaRPr>
          </a:p>
        </p:txBody>
      </p:sp>
      <p:sp>
        <p:nvSpPr>
          <p:cNvPr id="31" name="TextBox 30">
            <a:extLst>
              <a:ext uri="{FF2B5EF4-FFF2-40B4-BE49-F238E27FC236}">
                <a16:creationId xmlns:a16="http://schemas.microsoft.com/office/drawing/2014/main" id="{CD2C5D96-328A-4ACF-8E37-1C29F692946C}"/>
              </a:ext>
            </a:extLst>
          </p:cNvPr>
          <p:cNvSpPr txBox="1"/>
          <p:nvPr/>
        </p:nvSpPr>
        <p:spPr>
          <a:xfrm>
            <a:off x="8729063" y="2333525"/>
            <a:ext cx="3381301"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رعایت کامل قوانین و مقررات؛ تبعیت تصمیمات از قانون، رفتار برابر و مطابق قانون با همه</a:t>
            </a:r>
            <a:endParaRPr kumimoji="0" lang="en-GB" sz="1800" b="0" i="0" u="none" strike="noStrike" kern="0" cap="none" spc="0" normalizeH="0" baseline="0" noProof="0" dirty="0">
              <a:ln>
                <a:noFill/>
              </a:ln>
              <a:solidFill>
                <a:prstClr val="black"/>
              </a:solidFill>
              <a:effectLst/>
              <a:uLnTx/>
              <a:uFillTx/>
            </a:endParaRPr>
          </a:p>
        </p:txBody>
      </p:sp>
      <p:sp>
        <p:nvSpPr>
          <p:cNvPr id="32" name="TextBox 31">
            <a:extLst>
              <a:ext uri="{FF2B5EF4-FFF2-40B4-BE49-F238E27FC236}">
                <a16:creationId xmlns:a16="http://schemas.microsoft.com/office/drawing/2014/main" id="{1D67A6A7-82B8-4112-BC22-3725C5281A08}"/>
              </a:ext>
            </a:extLst>
          </p:cNvPr>
          <p:cNvSpPr txBox="1"/>
          <p:nvPr/>
        </p:nvSpPr>
        <p:spPr>
          <a:xfrm>
            <a:off x="7922171" y="5241650"/>
            <a:ext cx="4196251" cy="147732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قبل از اتخاذ هرگونه تصمیمی که حقوق و منافع افراد را تحت تاثیر قرار میدهد؛ باید زمان کافی به فرد جهت ارائه مدارک و توضیحات اختصاص داد. به شهروند باید از قبل اطلاع داده شود که قرار است برای وی </a:t>
            </a:r>
            <a:r>
              <a:rPr kumimoji="0" lang="fa-IR" sz="1800" b="0" i="0" u="none" strike="noStrike" kern="0" cap="none" spc="0" normalizeH="0" baseline="0" noProof="0" dirty="0" err="1">
                <a:ln>
                  <a:noFill/>
                </a:ln>
                <a:solidFill>
                  <a:prstClr val="black"/>
                </a:solidFill>
                <a:effectLst/>
                <a:uLnTx/>
                <a:uFillTx/>
              </a:rPr>
              <a:t>تصمیم‎گیری</a:t>
            </a:r>
            <a:r>
              <a:rPr kumimoji="0" lang="fa-IR" sz="1800" b="0" i="0" u="none" strike="noStrike" kern="0" cap="none" spc="0" normalizeH="0" baseline="0" noProof="0" dirty="0">
                <a:ln>
                  <a:noFill/>
                </a:ln>
                <a:solidFill>
                  <a:prstClr val="black"/>
                </a:solidFill>
                <a:effectLst/>
                <a:uLnTx/>
                <a:uFillTx/>
              </a:rPr>
              <a:t> شود و دلایل لزوم </a:t>
            </a:r>
            <a:r>
              <a:rPr kumimoji="0" lang="fa-IR" sz="1800" b="0" i="0" u="none" strike="noStrike" kern="0" cap="none" spc="0" normalizeH="0" baseline="0" noProof="0" dirty="0" err="1">
                <a:ln>
                  <a:noFill/>
                </a:ln>
                <a:solidFill>
                  <a:prstClr val="black"/>
                </a:solidFill>
                <a:effectLst/>
                <a:uLnTx/>
                <a:uFillTx/>
              </a:rPr>
              <a:t>تصمیم‎گیری</a:t>
            </a:r>
            <a:r>
              <a:rPr kumimoji="0" lang="fa-IR" sz="1800" b="0" i="0" u="none" strike="noStrike" kern="0" cap="none" spc="0" normalizeH="0" baseline="0" noProof="0" dirty="0">
                <a:ln>
                  <a:noFill/>
                </a:ln>
                <a:solidFill>
                  <a:prstClr val="black"/>
                </a:solidFill>
                <a:effectLst/>
                <a:uLnTx/>
                <a:uFillTx/>
              </a:rPr>
              <a:t> و دلایل تصمیم اتخاذ شده به وی ارائه شود. </a:t>
            </a:r>
            <a:endParaRPr kumimoji="0" lang="en-GB" sz="1800" b="0" i="0" u="none" strike="noStrike" kern="0" cap="none" spc="0" normalizeH="0" baseline="0" noProof="0" dirty="0">
              <a:ln>
                <a:noFill/>
              </a:ln>
              <a:solidFill>
                <a:prstClr val="black"/>
              </a:solidFill>
              <a:effectLst/>
              <a:uLnTx/>
              <a:uFillTx/>
            </a:endParaRPr>
          </a:p>
        </p:txBody>
      </p:sp>
      <p:sp>
        <p:nvSpPr>
          <p:cNvPr id="33" name="TextBox 32">
            <a:extLst>
              <a:ext uri="{FF2B5EF4-FFF2-40B4-BE49-F238E27FC236}">
                <a16:creationId xmlns:a16="http://schemas.microsoft.com/office/drawing/2014/main" id="{1E3AB403-EBB1-4415-A5B2-125B128AAC5F}"/>
              </a:ext>
            </a:extLst>
          </p:cNvPr>
          <p:cNvSpPr txBox="1"/>
          <p:nvPr/>
        </p:nvSpPr>
        <p:spPr>
          <a:xfrm flipH="1">
            <a:off x="78376" y="1616468"/>
            <a:ext cx="3531210" cy="92333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انتشار اطلاعات عملکرد بصورت عمومی؛ انتشار چارچوب مقرراتی حاکم؛ پاسخگویی به سوالات و ارائه اطلاعات به متقاضیان دریافت اطلاعات بیشتر</a:t>
            </a:r>
            <a:endParaRPr kumimoji="0" lang="en-GB" sz="1800" b="0" i="0" u="none" strike="noStrike" kern="0" cap="none" spc="0" normalizeH="0" baseline="0" noProof="0" dirty="0">
              <a:ln>
                <a:noFill/>
              </a:ln>
              <a:solidFill>
                <a:prstClr val="black"/>
              </a:solidFill>
              <a:effectLst/>
              <a:uLnTx/>
              <a:uFillTx/>
            </a:endParaRPr>
          </a:p>
        </p:txBody>
      </p:sp>
      <p:sp>
        <p:nvSpPr>
          <p:cNvPr id="34" name="TextBox 33">
            <a:extLst>
              <a:ext uri="{FF2B5EF4-FFF2-40B4-BE49-F238E27FC236}">
                <a16:creationId xmlns:a16="http://schemas.microsoft.com/office/drawing/2014/main" id="{0F9D2C6D-CF95-41BF-A005-72A2A8ECDDEE}"/>
              </a:ext>
            </a:extLst>
          </p:cNvPr>
          <p:cNvSpPr txBox="1"/>
          <p:nvPr/>
        </p:nvSpPr>
        <p:spPr>
          <a:xfrm flipH="1">
            <a:off x="101357" y="3294852"/>
            <a:ext cx="347814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حق قانونی شهروند جهت اعتراض و شکایت نسبت به رفتار با وی به رسمیت شمرده شود. ساختار سلسله مراتبی جهت بررسی اعتراضات؛ راهنمایی کافی شهروند جهت شکایت از دستگاه اجرایی</a:t>
            </a:r>
            <a:endParaRPr kumimoji="0" lang="en-GB" sz="1800" b="0" i="0" u="none" strike="noStrike" kern="0" cap="none" spc="0" normalizeH="0" baseline="0" noProof="0" dirty="0">
              <a:ln>
                <a:noFill/>
              </a:ln>
              <a:solidFill>
                <a:prstClr val="black"/>
              </a:solidFill>
              <a:effectLst/>
              <a:uLnTx/>
              <a:uFillTx/>
            </a:endParaRPr>
          </a:p>
        </p:txBody>
      </p:sp>
      <p:sp>
        <p:nvSpPr>
          <p:cNvPr id="35" name="TextBox 34">
            <a:extLst>
              <a:ext uri="{FF2B5EF4-FFF2-40B4-BE49-F238E27FC236}">
                <a16:creationId xmlns:a16="http://schemas.microsoft.com/office/drawing/2014/main" id="{4458EFBA-3031-4A98-84EA-06641A6D929E}"/>
              </a:ext>
            </a:extLst>
          </p:cNvPr>
          <p:cNvSpPr txBox="1"/>
          <p:nvPr/>
        </p:nvSpPr>
        <p:spPr>
          <a:xfrm>
            <a:off x="86671" y="5210500"/>
            <a:ext cx="3405392" cy="147732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پذیرش پاسخگویی خصوصا در موارد بروز مخاطرات، تصمیمات اشتباه، فساد کارکنان و ... در ساختار سازمانی دستگاه، واحدهای لازم جهت حسابرسی داخلی، اطلاع رسانی ایجاد شده و گزارش بررسی </a:t>
            </a:r>
            <a:r>
              <a:rPr kumimoji="0" lang="fa-IR" sz="1800" b="0" i="0" u="none" strike="noStrike" kern="0" cap="none" spc="0" normalizeH="0" baseline="0" noProof="0" dirty="0" err="1">
                <a:ln>
                  <a:noFill/>
                </a:ln>
                <a:solidFill>
                  <a:prstClr val="black"/>
                </a:solidFill>
                <a:effectLst/>
                <a:uLnTx/>
                <a:uFillTx/>
              </a:rPr>
              <a:t>عم</a:t>
            </a:r>
            <a:r>
              <a:rPr lang="fa-IR" kern="0" dirty="0">
                <a:solidFill>
                  <a:prstClr val="black"/>
                </a:solidFill>
              </a:rPr>
              <a:t>ل</a:t>
            </a:r>
            <a:r>
              <a:rPr kumimoji="0" lang="fa-IR" sz="1800" b="0" i="0" u="none" strike="noStrike" kern="0" cap="none" spc="0" normalizeH="0" baseline="0" noProof="0" dirty="0">
                <a:ln>
                  <a:noFill/>
                </a:ln>
                <a:solidFill>
                  <a:prstClr val="black"/>
                </a:solidFill>
                <a:effectLst/>
                <a:uLnTx/>
                <a:uFillTx/>
              </a:rPr>
              <a:t>کرد دستگاه انتشار یابد.</a:t>
            </a:r>
            <a:endParaRPr kumimoji="0" lang="en-GB" sz="1800" b="0" i="0" u="none" strike="noStrike" kern="0" cap="none" spc="0" normalizeH="0" baseline="0" noProof="0" dirty="0">
              <a:ln>
                <a:noFill/>
              </a:ln>
              <a:solidFill>
                <a:prstClr val="black"/>
              </a:solidFill>
              <a:effectLst/>
              <a:uLnTx/>
              <a:uFillTx/>
            </a:endParaRPr>
          </a:p>
        </p:txBody>
      </p:sp>
      <p:pic>
        <p:nvPicPr>
          <p:cNvPr id="36" name="Picture 35">
            <a:extLst>
              <a:ext uri="{FF2B5EF4-FFF2-40B4-BE49-F238E27FC236}">
                <a16:creationId xmlns:a16="http://schemas.microsoft.com/office/drawing/2014/main" id="{12EED3F1-317F-41AB-AC53-58CA7FB58DFC}"/>
              </a:ext>
            </a:extLst>
          </p:cNvPr>
          <p:cNvPicPr>
            <a:picLocks noChangeAspect="1"/>
          </p:cNvPicPr>
          <p:nvPr/>
        </p:nvPicPr>
        <p:blipFill rotWithShape="1">
          <a:blip r:embed="rId13">
            <a:duotone>
              <a:prstClr val="black"/>
              <a:srgbClr val="4E8542">
                <a:tint val="45000"/>
                <a:satMod val="400000"/>
              </a:srgbClr>
            </a:duotone>
            <a:extLst>
              <a:ext uri="{BEBA8EAE-BF5A-486C-A8C5-ECC9F3942E4B}">
                <a14:imgProps xmlns:a14="http://schemas.microsoft.com/office/drawing/2010/main">
                  <a14:imgLayer r:embed="rId14">
                    <a14:imgEffect>
                      <a14:brightnessContrast bright="100000" contrast="100000"/>
                    </a14:imgEffect>
                  </a14:imgLayer>
                </a14:imgProps>
              </a:ext>
              <a:ext uri="{28A0092B-C50C-407E-A947-70E740481C1C}">
                <a14:useLocalDpi xmlns:a14="http://schemas.microsoft.com/office/drawing/2010/main" val="0"/>
              </a:ext>
            </a:extLst>
          </a:blip>
          <a:srcRect l="11065" t="6338" r="11239" b="29558"/>
          <a:stretch/>
        </p:blipFill>
        <p:spPr>
          <a:xfrm>
            <a:off x="8425273" y="4564287"/>
            <a:ext cx="720000" cy="594061"/>
          </a:xfrm>
          <a:prstGeom prst="rect">
            <a:avLst/>
          </a:prstGeom>
        </p:spPr>
      </p:pic>
      <p:sp>
        <p:nvSpPr>
          <p:cNvPr id="37" name="TextBox 36">
            <a:extLst>
              <a:ext uri="{FF2B5EF4-FFF2-40B4-BE49-F238E27FC236}">
                <a16:creationId xmlns:a16="http://schemas.microsoft.com/office/drawing/2014/main" id="{96B74E43-380B-46FA-847E-E5D1819D26DF}"/>
              </a:ext>
            </a:extLst>
          </p:cNvPr>
          <p:cNvSpPr txBox="1"/>
          <p:nvPr/>
        </p:nvSpPr>
        <p:spPr>
          <a:xfrm>
            <a:off x="9275200" y="4689013"/>
            <a:ext cx="2524924"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4E8542"/>
                </a:solidFill>
                <a:effectLst/>
                <a:uLnTx/>
                <a:uFillTx/>
              </a:rPr>
              <a:t>Right to be heard</a:t>
            </a:r>
            <a:endParaRPr kumimoji="0" lang="en-GB" sz="2400" b="0" i="0" u="none" strike="noStrike" kern="0" cap="none" spc="0" normalizeH="0" baseline="0" noProof="0" dirty="0">
              <a:ln>
                <a:noFill/>
              </a:ln>
              <a:solidFill>
                <a:srgbClr val="4E8542"/>
              </a:solidFill>
              <a:effectLst/>
              <a:uLnTx/>
              <a:uFillTx/>
            </a:endParaRPr>
          </a:p>
        </p:txBody>
      </p:sp>
      <p:sp>
        <p:nvSpPr>
          <p:cNvPr id="38" name="TextBox 37">
            <a:extLst>
              <a:ext uri="{FF2B5EF4-FFF2-40B4-BE49-F238E27FC236}">
                <a16:creationId xmlns:a16="http://schemas.microsoft.com/office/drawing/2014/main" id="{AC7593EF-8083-480D-80CE-251CD9C66752}"/>
              </a:ext>
            </a:extLst>
          </p:cNvPr>
          <p:cNvSpPr txBox="1"/>
          <p:nvPr/>
        </p:nvSpPr>
        <p:spPr>
          <a:xfrm>
            <a:off x="8719052" y="3531155"/>
            <a:ext cx="3381301" cy="92333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0" cap="none" spc="0" normalizeH="0" baseline="0" noProof="0" dirty="0">
                <a:ln>
                  <a:noFill/>
                </a:ln>
                <a:solidFill>
                  <a:prstClr val="black"/>
                </a:solidFill>
                <a:effectLst/>
                <a:uLnTx/>
                <a:uFillTx/>
              </a:rPr>
              <a:t>همه افراد خصوصا افراد معلول، بیسواد و ...  باید به خدمات دسترسی داشته باشند. وجود تیم پاسخگوی سوالات و راهنمایی ضروری است.</a:t>
            </a:r>
            <a:endParaRPr kumimoji="0" lang="en-GB" sz="1800" b="0" i="0" u="none" strike="noStrike" kern="0" cap="none" spc="0" normalizeH="0" baseline="0" noProof="0" dirty="0">
              <a:ln>
                <a:noFill/>
              </a:ln>
              <a:solidFill>
                <a:prstClr val="black"/>
              </a:solidFill>
              <a:effectLst/>
              <a:uLnTx/>
              <a:uFillTx/>
            </a:endParaRPr>
          </a:p>
        </p:txBody>
      </p:sp>
      <p:pic>
        <p:nvPicPr>
          <p:cNvPr id="39" name="Picture 38">
            <a:extLst>
              <a:ext uri="{FF2B5EF4-FFF2-40B4-BE49-F238E27FC236}">
                <a16:creationId xmlns:a16="http://schemas.microsoft.com/office/drawing/2014/main" id="{9DBE9FC1-DFA4-4D7D-8DB6-624639980E4B}"/>
              </a:ext>
            </a:extLst>
          </p:cNvPr>
          <p:cNvPicPr>
            <a:picLocks noChangeAspect="1"/>
          </p:cNvPicPr>
          <p:nvPr/>
        </p:nvPicPr>
        <p:blipFill rotWithShape="1">
          <a:blip r:embed="rId18">
            <a:duotone>
              <a:prstClr val="black"/>
              <a:schemeClr val="accent1">
                <a:tint val="45000"/>
                <a:satMod val="400000"/>
              </a:schemeClr>
            </a:duotone>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val="0"/>
              </a:ext>
            </a:extLst>
          </a:blip>
          <a:srcRect l="5817" r="7471" b="18825"/>
          <a:stretch/>
        </p:blipFill>
        <p:spPr>
          <a:xfrm>
            <a:off x="8425273" y="2833402"/>
            <a:ext cx="720000" cy="674023"/>
          </a:xfrm>
          <a:prstGeom prst="rect">
            <a:avLst/>
          </a:prstGeom>
        </p:spPr>
      </p:pic>
      <p:sp>
        <p:nvSpPr>
          <p:cNvPr id="40" name="TextBox 39">
            <a:extLst>
              <a:ext uri="{FF2B5EF4-FFF2-40B4-BE49-F238E27FC236}">
                <a16:creationId xmlns:a16="http://schemas.microsoft.com/office/drawing/2014/main" id="{E890FDB1-B65B-471C-A673-E0CEC612A310}"/>
              </a:ext>
            </a:extLst>
          </p:cNvPr>
          <p:cNvSpPr txBox="1"/>
          <p:nvPr/>
        </p:nvSpPr>
        <p:spPr>
          <a:xfrm>
            <a:off x="9392064" y="3009314"/>
            <a:ext cx="203527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7030A0"/>
                </a:solidFill>
                <a:effectLst/>
                <a:uLnTx/>
                <a:uFillTx/>
              </a:rPr>
              <a:t>Accessibility </a:t>
            </a:r>
            <a:endParaRPr kumimoji="0" lang="en-GB" sz="2400" b="0" i="0" u="none" strike="noStrike" kern="0" cap="none" spc="0" normalizeH="0" baseline="0" noProof="0" dirty="0">
              <a:ln>
                <a:noFill/>
              </a:ln>
              <a:solidFill>
                <a:srgbClr val="7030A0"/>
              </a:solidFill>
              <a:effectLst/>
              <a:uLnTx/>
              <a:uFillTx/>
            </a:endParaRPr>
          </a:p>
        </p:txBody>
      </p:sp>
      <p:sp>
        <p:nvSpPr>
          <p:cNvPr id="41" name="TextBox 40">
            <a:extLst>
              <a:ext uri="{FF2B5EF4-FFF2-40B4-BE49-F238E27FC236}">
                <a16:creationId xmlns:a16="http://schemas.microsoft.com/office/drawing/2014/main" id="{E40F6EA0-D96B-4B29-9D97-8B886EDD4053}"/>
              </a:ext>
            </a:extLst>
          </p:cNvPr>
          <p:cNvSpPr txBox="1"/>
          <p:nvPr/>
        </p:nvSpPr>
        <p:spPr>
          <a:xfrm>
            <a:off x="4122683" y="6235261"/>
            <a:ext cx="390196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1" u="none" strike="noStrike" kern="0" cap="none" spc="0" normalizeH="0" baseline="0" noProof="0" dirty="0">
                <a:ln>
                  <a:noFill/>
                </a:ln>
                <a:solidFill>
                  <a:prstClr val="black"/>
                </a:solidFill>
                <a:effectLst/>
                <a:uLnTx/>
                <a:uFillTx/>
              </a:rPr>
              <a:t>Core Rule of Law principles</a:t>
            </a:r>
            <a:endParaRPr kumimoji="0" lang="en-GB" sz="2400" b="1" i="1" u="none" strike="noStrike" kern="0" cap="none" spc="0" normalizeH="0" baseline="0" noProof="0" dirty="0">
              <a:ln>
                <a:noFill/>
              </a:ln>
              <a:solidFill>
                <a:prstClr val="black"/>
              </a:solidFill>
              <a:effectLst/>
              <a:uLnTx/>
              <a:uFillTx/>
            </a:endParaRPr>
          </a:p>
        </p:txBody>
      </p:sp>
      <p:pic>
        <p:nvPicPr>
          <p:cNvPr id="43" name="Graphic 42" descr="Scales of justice with solid fill">
            <a:extLst>
              <a:ext uri="{FF2B5EF4-FFF2-40B4-BE49-F238E27FC236}">
                <a16:creationId xmlns:a16="http://schemas.microsoft.com/office/drawing/2014/main" id="{FEC919BE-092C-4926-BD44-7A1729EB357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615975" y="1640775"/>
            <a:ext cx="619968" cy="619968"/>
          </a:xfrm>
          <a:prstGeom prst="rect">
            <a:avLst/>
          </a:prstGeom>
        </p:spPr>
      </p:pic>
    </p:spTree>
    <p:extLst>
      <p:ext uri="{BB962C8B-B14F-4D97-AF65-F5344CB8AC3E}">
        <p14:creationId xmlns:p14="http://schemas.microsoft.com/office/powerpoint/2010/main" val="1754404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CF1F-5E02-40A6-A886-7B0A6738A0C4}"/>
              </a:ext>
            </a:extLst>
          </p:cNvPr>
          <p:cNvSpPr>
            <a:spLocks noGrp="1"/>
          </p:cNvSpPr>
          <p:nvPr>
            <p:ph type="title"/>
          </p:nvPr>
        </p:nvSpPr>
        <p:spPr>
          <a:xfrm>
            <a:off x="3364173" y="3573365"/>
            <a:ext cx="8659505" cy="1325563"/>
          </a:xfrm>
        </p:spPr>
        <p:txBody>
          <a:bodyPr/>
          <a:lstStyle/>
          <a:p>
            <a:r>
              <a:rPr lang="fa-IR" dirty="0" err="1"/>
              <a:t>مالیات‎ستانی</a:t>
            </a:r>
            <a:r>
              <a:rPr lang="fa-IR" dirty="0"/>
              <a:t> الکترونیکی- وضعیت مطلوب</a:t>
            </a:r>
            <a:endParaRPr lang="en-US" dirty="0"/>
          </a:p>
        </p:txBody>
      </p:sp>
      <p:sp>
        <p:nvSpPr>
          <p:cNvPr id="3" name="TextBox 2">
            <a:extLst>
              <a:ext uri="{FF2B5EF4-FFF2-40B4-BE49-F238E27FC236}">
                <a16:creationId xmlns:a16="http://schemas.microsoft.com/office/drawing/2014/main" id="{AA271131-D56C-496B-8A48-735BD1EA0140}"/>
              </a:ext>
            </a:extLst>
          </p:cNvPr>
          <p:cNvSpPr txBox="1"/>
          <p:nvPr/>
        </p:nvSpPr>
        <p:spPr>
          <a:xfrm>
            <a:off x="798390" y="1426188"/>
            <a:ext cx="1528553" cy="3154710"/>
          </a:xfrm>
          <a:prstGeom prst="rect">
            <a:avLst/>
          </a:prstGeom>
          <a:noFill/>
        </p:spPr>
        <p:txBody>
          <a:bodyPr wrap="square" rtlCol="0">
            <a:spAutoFit/>
          </a:bodyPr>
          <a:lstStyle/>
          <a:p>
            <a:r>
              <a:rPr lang="en-US" sz="19900" b="1" dirty="0">
                <a:solidFill>
                  <a:schemeClr val="accent1">
                    <a:lumMod val="75000"/>
                  </a:schemeClr>
                </a:solidFill>
              </a:rPr>
              <a:t>4</a:t>
            </a:r>
          </a:p>
        </p:txBody>
      </p:sp>
    </p:spTree>
    <p:extLst>
      <p:ext uri="{BB962C8B-B14F-4D97-AF65-F5344CB8AC3E}">
        <p14:creationId xmlns:p14="http://schemas.microsoft.com/office/powerpoint/2010/main" val="569680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D6BCDE6A-4855-448C-A813-3EAE5B1F207B}"/>
              </a:ext>
            </a:extLst>
          </p:cNvPr>
          <p:cNvGrpSpPr/>
          <p:nvPr/>
        </p:nvGrpSpPr>
        <p:grpSpPr>
          <a:xfrm>
            <a:off x="1067711" y="1106501"/>
            <a:ext cx="10857906" cy="5579052"/>
            <a:chOff x="251946" y="122945"/>
            <a:chExt cx="11573782" cy="6608712"/>
          </a:xfrm>
        </p:grpSpPr>
        <p:sp>
          <p:nvSpPr>
            <p:cNvPr id="4" name="Rectangle 3">
              <a:extLst>
                <a:ext uri="{FF2B5EF4-FFF2-40B4-BE49-F238E27FC236}">
                  <a16:creationId xmlns:a16="http://schemas.microsoft.com/office/drawing/2014/main" id="{783F11E6-8BEB-45E3-A93F-F2561AA6453A}"/>
                </a:ext>
              </a:extLst>
            </p:cNvPr>
            <p:cNvSpPr/>
            <p:nvPr/>
          </p:nvSpPr>
          <p:spPr>
            <a:xfrm>
              <a:off x="299677" y="122945"/>
              <a:ext cx="11526051" cy="96050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5" name="Rectangle 4">
              <a:extLst>
                <a:ext uri="{FF2B5EF4-FFF2-40B4-BE49-F238E27FC236}">
                  <a16:creationId xmlns:a16="http://schemas.microsoft.com/office/drawing/2014/main" id="{7BEEA023-B21D-4263-B783-9665DAD665E5}"/>
                </a:ext>
              </a:extLst>
            </p:cNvPr>
            <p:cNvSpPr/>
            <p:nvPr/>
          </p:nvSpPr>
          <p:spPr>
            <a:xfrm>
              <a:off x="299676" y="5622150"/>
              <a:ext cx="11526051" cy="110950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 name="Rectangle 5">
              <a:extLst>
                <a:ext uri="{FF2B5EF4-FFF2-40B4-BE49-F238E27FC236}">
                  <a16:creationId xmlns:a16="http://schemas.microsoft.com/office/drawing/2014/main" id="{B4F653CE-E315-4B3E-9DEE-0DB88BC684F7}"/>
                </a:ext>
              </a:extLst>
            </p:cNvPr>
            <p:cNvSpPr/>
            <p:nvPr/>
          </p:nvSpPr>
          <p:spPr>
            <a:xfrm>
              <a:off x="299675" y="1189745"/>
              <a:ext cx="11526051" cy="213295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7" name="Rectangle 6">
              <a:extLst>
                <a:ext uri="{FF2B5EF4-FFF2-40B4-BE49-F238E27FC236}">
                  <a16:creationId xmlns:a16="http://schemas.microsoft.com/office/drawing/2014/main" id="{6777C6C7-5687-4F77-9693-5EAE74A57353}"/>
                </a:ext>
              </a:extLst>
            </p:cNvPr>
            <p:cNvSpPr/>
            <p:nvPr/>
          </p:nvSpPr>
          <p:spPr>
            <a:xfrm>
              <a:off x="299675" y="3429000"/>
              <a:ext cx="11526051" cy="20868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9" name="TextBox 8">
              <a:extLst>
                <a:ext uri="{FF2B5EF4-FFF2-40B4-BE49-F238E27FC236}">
                  <a16:creationId xmlns:a16="http://schemas.microsoft.com/office/drawing/2014/main" id="{3CC6D523-A1A2-4ACA-BAB6-D594E0077136}"/>
                </a:ext>
              </a:extLst>
            </p:cNvPr>
            <p:cNvSpPr txBox="1"/>
            <p:nvPr/>
          </p:nvSpPr>
          <p:spPr>
            <a:xfrm rot="16200000">
              <a:off x="-138304" y="532377"/>
              <a:ext cx="1221377" cy="42649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تاثیرات</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0" name="TextBox 9">
              <a:extLst>
                <a:ext uri="{FF2B5EF4-FFF2-40B4-BE49-F238E27FC236}">
                  <a16:creationId xmlns:a16="http://schemas.microsoft.com/office/drawing/2014/main" id="{97829F98-BC34-4762-9050-DE693A7A15F8}"/>
                </a:ext>
              </a:extLst>
            </p:cNvPr>
            <p:cNvSpPr txBox="1"/>
            <p:nvPr/>
          </p:nvSpPr>
          <p:spPr>
            <a:xfrm rot="16200000">
              <a:off x="-555670" y="2154851"/>
              <a:ext cx="2116302" cy="42649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ریسکها و چالشها</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1" name="TextBox 10">
              <a:extLst>
                <a:ext uri="{FF2B5EF4-FFF2-40B4-BE49-F238E27FC236}">
                  <a16:creationId xmlns:a16="http://schemas.microsoft.com/office/drawing/2014/main" id="{A12CE7C4-F091-43C5-921D-79DDCCCA940F}"/>
                </a:ext>
              </a:extLst>
            </p:cNvPr>
            <p:cNvSpPr txBox="1"/>
            <p:nvPr/>
          </p:nvSpPr>
          <p:spPr>
            <a:xfrm rot="16200000">
              <a:off x="-414930" y="4239119"/>
              <a:ext cx="1825855" cy="49210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محرکها و دلایل</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 name="TextBox 11">
              <a:extLst>
                <a:ext uri="{FF2B5EF4-FFF2-40B4-BE49-F238E27FC236}">
                  <a16:creationId xmlns:a16="http://schemas.microsoft.com/office/drawing/2014/main" id="{6497497E-EBAD-4F38-B757-266505F8F6D7}"/>
                </a:ext>
              </a:extLst>
            </p:cNvPr>
            <p:cNvSpPr txBox="1"/>
            <p:nvPr/>
          </p:nvSpPr>
          <p:spPr>
            <a:xfrm rot="16200000">
              <a:off x="-102760" y="5932839"/>
              <a:ext cx="1122712" cy="3608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600" b="0" i="0" u="none" strike="noStrike" kern="1200" cap="none" spc="0" normalizeH="0" baseline="0" noProof="0" dirty="0">
                  <a:ln>
                    <a:noFill/>
                  </a:ln>
                  <a:solidFill>
                    <a:prstClr val="black"/>
                  </a:solidFill>
                  <a:effectLst/>
                  <a:uLnTx/>
                  <a:uFillTx/>
                  <a:latin typeface="Calibri" panose="020F0502020204030204"/>
                  <a:ea typeface="+mn-ea"/>
                </a:rPr>
                <a:t>عوامل خارجی</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3" name="Rectangle: Rounded Corners 12">
              <a:extLst>
                <a:ext uri="{FF2B5EF4-FFF2-40B4-BE49-F238E27FC236}">
                  <a16:creationId xmlns:a16="http://schemas.microsoft.com/office/drawing/2014/main" id="{B68FE4E7-5995-40CC-B324-03E6BE33861E}"/>
                </a:ext>
              </a:extLst>
            </p:cNvPr>
            <p:cNvSpPr/>
            <p:nvPr/>
          </p:nvSpPr>
          <p:spPr>
            <a:xfrm>
              <a:off x="2512679" y="291993"/>
              <a:ext cx="7276780"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از دست رفتن درآمد مالیاتی / </a:t>
              </a:r>
              <a:r>
                <a:rPr kumimoji="0" lang="en-US" sz="1800" b="1" i="0" u="none" strike="noStrike" kern="1200" cap="none" spc="0" normalizeH="0" baseline="0" noProof="0" dirty="0">
                  <a:ln>
                    <a:noFill/>
                  </a:ln>
                  <a:solidFill>
                    <a:prstClr val="white"/>
                  </a:solidFill>
                  <a:effectLst/>
                  <a:uLnTx/>
                  <a:uFillTx/>
                  <a:latin typeface="Calibri" panose="020F0502020204030204"/>
                  <a:ea typeface="+mn-ea"/>
                </a:rPr>
                <a:t>Tax Gap</a:t>
              </a:r>
            </a:p>
          </p:txBody>
        </p:sp>
        <p:sp>
          <p:nvSpPr>
            <p:cNvPr id="14" name="Rectangle: Rounded Corners 13">
              <a:extLst>
                <a:ext uri="{FF2B5EF4-FFF2-40B4-BE49-F238E27FC236}">
                  <a16:creationId xmlns:a16="http://schemas.microsoft.com/office/drawing/2014/main" id="{ACD65A9D-35A8-4F04-AD95-1333B8D064E3}"/>
                </a:ext>
              </a:extLst>
            </p:cNvPr>
            <p:cNvSpPr/>
            <p:nvPr/>
          </p:nvSpPr>
          <p:spPr>
            <a:xfrm>
              <a:off x="1290918" y="1695291"/>
              <a:ext cx="2382050"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تدلیس / </a:t>
              </a:r>
              <a:r>
                <a:rPr kumimoji="0" lang="en-US" sz="1800" b="1" i="0" u="none" strike="noStrike" kern="1200" cap="none" spc="0" normalizeH="0" baseline="0" noProof="0" dirty="0">
                  <a:ln>
                    <a:noFill/>
                  </a:ln>
                  <a:solidFill>
                    <a:prstClr val="white"/>
                  </a:solidFill>
                  <a:effectLst/>
                  <a:uLnTx/>
                  <a:uFillTx/>
                  <a:latin typeface="Calibri" panose="020F0502020204030204"/>
                  <a:ea typeface="+mn-ea"/>
                </a:rPr>
                <a:t>Fraud</a:t>
              </a:r>
            </a:p>
          </p:txBody>
        </p:sp>
        <p:sp>
          <p:nvSpPr>
            <p:cNvPr id="15" name="Rectangle 14">
              <a:extLst>
                <a:ext uri="{FF2B5EF4-FFF2-40B4-BE49-F238E27FC236}">
                  <a16:creationId xmlns:a16="http://schemas.microsoft.com/office/drawing/2014/main" id="{C0734B76-4019-4E16-A571-6FBF0C6C18CC}"/>
                </a:ext>
              </a:extLst>
            </p:cNvPr>
            <p:cNvSpPr/>
            <p:nvPr/>
          </p:nvSpPr>
          <p:spPr>
            <a:xfrm>
              <a:off x="4026434" y="1356311"/>
              <a:ext cx="7568773" cy="1799827"/>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16" name="Rectangle 15">
              <a:extLst>
                <a:ext uri="{FF2B5EF4-FFF2-40B4-BE49-F238E27FC236}">
                  <a16:creationId xmlns:a16="http://schemas.microsoft.com/office/drawing/2014/main" id="{E7EFB152-E85F-44DA-9A46-62ED3CC92EB5}"/>
                </a:ext>
              </a:extLst>
            </p:cNvPr>
            <p:cNvSpPr/>
            <p:nvPr/>
          </p:nvSpPr>
          <p:spPr>
            <a:xfrm>
              <a:off x="4026434" y="1363995"/>
              <a:ext cx="7568773" cy="503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عدم تمکین مالیاتی</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7" name="Rectangle: Rounded Corners 16">
              <a:extLst>
                <a:ext uri="{FF2B5EF4-FFF2-40B4-BE49-F238E27FC236}">
                  <a16:creationId xmlns:a16="http://schemas.microsoft.com/office/drawing/2014/main" id="{0EDFF224-5C34-4F6D-AEB2-462FF0D89D0C}"/>
                </a:ext>
              </a:extLst>
            </p:cNvPr>
            <p:cNvSpPr/>
            <p:nvPr/>
          </p:nvSpPr>
          <p:spPr>
            <a:xfrm>
              <a:off x="4180116" y="2276617"/>
              <a:ext cx="2140556"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فرار مالیاتی</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8" name="Rectangle: Rounded Corners 17">
              <a:extLst>
                <a:ext uri="{FF2B5EF4-FFF2-40B4-BE49-F238E27FC236}">
                  <a16:creationId xmlns:a16="http://schemas.microsoft.com/office/drawing/2014/main" id="{0DF21507-6DDC-4BBB-BD31-9076C1B429EB}"/>
                </a:ext>
              </a:extLst>
            </p:cNvPr>
            <p:cNvSpPr/>
            <p:nvPr/>
          </p:nvSpPr>
          <p:spPr>
            <a:xfrm>
              <a:off x="6797082" y="2299446"/>
              <a:ext cx="2140556"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تخلف / بی دقتی</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9" name="Rectangle: Rounded Corners 18">
              <a:extLst>
                <a:ext uri="{FF2B5EF4-FFF2-40B4-BE49-F238E27FC236}">
                  <a16:creationId xmlns:a16="http://schemas.microsoft.com/office/drawing/2014/main" id="{D20D4D16-3999-4028-8D3A-553F91032918}"/>
                </a:ext>
              </a:extLst>
            </p:cNvPr>
            <p:cNvSpPr/>
            <p:nvPr/>
          </p:nvSpPr>
          <p:spPr>
            <a:xfrm>
              <a:off x="9338838" y="2301769"/>
              <a:ext cx="2140556"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اجتناب مالیاتی</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0" name="Rectangle: Rounded Corners 19">
              <a:extLst>
                <a:ext uri="{FF2B5EF4-FFF2-40B4-BE49-F238E27FC236}">
                  <a16:creationId xmlns:a16="http://schemas.microsoft.com/office/drawing/2014/main" id="{F4F61469-2A01-41AA-B238-39A2A8D5173E}"/>
                </a:ext>
              </a:extLst>
            </p:cNvPr>
            <p:cNvSpPr/>
            <p:nvPr/>
          </p:nvSpPr>
          <p:spPr>
            <a:xfrm>
              <a:off x="2211721" y="3698969"/>
              <a:ext cx="2382050"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مدیریت ضعیف</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1" name="Rectangle: Rounded Corners 20">
              <a:extLst>
                <a:ext uri="{FF2B5EF4-FFF2-40B4-BE49-F238E27FC236}">
                  <a16:creationId xmlns:a16="http://schemas.microsoft.com/office/drawing/2014/main" id="{B53B979B-C405-4663-9DFC-8E2CFF561426}"/>
                </a:ext>
              </a:extLst>
            </p:cNvPr>
            <p:cNvSpPr/>
            <p:nvPr/>
          </p:nvSpPr>
          <p:spPr>
            <a:xfrm>
              <a:off x="2211721" y="4710619"/>
              <a:ext cx="3306696"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ضعف در همکاریهای بین دستگاهی</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2" name="Rectangle: Rounded Corners 21">
              <a:extLst>
                <a:ext uri="{FF2B5EF4-FFF2-40B4-BE49-F238E27FC236}">
                  <a16:creationId xmlns:a16="http://schemas.microsoft.com/office/drawing/2014/main" id="{7E11BDAC-9454-4487-8EEC-EE07D2B267EF}"/>
                </a:ext>
              </a:extLst>
            </p:cNvPr>
            <p:cNvSpPr/>
            <p:nvPr/>
          </p:nvSpPr>
          <p:spPr>
            <a:xfrm>
              <a:off x="7943369" y="3698969"/>
              <a:ext cx="2382050"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کنترلهای ناکافی و ناکارآمد</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3" name="Rectangle: Rounded Corners 22">
              <a:extLst>
                <a:ext uri="{FF2B5EF4-FFF2-40B4-BE49-F238E27FC236}">
                  <a16:creationId xmlns:a16="http://schemas.microsoft.com/office/drawing/2014/main" id="{27BB9742-69EC-40EC-84F6-C0B54C51D3C2}"/>
                </a:ext>
              </a:extLst>
            </p:cNvPr>
            <p:cNvSpPr/>
            <p:nvPr/>
          </p:nvSpPr>
          <p:spPr>
            <a:xfrm>
              <a:off x="7018723" y="4686507"/>
              <a:ext cx="3306696" cy="583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white"/>
                  </a:solidFill>
                  <a:effectLst/>
                  <a:uLnTx/>
                  <a:uFillTx/>
                  <a:latin typeface="Calibri" panose="020F0502020204030204"/>
                  <a:ea typeface="+mn-ea"/>
                </a:rPr>
                <a:t>پیچیدگی نظام مالیاتی </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7" name="TextBox 26">
              <a:extLst>
                <a:ext uri="{FF2B5EF4-FFF2-40B4-BE49-F238E27FC236}">
                  <a16:creationId xmlns:a16="http://schemas.microsoft.com/office/drawing/2014/main" id="{D0E4DC86-1C48-4B9C-90A3-FE7C1654EC57}"/>
                </a:ext>
              </a:extLst>
            </p:cNvPr>
            <p:cNvSpPr txBox="1"/>
            <p:nvPr/>
          </p:nvSpPr>
          <p:spPr>
            <a:xfrm>
              <a:off x="722301" y="5764770"/>
              <a:ext cx="10926695" cy="710929"/>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panose="020F0502020204030204"/>
                  <a:ea typeface="+mn-ea"/>
                </a:rPr>
                <a:t>میزان آمادگی دیجیتالی، روندهای جدید در پرداخت و معاملات، میزان آمادگی و بلوغ سیستم‌های مالیاتی،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grpSp>
      <p:sp>
        <p:nvSpPr>
          <p:cNvPr id="29" name="Rectangle 28">
            <a:extLst>
              <a:ext uri="{FF2B5EF4-FFF2-40B4-BE49-F238E27FC236}">
                <a16:creationId xmlns:a16="http://schemas.microsoft.com/office/drawing/2014/main" id="{78453B83-0DBF-457F-A471-D284EEDB39F1}"/>
              </a:ext>
            </a:extLst>
          </p:cNvPr>
          <p:cNvSpPr/>
          <p:nvPr/>
        </p:nvSpPr>
        <p:spPr>
          <a:xfrm rot="16200000">
            <a:off x="-2186579" y="3607751"/>
            <a:ext cx="5240301" cy="52322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srgbClr val="4472C4"/>
                </a:solidFill>
                <a:effectLst/>
                <a:uLnTx/>
                <a:uFillTx/>
                <a:latin typeface="Calibri" panose="020F0502020204030204"/>
                <a:ea typeface="+mn-ea"/>
              </a:rPr>
              <a:t>مدل انجمن سازمانهای مالیاتی کمیسیون اروپا </a:t>
            </a:r>
            <a:endParaRPr kumimoji="0" lang="en-US" sz="2800" b="1" i="0" u="none" strike="noStrike" kern="1200" cap="none" spc="0" normalizeH="0" baseline="0" noProof="0" dirty="0">
              <a:ln>
                <a:noFill/>
              </a:ln>
              <a:solidFill>
                <a:srgbClr val="4472C4"/>
              </a:solidFill>
              <a:effectLst/>
              <a:uLnTx/>
              <a:uFillTx/>
              <a:latin typeface="Calibri" panose="020F0502020204030204"/>
              <a:ea typeface="+mn-ea"/>
            </a:endParaRPr>
          </a:p>
        </p:txBody>
      </p:sp>
      <p:sp>
        <p:nvSpPr>
          <p:cNvPr id="32" name="Title 1">
            <a:extLst>
              <a:ext uri="{FF2B5EF4-FFF2-40B4-BE49-F238E27FC236}">
                <a16:creationId xmlns:a16="http://schemas.microsoft.com/office/drawing/2014/main" id="{3B2C1A56-E540-47E1-91F4-C5A00B8C0881}"/>
              </a:ext>
            </a:extLst>
          </p:cNvPr>
          <p:cNvSpPr>
            <a:spLocks noGrp="1"/>
          </p:cNvSpPr>
          <p:nvPr>
            <p:ph type="title"/>
          </p:nvPr>
        </p:nvSpPr>
        <p:spPr>
          <a:xfrm>
            <a:off x="307075" y="143371"/>
            <a:ext cx="11576498" cy="799032"/>
          </a:xfrm>
        </p:spPr>
        <p:txBody>
          <a:bodyPr>
            <a:normAutofit fontScale="90000"/>
          </a:bodyPr>
          <a:lstStyle/>
          <a:p>
            <a:pPr>
              <a:lnSpc>
                <a:spcPct val="150000"/>
              </a:lnSpc>
            </a:pPr>
            <a:r>
              <a:rPr lang="fa-IR" dirty="0" err="1"/>
              <a:t>مالیات‎ستانی</a:t>
            </a:r>
            <a:r>
              <a:rPr lang="fa-IR" dirty="0"/>
              <a:t> الکترونیکی – از منظر سازمان مالیاتی</a:t>
            </a:r>
            <a:endParaRPr lang="en-US" dirty="0"/>
          </a:p>
        </p:txBody>
      </p:sp>
    </p:spTree>
    <p:extLst>
      <p:ext uri="{BB962C8B-B14F-4D97-AF65-F5344CB8AC3E}">
        <p14:creationId xmlns:p14="http://schemas.microsoft.com/office/powerpoint/2010/main" val="3809616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C6FD-0E00-49C5-8FAD-22338F1EF196}"/>
              </a:ext>
            </a:extLst>
          </p:cNvPr>
          <p:cNvSpPr>
            <a:spLocks noGrp="1"/>
          </p:cNvSpPr>
          <p:nvPr>
            <p:ph type="title"/>
          </p:nvPr>
        </p:nvSpPr>
        <p:spPr>
          <a:xfrm>
            <a:off x="477585" y="207702"/>
            <a:ext cx="11522736" cy="895278"/>
          </a:xfrm>
        </p:spPr>
        <p:txBody>
          <a:bodyPr anchor="t">
            <a:noAutofit/>
          </a:bodyPr>
          <a:lstStyle/>
          <a:p>
            <a:pPr>
              <a:lnSpc>
                <a:spcPct val="150000"/>
              </a:lnSpc>
            </a:pPr>
            <a:r>
              <a:rPr lang="fa-IR" sz="2800" dirty="0"/>
              <a:t>بکارگیری خدمات </a:t>
            </a:r>
            <a:r>
              <a:rPr lang="fa-IR" sz="2800" dirty="0" err="1"/>
              <a:t>فاوامحور</a:t>
            </a:r>
            <a:r>
              <a:rPr lang="fa-IR" sz="2800" dirty="0"/>
              <a:t> توسط سازمان مالیاتی در راستای مدیریت ریسک تمکین</a:t>
            </a:r>
            <a:endParaRPr lang="en-US" sz="1800" dirty="0"/>
          </a:p>
        </p:txBody>
      </p:sp>
      <p:graphicFrame>
        <p:nvGraphicFramePr>
          <p:cNvPr id="5" name="Table 4">
            <a:extLst>
              <a:ext uri="{FF2B5EF4-FFF2-40B4-BE49-F238E27FC236}">
                <a16:creationId xmlns:a16="http://schemas.microsoft.com/office/drawing/2014/main" id="{A26C0E31-77F8-477A-B978-E0DADEEBC5AF}"/>
              </a:ext>
            </a:extLst>
          </p:cNvPr>
          <p:cNvGraphicFramePr>
            <a:graphicFrameLocks noGrp="1"/>
          </p:cNvGraphicFramePr>
          <p:nvPr>
            <p:extLst>
              <p:ext uri="{D42A27DB-BD31-4B8C-83A1-F6EECF244321}">
                <p14:modId xmlns:p14="http://schemas.microsoft.com/office/powerpoint/2010/main" val="622684330"/>
              </p:ext>
            </p:extLst>
          </p:nvPr>
        </p:nvGraphicFramePr>
        <p:xfrm>
          <a:off x="193774" y="1675391"/>
          <a:ext cx="3737203" cy="5083127"/>
        </p:xfrm>
        <a:graphic>
          <a:graphicData uri="http://schemas.openxmlformats.org/drawingml/2006/table">
            <a:tbl>
              <a:tblPr firstRow="1" bandRow="1">
                <a:tableStyleId>{5C22544A-7EE6-4342-B048-85BDC9FD1C3A}</a:tableStyleId>
              </a:tblPr>
              <a:tblGrid>
                <a:gridCol w="3737203">
                  <a:extLst>
                    <a:ext uri="{9D8B030D-6E8A-4147-A177-3AD203B41FA5}">
                      <a16:colId xmlns:a16="http://schemas.microsoft.com/office/drawing/2014/main" val="1985662656"/>
                    </a:ext>
                  </a:extLst>
                </a:gridCol>
              </a:tblGrid>
              <a:tr h="634721">
                <a:tc>
                  <a:txBody>
                    <a:bodyPr/>
                    <a:lstStyle/>
                    <a:p>
                      <a:pPr algn="ctr" rtl="1"/>
                      <a:r>
                        <a:rPr lang="fa-IR" sz="2800" dirty="0">
                          <a:cs typeface="+mn-cs"/>
                        </a:rPr>
                        <a:t>نگرش نسبت به تمکین مؤدی</a:t>
                      </a:r>
                      <a:endParaRPr lang="en-US" sz="2800" dirty="0">
                        <a:cs typeface="+mn-cs"/>
                      </a:endParaRPr>
                    </a:p>
                  </a:txBody>
                  <a:tcPr anchor="ctr">
                    <a:solidFill>
                      <a:schemeClr val="accent1">
                        <a:lumMod val="75000"/>
                      </a:schemeClr>
                    </a:solidFill>
                  </a:tcPr>
                </a:tc>
                <a:extLst>
                  <a:ext uri="{0D108BD9-81ED-4DB2-BD59-A6C34878D82A}">
                    <a16:rowId xmlns:a16="http://schemas.microsoft.com/office/drawing/2014/main" val="2158525748"/>
                  </a:ext>
                </a:extLst>
              </a:tr>
              <a:tr h="634721">
                <a:tc>
                  <a:txBody>
                    <a:bodyPr/>
                    <a:lstStyle/>
                    <a:p>
                      <a:pPr algn="ctr" rtl="1"/>
                      <a:r>
                        <a:rPr lang="fa-IR" sz="2400" dirty="0">
                          <a:solidFill>
                            <a:schemeClr val="bg1"/>
                          </a:solidFill>
                          <a:cs typeface="+mn-cs"/>
                        </a:rPr>
                        <a:t>تصمیم به عدم تمکین گرفته</a:t>
                      </a:r>
                      <a:endParaRPr lang="en-US" sz="2400" dirty="0">
                        <a:solidFill>
                          <a:schemeClr val="bg1"/>
                        </a:solidFill>
                        <a:cs typeface="+mn-cs"/>
                      </a:endParaRPr>
                    </a:p>
                  </a:txBody>
                  <a:tcPr>
                    <a:solidFill>
                      <a:srgbClr val="FF0000"/>
                    </a:solidFill>
                  </a:tcPr>
                </a:tc>
                <a:extLst>
                  <a:ext uri="{0D108BD9-81ED-4DB2-BD59-A6C34878D82A}">
                    <a16:rowId xmlns:a16="http://schemas.microsoft.com/office/drawing/2014/main" val="4285542487"/>
                  </a:ext>
                </a:extLst>
              </a:tr>
              <a:tr h="634721">
                <a:tc>
                  <a:txBody>
                    <a:bodyPr/>
                    <a:lstStyle/>
                    <a:p>
                      <a:pPr algn="ctr" rtl="1"/>
                      <a:r>
                        <a:rPr lang="fa-IR" sz="2400" dirty="0">
                          <a:cs typeface="+mn-cs"/>
                        </a:rPr>
                        <a:t>تمکین ظاهری و تدلیس</a:t>
                      </a:r>
                      <a:endParaRPr lang="en-US" sz="2400" dirty="0">
                        <a:cs typeface="+mn-cs"/>
                      </a:endParaRPr>
                    </a:p>
                  </a:txBody>
                  <a:tcPr>
                    <a:solidFill>
                      <a:schemeClr val="accent2"/>
                    </a:solidFill>
                  </a:tcPr>
                </a:tc>
                <a:extLst>
                  <a:ext uri="{0D108BD9-81ED-4DB2-BD59-A6C34878D82A}">
                    <a16:rowId xmlns:a16="http://schemas.microsoft.com/office/drawing/2014/main" val="1520052339"/>
                  </a:ext>
                </a:extLst>
              </a:tr>
              <a:tr h="634721">
                <a:tc>
                  <a:txBody>
                    <a:bodyPr/>
                    <a:lstStyle/>
                    <a:p>
                      <a:pPr algn="ctr" rtl="1"/>
                      <a:r>
                        <a:rPr lang="fa-IR" sz="2400" dirty="0">
                          <a:cs typeface="+mn-cs"/>
                        </a:rPr>
                        <a:t>اجتناب مالیاتی و </a:t>
                      </a:r>
                      <a:r>
                        <a:rPr lang="fa-IR" sz="2400" dirty="0" err="1">
                          <a:cs typeface="+mn-cs"/>
                        </a:rPr>
                        <a:t>بخت‎آزمایی</a:t>
                      </a:r>
                      <a:r>
                        <a:rPr lang="fa-IR" sz="2400" dirty="0">
                          <a:cs typeface="+mn-cs"/>
                        </a:rPr>
                        <a:t> برای آن</a:t>
                      </a:r>
                      <a:endParaRPr lang="en-US" sz="2400" dirty="0">
                        <a:cs typeface="+mn-cs"/>
                      </a:endParaRPr>
                    </a:p>
                  </a:txBody>
                  <a:tcPr>
                    <a:solidFill>
                      <a:schemeClr val="accent2">
                        <a:lumMod val="60000"/>
                        <a:lumOff val="40000"/>
                      </a:schemeClr>
                    </a:solidFill>
                  </a:tcPr>
                </a:tc>
                <a:extLst>
                  <a:ext uri="{0D108BD9-81ED-4DB2-BD59-A6C34878D82A}">
                    <a16:rowId xmlns:a16="http://schemas.microsoft.com/office/drawing/2014/main" val="3308008161"/>
                  </a:ext>
                </a:extLst>
              </a:tr>
              <a:tr h="634721">
                <a:tc>
                  <a:txBody>
                    <a:bodyPr/>
                    <a:lstStyle/>
                    <a:p>
                      <a:pPr algn="ctr" rtl="1"/>
                      <a:r>
                        <a:rPr lang="fa-IR" sz="2400" dirty="0">
                          <a:cs typeface="+mn-cs"/>
                        </a:rPr>
                        <a:t>در صورت نظارت تمکین میکند</a:t>
                      </a:r>
                      <a:endParaRPr lang="en-US" sz="2400" dirty="0">
                        <a:cs typeface="+mn-cs"/>
                      </a:endParaRPr>
                    </a:p>
                  </a:txBody>
                  <a:tcPr>
                    <a:solidFill>
                      <a:schemeClr val="accent4"/>
                    </a:solidFill>
                  </a:tcPr>
                </a:tc>
                <a:extLst>
                  <a:ext uri="{0D108BD9-81ED-4DB2-BD59-A6C34878D82A}">
                    <a16:rowId xmlns:a16="http://schemas.microsoft.com/office/drawing/2014/main" val="25230537"/>
                  </a:ext>
                </a:extLst>
              </a:tr>
              <a:tr h="634721">
                <a:tc>
                  <a:txBody>
                    <a:bodyPr/>
                    <a:lstStyle/>
                    <a:p>
                      <a:pPr algn="ctr" rtl="1"/>
                      <a:r>
                        <a:rPr lang="fa-IR" sz="2400" dirty="0">
                          <a:cs typeface="+mn-cs"/>
                        </a:rPr>
                        <a:t>اهل تمکین + ناتوان از تمکین کامل</a:t>
                      </a:r>
                    </a:p>
                    <a:p>
                      <a:pPr marL="0" marR="0" lvl="0" indent="0" algn="ctr" defTabSz="914400" rtl="1" eaLnBrk="1" fontAlgn="auto" latinLnBrk="0" hangingPunct="1">
                        <a:lnSpc>
                          <a:spcPct val="100000"/>
                        </a:lnSpc>
                        <a:spcBef>
                          <a:spcPts val="0"/>
                        </a:spcBef>
                        <a:spcAft>
                          <a:spcPts val="0"/>
                        </a:spcAft>
                        <a:buClrTx/>
                        <a:buSzTx/>
                        <a:buFontTx/>
                        <a:buNone/>
                        <a:tabLst/>
                        <a:defRPr/>
                      </a:pPr>
                      <a:r>
                        <a:rPr lang="fa-IR" sz="1200" dirty="0">
                          <a:cs typeface="+mn-cs"/>
                        </a:rPr>
                        <a:t>اغلب شرکتهای تازه تاسیس</a:t>
                      </a:r>
                      <a:endParaRPr lang="en-US" sz="1200" dirty="0">
                        <a:cs typeface="+mn-cs"/>
                      </a:endParaRPr>
                    </a:p>
                  </a:txBody>
                  <a:tcPr>
                    <a:solidFill>
                      <a:schemeClr val="accent4">
                        <a:lumMod val="60000"/>
                        <a:lumOff val="40000"/>
                      </a:schemeClr>
                    </a:solidFill>
                  </a:tcPr>
                </a:tc>
                <a:extLst>
                  <a:ext uri="{0D108BD9-81ED-4DB2-BD59-A6C34878D82A}">
                    <a16:rowId xmlns:a16="http://schemas.microsoft.com/office/drawing/2014/main" val="3195537127"/>
                  </a:ext>
                </a:extLst>
              </a:tr>
              <a:tr h="634721">
                <a:tc>
                  <a:txBody>
                    <a:bodyPr/>
                    <a:lstStyle/>
                    <a:p>
                      <a:pPr algn="ctr" rtl="1"/>
                      <a:r>
                        <a:rPr lang="fa-IR" sz="2400" dirty="0">
                          <a:cs typeface="+mn-cs"/>
                        </a:rPr>
                        <a:t>اهل تمکین + تخلّف ناخواسته</a:t>
                      </a:r>
                      <a:endParaRPr lang="en-US" sz="2400" dirty="0">
                        <a:cs typeface="+mn-cs"/>
                      </a:endParaRPr>
                    </a:p>
                  </a:txBody>
                  <a:tcPr>
                    <a:solidFill>
                      <a:schemeClr val="accent6">
                        <a:lumMod val="60000"/>
                        <a:lumOff val="40000"/>
                      </a:schemeClr>
                    </a:solidFill>
                  </a:tcPr>
                </a:tc>
                <a:extLst>
                  <a:ext uri="{0D108BD9-81ED-4DB2-BD59-A6C34878D82A}">
                    <a16:rowId xmlns:a16="http://schemas.microsoft.com/office/drawing/2014/main" val="2281798113"/>
                  </a:ext>
                </a:extLst>
              </a:tr>
              <a:tr h="634721">
                <a:tc>
                  <a:txBody>
                    <a:bodyPr/>
                    <a:lstStyle/>
                    <a:p>
                      <a:pPr algn="ctr" rtl="1"/>
                      <a:r>
                        <a:rPr lang="fa-IR" sz="2400" dirty="0">
                          <a:cs typeface="+mn-cs"/>
                        </a:rPr>
                        <a:t>درست کار و دقیق تمکین میکند</a:t>
                      </a:r>
                      <a:endParaRPr lang="en-US" sz="2400" dirty="0">
                        <a:cs typeface="+mn-cs"/>
                      </a:endParaRPr>
                    </a:p>
                  </a:txBody>
                  <a:tcPr>
                    <a:solidFill>
                      <a:schemeClr val="accent6">
                        <a:lumMod val="75000"/>
                      </a:schemeClr>
                    </a:solidFill>
                  </a:tcPr>
                </a:tc>
                <a:extLst>
                  <a:ext uri="{0D108BD9-81ED-4DB2-BD59-A6C34878D82A}">
                    <a16:rowId xmlns:a16="http://schemas.microsoft.com/office/drawing/2014/main" val="3324558693"/>
                  </a:ext>
                </a:extLst>
              </a:tr>
            </a:tbl>
          </a:graphicData>
        </a:graphic>
      </p:graphicFrame>
      <p:graphicFrame>
        <p:nvGraphicFramePr>
          <p:cNvPr id="6" name="Table 5">
            <a:extLst>
              <a:ext uri="{FF2B5EF4-FFF2-40B4-BE49-F238E27FC236}">
                <a16:creationId xmlns:a16="http://schemas.microsoft.com/office/drawing/2014/main" id="{BEC8D616-5E56-467F-B3D0-A15974990EBD}"/>
              </a:ext>
            </a:extLst>
          </p:cNvPr>
          <p:cNvGraphicFramePr>
            <a:graphicFrameLocks noGrp="1"/>
          </p:cNvGraphicFramePr>
          <p:nvPr>
            <p:extLst>
              <p:ext uri="{D42A27DB-BD31-4B8C-83A1-F6EECF244321}">
                <p14:modId xmlns:p14="http://schemas.microsoft.com/office/powerpoint/2010/main" val="2301430823"/>
              </p:ext>
            </p:extLst>
          </p:nvPr>
        </p:nvGraphicFramePr>
        <p:xfrm>
          <a:off x="4057713" y="1706126"/>
          <a:ext cx="3737203" cy="5077768"/>
        </p:xfrm>
        <a:graphic>
          <a:graphicData uri="http://schemas.openxmlformats.org/drawingml/2006/table">
            <a:tbl>
              <a:tblPr firstRow="1" bandRow="1">
                <a:tableStyleId>{5C22544A-7EE6-4342-B048-85BDC9FD1C3A}</a:tableStyleId>
              </a:tblPr>
              <a:tblGrid>
                <a:gridCol w="3737203">
                  <a:extLst>
                    <a:ext uri="{9D8B030D-6E8A-4147-A177-3AD203B41FA5}">
                      <a16:colId xmlns:a16="http://schemas.microsoft.com/office/drawing/2014/main" val="1985662656"/>
                    </a:ext>
                  </a:extLst>
                </a:gridCol>
              </a:tblGrid>
              <a:tr h="634721">
                <a:tc>
                  <a:txBody>
                    <a:bodyPr/>
                    <a:lstStyle/>
                    <a:p>
                      <a:pPr algn="ctr" rtl="1"/>
                      <a:r>
                        <a:rPr lang="fa-IR" sz="2800" dirty="0">
                          <a:cs typeface="+mn-cs"/>
                        </a:rPr>
                        <a:t>استراتژی تمکین</a:t>
                      </a:r>
                      <a:endParaRPr lang="en-US" sz="2800" dirty="0">
                        <a:cs typeface="+mn-cs"/>
                      </a:endParaRPr>
                    </a:p>
                  </a:txBody>
                  <a:tcPr anchor="ctr">
                    <a:solidFill>
                      <a:schemeClr val="accent1">
                        <a:lumMod val="75000"/>
                      </a:schemeClr>
                    </a:solidFill>
                  </a:tcPr>
                </a:tc>
                <a:extLst>
                  <a:ext uri="{0D108BD9-81ED-4DB2-BD59-A6C34878D82A}">
                    <a16:rowId xmlns:a16="http://schemas.microsoft.com/office/drawing/2014/main" val="2158525748"/>
                  </a:ext>
                </a:extLst>
              </a:tr>
              <a:tr h="634721">
                <a:tc>
                  <a:txBody>
                    <a:bodyPr/>
                    <a:lstStyle/>
                    <a:p>
                      <a:pPr algn="ctr" rtl="1"/>
                      <a:r>
                        <a:rPr lang="fa-IR" sz="2400" dirty="0">
                          <a:solidFill>
                            <a:schemeClr val="bg1"/>
                          </a:solidFill>
                          <a:cs typeface="+mn-cs"/>
                        </a:rPr>
                        <a:t>شناسایی، جرم انگاری و اشد مجازات</a:t>
                      </a:r>
                      <a:endParaRPr lang="en-US" sz="2400" dirty="0">
                        <a:solidFill>
                          <a:schemeClr val="bg1"/>
                        </a:solidFill>
                        <a:cs typeface="+mn-cs"/>
                      </a:endParaRPr>
                    </a:p>
                  </a:txBody>
                  <a:tcPr>
                    <a:solidFill>
                      <a:srgbClr val="FF0000"/>
                    </a:solidFill>
                  </a:tcPr>
                </a:tc>
                <a:extLst>
                  <a:ext uri="{0D108BD9-81ED-4DB2-BD59-A6C34878D82A}">
                    <a16:rowId xmlns:a16="http://schemas.microsoft.com/office/drawing/2014/main" val="4285542487"/>
                  </a:ext>
                </a:extLst>
              </a:tr>
              <a:tr h="634721">
                <a:tc>
                  <a:txBody>
                    <a:bodyPr/>
                    <a:lstStyle/>
                    <a:p>
                      <a:pPr algn="ctr" rtl="1"/>
                      <a:r>
                        <a:rPr lang="fa-IR" sz="2400" dirty="0">
                          <a:cs typeface="+mn-cs"/>
                        </a:rPr>
                        <a:t>حسابرسی و کشف تقلّب</a:t>
                      </a:r>
                      <a:endParaRPr lang="en-US" sz="2400" dirty="0">
                        <a:cs typeface="+mn-cs"/>
                      </a:endParaRPr>
                    </a:p>
                  </a:txBody>
                  <a:tcPr>
                    <a:solidFill>
                      <a:schemeClr val="accent2"/>
                    </a:solidFill>
                  </a:tcPr>
                </a:tc>
                <a:extLst>
                  <a:ext uri="{0D108BD9-81ED-4DB2-BD59-A6C34878D82A}">
                    <a16:rowId xmlns:a16="http://schemas.microsoft.com/office/drawing/2014/main" val="603086272"/>
                  </a:ext>
                </a:extLst>
              </a:tr>
              <a:tr h="634721">
                <a:tc>
                  <a:txBody>
                    <a:bodyPr/>
                    <a:lstStyle/>
                    <a:p>
                      <a:pPr algn="ctr" rtl="1"/>
                      <a:r>
                        <a:rPr lang="fa-IR" sz="2400" dirty="0">
                          <a:cs typeface="+mn-cs"/>
                        </a:rPr>
                        <a:t>زیانبار ساختن </a:t>
                      </a:r>
                      <a:r>
                        <a:rPr lang="fa-IR" sz="2400" dirty="0" err="1">
                          <a:cs typeface="+mn-cs"/>
                        </a:rPr>
                        <a:t>بخت‎آزمایی</a:t>
                      </a:r>
                      <a:endParaRPr lang="en-US" sz="2400" dirty="0">
                        <a:cs typeface="+mn-cs"/>
                      </a:endParaRPr>
                    </a:p>
                  </a:txBody>
                  <a:tcPr>
                    <a:solidFill>
                      <a:schemeClr val="accent2">
                        <a:lumMod val="60000"/>
                        <a:lumOff val="40000"/>
                      </a:schemeClr>
                    </a:solidFill>
                  </a:tcPr>
                </a:tc>
                <a:extLst>
                  <a:ext uri="{0D108BD9-81ED-4DB2-BD59-A6C34878D82A}">
                    <a16:rowId xmlns:a16="http://schemas.microsoft.com/office/drawing/2014/main" val="2525647100"/>
                  </a:ext>
                </a:extLst>
              </a:tr>
              <a:tr h="634721">
                <a:tc>
                  <a:txBody>
                    <a:bodyPr/>
                    <a:lstStyle/>
                    <a:p>
                      <a:pPr algn="ctr" rtl="1"/>
                      <a:r>
                        <a:rPr lang="fa-IR" sz="2400" dirty="0">
                          <a:cs typeface="+mn-cs"/>
                        </a:rPr>
                        <a:t>نظارت و زیانبار ساختن عدم تمکین</a:t>
                      </a:r>
                      <a:endParaRPr lang="en-US" sz="2400" dirty="0">
                        <a:cs typeface="+mn-cs"/>
                      </a:endParaRPr>
                    </a:p>
                  </a:txBody>
                  <a:tcPr>
                    <a:solidFill>
                      <a:schemeClr val="accent4"/>
                    </a:solidFill>
                  </a:tcPr>
                </a:tc>
                <a:extLst>
                  <a:ext uri="{0D108BD9-81ED-4DB2-BD59-A6C34878D82A}">
                    <a16:rowId xmlns:a16="http://schemas.microsoft.com/office/drawing/2014/main" val="25230537"/>
                  </a:ext>
                </a:extLst>
              </a:tr>
              <a:tr h="634721">
                <a:tc>
                  <a:txBody>
                    <a:bodyPr/>
                    <a:lstStyle/>
                    <a:p>
                      <a:pPr algn="ctr" rtl="1"/>
                      <a:r>
                        <a:rPr lang="fa-IR" sz="2400" dirty="0">
                          <a:cs typeface="+mn-cs"/>
                        </a:rPr>
                        <a:t>یاری رسانی تا تمکین کامل</a:t>
                      </a:r>
                      <a:endParaRPr lang="en-US" sz="2400" dirty="0">
                        <a:cs typeface="+mn-cs"/>
                      </a:endParaRPr>
                    </a:p>
                  </a:txBody>
                  <a:tcPr>
                    <a:solidFill>
                      <a:schemeClr val="accent4">
                        <a:lumMod val="60000"/>
                        <a:lumOff val="40000"/>
                      </a:schemeClr>
                    </a:solidFill>
                  </a:tcPr>
                </a:tc>
                <a:extLst>
                  <a:ext uri="{0D108BD9-81ED-4DB2-BD59-A6C34878D82A}">
                    <a16:rowId xmlns:a16="http://schemas.microsoft.com/office/drawing/2014/main" val="3195537127"/>
                  </a:ext>
                </a:extLst>
              </a:tr>
              <a:tr h="634721">
                <a:tc>
                  <a:txBody>
                    <a:bodyPr/>
                    <a:lstStyle/>
                    <a:p>
                      <a:pPr algn="ctr" rtl="1"/>
                      <a:r>
                        <a:rPr lang="fa-IR" sz="2400" dirty="0">
                          <a:cs typeface="+mn-cs"/>
                        </a:rPr>
                        <a:t>حسابرسی و حل اختلاف</a:t>
                      </a:r>
                      <a:endParaRPr lang="en-US" sz="2400" dirty="0">
                        <a:cs typeface="+mn-cs"/>
                      </a:endParaRPr>
                    </a:p>
                  </a:txBody>
                  <a:tcPr>
                    <a:solidFill>
                      <a:schemeClr val="accent6">
                        <a:lumMod val="60000"/>
                        <a:lumOff val="40000"/>
                      </a:schemeClr>
                    </a:solidFill>
                  </a:tcPr>
                </a:tc>
                <a:extLst>
                  <a:ext uri="{0D108BD9-81ED-4DB2-BD59-A6C34878D82A}">
                    <a16:rowId xmlns:a16="http://schemas.microsoft.com/office/drawing/2014/main" val="338576073"/>
                  </a:ext>
                </a:extLst>
              </a:tr>
              <a:tr h="634721">
                <a:tc>
                  <a:txBody>
                    <a:bodyPr/>
                    <a:lstStyle/>
                    <a:p>
                      <a:pPr algn="ctr" rtl="1"/>
                      <a:r>
                        <a:rPr lang="fa-IR" sz="2400" dirty="0">
                          <a:cs typeface="+mn-cs"/>
                        </a:rPr>
                        <a:t>تسهیل تمکین و تشویق</a:t>
                      </a:r>
                      <a:endParaRPr lang="en-US" sz="2400" dirty="0">
                        <a:cs typeface="+mn-cs"/>
                      </a:endParaRPr>
                    </a:p>
                  </a:txBody>
                  <a:tcPr>
                    <a:solidFill>
                      <a:schemeClr val="accent6">
                        <a:lumMod val="75000"/>
                      </a:schemeClr>
                    </a:solidFill>
                  </a:tcPr>
                </a:tc>
                <a:extLst>
                  <a:ext uri="{0D108BD9-81ED-4DB2-BD59-A6C34878D82A}">
                    <a16:rowId xmlns:a16="http://schemas.microsoft.com/office/drawing/2014/main" val="3324558693"/>
                  </a:ext>
                </a:extLst>
              </a:tr>
            </a:tbl>
          </a:graphicData>
        </a:graphic>
      </p:graphicFrame>
      <p:graphicFrame>
        <p:nvGraphicFramePr>
          <p:cNvPr id="7" name="Table 6">
            <a:extLst>
              <a:ext uri="{FF2B5EF4-FFF2-40B4-BE49-F238E27FC236}">
                <a16:creationId xmlns:a16="http://schemas.microsoft.com/office/drawing/2014/main" id="{56155C74-31FA-441D-B1A1-09739976B8C4}"/>
              </a:ext>
            </a:extLst>
          </p:cNvPr>
          <p:cNvGraphicFramePr>
            <a:graphicFrameLocks noGrp="1"/>
          </p:cNvGraphicFramePr>
          <p:nvPr>
            <p:extLst>
              <p:ext uri="{D42A27DB-BD31-4B8C-83A1-F6EECF244321}">
                <p14:modId xmlns:p14="http://schemas.microsoft.com/office/powerpoint/2010/main" val="1687140268"/>
              </p:ext>
            </p:extLst>
          </p:nvPr>
        </p:nvGraphicFramePr>
        <p:xfrm>
          <a:off x="7921652" y="1706125"/>
          <a:ext cx="4078669" cy="5077768"/>
        </p:xfrm>
        <a:graphic>
          <a:graphicData uri="http://schemas.openxmlformats.org/drawingml/2006/table">
            <a:tbl>
              <a:tblPr firstRow="1" bandRow="1">
                <a:tableStyleId>{5C22544A-7EE6-4342-B048-85BDC9FD1C3A}</a:tableStyleId>
              </a:tblPr>
              <a:tblGrid>
                <a:gridCol w="4078669">
                  <a:extLst>
                    <a:ext uri="{9D8B030D-6E8A-4147-A177-3AD203B41FA5}">
                      <a16:colId xmlns:a16="http://schemas.microsoft.com/office/drawing/2014/main" val="1985662656"/>
                    </a:ext>
                  </a:extLst>
                </a:gridCol>
              </a:tblGrid>
              <a:tr h="634721">
                <a:tc>
                  <a:txBody>
                    <a:bodyPr/>
                    <a:lstStyle/>
                    <a:p>
                      <a:pPr algn="ctr" rtl="1"/>
                      <a:r>
                        <a:rPr lang="fa-IR" sz="2700" dirty="0">
                          <a:cs typeface="+mn-cs"/>
                        </a:rPr>
                        <a:t>خدمات مورد انتظار از فاوا</a:t>
                      </a:r>
                      <a:endParaRPr lang="en-US" sz="2700" dirty="0">
                        <a:cs typeface="+mn-cs"/>
                      </a:endParaRPr>
                    </a:p>
                  </a:txBody>
                  <a:tcPr anchor="ctr">
                    <a:solidFill>
                      <a:schemeClr val="accent1">
                        <a:lumMod val="75000"/>
                      </a:schemeClr>
                    </a:solidFill>
                  </a:tcPr>
                </a:tc>
                <a:extLst>
                  <a:ext uri="{0D108BD9-81ED-4DB2-BD59-A6C34878D82A}">
                    <a16:rowId xmlns:a16="http://schemas.microsoft.com/office/drawing/2014/main" val="2158525748"/>
                  </a:ext>
                </a:extLst>
              </a:tr>
              <a:tr h="634721">
                <a:tc>
                  <a:txBody>
                    <a:bodyPr/>
                    <a:lstStyle/>
                    <a:p>
                      <a:pPr algn="ctr" rtl="1"/>
                      <a:r>
                        <a:rPr lang="en-US" sz="2400" dirty="0">
                          <a:solidFill>
                            <a:schemeClr val="bg1"/>
                          </a:solidFill>
                          <a:cs typeface="+mn-cs"/>
                        </a:rPr>
                        <a:t>Digital Forensics</a:t>
                      </a:r>
                    </a:p>
                  </a:txBody>
                  <a:tcPr>
                    <a:solidFill>
                      <a:srgbClr val="FF0000"/>
                    </a:solidFill>
                  </a:tcPr>
                </a:tc>
                <a:extLst>
                  <a:ext uri="{0D108BD9-81ED-4DB2-BD59-A6C34878D82A}">
                    <a16:rowId xmlns:a16="http://schemas.microsoft.com/office/drawing/2014/main" val="4285542487"/>
                  </a:ext>
                </a:extLst>
              </a:tr>
              <a:tr h="634721">
                <a:tc>
                  <a:txBody>
                    <a:bodyPr/>
                    <a:lstStyle/>
                    <a:p>
                      <a:pPr algn="ctr" rtl="1"/>
                      <a:r>
                        <a:rPr lang="en-US" sz="2400" dirty="0">
                          <a:cs typeface="+mn-cs"/>
                        </a:rPr>
                        <a:t>Fraud Detection&amp; Prevent</a:t>
                      </a:r>
                    </a:p>
                  </a:txBody>
                  <a:tcPr>
                    <a:solidFill>
                      <a:schemeClr val="accent2"/>
                    </a:solidFill>
                  </a:tcPr>
                </a:tc>
                <a:extLst>
                  <a:ext uri="{0D108BD9-81ED-4DB2-BD59-A6C34878D82A}">
                    <a16:rowId xmlns:a16="http://schemas.microsoft.com/office/drawing/2014/main" val="25230537"/>
                  </a:ext>
                </a:extLst>
              </a:tr>
              <a:tr h="6347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400" dirty="0">
                          <a:cs typeface="+mn-cs"/>
                        </a:rPr>
                        <a:t>Investigation Service</a:t>
                      </a:r>
                    </a:p>
                  </a:txBody>
                  <a:tcPr>
                    <a:solidFill>
                      <a:schemeClr val="accent2">
                        <a:lumMod val="60000"/>
                        <a:lumOff val="40000"/>
                      </a:schemeClr>
                    </a:solidFill>
                  </a:tcPr>
                </a:tc>
                <a:extLst>
                  <a:ext uri="{0D108BD9-81ED-4DB2-BD59-A6C34878D82A}">
                    <a16:rowId xmlns:a16="http://schemas.microsoft.com/office/drawing/2014/main" val="3867057074"/>
                  </a:ext>
                </a:extLst>
              </a:tr>
              <a:tr h="6347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400" dirty="0">
                          <a:cs typeface="+mn-cs"/>
                        </a:rPr>
                        <a:t>Audit and Assurance</a:t>
                      </a:r>
                    </a:p>
                  </a:txBody>
                  <a:tcPr>
                    <a:solidFill>
                      <a:schemeClr val="accent4"/>
                    </a:solidFill>
                  </a:tcPr>
                </a:tc>
                <a:extLst>
                  <a:ext uri="{0D108BD9-81ED-4DB2-BD59-A6C34878D82A}">
                    <a16:rowId xmlns:a16="http://schemas.microsoft.com/office/drawing/2014/main" val="2089478345"/>
                  </a:ext>
                </a:extLst>
              </a:tr>
              <a:tr h="634721">
                <a:tc>
                  <a:txBody>
                    <a:bodyPr/>
                    <a:lstStyle/>
                    <a:p>
                      <a:pPr algn="ctr" rtl="1"/>
                      <a:r>
                        <a:rPr lang="en-US" sz="2400" dirty="0">
                          <a:cs typeface="+mn-cs"/>
                        </a:rPr>
                        <a:t>Education and CATT</a:t>
                      </a:r>
                    </a:p>
                  </a:txBody>
                  <a:tcPr>
                    <a:solidFill>
                      <a:schemeClr val="accent4">
                        <a:lumMod val="60000"/>
                        <a:lumOff val="40000"/>
                      </a:schemeClr>
                    </a:solidFill>
                  </a:tcPr>
                </a:tc>
                <a:extLst>
                  <a:ext uri="{0D108BD9-81ED-4DB2-BD59-A6C34878D82A}">
                    <a16:rowId xmlns:a16="http://schemas.microsoft.com/office/drawing/2014/main" val="2213339114"/>
                  </a:ext>
                </a:extLst>
              </a:tr>
              <a:tr h="634721">
                <a:tc>
                  <a:txBody>
                    <a:bodyPr/>
                    <a:lstStyle/>
                    <a:p>
                      <a:pPr algn="ctr" rtl="1"/>
                      <a:r>
                        <a:rPr lang="en-US" sz="2400" dirty="0">
                          <a:cs typeface="+mn-cs"/>
                        </a:rPr>
                        <a:t>Dispute Resolution Support</a:t>
                      </a:r>
                    </a:p>
                  </a:txBody>
                  <a:tcPr>
                    <a:solidFill>
                      <a:schemeClr val="accent6">
                        <a:lumMod val="60000"/>
                        <a:lumOff val="40000"/>
                      </a:schemeClr>
                    </a:solidFill>
                  </a:tcPr>
                </a:tc>
                <a:extLst>
                  <a:ext uri="{0D108BD9-81ED-4DB2-BD59-A6C34878D82A}">
                    <a16:rowId xmlns:a16="http://schemas.microsoft.com/office/drawing/2014/main" val="3195537127"/>
                  </a:ext>
                </a:extLst>
              </a:tr>
              <a:tr h="634721">
                <a:tc>
                  <a:txBody>
                    <a:bodyPr/>
                    <a:lstStyle/>
                    <a:p>
                      <a:pPr algn="ctr" rtl="1"/>
                      <a:r>
                        <a:rPr lang="en-US" sz="2400" dirty="0">
                          <a:cs typeface="+mn-cs"/>
                        </a:rPr>
                        <a:t>Post-filling Process</a:t>
                      </a:r>
                    </a:p>
                  </a:txBody>
                  <a:tcPr>
                    <a:solidFill>
                      <a:schemeClr val="accent6">
                        <a:lumMod val="75000"/>
                      </a:schemeClr>
                    </a:solidFill>
                  </a:tcPr>
                </a:tc>
                <a:extLst>
                  <a:ext uri="{0D108BD9-81ED-4DB2-BD59-A6C34878D82A}">
                    <a16:rowId xmlns:a16="http://schemas.microsoft.com/office/drawing/2014/main" val="3324558693"/>
                  </a:ext>
                </a:extLst>
              </a:tr>
            </a:tbl>
          </a:graphicData>
        </a:graphic>
      </p:graphicFrame>
    </p:spTree>
    <p:extLst>
      <p:ext uri="{BB962C8B-B14F-4D97-AF65-F5344CB8AC3E}">
        <p14:creationId xmlns:p14="http://schemas.microsoft.com/office/powerpoint/2010/main" val="7582940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17CCB-140D-4E30-BE7D-720487D68FB2}"/>
              </a:ext>
            </a:extLst>
          </p:cNvPr>
          <p:cNvSpPr>
            <a:spLocks noGrp="1"/>
          </p:cNvSpPr>
          <p:nvPr>
            <p:ph type="title"/>
          </p:nvPr>
        </p:nvSpPr>
        <p:spPr>
          <a:xfrm>
            <a:off x="355275" y="365125"/>
            <a:ext cx="11508627" cy="808582"/>
          </a:xfrm>
        </p:spPr>
        <p:txBody>
          <a:bodyPr anchor="t">
            <a:normAutofit/>
          </a:bodyPr>
          <a:lstStyle/>
          <a:p>
            <a:r>
              <a:rPr lang="fa-IR" sz="4000" dirty="0" err="1">
                <a:solidFill>
                  <a:srgbClr val="C00000"/>
                </a:solidFill>
              </a:rPr>
              <a:t>سیاست‎های</a:t>
            </a:r>
            <a:r>
              <a:rPr lang="fa-IR" sz="4000" dirty="0">
                <a:solidFill>
                  <a:srgbClr val="C00000"/>
                </a:solidFill>
              </a:rPr>
              <a:t> ابلاغی مقام رهبری در خصوص برنامه توسعه پنجم </a:t>
            </a:r>
            <a:endParaRPr lang="en-US" sz="4000" dirty="0"/>
          </a:p>
        </p:txBody>
      </p:sp>
      <p:sp>
        <p:nvSpPr>
          <p:cNvPr id="3" name="Content Placeholder 2">
            <a:extLst>
              <a:ext uri="{FF2B5EF4-FFF2-40B4-BE49-F238E27FC236}">
                <a16:creationId xmlns:a16="http://schemas.microsoft.com/office/drawing/2014/main" id="{B3EA4382-5B3A-4F4E-920F-06F822261B8F}"/>
              </a:ext>
            </a:extLst>
          </p:cNvPr>
          <p:cNvSpPr>
            <a:spLocks noGrp="1"/>
          </p:cNvSpPr>
          <p:nvPr>
            <p:ph idx="1"/>
          </p:nvPr>
        </p:nvSpPr>
        <p:spPr>
          <a:xfrm>
            <a:off x="576304" y="1187565"/>
            <a:ext cx="11116806" cy="1637522"/>
          </a:xfrm>
        </p:spPr>
        <p:txBody>
          <a:bodyPr anchor="ctr">
            <a:normAutofit/>
          </a:bodyPr>
          <a:lstStyle/>
          <a:p>
            <a:pPr algn="just"/>
            <a:r>
              <a:rPr lang="fa-IR" b="1" dirty="0">
                <a:solidFill>
                  <a:srgbClr val="FF0000"/>
                </a:solidFill>
              </a:rPr>
              <a:t>بند 3-21:  </a:t>
            </a:r>
            <a:r>
              <a:rPr lang="fa-IR" dirty="0"/>
              <a:t>بهبود فضای کسب­وکار کشور با تأکید فراهم آوردن زیرساختهای ارتباطی و اطلاعاتی، مورد نیاز، کاهش خطرپذیری­های اقتصادی، </a:t>
            </a:r>
            <a:r>
              <a:rPr lang="fa-IR" b="1" dirty="0">
                <a:solidFill>
                  <a:schemeClr val="accent6">
                    <a:lumMod val="75000"/>
                  </a:schemeClr>
                </a:solidFill>
              </a:rPr>
              <a:t>ارائه مستمر آمار و اطلاعات به صورت شفاف و منظم به جامعه.</a:t>
            </a:r>
            <a:endParaRPr lang="en-US" b="1" dirty="0">
              <a:solidFill>
                <a:schemeClr val="accent6">
                  <a:lumMod val="75000"/>
                </a:schemeClr>
              </a:solidFill>
            </a:endParaRPr>
          </a:p>
          <a:p>
            <a:pPr algn="just"/>
            <a:r>
              <a:rPr lang="fa-IR" b="1" dirty="0">
                <a:solidFill>
                  <a:srgbClr val="FF0000"/>
                </a:solidFill>
              </a:rPr>
              <a:t>بند 3-34: </a:t>
            </a:r>
            <a:r>
              <a:rPr lang="fa-IR" b="1" dirty="0">
                <a:solidFill>
                  <a:schemeClr val="accent6">
                    <a:lumMod val="75000"/>
                  </a:schemeClr>
                </a:solidFill>
              </a:rPr>
              <a:t>تامین برخورداری آحاد جامعه از اطلاعات اقتصادی</a:t>
            </a:r>
            <a:endParaRPr lang="en-US" b="1" dirty="0">
              <a:solidFill>
                <a:schemeClr val="accent6">
                  <a:lumMod val="75000"/>
                </a:schemeClr>
              </a:solidFill>
            </a:endParaRPr>
          </a:p>
        </p:txBody>
      </p:sp>
      <p:sp>
        <p:nvSpPr>
          <p:cNvPr id="4" name="Rectangle 3">
            <a:extLst>
              <a:ext uri="{FF2B5EF4-FFF2-40B4-BE49-F238E27FC236}">
                <a16:creationId xmlns:a16="http://schemas.microsoft.com/office/drawing/2014/main" id="{CD5E8F78-3FFB-473B-8838-CC9A8F1F9876}"/>
              </a:ext>
            </a:extLst>
          </p:cNvPr>
          <p:cNvSpPr/>
          <p:nvPr/>
        </p:nvSpPr>
        <p:spPr>
          <a:xfrm>
            <a:off x="355275" y="2881328"/>
            <a:ext cx="11337835" cy="2108362"/>
          </a:xfrm>
          <a:prstGeom prst="rect">
            <a:avLst/>
          </a:prstGeom>
          <a:solidFill>
            <a:srgbClr val="C00000"/>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r" rtl="1"/>
            <a:r>
              <a:rPr lang="fa-IR" sz="2400" dirty="0"/>
              <a:t>در هسته مرکزی یک </a:t>
            </a:r>
            <a:r>
              <a:rPr lang="fa-IR" sz="2400" dirty="0" err="1"/>
              <a:t>کسب‎وکار</a:t>
            </a:r>
            <a:r>
              <a:rPr lang="fa-IR" sz="2400" dirty="0"/>
              <a:t>، قاعده ارائه ارزش (</a:t>
            </a:r>
            <a:r>
              <a:rPr lang="en-US" sz="2400" dirty="0"/>
              <a:t>Value</a:t>
            </a:r>
            <a:r>
              <a:rPr lang="fa-IR" sz="2400" dirty="0"/>
              <a:t>) به مشتری و کسب درآمد وجود دارد. </a:t>
            </a:r>
          </a:p>
          <a:p>
            <a:pPr algn="r" rtl="1"/>
            <a:r>
              <a:rPr lang="fa-IR" sz="2400" dirty="0" err="1"/>
              <a:t>مالیات‎ستانی</a:t>
            </a:r>
            <a:r>
              <a:rPr lang="fa-IR" sz="2400" dirty="0"/>
              <a:t> ارزش نیست، که بتوان با ارائه آن به درآمد رسید. </a:t>
            </a:r>
            <a:endParaRPr lang="en-US" sz="2400" dirty="0"/>
          </a:p>
          <a:p>
            <a:pPr algn="r" rtl="1"/>
            <a:r>
              <a:rPr lang="fa-IR" sz="2400" dirty="0"/>
              <a:t>پرداخت </a:t>
            </a:r>
            <a:r>
              <a:rPr lang="fa-IR" sz="2400" dirty="0" err="1"/>
              <a:t>حق‎الزحمه</a:t>
            </a:r>
            <a:r>
              <a:rPr lang="fa-IR" sz="2400" dirty="0"/>
              <a:t> توسط سازمان امور مالیاتی به شرکتهای اپراتوری باعث سرکوب نوآوری، </a:t>
            </a:r>
            <a:r>
              <a:rPr lang="fa-IR" sz="2400" dirty="0" err="1"/>
              <a:t>تنوع‎بخشی</a:t>
            </a:r>
            <a:r>
              <a:rPr lang="fa-IR" sz="2400" dirty="0"/>
              <a:t> به خدمات </a:t>
            </a:r>
            <a:r>
              <a:rPr lang="fa-IR" sz="2400" dirty="0" err="1"/>
              <a:t>کسب‎وکار</a:t>
            </a:r>
            <a:r>
              <a:rPr lang="fa-IR" sz="2400" dirty="0"/>
              <a:t> اپراتورها و تسریع بدنامی ایشان </a:t>
            </a:r>
            <a:r>
              <a:rPr lang="fa-IR" sz="2400" dirty="0" err="1"/>
              <a:t>می‎گردد</a:t>
            </a:r>
            <a:r>
              <a:rPr lang="fa-IR" sz="2400" dirty="0"/>
              <a:t>.</a:t>
            </a:r>
            <a:endParaRPr lang="en-GB" sz="2400" dirty="0"/>
          </a:p>
        </p:txBody>
      </p:sp>
      <p:sp>
        <p:nvSpPr>
          <p:cNvPr id="5" name="TextBox 4">
            <a:extLst>
              <a:ext uri="{FF2B5EF4-FFF2-40B4-BE49-F238E27FC236}">
                <a16:creationId xmlns:a16="http://schemas.microsoft.com/office/drawing/2014/main" id="{8D8FEF5E-28BF-4FF4-AC73-9B6C0B7220E4}"/>
              </a:ext>
            </a:extLst>
          </p:cNvPr>
          <p:cNvSpPr txBox="1"/>
          <p:nvPr/>
        </p:nvSpPr>
        <p:spPr>
          <a:xfrm>
            <a:off x="355276" y="5424985"/>
            <a:ext cx="11259456" cy="830997"/>
          </a:xfrm>
          <a:prstGeom prst="rect">
            <a:avLst/>
          </a:prstGeom>
          <a:noFill/>
        </p:spPr>
        <p:txBody>
          <a:bodyPr wrap="square" rtlCol="0">
            <a:spAutoFit/>
          </a:bodyPr>
          <a:lstStyle/>
          <a:p>
            <a:pPr algn="r" rtl="1"/>
            <a:r>
              <a:rPr lang="fa-IR" sz="2400" dirty="0"/>
              <a:t>سوابق سازمان امور مالیاتی در پرداخت </a:t>
            </a:r>
            <a:r>
              <a:rPr lang="fa-IR" sz="2400" dirty="0" err="1"/>
              <a:t>حق‎السهم</a:t>
            </a:r>
            <a:r>
              <a:rPr lang="fa-IR" sz="2400" dirty="0"/>
              <a:t> آموزش و پرورش از درآمد مالیات بر ارزش افزوده و بازگرداندن مالیات بر ارزش افزوده تجمیعی بابت کالاهای صادراتی از زمان اجرای این قانون در سال 87 قابل تامل است. </a:t>
            </a:r>
            <a:endParaRPr lang="en-US" sz="2400" dirty="0"/>
          </a:p>
        </p:txBody>
      </p:sp>
    </p:spTree>
    <p:extLst>
      <p:ext uri="{BB962C8B-B14F-4D97-AF65-F5344CB8AC3E}">
        <p14:creationId xmlns:p14="http://schemas.microsoft.com/office/powerpoint/2010/main" val="3049930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AD52-7646-40E4-AABD-1E42A84373CD}"/>
              </a:ext>
            </a:extLst>
          </p:cNvPr>
          <p:cNvSpPr>
            <a:spLocks noGrp="1"/>
          </p:cNvSpPr>
          <p:nvPr>
            <p:ph type="title"/>
          </p:nvPr>
        </p:nvSpPr>
        <p:spPr/>
        <p:txBody>
          <a:bodyPr/>
          <a:lstStyle/>
          <a:p>
            <a:r>
              <a:rPr lang="fa-IR" dirty="0"/>
              <a:t>راهکار چیست؟</a:t>
            </a:r>
            <a:endParaRPr lang="en-US" dirty="0"/>
          </a:p>
        </p:txBody>
      </p:sp>
      <p:sp>
        <p:nvSpPr>
          <p:cNvPr id="3" name="Content Placeholder 2">
            <a:extLst>
              <a:ext uri="{FF2B5EF4-FFF2-40B4-BE49-F238E27FC236}">
                <a16:creationId xmlns:a16="http://schemas.microsoft.com/office/drawing/2014/main" id="{F05D544C-B358-42C8-8EE8-7F13B8FEE2D9}"/>
              </a:ext>
            </a:extLst>
          </p:cNvPr>
          <p:cNvSpPr>
            <a:spLocks noGrp="1"/>
          </p:cNvSpPr>
          <p:nvPr>
            <p:ph idx="1"/>
          </p:nvPr>
        </p:nvSpPr>
        <p:spPr/>
        <p:txBody>
          <a:bodyPr/>
          <a:lstStyle/>
          <a:p>
            <a:r>
              <a:rPr lang="fa-IR" dirty="0"/>
              <a:t>خوشبختانه راهکاری آزمون شده، تثبیت شده، به همراه </a:t>
            </a:r>
            <a:r>
              <a:rPr lang="fa-IR" dirty="0" err="1"/>
              <a:t>بهره‎مندی</a:t>
            </a:r>
            <a:r>
              <a:rPr lang="fa-IR" dirty="0"/>
              <a:t> از تجارب و </a:t>
            </a:r>
            <a:r>
              <a:rPr lang="fa-IR" dirty="0" err="1"/>
              <a:t>کمک‎های</a:t>
            </a:r>
            <a:r>
              <a:rPr lang="fa-IR" dirty="0"/>
              <a:t> </a:t>
            </a:r>
            <a:r>
              <a:rPr lang="fa-IR" dirty="0" err="1"/>
              <a:t>بین‎المللی</a:t>
            </a:r>
            <a:r>
              <a:rPr lang="fa-IR" dirty="0"/>
              <a:t> وجود دارد.</a:t>
            </a:r>
          </a:p>
          <a:p>
            <a:r>
              <a:rPr lang="fa-IR" dirty="0"/>
              <a:t>شرکتهای اپراتور صورتحساب الکترونیکی قبل از اینکه سازمان امور مالیاتی به قضیه ورودی با سرنوشت قطعی شکست داشته باشد، بایستی خود ابتکار عمل را در دست گیرند. </a:t>
            </a:r>
          </a:p>
          <a:p>
            <a:r>
              <a:rPr lang="fa-IR" dirty="0"/>
              <a:t>تجربه شرکتهای </a:t>
            </a:r>
            <a:r>
              <a:rPr lang="fa-IR" dirty="0" err="1"/>
              <a:t>پی‎اس</a:t>
            </a:r>
            <a:r>
              <a:rPr lang="fa-IR" dirty="0"/>
              <a:t>‎‌پی در تعلل در ایجاد انجمن و </a:t>
            </a:r>
            <a:r>
              <a:rPr lang="fa-IR" dirty="0" err="1"/>
              <a:t>کنش‎ورزی</a:t>
            </a:r>
            <a:r>
              <a:rPr lang="fa-IR" dirty="0"/>
              <a:t> جمعی باعث تاسیس شاپرک از سوی بانک مرکزی شد. اکنون بجای اینکه صنعت پرداخت الکترونیکی باعث </a:t>
            </a:r>
            <a:r>
              <a:rPr lang="fa-IR" dirty="0" err="1"/>
              <a:t>صرفه‎جویی</a:t>
            </a:r>
            <a:r>
              <a:rPr lang="fa-IR" dirty="0"/>
              <a:t> میلیارد دلاری در صنایع مالی شود، هر ساله ارقام </a:t>
            </a:r>
            <a:r>
              <a:rPr lang="fa-IR" dirty="0" err="1"/>
              <a:t>سرسام‎آوری</a:t>
            </a:r>
            <a:r>
              <a:rPr lang="fa-IR" dirty="0"/>
              <a:t> هزینه به بانکها تحمیل </a:t>
            </a:r>
            <a:r>
              <a:rPr lang="fa-IR" dirty="0" err="1"/>
              <a:t>می‎کند</a:t>
            </a:r>
            <a:r>
              <a:rPr lang="fa-IR" dirty="0"/>
              <a:t>. </a:t>
            </a:r>
          </a:p>
          <a:p>
            <a:r>
              <a:rPr lang="fa-IR" dirty="0"/>
              <a:t>سهم </a:t>
            </a:r>
            <a:r>
              <a:rPr lang="fa-IR" dirty="0" err="1"/>
              <a:t>سوئیچ‎های</a:t>
            </a:r>
            <a:r>
              <a:rPr lang="fa-IR" dirty="0"/>
              <a:t> واسط از کارمزد دریافتی در شبکه در دنیا کمتر از 5% است؛ در ایران به ازای برخی از </a:t>
            </a:r>
            <a:r>
              <a:rPr lang="fa-IR" dirty="0" err="1"/>
              <a:t>تراکنش‎ها</a:t>
            </a:r>
            <a:r>
              <a:rPr lang="fa-IR" dirty="0"/>
              <a:t>، بیش از 60% کارمزد دریافتی از بانکها به شاپرک میرسد. </a:t>
            </a:r>
          </a:p>
          <a:p>
            <a:r>
              <a:rPr lang="fa-IR" dirty="0"/>
              <a:t>شاپرک آماری منتشر </a:t>
            </a:r>
            <a:r>
              <a:rPr lang="fa-IR" dirty="0" err="1"/>
              <a:t>نمی‎کند</a:t>
            </a:r>
            <a:r>
              <a:rPr lang="fa-IR" dirty="0"/>
              <a:t>، ولی ظاهرا در کل </a:t>
            </a:r>
            <a:r>
              <a:rPr lang="fa-IR" dirty="0" err="1"/>
              <a:t>تراکنش‎ها</a:t>
            </a:r>
            <a:r>
              <a:rPr lang="fa-IR" dirty="0"/>
              <a:t> بجای سهم کمتر از 5% سهمی نزدیک به 15% دارد.  </a:t>
            </a:r>
            <a:endParaRPr lang="en-US" dirty="0"/>
          </a:p>
        </p:txBody>
      </p:sp>
    </p:spTree>
    <p:extLst>
      <p:ext uri="{BB962C8B-B14F-4D97-AF65-F5344CB8AC3E}">
        <p14:creationId xmlns:p14="http://schemas.microsoft.com/office/powerpoint/2010/main" val="4198439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rot="960000">
            <a:off x="1884295" y="3399153"/>
            <a:ext cx="9385488" cy="1694884"/>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1" name="Rectangle: Rounded Corners 30">
            <a:extLst>
              <a:ext uri="{FF2B5EF4-FFF2-40B4-BE49-F238E27FC236}">
                <a16:creationId xmlns:a16="http://schemas.microsoft.com/office/drawing/2014/main" id="{BF2DE1EB-E3BD-498E-A003-A6B58AFDAEE9}"/>
              </a:ext>
            </a:extLst>
          </p:cNvPr>
          <p:cNvSpPr/>
          <p:nvPr/>
        </p:nvSpPr>
        <p:spPr>
          <a:xfrm>
            <a:off x="182880" y="951816"/>
            <a:ext cx="4184726" cy="615969"/>
          </a:xfrm>
          <a:prstGeom prst="roundRect">
            <a:avLst>
              <a:gd name="adj" fmla="val 143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مالیات در قبال اطلاعات</a:t>
            </a:r>
            <a:endParaRPr kumimoji="0" lang="en-US" sz="3200" b="1"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13" name="Frame 12">
            <a:extLst>
              <a:ext uri="{FF2B5EF4-FFF2-40B4-BE49-F238E27FC236}">
                <a16:creationId xmlns:a16="http://schemas.microsoft.com/office/drawing/2014/main" id="{DA42213F-DA83-4791-871B-34BE5256606C}"/>
              </a:ext>
            </a:extLst>
          </p:cNvPr>
          <p:cNvSpPr/>
          <p:nvPr/>
        </p:nvSpPr>
        <p:spPr>
          <a:xfrm>
            <a:off x="182880" y="1914861"/>
            <a:ext cx="4180114" cy="4754880"/>
          </a:xfrm>
          <a:prstGeom prst="frame">
            <a:avLst>
              <a:gd name="adj1" fmla="val 25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9971FF4A-52EC-4AF4-93FC-C181E377802C}"/>
              </a:ext>
            </a:extLst>
          </p:cNvPr>
          <p:cNvSpPr/>
          <p:nvPr/>
        </p:nvSpPr>
        <p:spPr>
          <a:xfrm>
            <a:off x="397948" y="5562535"/>
            <a:ext cx="3712543" cy="926185"/>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عرضه «مدیریت ریسک معامله» به عنوان یک کالای عمومی</a:t>
            </a:r>
            <a:endParaRPr kumimoji="0" lang="en-US" sz="18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20" name="Rectangle 19">
            <a:extLst>
              <a:ext uri="{FF2B5EF4-FFF2-40B4-BE49-F238E27FC236}">
                <a16:creationId xmlns:a16="http://schemas.microsoft.com/office/drawing/2014/main" id="{FE85C814-F8C0-4DD0-B71A-28C0EBDFF17B}"/>
              </a:ext>
            </a:extLst>
          </p:cNvPr>
          <p:cNvSpPr/>
          <p:nvPr/>
        </p:nvSpPr>
        <p:spPr>
          <a:xfrm>
            <a:off x="3491123" y="1596810"/>
            <a:ext cx="86594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دولت</a:t>
            </a:r>
            <a:r>
              <a:rPr kumimoji="0" lang="fa-IR" sz="1800" b="0"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 باید </a:t>
            </a:r>
            <a:endParaRPr kumimoji="0" lang="en-US" sz="1800" b="0"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32" name="Rectangle: Rounded Corners 31">
            <a:extLst>
              <a:ext uri="{FF2B5EF4-FFF2-40B4-BE49-F238E27FC236}">
                <a16:creationId xmlns:a16="http://schemas.microsoft.com/office/drawing/2014/main" id="{67BB5E93-3FB8-4902-A4BD-BC57F4488304}"/>
              </a:ext>
            </a:extLst>
          </p:cNvPr>
          <p:cNvSpPr/>
          <p:nvPr/>
        </p:nvSpPr>
        <p:spPr>
          <a:xfrm>
            <a:off x="397949" y="4528114"/>
            <a:ext cx="3712542" cy="92618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انضباط بخشی موثر بازار با ارائه جریان مستمری از اطلاعات بازار</a:t>
            </a:r>
            <a:endParaRPr kumimoji="0" lang="en-US" sz="18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33" name="Rectangle: Rounded Corners 32">
            <a:extLst>
              <a:ext uri="{FF2B5EF4-FFF2-40B4-BE49-F238E27FC236}">
                <a16:creationId xmlns:a16="http://schemas.microsoft.com/office/drawing/2014/main" id="{0B395D63-0B51-49C6-BFF6-4A52A9563627}"/>
              </a:ext>
            </a:extLst>
          </p:cNvPr>
          <p:cNvSpPr/>
          <p:nvPr/>
        </p:nvSpPr>
        <p:spPr>
          <a:xfrm>
            <a:off x="397949" y="3516607"/>
            <a:ext cx="3712542" cy="87949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ایجاد زنجیره تامین داده؛ ارائه و دسترسی به داده‎ها</a:t>
            </a:r>
            <a:r>
              <a:rPr kumimoji="0" lang="en-US"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 </a:t>
            </a:r>
            <a:r>
              <a:rPr kumimoji="0" lang="fa-IR"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 بصورت خودانتظام</a:t>
            </a:r>
            <a:endParaRPr kumimoji="0" lang="en-US"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34" name="Rectangle: Rounded Corners 33">
            <a:extLst>
              <a:ext uri="{FF2B5EF4-FFF2-40B4-BE49-F238E27FC236}">
                <a16:creationId xmlns:a16="http://schemas.microsoft.com/office/drawing/2014/main" id="{BE4124B4-903B-48D7-BF8E-4AD8B466E0CE}"/>
              </a:ext>
            </a:extLst>
          </p:cNvPr>
          <p:cNvSpPr/>
          <p:nvPr/>
        </p:nvSpPr>
        <p:spPr>
          <a:xfrm>
            <a:off x="397949" y="2138486"/>
            <a:ext cx="3712542" cy="1269885"/>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rPr>
              <a:t>فعالسازی اقتصاد اطلاعات، حکمرانی اطلاعات، تشریک اطلاعات در سطح خرد</a:t>
            </a:r>
            <a:endParaRPr kumimoji="0" lang="en-US" sz="2400" b="0" i="0" u="none" strike="noStrike" kern="1200" cap="none" spc="0" normalizeH="0" baseline="0" noProof="0" dirty="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30" name="Rectangle 29">
            <a:extLst>
              <a:ext uri="{FF2B5EF4-FFF2-40B4-BE49-F238E27FC236}">
                <a16:creationId xmlns:a16="http://schemas.microsoft.com/office/drawing/2014/main" id="{4DB89315-60FC-4CD2-9083-5239DBEF735C}"/>
              </a:ext>
            </a:extLst>
          </p:cNvPr>
          <p:cNvSpPr/>
          <p:nvPr/>
        </p:nvSpPr>
        <p:spPr>
          <a:xfrm>
            <a:off x="7117769" y="1113636"/>
            <a:ext cx="4954363" cy="2462213"/>
          </a:xfrm>
          <a:prstGeom prst="rect">
            <a:avLst/>
          </a:prstGeom>
          <a:solidFill>
            <a:schemeClr val="accent6">
              <a:lumMod val="40000"/>
              <a:lumOff val="60000"/>
            </a:schemeClr>
          </a:solid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در کشورهای پیشرو، شبکه اطلاعات اقتصادی همچون مرزبندی بین فعالیتهای رسمی و غیررسمی اقتصادی عمل نموده؛ مالیات پرداختی گویی آبونمان پرداختی </a:t>
            </a:r>
            <a:r>
              <a:rPr kumimoji="0" lang="fa-IR" sz="2200" b="0" i="0" u="none" strike="noStrike" kern="0" cap="none" spc="0" normalizeH="0" baseline="0" noProof="0" dirty="0" err="1">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بنگاه‎ها</a:t>
            </a:r>
            <a:r>
              <a:rPr kumimoji="0" lang="fa-IR" sz="2200" b="0" i="0" u="none" strike="noStrike" kern="0" cap="none" spc="0" normalizeH="0" baseline="0" noProof="0" dirty="0">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 برای ماندن در این شبکه اطلاعاتی است. </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مالیات همچون هزینه عضویت و اشتراک اطلاعات</a:t>
            </a: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عمل </a:t>
            </a:r>
            <a:r>
              <a:rPr kumimoji="0" lang="fa-IR" sz="2200" b="0" i="0" u="none" strike="noStrike" kern="0" cap="none" spc="0" normalizeH="0" baseline="0" noProof="0" dirty="0" err="1">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بهره‎مندی</a:t>
            </a:r>
            <a:r>
              <a:rPr kumimoji="0" lang="fa-IR" sz="2200" b="0" i="0" u="none" strike="noStrike" kern="0" cap="none" spc="0" normalizeH="0" baseline="0" noProof="0" dirty="0">
                <a:ln>
                  <a:noFill/>
                </a:ln>
                <a:solidFill>
                  <a:prstClr val="black">
                    <a:lumMod val="65000"/>
                    <a:lumOff val="35000"/>
                  </a:prstClr>
                </a:solidFill>
                <a:effectLst/>
                <a:uLnTx/>
                <a:uFillTx/>
                <a:latin typeface="Sakkal Majalla" panose="02000000000000000000" pitchFamily="2" charset="-78"/>
                <a:cs typeface="Sakkal Majalla" panose="02000000000000000000" pitchFamily="2" charset="-78"/>
              </a:rPr>
              <a:t> از اطلاعات اقتصادی، یک مزیت/لذت درک شده، افراد به دنبال بیشینه سازی کمینه سود خود هستند. </a:t>
            </a:r>
          </a:p>
        </p:txBody>
      </p:sp>
      <p:sp>
        <p:nvSpPr>
          <p:cNvPr id="4" name="Title 3">
            <a:extLst>
              <a:ext uri="{FF2B5EF4-FFF2-40B4-BE49-F238E27FC236}">
                <a16:creationId xmlns:a16="http://schemas.microsoft.com/office/drawing/2014/main" id="{5CEEBFDB-389F-4EFB-9208-CBB6462AD9B8}"/>
              </a:ext>
            </a:extLst>
          </p:cNvPr>
          <p:cNvSpPr>
            <a:spLocks noGrp="1"/>
          </p:cNvSpPr>
          <p:nvPr>
            <p:ph type="title"/>
          </p:nvPr>
        </p:nvSpPr>
        <p:spPr>
          <a:xfrm>
            <a:off x="7107289" y="107235"/>
            <a:ext cx="4912231" cy="914790"/>
          </a:xfrm>
        </p:spPr>
        <p:txBody>
          <a:bodyPr/>
          <a:lstStyle/>
          <a:p>
            <a:r>
              <a:rPr kumimoji="0" lang="fa-IR" sz="4400" b="0" i="0" u="none" strike="noStrike" kern="0" cap="none" spc="0" normalizeH="0" baseline="0" noProof="0" dirty="0">
                <a:ln>
                  <a:noFill/>
                </a:ln>
                <a:solidFill>
                  <a:prstClr val="black">
                    <a:lumMod val="65000"/>
                    <a:lumOff val="35000"/>
                  </a:prstClr>
                </a:solidFill>
                <a:effectLst/>
                <a:uLnTx/>
                <a:uFillTx/>
                <a:latin typeface="Arial" pitchFamily="34" charset="0"/>
                <a:ea typeface="+mn-ea"/>
              </a:rPr>
              <a:t>شبکه اطلاعات اقتصادی</a:t>
            </a:r>
            <a:endParaRPr lang="en-GB" dirty="0"/>
          </a:p>
        </p:txBody>
      </p:sp>
      <p:sp>
        <p:nvSpPr>
          <p:cNvPr id="3" name="Oval 2"/>
          <p:cNvSpPr/>
          <p:nvPr/>
        </p:nvSpPr>
        <p:spPr>
          <a:xfrm>
            <a:off x="5604732" y="4750341"/>
            <a:ext cx="2402071" cy="1447800"/>
          </a:xfrm>
          <a:custGeom>
            <a:avLst/>
            <a:gdLst/>
            <a:ahLst/>
            <a:cxnLst/>
            <a:rect l="l" t="t" r="r" b="b"/>
            <a:pathLst>
              <a:path w="2057400" h="1447800">
                <a:moveTo>
                  <a:pt x="1028700" y="0"/>
                </a:moveTo>
                <a:cubicBezTo>
                  <a:pt x="1596835" y="0"/>
                  <a:pt x="2057400" y="648202"/>
                  <a:pt x="2057400" y="1447800"/>
                </a:cubicBezTo>
                <a:lnTo>
                  <a:pt x="0" y="1447800"/>
                </a:lnTo>
                <a:cubicBezTo>
                  <a:pt x="0" y="648202"/>
                  <a:pt x="460565" y="0"/>
                  <a:pt x="1028700" y="0"/>
                </a:cubicBezTo>
                <a:close/>
              </a:path>
            </a:pathLst>
          </a:custGeom>
          <a:solidFill>
            <a:schemeClr val="bg1">
              <a:lumMod val="75000"/>
            </a:schemeClr>
          </a:solidFill>
          <a:ln>
            <a:solidFill>
              <a:schemeClr val="bg1">
                <a:lumMod val="50000"/>
              </a:schemeClr>
            </a:solidFill>
          </a:ln>
          <a:effectLst/>
          <a:scene3d>
            <a:camera prst="orthographicFront">
              <a:rot lat="1598151" lon="1667032" rev="21555021"/>
            </a:camera>
            <a:lightRig rig="threePt" dir="t">
              <a:rot lat="0" lon="0" rev="7800000"/>
            </a:lightRig>
          </a:scene3d>
          <a:sp3d extrusionH="1276350">
            <a:bevelT w="38100" h="38100"/>
            <a:bevelB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sp>
        <p:nvSpPr>
          <p:cNvPr id="2" name="Rounded Rectangle 1"/>
          <p:cNvSpPr/>
          <p:nvPr/>
        </p:nvSpPr>
        <p:spPr>
          <a:xfrm>
            <a:off x="4378551" y="4086005"/>
            <a:ext cx="7086600" cy="1371600"/>
          </a:xfrm>
          <a:prstGeom prst="roundRect">
            <a:avLst>
              <a:gd name="adj" fmla="val 4726"/>
            </a:avLst>
          </a:prstGeom>
          <a:solidFill>
            <a:schemeClr val="bg1">
              <a:lumMod val="75000"/>
            </a:schemeClr>
          </a:solidFill>
          <a:ln>
            <a:solidFill>
              <a:schemeClr val="tx1">
                <a:lumMod val="50000"/>
                <a:lumOff val="50000"/>
              </a:schemeClr>
            </a:solidFill>
          </a:ln>
          <a:scene3d>
            <a:camera prst="isometricOffAxis2Top">
              <a:rot lat="18419210" lon="2400000" rev="17967639"/>
            </a:camera>
            <a:lightRig rig="threePt" dir="t">
              <a:rot lat="0" lon="0" rev="1200000"/>
            </a:lightRig>
          </a:scene3d>
          <a:sp3d extrusionH="152400">
            <a:bevelT w="38100" h="38100"/>
            <a:bevelB w="381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panose="02040502050405020303"/>
              <a:ea typeface="+mn-ea"/>
              <a:cs typeface="+mn-cs"/>
            </a:endParaRPr>
          </a:p>
        </p:txBody>
      </p:sp>
      <p:grpSp>
        <p:nvGrpSpPr>
          <p:cNvPr id="15" name="Group 14"/>
          <p:cNvGrpSpPr/>
          <p:nvPr/>
        </p:nvGrpSpPr>
        <p:grpSpPr>
          <a:xfrm>
            <a:off x="8539445" y="3996705"/>
            <a:ext cx="1692508" cy="1986134"/>
            <a:chOff x="6172200" y="2637493"/>
            <a:chExt cx="1744007" cy="1980227"/>
          </a:xfrm>
        </p:grpSpPr>
        <p:sp>
          <p:nvSpPr>
            <p:cNvPr id="16" name="Oval 15"/>
            <p:cNvSpPr/>
            <p:nvPr/>
          </p:nvSpPr>
          <p:spPr>
            <a:xfrm>
              <a:off x="6239808" y="4084320"/>
              <a:ext cx="1608790" cy="533400"/>
            </a:xfrm>
            <a:prstGeom prst="ellipse">
              <a:avLst/>
            </a:prstGeom>
            <a:gradFill flip="none" rotWithShape="1">
              <a:gsLst>
                <a:gs pos="0">
                  <a:schemeClr val="tx1">
                    <a:lumMod val="75000"/>
                    <a:lumOff val="2500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17" name="Oval 16"/>
            <p:cNvSpPr/>
            <p:nvPr/>
          </p:nvSpPr>
          <p:spPr>
            <a:xfrm>
              <a:off x="6172200" y="2637493"/>
              <a:ext cx="1744007" cy="1744007"/>
            </a:xfrm>
            <a:prstGeom prst="ellipse">
              <a:avLst/>
            </a:prstGeom>
            <a:solidFill>
              <a:srgbClr val="00B0F0"/>
            </a:solidFill>
            <a:ln w="12700" cap="flat" cmpd="sng" algn="ctr">
              <a:noFill/>
              <a:prstDash val="solid"/>
            </a:ln>
            <a:effectLst>
              <a:innerShdw blurRad="660400">
                <a:prstClr val="black"/>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18" name="Oval 17"/>
            <p:cNvSpPr/>
            <p:nvPr/>
          </p:nvSpPr>
          <p:spPr>
            <a:xfrm>
              <a:off x="6407025" y="2712929"/>
              <a:ext cx="1274361" cy="1120506"/>
            </a:xfrm>
            <a:prstGeom prst="ellipse">
              <a:avLst/>
            </a:prstGeom>
            <a:gradFill>
              <a:gsLst>
                <a:gs pos="0">
                  <a:sysClr val="window" lastClr="FFFFFF">
                    <a:lumMod val="100000"/>
                    <a:alpha val="85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19" name="TextBox 18"/>
            <p:cNvSpPr txBox="1"/>
            <p:nvPr/>
          </p:nvSpPr>
          <p:spPr>
            <a:xfrm>
              <a:off x="6366092" y="2952707"/>
              <a:ext cx="1274361" cy="705781"/>
            </a:xfrm>
            <a:prstGeom prst="rect">
              <a:avLst/>
            </a:prstGeom>
            <a:noFill/>
          </p:spPr>
          <p:txBody>
            <a:bodyPr wrap="square" rtlCol="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srgbClr val="FFFF00"/>
                  </a:solidFill>
                  <a:effectLst>
                    <a:outerShdw blurRad="50800" dist="38100" dir="5400000" algn="t" rotWithShape="0">
                      <a:prstClr val="black">
                        <a:alpha val="40000"/>
                      </a:prstClr>
                    </a:outerShdw>
                  </a:effectLst>
                  <a:uLnTx/>
                  <a:uFillTx/>
                  <a:latin typeface="Sakkal Majalla" panose="02000000000000000000" pitchFamily="2" charset="-78"/>
                  <a:cs typeface="Sakkal Majalla" panose="02000000000000000000" pitchFamily="2" charset="-78"/>
                </a:rPr>
                <a:t>منافع </a:t>
              </a:r>
              <a:r>
                <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Sakkal Majalla" panose="02000000000000000000" pitchFamily="2" charset="-78"/>
                  <a:cs typeface="Sakkal Majalla" panose="02000000000000000000" pitchFamily="2" charset="-78"/>
                </a:rPr>
                <a:t>اقتصاد اطلاعات</a:t>
              </a:r>
            </a:p>
          </p:txBody>
        </p:sp>
      </p:grpSp>
      <p:grpSp>
        <p:nvGrpSpPr>
          <p:cNvPr id="25" name="Group 24"/>
          <p:cNvGrpSpPr/>
          <p:nvPr/>
        </p:nvGrpSpPr>
        <p:grpSpPr>
          <a:xfrm>
            <a:off x="4841315" y="2117370"/>
            <a:ext cx="1830020" cy="1938128"/>
            <a:chOff x="6172200" y="2637494"/>
            <a:chExt cx="1744007" cy="1980226"/>
          </a:xfrm>
        </p:grpSpPr>
        <p:sp>
          <p:nvSpPr>
            <p:cNvPr id="26" name="Oval 25"/>
            <p:cNvSpPr/>
            <p:nvPr/>
          </p:nvSpPr>
          <p:spPr>
            <a:xfrm>
              <a:off x="6239808" y="4084320"/>
              <a:ext cx="1608790" cy="533400"/>
            </a:xfrm>
            <a:prstGeom prst="ellipse">
              <a:avLst/>
            </a:prstGeom>
            <a:gradFill flip="none" rotWithShape="1">
              <a:gsLst>
                <a:gs pos="0">
                  <a:schemeClr val="tx1">
                    <a:lumMod val="75000"/>
                    <a:lumOff val="2500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27" name="Oval 26"/>
            <p:cNvSpPr/>
            <p:nvPr/>
          </p:nvSpPr>
          <p:spPr>
            <a:xfrm>
              <a:off x="6172200" y="2637494"/>
              <a:ext cx="1744007" cy="1744007"/>
            </a:xfrm>
            <a:prstGeom prst="ellipse">
              <a:avLst/>
            </a:prstGeom>
            <a:solidFill>
              <a:srgbClr val="00B0F0"/>
            </a:solidFill>
            <a:ln w="12700" cap="flat" cmpd="sng" algn="ctr">
              <a:noFill/>
              <a:prstDash val="solid"/>
            </a:ln>
            <a:effectLst>
              <a:innerShdw blurRad="660400">
                <a:prstClr val="black"/>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28" name="Oval 27"/>
            <p:cNvSpPr/>
            <p:nvPr/>
          </p:nvSpPr>
          <p:spPr>
            <a:xfrm>
              <a:off x="6407025" y="2712929"/>
              <a:ext cx="1274361" cy="1120506"/>
            </a:xfrm>
            <a:prstGeom prst="ellipse">
              <a:avLst/>
            </a:prstGeom>
            <a:gradFill>
              <a:gsLst>
                <a:gs pos="0">
                  <a:sysClr val="window" lastClr="FFFFFF">
                    <a:lumMod val="100000"/>
                    <a:alpha val="85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29" name="TextBox 28"/>
            <p:cNvSpPr txBox="1"/>
            <p:nvPr/>
          </p:nvSpPr>
          <p:spPr>
            <a:xfrm>
              <a:off x="6341350" y="2850306"/>
              <a:ext cx="1368381" cy="723262"/>
            </a:xfrm>
            <a:prstGeom prst="rect">
              <a:avLst/>
            </a:prstGeom>
            <a:noFill/>
          </p:spPr>
          <p:txBody>
            <a:bodyPr wrap="square" rtlCol="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Sakkal Majalla" panose="02000000000000000000" pitchFamily="2" charset="-78"/>
                  <a:cs typeface="Sakkal Majalla" panose="02000000000000000000" pitchFamily="2" charset="-78"/>
                </a:rPr>
                <a:t>منفعت عدم تمکین مالیاتی</a:t>
              </a:r>
            </a:p>
          </p:txBody>
        </p:sp>
      </p:grpSp>
      <p:sp>
        <p:nvSpPr>
          <p:cNvPr id="5" name="Rectangle 4">
            <a:extLst>
              <a:ext uri="{FF2B5EF4-FFF2-40B4-BE49-F238E27FC236}">
                <a16:creationId xmlns:a16="http://schemas.microsoft.com/office/drawing/2014/main" id="{54188CEF-0992-47FE-84A0-C23DD8BC3220}"/>
              </a:ext>
            </a:extLst>
          </p:cNvPr>
          <p:cNvSpPr/>
          <p:nvPr/>
        </p:nvSpPr>
        <p:spPr>
          <a:xfrm rot="792192">
            <a:off x="5858537" y="5281835"/>
            <a:ext cx="1830950" cy="769441"/>
          </a:xfrm>
          <a:prstGeom prst="rect">
            <a:avLst/>
          </a:prstGeom>
        </p:spPr>
        <p:txBody>
          <a:bodyPr wrap="non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تحت تاثیر تصمیمات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2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دیگر اعضای جامعه</a:t>
            </a:r>
            <a:endParaRPr kumimoji="0" lang="en-US" sz="2200" b="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p:txBody>
      </p:sp>
      <p:grpSp>
        <p:nvGrpSpPr>
          <p:cNvPr id="35" name="Group 34">
            <a:extLst>
              <a:ext uri="{FF2B5EF4-FFF2-40B4-BE49-F238E27FC236}">
                <a16:creationId xmlns:a16="http://schemas.microsoft.com/office/drawing/2014/main" id="{88C4DF6C-EE80-4D2E-909A-25982A0C9D80}"/>
              </a:ext>
            </a:extLst>
          </p:cNvPr>
          <p:cNvGrpSpPr/>
          <p:nvPr/>
        </p:nvGrpSpPr>
        <p:grpSpPr>
          <a:xfrm>
            <a:off x="9574720" y="4694235"/>
            <a:ext cx="1692508" cy="1766049"/>
            <a:chOff x="6172200" y="2637493"/>
            <a:chExt cx="1744007" cy="1980227"/>
          </a:xfrm>
        </p:grpSpPr>
        <p:sp>
          <p:nvSpPr>
            <p:cNvPr id="36" name="Oval 35">
              <a:extLst>
                <a:ext uri="{FF2B5EF4-FFF2-40B4-BE49-F238E27FC236}">
                  <a16:creationId xmlns:a16="http://schemas.microsoft.com/office/drawing/2014/main" id="{033FE44E-2A94-4C6A-99E2-188938E84F36}"/>
                </a:ext>
              </a:extLst>
            </p:cNvPr>
            <p:cNvSpPr/>
            <p:nvPr/>
          </p:nvSpPr>
          <p:spPr>
            <a:xfrm>
              <a:off x="6239808" y="4084320"/>
              <a:ext cx="1608790" cy="533400"/>
            </a:xfrm>
            <a:prstGeom prst="ellipse">
              <a:avLst/>
            </a:prstGeom>
            <a:gradFill flip="none" rotWithShape="1">
              <a:gsLst>
                <a:gs pos="0">
                  <a:schemeClr val="tx1">
                    <a:lumMod val="75000"/>
                    <a:lumOff val="2500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akkal Majalla" panose="02000000000000000000" pitchFamily="2" charset="-78"/>
                <a:cs typeface="Sakkal Majalla" panose="02000000000000000000" pitchFamily="2" charset="-78"/>
              </a:endParaRPr>
            </a:p>
          </p:txBody>
        </p:sp>
        <p:sp>
          <p:nvSpPr>
            <p:cNvPr id="37" name="Oval 36">
              <a:extLst>
                <a:ext uri="{FF2B5EF4-FFF2-40B4-BE49-F238E27FC236}">
                  <a16:creationId xmlns:a16="http://schemas.microsoft.com/office/drawing/2014/main" id="{BBCE7B82-4E65-42A0-8B0D-4881DC066E51}"/>
                </a:ext>
              </a:extLst>
            </p:cNvPr>
            <p:cNvSpPr/>
            <p:nvPr/>
          </p:nvSpPr>
          <p:spPr>
            <a:xfrm>
              <a:off x="6172200" y="2637493"/>
              <a:ext cx="1744007" cy="1744007"/>
            </a:xfrm>
            <a:prstGeom prst="ellipse">
              <a:avLst/>
            </a:prstGeom>
            <a:solidFill>
              <a:srgbClr val="00B0F0"/>
            </a:solidFill>
            <a:ln w="12700" cap="flat" cmpd="sng" algn="ctr">
              <a:noFill/>
              <a:prstDash val="solid"/>
            </a:ln>
            <a:effectLst>
              <a:innerShdw blurRad="660400">
                <a:prstClr val="black"/>
              </a:inn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38" name="Oval 37">
              <a:extLst>
                <a:ext uri="{FF2B5EF4-FFF2-40B4-BE49-F238E27FC236}">
                  <a16:creationId xmlns:a16="http://schemas.microsoft.com/office/drawing/2014/main" id="{0C935BE6-C1B7-484D-ABD1-82A6F204634D}"/>
                </a:ext>
              </a:extLst>
            </p:cNvPr>
            <p:cNvSpPr/>
            <p:nvPr/>
          </p:nvSpPr>
          <p:spPr>
            <a:xfrm>
              <a:off x="6363425" y="2712928"/>
              <a:ext cx="1417564" cy="1442345"/>
            </a:xfrm>
            <a:prstGeom prst="ellipse">
              <a:avLst/>
            </a:prstGeom>
            <a:gradFill>
              <a:gsLst>
                <a:gs pos="0">
                  <a:sysClr val="window" lastClr="FFFFFF">
                    <a:lumMod val="100000"/>
                    <a:alpha val="85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akkal Majalla" panose="02000000000000000000" pitchFamily="2" charset="-78"/>
                <a:cs typeface="Sakkal Majalla" panose="02000000000000000000" pitchFamily="2" charset="-78"/>
              </a:endParaRPr>
            </a:p>
          </p:txBody>
        </p:sp>
        <p:sp>
          <p:nvSpPr>
            <p:cNvPr id="39" name="TextBox 38">
              <a:extLst>
                <a:ext uri="{FF2B5EF4-FFF2-40B4-BE49-F238E27FC236}">
                  <a16:creationId xmlns:a16="http://schemas.microsoft.com/office/drawing/2014/main" id="{72790A50-1BF2-4E43-9E1D-83DF92ACA0CA}"/>
                </a:ext>
              </a:extLst>
            </p:cNvPr>
            <p:cNvSpPr txBox="1"/>
            <p:nvPr/>
          </p:nvSpPr>
          <p:spPr>
            <a:xfrm>
              <a:off x="6438146" y="2950783"/>
              <a:ext cx="1274361" cy="1035307"/>
            </a:xfrm>
            <a:prstGeom prst="rect">
              <a:avLst/>
            </a:prstGeom>
            <a:noFill/>
          </p:spPr>
          <p:txBody>
            <a:bodyPr wrap="square" rtlCol="0" anchor="ctr">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srgbClr val="FFFF00"/>
                  </a:solidFill>
                  <a:effectLst>
                    <a:outerShdw blurRad="50800" dist="38100" dir="5400000" algn="t" rotWithShape="0">
                      <a:prstClr val="black">
                        <a:alpha val="40000"/>
                      </a:prstClr>
                    </a:outerShdw>
                  </a:effectLst>
                  <a:uLnTx/>
                  <a:uFillTx/>
                  <a:latin typeface="Sakkal Majalla" panose="02000000000000000000" pitchFamily="2" charset="-78"/>
                  <a:cs typeface="Sakkal Majalla" panose="02000000000000000000" pitchFamily="2" charset="-78"/>
                </a:rPr>
                <a:t>منفعت درک شده از </a:t>
              </a:r>
              <a:r>
                <a:rPr kumimoji="0" lang="fa-IR" sz="1800" b="1" i="0" u="none" strike="noStrike" kern="1200" cap="none" spc="0" normalizeH="0" baseline="0" noProof="0" dirty="0">
                  <a:ln>
                    <a:noFill/>
                  </a:ln>
                  <a:solidFill>
                    <a:prstClr val="white"/>
                  </a:solidFill>
                  <a:effectLst>
                    <a:outerShdw blurRad="50800" dist="38100" dir="5400000" algn="t" rotWithShape="0">
                      <a:prstClr val="black">
                        <a:alpha val="40000"/>
                      </a:prstClr>
                    </a:outerShdw>
                  </a:effectLst>
                  <a:uLnTx/>
                  <a:uFillTx/>
                  <a:latin typeface="Sakkal Majalla" panose="02000000000000000000" pitchFamily="2" charset="-78"/>
                  <a:cs typeface="Sakkal Majalla" panose="02000000000000000000" pitchFamily="2" charset="-78"/>
                </a:rPr>
                <a:t>خدمات دولتی</a:t>
              </a:r>
            </a:p>
          </p:txBody>
        </p:sp>
      </p:grpSp>
    </p:spTree>
    <p:extLst>
      <p:ext uri="{BB962C8B-B14F-4D97-AF65-F5344CB8AC3E}">
        <p14:creationId xmlns:p14="http://schemas.microsoft.com/office/powerpoint/2010/main" val="2849038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CA73-7B75-4F22-8350-E9916F3B3EFB}"/>
              </a:ext>
            </a:extLst>
          </p:cNvPr>
          <p:cNvSpPr>
            <a:spLocks noGrp="1"/>
          </p:cNvSpPr>
          <p:nvPr>
            <p:ph type="title"/>
          </p:nvPr>
        </p:nvSpPr>
        <p:spPr/>
        <p:txBody>
          <a:bodyPr/>
          <a:lstStyle/>
          <a:p>
            <a:r>
              <a:rPr lang="fa-IR" dirty="0"/>
              <a:t>نقش اپراتورها در اقتصاد اطلاعات</a:t>
            </a:r>
            <a:endParaRPr lang="en-GB" dirty="0"/>
          </a:p>
        </p:txBody>
      </p:sp>
      <p:sp>
        <p:nvSpPr>
          <p:cNvPr id="3" name="Content Placeholder 2">
            <a:extLst>
              <a:ext uri="{FF2B5EF4-FFF2-40B4-BE49-F238E27FC236}">
                <a16:creationId xmlns:a16="http://schemas.microsoft.com/office/drawing/2014/main" id="{461FDF30-1C6E-449B-97CF-FFEEFFADE319}"/>
              </a:ext>
            </a:extLst>
          </p:cNvPr>
          <p:cNvSpPr>
            <a:spLocks noGrp="1"/>
          </p:cNvSpPr>
          <p:nvPr>
            <p:ph idx="1"/>
          </p:nvPr>
        </p:nvSpPr>
        <p:spPr/>
        <p:txBody>
          <a:bodyPr>
            <a:normAutofit/>
          </a:bodyPr>
          <a:lstStyle/>
          <a:p>
            <a:pPr algn="r" rtl="1">
              <a:lnSpc>
                <a:spcPct val="150000"/>
              </a:lnSpc>
              <a:spcBef>
                <a:spcPts val="0"/>
              </a:spcBef>
              <a:spcAft>
                <a:spcPts val="500"/>
              </a:spcAft>
            </a:pPr>
            <a:r>
              <a:rPr lang="fa-IR" sz="3200" b="1" i="0" u="none" strike="noStrike" dirty="0">
                <a:solidFill>
                  <a:schemeClr val="accent1"/>
                </a:solidFill>
                <a:effectLst/>
                <a:latin typeface="Arial" panose="020B0604020202020204" pitchFamily="34" charset="0"/>
              </a:rPr>
              <a:t>هرچه تقارن اطلاعات بیشتر و بازار کاراتر باشد امنیت بازار بیشتر است. </a:t>
            </a:r>
          </a:p>
          <a:p>
            <a:pPr>
              <a:lnSpc>
                <a:spcPct val="150000"/>
              </a:lnSpc>
              <a:spcBef>
                <a:spcPts val="0"/>
              </a:spcBef>
              <a:spcAft>
                <a:spcPts val="500"/>
              </a:spcAft>
            </a:pPr>
            <a:r>
              <a:rPr lang="fa-IR" sz="3200" b="0" i="0" u="none" strike="noStrike" dirty="0">
                <a:effectLst/>
                <a:latin typeface="Times New Roman" panose="02020603050405020304" pitchFamily="18" charset="0"/>
              </a:rPr>
              <a:t>برای چیرگی بر مشکل عدم تقارن اطلاعات، راه هایی متفاوتی همچون اخذ تضمین، غربالگری، نظارت و ... هست؛ ولیکن مهمترین آنها:</a:t>
            </a:r>
          </a:p>
          <a:p>
            <a:pPr algn="r" rtl="1">
              <a:spcBef>
                <a:spcPts val="0"/>
              </a:spcBef>
              <a:spcAft>
                <a:spcPts val="500"/>
              </a:spcAft>
            </a:pPr>
            <a:r>
              <a:rPr lang="fa-IR" sz="3600" b="1" i="0" u="none" strike="noStrike" dirty="0">
                <a:effectLst/>
                <a:latin typeface="Arial" panose="020B0604020202020204" pitchFamily="34" charset="0"/>
              </a:rPr>
              <a:t>گردآوری و افشای اطلاعات: </a:t>
            </a:r>
          </a:p>
          <a:p>
            <a:pPr algn="r" rtl="1">
              <a:spcBef>
                <a:spcPts val="0"/>
              </a:spcBef>
              <a:spcAft>
                <a:spcPts val="500"/>
              </a:spcAft>
            </a:pPr>
            <a:r>
              <a:rPr lang="fa-IR" sz="3600" b="1" i="0" u="none" strike="noStrike" dirty="0">
                <a:effectLst/>
                <a:latin typeface="Arial" panose="020B0604020202020204" pitchFamily="34" charset="0"/>
              </a:rPr>
              <a:t>به دلیل وجود هزینه برای گردآوری اطلاعات، بطور پیش فرض بازار انگیزه مناسب برای افشای اطلاعات را فراهم </a:t>
            </a:r>
            <a:r>
              <a:rPr lang="fa-IR" sz="3600" b="1" i="0" u="none" strike="noStrike" dirty="0" err="1">
                <a:effectLst/>
                <a:latin typeface="Arial" panose="020B0604020202020204" pitchFamily="34" charset="0"/>
              </a:rPr>
              <a:t>نمی</a:t>
            </a:r>
            <a:r>
              <a:rPr lang="fa-IR" sz="3600" b="1" i="0" u="none" strike="noStrike" dirty="0">
                <a:effectLst/>
                <a:latin typeface="Arial" panose="020B0604020202020204" pitchFamily="34" charset="0"/>
              </a:rPr>
              <a:t> کند؛ بنابراین وظیفه </a:t>
            </a:r>
            <a:r>
              <a:rPr lang="fa-IR" sz="3600" b="1" dirty="0">
                <a:latin typeface="Arial" panose="020B0604020202020204" pitchFamily="34" charset="0"/>
              </a:rPr>
              <a:t>حاکمیت</a:t>
            </a:r>
            <a:r>
              <a:rPr lang="fa-IR" sz="3600" b="1" i="0" u="none" strike="noStrike" dirty="0">
                <a:effectLst/>
                <a:latin typeface="Arial" panose="020B0604020202020204" pitchFamily="34" charset="0"/>
              </a:rPr>
              <a:t>، حمایت از اپراتورها در راستای تهیه ساختاری برای افشای</a:t>
            </a:r>
            <a:r>
              <a:rPr lang="fa-IR" sz="3600" b="1" i="0" u="none" strike="noStrike" dirty="0">
                <a:solidFill>
                  <a:schemeClr val="accent2">
                    <a:lumMod val="75000"/>
                  </a:schemeClr>
                </a:solidFill>
                <a:effectLst/>
                <a:latin typeface="Arial" panose="020B0604020202020204" pitchFamily="34" charset="0"/>
              </a:rPr>
              <a:t> اطلاعات معاملات</a:t>
            </a:r>
            <a:r>
              <a:rPr lang="fa-IR" sz="3600" b="1" i="0" u="none" strike="noStrike" dirty="0">
                <a:effectLst/>
                <a:latin typeface="Arial" panose="020B0604020202020204" pitchFamily="34" charset="0"/>
              </a:rPr>
              <a:t> است</a:t>
            </a:r>
            <a:endParaRPr lang="fa-IR" sz="3600" b="1" i="0" u="none" strike="noStrike" dirty="0">
              <a:effectLst/>
              <a:latin typeface="Times New Roman" panose="02020603050405020304" pitchFamily="18" charset="0"/>
            </a:endParaRPr>
          </a:p>
        </p:txBody>
      </p:sp>
    </p:spTree>
    <p:extLst>
      <p:ext uri="{BB962C8B-B14F-4D97-AF65-F5344CB8AC3E}">
        <p14:creationId xmlns:p14="http://schemas.microsoft.com/office/powerpoint/2010/main" val="3291343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EB97A-EA76-4D22-8BAA-17362F99B804}"/>
              </a:ext>
            </a:extLst>
          </p:cNvPr>
          <p:cNvSpPr>
            <a:spLocks noGrp="1"/>
          </p:cNvSpPr>
          <p:nvPr>
            <p:ph type="title"/>
          </p:nvPr>
        </p:nvSpPr>
        <p:spPr>
          <a:xfrm>
            <a:off x="5455224" y="461458"/>
            <a:ext cx="6358280" cy="1325563"/>
          </a:xfrm>
        </p:spPr>
        <p:txBody>
          <a:bodyPr/>
          <a:lstStyle/>
          <a:p>
            <a:r>
              <a:rPr lang="fa-IR" dirty="0"/>
              <a:t>اقتصاد اطلاعات</a:t>
            </a:r>
            <a:endParaRPr lang="en-US" dirty="0"/>
          </a:p>
        </p:txBody>
      </p:sp>
      <p:sp>
        <p:nvSpPr>
          <p:cNvPr id="10" name="Oval 9">
            <a:extLst>
              <a:ext uri="{FF2B5EF4-FFF2-40B4-BE49-F238E27FC236}">
                <a16:creationId xmlns:a16="http://schemas.microsoft.com/office/drawing/2014/main" id="{B42EBC05-FE66-4F90-9589-711D99ADF16F}"/>
              </a:ext>
            </a:extLst>
          </p:cNvPr>
          <p:cNvSpPr/>
          <p:nvPr/>
        </p:nvSpPr>
        <p:spPr>
          <a:xfrm rot="8869871" flipH="1">
            <a:off x="214038" y="2935501"/>
            <a:ext cx="5129558" cy="2946077"/>
          </a:xfrm>
          <a:prstGeom prst="ellipse">
            <a:avLst/>
          </a:prstGeom>
          <a:solidFill>
            <a:srgbClr val="FFFF00">
              <a:alpha val="60000"/>
            </a:srgbClr>
          </a:solidFill>
          <a:ln w="25400" cap="flat" cmpd="sng" algn="ctr">
            <a:solidFill>
              <a:srgbClr val="EBE600">
                <a:alpha val="6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11" name="Oval 10">
            <a:extLst>
              <a:ext uri="{FF2B5EF4-FFF2-40B4-BE49-F238E27FC236}">
                <a16:creationId xmlns:a16="http://schemas.microsoft.com/office/drawing/2014/main" id="{FF5A5582-C995-47BB-B1E8-49D8B0102058}"/>
              </a:ext>
            </a:extLst>
          </p:cNvPr>
          <p:cNvSpPr/>
          <p:nvPr/>
        </p:nvSpPr>
        <p:spPr>
          <a:xfrm rot="5269871">
            <a:off x="1255550" y="1180967"/>
            <a:ext cx="4933057" cy="3063430"/>
          </a:xfrm>
          <a:prstGeom prst="ellipse">
            <a:avLst/>
          </a:prstGeom>
          <a:solidFill>
            <a:srgbClr val="E72D2D">
              <a:alpha val="60000"/>
            </a:srgbClr>
          </a:solidFill>
          <a:ln w="25400" cap="flat" cmpd="sng" algn="ctr">
            <a:solidFill>
              <a:srgbClr val="F79646">
                <a:lumMod val="75000"/>
                <a:alpha val="6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2" name="Oval 11">
            <a:extLst>
              <a:ext uri="{FF2B5EF4-FFF2-40B4-BE49-F238E27FC236}">
                <a16:creationId xmlns:a16="http://schemas.microsoft.com/office/drawing/2014/main" id="{CFC03F49-8EDA-4123-AD0E-44DBCA1C4854}"/>
              </a:ext>
            </a:extLst>
          </p:cNvPr>
          <p:cNvSpPr/>
          <p:nvPr/>
        </p:nvSpPr>
        <p:spPr>
          <a:xfrm rot="1669871" flipH="1">
            <a:off x="2263567" y="2772809"/>
            <a:ext cx="4933057" cy="3063430"/>
          </a:xfrm>
          <a:prstGeom prst="ellipse">
            <a:avLst/>
          </a:prstGeom>
          <a:solidFill>
            <a:srgbClr val="92D050">
              <a:alpha val="60000"/>
            </a:srgbClr>
          </a:solidFill>
          <a:ln w="25400" cap="flat" cmpd="sng" algn="ctr">
            <a:solidFill>
              <a:srgbClr val="00B050">
                <a:alpha val="6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endParaRPr>
          </a:p>
        </p:txBody>
      </p:sp>
      <p:sp>
        <p:nvSpPr>
          <p:cNvPr id="13" name="Oval 11">
            <a:extLst>
              <a:ext uri="{FF2B5EF4-FFF2-40B4-BE49-F238E27FC236}">
                <a16:creationId xmlns:a16="http://schemas.microsoft.com/office/drawing/2014/main" id="{17C162F8-B9D4-4D70-8C20-4085B3580BAC}"/>
              </a:ext>
            </a:extLst>
          </p:cNvPr>
          <p:cNvSpPr/>
          <p:nvPr/>
        </p:nvSpPr>
        <p:spPr>
          <a:xfrm rot="5269871">
            <a:off x="2564905" y="2599797"/>
            <a:ext cx="2440485" cy="2524425"/>
          </a:xfrm>
          <a:custGeom>
            <a:avLst/>
            <a:gdLst/>
            <a:ahLst/>
            <a:cxnLst/>
            <a:rect l="l" t="t" r="r" b="b"/>
            <a:pathLst>
              <a:path w="1935909" h="1944780">
                <a:moveTo>
                  <a:pt x="398568" y="91941"/>
                </a:moveTo>
                <a:cubicBezTo>
                  <a:pt x="751424" y="-111781"/>
                  <a:pt x="1245945" y="34086"/>
                  <a:pt x="1684819" y="420451"/>
                </a:cubicBezTo>
                <a:cubicBezTo>
                  <a:pt x="1844778" y="581354"/>
                  <a:pt x="1935909" y="769879"/>
                  <a:pt x="1935909" y="971116"/>
                </a:cubicBezTo>
                <a:cubicBezTo>
                  <a:pt x="1935909" y="1185059"/>
                  <a:pt x="1832906" y="1384635"/>
                  <a:pt x="1653848" y="1552009"/>
                </a:cubicBezTo>
                <a:cubicBezTo>
                  <a:pt x="1223593" y="1917685"/>
                  <a:pt x="744660" y="2051557"/>
                  <a:pt x="400497" y="1852855"/>
                </a:cubicBezTo>
                <a:cubicBezTo>
                  <a:pt x="76364" y="1665716"/>
                  <a:pt x="-52070" y="1227559"/>
                  <a:pt x="19018" y="713161"/>
                </a:cubicBezTo>
                <a:cubicBezTo>
                  <a:pt x="64143" y="433758"/>
                  <a:pt x="191373" y="211565"/>
                  <a:pt x="398568" y="91941"/>
                </a:cubicBezTo>
                <a:close/>
              </a:path>
            </a:pathLst>
          </a:custGeom>
          <a:gradFill flip="none" rotWithShape="1">
            <a:gsLst>
              <a:gs pos="0">
                <a:srgbClr val="E94343"/>
              </a:gs>
              <a:gs pos="100000">
                <a:srgbClr val="C00000"/>
              </a:gs>
            </a:gsLst>
            <a:path path="circle">
              <a:fillToRect l="50000" t="50000" r="50000" b="50000"/>
            </a:path>
            <a:tileRect/>
          </a:gradFill>
          <a:ln w="25400" cap="rnd">
            <a:solidFill>
              <a:srgbClr val="C00000"/>
            </a:solidFill>
            <a:prstDash val="solid"/>
          </a:ln>
        </p:spPr>
        <p:style>
          <a:lnRef idx="1">
            <a:schemeClr val="accent3"/>
          </a:lnRef>
          <a:fillRef idx="2">
            <a:schemeClr val="accent3"/>
          </a:fillRef>
          <a:effectRef idx="1">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6" name="Rectangle 5">
            <a:extLst>
              <a:ext uri="{FF2B5EF4-FFF2-40B4-BE49-F238E27FC236}">
                <a16:creationId xmlns:a16="http://schemas.microsoft.com/office/drawing/2014/main" id="{300777AB-C2E3-4345-89D5-DA0C46F18BD0}"/>
              </a:ext>
            </a:extLst>
          </p:cNvPr>
          <p:cNvSpPr/>
          <p:nvPr/>
        </p:nvSpPr>
        <p:spPr>
          <a:xfrm>
            <a:off x="2414548" y="1090321"/>
            <a:ext cx="2307946" cy="1292662"/>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BMitraBold"/>
                <a:ea typeface="+mn-ea"/>
              </a:rPr>
              <a:t>نظام مالیاتی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بهره </a:t>
            </a:r>
            <a:r>
              <a:rPr kumimoji="0" lang="fa-IR" sz="1800" b="0" i="0" u="none" strike="noStrike" kern="1200" cap="none" spc="0" normalizeH="0" baseline="0" noProof="0" dirty="0" err="1">
                <a:ln>
                  <a:noFill/>
                </a:ln>
                <a:solidFill>
                  <a:prstClr val="black"/>
                </a:solidFill>
                <a:effectLst/>
                <a:uLnTx/>
                <a:uFillTx/>
                <a:latin typeface="BMitra"/>
                <a:ea typeface="+mn-ea"/>
              </a:rPr>
              <a:t>وری</a:t>
            </a:r>
            <a:r>
              <a:rPr kumimoji="0" lang="fa-IR" sz="1800" b="0" i="0" u="none" strike="noStrike" kern="1200" cap="none" spc="0" normalizeH="0" baseline="0" noProof="0" dirty="0">
                <a:ln>
                  <a:noFill/>
                </a:ln>
                <a:solidFill>
                  <a:prstClr val="black"/>
                </a:solidFill>
                <a:effectLst/>
                <a:uLnTx/>
                <a:uFillTx/>
                <a:latin typeface="BMitra"/>
                <a:ea typeface="+mn-ea"/>
              </a:rPr>
              <a:t> </a:t>
            </a:r>
            <a:r>
              <a:rPr kumimoji="0" lang="fa-IR" sz="1800" b="0" i="0" u="none" strike="noStrike" kern="1200" cap="none" spc="0" normalizeH="0" baseline="0" noProof="0" dirty="0" err="1">
                <a:ln>
                  <a:noFill/>
                </a:ln>
                <a:solidFill>
                  <a:prstClr val="black"/>
                </a:solidFill>
                <a:effectLst/>
                <a:uLnTx/>
                <a:uFillTx/>
                <a:latin typeface="BMitra"/>
                <a:ea typeface="+mn-ea"/>
              </a:rPr>
              <a:t>مالیات‎ستانی</a:t>
            </a:r>
            <a:endParaRPr kumimoji="0" lang="fa-IR" sz="1800" b="0" i="0" u="none" strike="noStrike" kern="1200" cap="none" spc="0" normalizeH="0" baseline="0" noProof="0" dirty="0">
              <a:ln>
                <a:noFill/>
              </a:ln>
              <a:solidFill>
                <a:prstClr val="black"/>
              </a:solidFill>
              <a:effectLst/>
              <a:uLnTx/>
              <a:uFillTx/>
              <a:latin typeface="BMitra"/>
              <a:ea typeface="+mn-ea"/>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نوع سیستم مالیاتی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کیفیت رگولاتوری مالیاتی</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7" name="Rectangle 6">
            <a:extLst>
              <a:ext uri="{FF2B5EF4-FFF2-40B4-BE49-F238E27FC236}">
                <a16:creationId xmlns:a16="http://schemas.microsoft.com/office/drawing/2014/main" id="{EEDB5B4B-CBDF-44F8-B3B3-E3ABD993B2D5}"/>
              </a:ext>
            </a:extLst>
          </p:cNvPr>
          <p:cNvSpPr/>
          <p:nvPr/>
        </p:nvSpPr>
        <p:spPr>
          <a:xfrm>
            <a:off x="303323" y="4457510"/>
            <a:ext cx="2619021" cy="1597508"/>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BMitraBold"/>
                <a:ea typeface="+mn-ea"/>
              </a:rPr>
              <a:t>نهادهای اجتماعی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حاکمیت قانون</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کارایی دولت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میزان فساد</a:t>
            </a:r>
          </a:p>
          <a:p>
            <a:pPr marL="0" marR="0" lvl="0" indent="0" algn="ctr" defTabSz="914400" rtl="1" eaLnBrk="1" fontAlgn="auto" latinLnBrk="0" hangingPunct="1">
              <a:lnSpc>
                <a:spcPct val="100000"/>
              </a:lnSpc>
              <a:spcBef>
                <a:spcPts val="0"/>
              </a:spcBef>
              <a:spcAft>
                <a:spcPts val="0"/>
              </a:spcAft>
              <a:buClrTx/>
              <a:buSzTx/>
              <a:buFontTx/>
              <a:buNone/>
              <a:tabLst/>
              <a:defRPr/>
            </a:pPr>
            <a:r>
              <a:rPr lang="fa-IR" dirty="0">
                <a:solidFill>
                  <a:prstClr val="black"/>
                </a:solidFill>
                <a:latin typeface="BMitra"/>
              </a:rPr>
              <a:t>بازدارندگی در مالیات</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8" name="Rectangle 7">
            <a:extLst>
              <a:ext uri="{FF2B5EF4-FFF2-40B4-BE49-F238E27FC236}">
                <a16:creationId xmlns:a16="http://schemas.microsoft.com/office/drawing/2014/main" id="{46DC229F-AB10-49FA-9B58-DF963EA5EEC9}"/>
              </a:ext>
            </a:extLst>
          </p:cNvPr>
          <p:cNvSpPr/>
          <p:nvPr/>
        </p:nvSpPr>
        <p:spPr>
          <a:xfrm>
            <a:off x="4534333" y="4405608"/>
            <a:ext cx="2367811" cy="1569660"/>
          </a:xfrm>
          <a:prstGeom prst="rect">
            <a:avLst/>
          </a:prstGeom>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BMitraBold"/>
                <a:ea typeface="+mn-ea"/>
              </a:rPr>
              <a:t>شرایط اقتصادی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اندازه بخش غیررسمی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درآمد سرانه</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ترکیب جی دی پی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BMitra"/>
                <a:ea typeface="+mn-ea"/>
              </a:rPr>
              <a:t>باز بودن اقتصاد</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9" name="Rectangle 8">
            <a:extLst>
              <a:ext uri="{FF2B5EF4-FFF2-40B4-BE49-F238E27FC236}">
                <a16:creationId xmlns:a16="http://schemas.microsoft.com/office/drawing/2014/main" id="{55E7BB0A-B30C-41CB-BB60-EC57CC6663E5}"/>
              </a:ext>
            </a:extLst>
          </p:cNvPr>
          <p:cNvSpPr/>
          <p:nvPr/>
        </p:nvSpPr>
        <p:spPr>
          <a:xfrm>
            <a:off x="2780413" y="3220354"/>
            <a:ext cx="1705915" cy="1231106"/>
          </a:xfrm>
          <a:prstGeom prst="rect">
            <a:avLst/>
          </a:prstGeom>
        </p:spPr>
        <p:txBody>
          <a:bodyPr wrap="non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BMitraBold"/>
                <a:ea typeface="+mn-ea"/>
              </a:rPr>
              <a:t>اقتصاد اطلاعات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1200" cap="none" spc="0" normalizeH="0" baseline="0" noProof="0" dirty="0">
                <a:ln>
                  <a:noFill/>
                </a:ln>
                <a:solidFill>
                  <a:prstClr val="black"/>
                </a:solidFill>
                <a:effectLst/>
                <a:uLnTx/>
                <a:uFillTx/>
                <a:latin typeface="BMitraBold"/>
                <a:ea typeface="+mn-ea"/>
              </a:rPr>
              <a:t>میزان اطلاعات</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200" cap="none" spc="0" normalizeH="0" baseline="0" noProof="0" dirty="0">
                <a:ln>
                  <a:noFill/>
                </a:ln>
                <a:solidFill>
                  <a:prstClr val="black"/>
                </a:solidFill>
                <a:effectLst/>
                <a:uLnTx/>
                <a:uFillTx/>
                <a:latin typeface="BMitraBold"/>
                <a:ea typeface="+mn-ea"/>
              </a:rPr>
              <a:t>شفافیت اطلاعاتی</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1" i="0" u="none" strike="noStrike" kern="1200" cap="none" spc="0" normalizeH="0" baseline="0" noProof="0" dirty="0">
                <a:ln>
                  <a:noFill/>
                </a:ln>
                <a:solidFill>
                  <a:prstClr val="black"/>
                </a:solidFill>
                <a:effectLst/>
                <a:uLnTx/>
                <a:uFillTx/>
                <a:latin typeface="BMitraBold"/>
                <a:ea typeface="+mn-ea"/>
              </a:rPr>
              <a:t>اطلاعات نامتقارن</a:t>
            </a:r>
          </a:p>
        </p:txBody>
      </p:sp>
    </p:spTree>
    <p:extLst>
      <p:ext uri="{BB962C8B-B14F-4D97-AF65-F5344CB8AC3E}">
        <p14:creationId xmlns:p14="http://schemas.microsoft.com/office/powerpoint/2010/main" val="185257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928C-45CF-463B-A1BD-B2D1137BE5DA}"/>
              </a:ext>
            </a:extLst>
          </p:cNvPr>
          <p:cNvSpPr>
            <a:spLocks noGrp="1"/>
          </p:cNvSpPr>
          <p:nvPr>
            <p:ph type="title"/>
          </p:nvPr>
        </p:nvSpPr>
        <p:spPr/>
        <p:txBody>
          <a:bodyPr/>
          <a:lstStyle/>
          <a:p>
            <a:r>
              <a:rPr lang="fa-IR" dirty="0"/>
              <a:t>اطلاعات نامتقارن</a:t>
            </a:r>
            <a:endParaRPr lang="en-GB" dirty="0"/>
          </a:p>
        </p:txBody>
      </p:sp>
      <p:sp>
        <p:nvSpPr>
          <p:cNvPr id="3" name="Content Placeholder 2">
            <a:extLst>
              <a:ext uri="{FF2B5EF4-FFF2-40B4-BE49-F238E27FC236}">
                <a16:creationId xmlns:a16="http://schemas.microsoft.com/office/drawing/2014/main" id="{B59A2F62-2B85-49C6-93EB-A8D3EDFE2127}"/>
              </a:ext>
            </a:extLst>
          </p:cNvPr>
          <p:cNvSpPr>
            <a:spLocks noGrp="1"/>
          </p:cNvSpPr>
          <p:nvPr>
            <p:ph idx="1"/>
          </p:nvPr>
        </p:nvSpPr>
        <p:spPr>
          <a:xfrm>
            <a:off x="436815" y="1898197"/>
            <a:ext cx="11205768" cy="4351338"/>
          </a:xfrm>
        </p:spPr>
        <p:txBody>
          <a:bodyPr>
            <a:normAutofit/>
          </a:bodyPr>
          <a:lstStyle/>
          <a:p>
            <a:r>
              <a:rPr lang="fa-IR" dirty="0"/>
              <a:t>گردآوری اطلاعات یکی از </a:t>
            </a:r>
            <a:r>
              <a:rPr lang="fa-IR" dirty="0" err="1"/>
              <a:t>سخت‌ترین</a:t>
            </a:r>
            <a:r>
              <a:rPr lang="fa-IR" dirty="0"/>
              <a:t> </a:t>
            </a:r>
            <a:r>
              <a:rPr lang="fa-IR" dirty="0" err="1"/>
              <a:t>کار‌هایی</a:t>
            </a:r>
            <a:r>
              <a:rPr lang="fa-IR" dirty="0"/>
              <a:t> است که فعالان بازار باید انجام دهند.</a:t>
            </a:r>
          </a:p>
          <a:p>
            <a:r>
              <a:rPr lang="fa-IR" sz="2800" b="0" i="0" u="none" strike="noStrike" dirty="0">
                <a:effectLst/>
                <a:latin typeface="Arial" panose="020B0604020202020204" pitchFamily="34" charset="0"/>
              </a:rPr>
              <a:t>فرض کامل بودن اطلاعات در بازار نادرست است و در بسیاری از روابط اقتصادی عدم تقارن اطلاعات وجود دارد.</a:t>
            </a:r>
          </a:p>
          <a:p>
            <a:r>
              <a:rPr lang="fa-IR" sz="2800" b="0" i="0" u="none" strike="noStrike" dirty="0">
                <a:effectLst/>
                <a:latin typeface="Arial" panose="020B0604020202020204" pitchFamily="34" charset="0"/>
              </a:rPr>
              <a:t>هرچه جامعه سنتی به سمت جامعه مدرن پیش می رود، میزان اطلاعات نامتقارن افزایش می یابد؛ </a:t>
            </a:r>
          </a:p>
          <a:p>
            <a:r>
              <a:rPr lang="fa-IR" dirty="0"/>
              <a:t>اطلاعات نامتقارن به این معنی است که یک نفر از طرفین معامله اطلاعاتی در اختیار دارد و طرف دیگر مبادله آن اطلاعات را در اختیار ندارد. </a:t>
            </a:r>
          </a:p>
          <a:p>
            <a:pPr lvl="1">
              <a:buFont typeface="Wingdings" panose="05000000000000000000" pitchFamily="2" charset="2"/>
              <a:buChar char="q"/>
            </a:pPr>
            <a:r>
              <a:rPr lang="fa-IR" b="1" dirty="0">
                <a:solidFill>
                  <a:schemeClr val="accent1"/>
                </a:solidFill>
              </a:rPr>
              <a:t> کژگزینی</a:t>
            </a:r>
            <a:r>
              <a:rPr lang="fa-IR" dirty="0"/>
              <a:t>: هرگاه یک طرف مبادله از اطلاعات طرف دیگر </a:t>
            </a:r>
            <a:r>
              <a:rPr lang="fa-IR" dirty="0" err="1"/>
              <a:t>بی‌خبر</a:t>
            </a:r>
            <a:r>
              <a:rPr lang="fa-IR" dirty="0"/>
              <a:t> است درحالیکه آن اطلاعات </a:t>
            </a:r>
            <a:r>
              <a:rPr lang="fa-IR" dirty="0" err="1"/>
              <a:t>می‌توانست</a:t>
            </a:r>
            <a:r>
              <a:rPr lang="fa-IR" dirty="0"/>
              <a:t> بر تصمیم وی اثر بگذارد. با عنوان </a:t>
            </a:r>
            <a:r>
              <a:rPr lang="fa-IR" dirty="0">
                <a:hlinkClick r:id="rId2" tooltip="اطلاعات پنهان (صفحه وجود ندارد)"/>
              </a:rPr>
              <a:t>اطلاعات پنهان</a:t>
            </a:r>
            <a:r>
              <a:rPr lang="fa-IR" dirty="0"/>
              <a:t> شناخته می‌شود. </a:t>
            </a:r>
          </a:p>
          <a:p>
            <a:pPr lvl="1">
              <a:buFont typeface="Wingdings" panose="05000000000000000000" pitchFamily="2" charset="2"/>
              <a:buChar char="q"/>
            </a:pPr>
            <a:r>
              <a:rPr lang="fa-IR" dirty="0"/>
              <a:t> </a:t>
            </a:r>
            <a:r>
              <a:rPr lang="fa-IR" b="1" dirty="0">
                <a:solidFill>
                  <a:schemeClr val="accent1"/>
                </a:solidFill>
              </a:rPr>
              <a:t>کژمنشی</a:t>
            </a:r>
            <a:r>
              <a:rPr lang="fa-IR" dirty="0"/>
              <a:t>: هرگاه یک طرف مبادله اعمالی را انجام </a:t>
            </a:r>
            <a:r>
              <a:rPr lang="fa-IR" dirty="0" err="1"/>
              <a:t>می‌دهد</a:t>
            </a:r>
            <a:r>
              <a:rPr lang="fa-IR" dirty="0"/>
              <a:t> که بر طرف دیگر </a:t>
            </a:r>
            <a:r>
              <a:rPr lang="fa-IR" dirty="0" err="1"/>
              <a:t>پوشیده‌است</a:t>
            </a:r>
            <a:r>
              <a:rPr lang="fa-IR" dirty="0"/>
              <a:t> اما بر رفاه طرف دوم نیز تأثیرگذار است با عنوان </a:t>
            </a:r>
            <a:r>
              <a:rPr lang="fa-IR" dirty="0">
                <a:hlinkClick r:id="rId3" tooltip="عمل پنهان (صفحه وجود ندارد)"/>
              </a:rPr>
              <a:t>عمل پنهان</a:t>
            </a:r>
            <a:r>
              <a:rPr lang="fa-IR" dirty="0"/>
              <a:t> نام برده می‌شود. </a:t>
            </a:r>
            <a:endParaRPr lang="fa-IR" sz="2800" b="0" i="0" u="none" strike="noStrike" dirty="0">
              <a:effectLst/>
              <a:latin typeface="Arial" panose="020B0604020202020204" pitchFamily="34" charset="0"/>
            </a:endParaRPr>
          </a:p>
        </p:txBody>
      </p:sp>
    </p:spTree>
    <p:extLst>
      <p:ext uri="{BB962C8B-B14F-4D97-AF65-F5344CB8AC3E}">
        <p14:creationId xmlns:p14="http://schemas.microsoft.com/office/powerpoint/2010/main" val="2960613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2D809-8C4E-4151-BF36-0C022C26C19A}"/>
              </a:ext>
            </a:extLst>
          </p:cNvPr>
          <p:cNvSpPr>
            <a:spLocks noGrp="1"/>
          </p:cNvSpPr>
          <p:nvPr>
            <p:ph type="title"/>
          </p:nvPr>
        </p:nvSpPr>
        <p:spPr>
          <a:xfrm>
            <a:off x="6625879" y="146558"/>
            <a:ext cx="5219700" cy="844684"/>
          </a:xfrm>
        </p:spPr>
        <p:txBody>
          <a:bodyPr/>
          <a:lstStyle/>
          <a:p>
            <a:r>
              <a:rPr lang="fa-IR" dirty="0"/>
              <a:t>اقتصاد اطلاعات</a:t>
            </a:r>
            <a:endParaRPr lang="en-US" dirty="0"/>
          </a:p>
        </p:txBody>
      </p:sp>
      <p:pic>
        <p:nvPicPr>
          <p:cNvPr id="16" name="Picture 15">
            <a:extLst>
              <a:ext uri="{FF2B5EF4-FFF2-40B4-BE49-F238E27FC236}">
                <a16:creationId xmlns:a16="http://schemas.microsoft.com/office/drawing/2014/main" id="{DADF9CC7-ED6A-4B7C-815F-E7A8EC36D492}"/>
              </a:ext>
            </a:extLst>
          </p:cNvPr>
          <p:cNvPicPr>
            <a:picLocks noChangeAspect="1"/>
          </p:cNvPicPr>
          <p:nvPr/>
        </p:nvPicPr>
        <p:blipFill>
          <a:blip r:embed="rId2"/>
          <a:stretch>
            <a:fillRect/>
          </a:stretch>
        </p:blipFill>
        <p:spPr>
          <a:xfrm>
            <a:off x="0" y="568900"/>
            <a:ext cx="2675786" cy="2436389"/>
          </a:xfrm>
          <a:prstGeom prst="rect">
            <a:avLst/>
          </a:prstGeom>
        </p:spPr>
      </p:pic>
      <p:sp>
        <p:nvSpPr>
          <p:cNvPr id="5" name="Content Placeholder 4">
            <a:extLst>
              <a:ext uri="{FF2B5EF4-FFF2-40B4-BE49-F238E27FC236}">
                <a16:creationId xmlns:a16="http://schemas.microsoft.com/office/drawing/2014/main" id="{B7B6FDD7-B50B-49E3-A211-596262130ED1}"/>
              </a:ext>
            </a:extLst>
          </p:cNvPr>
          <p:cNvSpPr>
            <a:spLocks noGrp="1"/>
          </p:cNvSpPr>
          <p:nvPr>
            <p:ph idx="1"/>
          </p:nvPr>
        </p:nvSpPr>
        <p:spPr>
          <a:xfrm>
            <a:off x="2853861" y="1317072"/>
            <a:ext cx="8756502" cy="5050172"/>
          </a:xfrm>
        </p:spPr>
        <p:txBody>
          <a:bodyPr anchor="ctr">
            <a:normAutofit/>
          </a:bodyPr>
          <a:lstStyle/>
          <a:p>
            <a:r>
              <a:rPr lang="fa-IR" dirty="0"/>
              <a:t>اطلاعات و دانش در کنار فناوری یکی از عوامل (</a:t>
            </a:r>
            <a:r>
              <a:rPr lang="fa-IR" dirty="0" err="1"/>
              <a:t>نهاده‎های</a:t>
            </a:r>
            <a:r>
              <a:rPr lang="fa-IR" dirty="0"/>
              <a:t>) تولید هستند.</a:t>
            </a:r>
          </a:p>
          <a:p>
            <a:r>
              <a:rPr lang="fa-IR" sz="2800" b="0" i="0" u="none" strike="noStrike" dirty="0">
                <a:effectLst/>
                <a:latin typeface="Arial" panose="020B0604020202020204" pitchFamily="34" charset="0"/>
              </a:rPr>
              <a:t>اطلاعات در دنیای امروز، هسته کارایی بازار می باشد؛ </a:t>
            </a:r>
            <a:endParaRPr lang="fa-IR" dirty="0"/>
          </a:p>
          <a:p>
            <a:r>
              <a:rPr lang="fa-IR" dirty="0"/>
              <a:t>چگونگی مدیریت داده، اطلاعات و دانش </a:t>
            </a:r>
            <a:r>
              <a:rPr lang="fa-IR" b="1" dirty="0"/>
              <a:t>هزینه مبادله </a:t>
            </a:r>
            <a:r>
              <a:rPr lang="fa-IR" dirty="0"/>
              <a:t>را متاثر میسازد. </a:t>
            </a:r>
          </a:p>
          <a:p>
            <a:r>
              <a:rPr lang="fa-IR" sz="2800" b="0" i="0" u="none" strike="noStrike" dirty="0">
                <a:solidFill>
                  <a:schemeClr val="accent6"/>
                </a:solidFill>
                <a:effectLst/>
                <a:latin typeface="Arial" panose="020B0604020202020204" pitchFamily="34" charset="0"/>
              </a:rPr>
              <a:t>سرعت انتشار و تقارن اطلاعات نقش عمده و حساسی در کارایی بازار دارد؛ </a:t>
            </a:r>
            <a:endParaRPr lang="fa-IR" dirty="0"/>
          </a:p>
          <a:p>
            <a:r>
              <a:rPr lang="fa-IR" dirty="0"/>
              <a:t>مدیریت اطلاعات، یک مکانیزم برای پوشش شکست بازار میباشد. </a:t>
            </a:r>
          </a:p>
          <a:p>
            <a:r>
              <a:rPr lang="fa-IR" dirty="0"/>
              <a:t> مدیریت بهتر داده، اطلاعات، دانش در نهادها موجب بهتر شدن کیفیت نهادی بصورت قابل </a:t>
            </a:r>
            <a:r>
              <a:rPr lang="fa-IR" dirty="0" err="1"/>
              <a:t>اندازه‎گیری</a:t>
            </a:r>
            <a:r>
              <a:rPr lang="fa-IR" dirty="0"/>
              <a:t> میشود. </a:t>
            </a:r>
          </a:p>
        </p:txBody>
      </p:sp>
    </p:spTree>
    <p:extLst>
      <p:ext uri="{BB962C8B-B14F-4D97-AF65-F5344CB8AC3E}">
        <p14:creationId xmlns:p14="http://schemas.microsoft.com/office/powerpoint/2010/main" val="2556444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8AAE-883C-4EAC-942A-C87B4930CE7C}"/>
              </a:ext>
            </a:extLst>
          </p:cNvPr>
          <p:cNvSpPr>
            <a:spLocks noGrp="1"/>
          </p:cNvSpPr>
          <p:nvPr>
            <p:ph type="title"/>
          </p:nvPr>
        </p:nvSpPr>
        <p:spPr/>
        <p:txBody>
          <a:bodyPr/>
          <a:lstStyle/>
          <a:p>
            <a:r>
              <a:rPr lang="fa-IR" dirty="0"/>
              <a:t>یکپارچگی </a:t>
            </a:r>
            <a:r>
              <a:rPr lang="fa-IR" dirty="0">
                <a:solidFill>
                  <a:schemeClr val="accent6"/>
                </a:solidFill>
              </a:rPr>
              <a:t>اکوسیستم</a:t>
            </a:r>
            <a:r>
              <a:rPr lang="fa-IR" dirty="0"/>
              <a:t> با تمامیت دولت الکترونیکی</a:t>
            </a:r>
            <a:endParaRPr lang="en-US" dirty="0"/>
          </a:p>
        </p:txBody>
      </p:sp>
      <p:pic>
        <p:nvPicPr>
          <p:cNvPr id="4" name="Picture 3">
            <a:extLst>
              <a:ext uri="{FF2B5EF4-FFF2-40B4-BE49-F238E27FC236}">
                <a16:creationId xmlns:a16="http://schemas.microsoft.com/office/drawing/2014/main" id="{259CB341-9E08-482A-9998-03E3B768E465}"/>
              </a:ext>
            </a:extLst>
          </p:cNvPr>
          <p:cNvPicPr>
            <a:picLocks noChangeAspect="1"/>
          </p:cNvPicPr>
          <p:nvPr/>
        </p:nvPicPr>
        <p:blipFill>
          <a:blip r:embed="rId2"/>
          <a:stretch>
            <a:fillRect/>
          </a:stretch>
        </p:blipFill>
        <p:spPr>
          <a:xfrm>
            <a:off x="4339298" y="1690688"/>
            <a:ext cx="6844528" cy="5063578"/>
          </a:xfrm>
          <a:prstGeom prst="rect">
            <a:avLst/>
          </a:prstGeom>
        </p:spPr>
      </p:pic>
      <p:sp>
        <p:nvSpPr>
          <p:cNvPr id="5" name="Oval 4">
            <a:extLst>
              <a:ext uri="{FF2B5EF4-FFF2-40B4-BE49-F238E27FC236}">
                <a16:creationId xmlns:a16="http://schemas.microsoft.com/office/drawing/2014/main" id="{E1DA8AC7-EEDD-4CFE-A9A8-5D3E9E9ABAC2}"/>
              </a:ext>
            </a:extLst>
          </p:cNvPr>
          <p:cNvSpPr/>
          <p:nvPr/>
        </p:nvSpPr>
        <p:spPr>
          <a:xfrm>
            <a:off x="3995697" y="5248196"/>
            <a:ext cx="7358103" cy="1556084"/>
          </a:xfrm>
          <a:prstGeom prst="ellipse">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EBFD34C-29EF-41A7-B85F-7CBE42E11202}"/>
              </a:ext>
            </a:extLst>
          </p:cNvPr>
          <p:cNvSpPr/>
          <p:nvPr/>
        </p:nvSpPr>
        <p:spPr>
          <a:xfrm>
            <a:off x="261257" y="4881034"/>
            <a:ext cx="2620303"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srgbClr val="ED7D31"/>
                </a:solidFill>
                <a:effectLst/>
                <a:uLnTx/>
                <a:uFillTx/>
                <a:latin typeface="Calibri" panose="020F0502020204030204"/>
                <a:ea typeface="+mn-ea"/>
              </a:rPr>
              <a:t>حوزه مشترک بین اپراتورها</a:t>
            </a: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 که توسط سازمان اراده میشود.</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1571669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745EE-183E-4E09-B3DA-D1FEED8DAD26}"/>
              </a:ext>
            </a:extLst>
          </p:cNvPr>
          <p:cNvSpPr>
            <a:spLocks noGrp="1"/>
          </p:cNvSpPr>
          <p:nvPr>
            <p:ph type="title"/>
          </p:nvPr>
        </p:nvSpPr>
        <p:spPr>
          <a:xfrm>
            <a:off x="327000" y="177353"/>
            <a:ext cx="10515600" cy="1325563"/>
          </a:xfrm>
        </p:spPr>
        <p:txBody>
          <a:bodyPr/>
          <a:lstStyle/>
          <a:p>
            <a:pPr algn="l"/>
            <a:r>
              <a:rPr lang="en-US" b="1" dirty="0"/>
              <a:t>Leverage Development</a:t>
            </a:r>
            <a:endParaRPr lang="en-GB" b="1" dirty="0"/>
          </a:p>
        </p:txBody>
      </p:sp>
      <p:grpSp>
        <p:nvGrpSpPr>
          <p:cNvPr id="5" name="Group 4">
            <a:extLst>
              <a:ext uri="{FF2B5EF4-FFF2-40B4-BE49-F238E27FC236}">
                <a16:creationId xmlns:a16="http://schemas.microsoft.com/office/drawing/2014/main" id="{C43D7390-6206-4A2D-9AC6-E14BC9B2A340}"/>
              </a:ext>
            </a:extLst>
          </p:cNvPr>
          <p:cNvGrpSpPr/>
          <p:nvPr/>
        </p:nvGrpSpPr>
        <p:grpSpPr>
          <a:xfrm rot="5203729">
            <a:off x="2332799" y="2059200"/>
            <a:ext cx="3268093" cy="2918951"/>
            <a:chOff x="2156460" y="1477064"/>
            <a:chExt cx="4726541" cy="4768353"/>
          </a:xfrm>
          <a:scene3d>
            <a:camera prst="orthographicFront">
              <a:rot lat="1792455" lon="21427136" rev="21253836"/>
            </a:camera>
            <a:lightRig rig="threePt" dir="t"/>
          </a:scene3d>
        </p:grpSpPr>
        <p:sp>
          <p:nvSpPr>
            <p:cNvPr id="11" name="Oval 12">
              <a:extLst>
                <a:ext uri="{FF2B5EF4-FFF2-40B4-BE49-F238E27FC236}">
                  <a16:creationId xmlns:a16="http://schemas.microsoft.com/office/drawing/2014/main" id="{30067D74-6FAF-4BC5-B02E-718A6D16EE44}"/>
                </a:ext>
              </a:extLst>
            </p:cNvPr>
            <p:cNvSpPr/>
            <p:nvPr/>
          </p:nvSpPr>
          <p:spPr>
            <a:xfrm>
              <a:off x="2156460" y="1564776"/>
              <a:ext cx="1901054" cy="4634744"/>
            </a:xfrm>
            <a:custGeom>
              <a:avLst/>
              <a:gdLst/>
              <a:ahLst/>
              <a:cxnLst/>
              <a:rect l="l" t="t" r="r" b="b"/>
              <a:pathLst>
                <a:path w="1943100" h="4737253">
                  <a:moveTo>
                    <a:pt x="1943100" y="0"/>
                  </a:moveTo>
                  <a:lnTo>
                    <a:pt x="1943100" y="4737253"/>
                  </a:lnTo>
                  <a:cubicBezTo>
                    <a:pt x="835167" y="4518255"/>
                    <a:pt x="0" y="3540973"/>
                    <a:pt x="0" y="2368626"/>
                  </a:cubicBezTo>
                  <a:cubicBezTo>
                    <a:pt x="0" y="1196280"/>
                    <a:pt x="835167" y="218997"/>
                    <a:pt x="1943100" y="0"/>
                  </a:cubicBezTo>
                  <a:close/>
                </a:path>
              </a:pathLst>
            </a:custGeom>
            <a:gradFill flip="none" rotWithShape="1">
              <a:gsLst>
                <a:gs pos="37000">
                  <a:srgbClr val="0070C0"/>
                </a:gs>
                <a:gs pos="0">
                  <a:srgbClr val="0070C0"/>
                </a:gs>
                <a:gs pos="100000">
                  <a:sysClr val="window" lastClr="FFFFFF">
                    <a:alpha val="0"/>
                  </a:sysClr>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2" name="Oval 10">
              <a:extLst>
                <a:ext uri="{FF2B5EF4-FFF2-40B4-BE49-F238E27FC236}">
                  <a16:creationId xmlns:a16="http://schemas.microsoft.com/office/drawing/2014/main" id="{0DC78470-52D7-4BEF-80DD-A4CB0657D529}"/>
                </a:ext>
              </a:extLst>
            </p:cNvPr>
            <p:cNvSpPr/>
            <p:nvPr/>
          </p:nvSpPr>
          <p:spPr>
            <a:xfrm>
              <a:off x="4844386" y="1543750"/>
              <a:ext cx="2038615" cy="4676796"/>
            </a:xfrm>
            <a:custGeom>
              <a:avLst/>
              <a:gdLst/>
              <a:ahLst/>
              <a:cxnLst/>
              <a:rect l="l" t="t" r="r" b="b"/>
              <a:pathLst>
                <a:path w="2083704" h="4780235">
                  <a:moveTo>
                    <a:pt x="0" y="0"/>
                  </a:moveTo>
                  <a:cubicBezTo>
                    <a:pt x="1177247" y="159116"/>
                    <a:pt x="2083704" y="1168759"/>
                    <a:pt x="2083704" y="2390117"/>
                  </a:cubicBezTo>
                  <a:cubicBezTo>
                    <a:pt x="2083704" y="3611475"/>
                    <a:pt x="1177247" y="4621118"/>
                    <a:pt x="0" y="4780235"/>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573863EB-18DC-480C-935E-73B4FD310042}"/>
                </a:ext>
              </a:extLst>
            </p:cNvPr>
            <p:cNvSpPr>
              <a:spLocks noChangeAspect="1"/>
            </p:cNvSpPr>
            <p:nvPr/>
          </p:nvSpPr>
          <p:spPr>
            <a:xfrm>
              <a:off x="2581401" y="2368759"/>
              <a:ext cx="3876658" cy="3876658"/>
            </a:xfrm>
            <a:prstGeom prst="ellipse">
              <a:avLst/>
            </a:prstGeom>
            <a:gradFill flip="none" rotWithShape="1">
              <a:gsLst>
                <a:gs pos="0">
                  <a:srgbClr val="70AD47">
                    <a:lumMod val="20000"/>
                    <a:lumOff val="80000"/>
                  </a:srgbClr>
                </a:gs>
                <a:gs pos="100000">
                  <a:srgbClr val="70AD47">
                    <a:lumMod val="75000"/>
                  </a:srgbClr>
                </a:gs>
              </a:gsLst>
              <a:path path="shape">
                <a:fillToRect l="50000" t="50000" r="50000" b="50000"/>
              </a:path>
              <a:tileRect/>
            </a:gradFill>
            <a:ln w="12700" cap="flat" cmpd="sng" algn="ctr">
              <a:solidFill>
                <a:srgbClr val="BC5908"/>
              </a:solidFill>
              <a:prstDash val="solid"/>
              <a:miter lim="800000"/>
            </a:ln>
            <a:effectLst/>
          </p:spPr>
          <p:txBody>
            <a:bodyPr wrap="none" tIns="0" bIns="3108960" rtlCol="0" anchor="t"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DD2DE6-DCB9-40B7-85B0-94B3E4B24590}"/>
                </a:ext>
              </a:extLst>
            </p:cNvPr>
            <p:cNvSpPr>
              <a:spLocks noChangeAspect="1"/>
            </p:cNvSpPr>
            <p:nvPr/>
          </p:nvSpPr>
          <p:spPr>
            <a:xfrm>
              <a:off x="3021253" y="3248462"/>
              <a:ext cx="2996955" cy="2996955"/>
            </a:xfrm>
            <a:prstGeom prst="ellipse">
              <a:avLst/>
            </a:prstGeom>
            <a:gradFill>
              <a:gsLst>
                <a:gs pos="0">
                  <a:srgbClr val="DE8080"/>
                </a:gs>
                <a:gs pos="100000">
                  <a:srgbClr val="CB3737">
                    <a:lumMod val="95000"/>
                  </a:srgbClr>
                </a:gs>
              </a:gsLst>
              <a:path path="shape">
                <a:fillToRect l="50000" t="50000" r="50000" b="50000"/>
              </a:path>
            </a:gradFill>
            <a:ln w="12700" cap="flat" cmpd="sng" algn="ctr">
              <a:solidFill>
                <a:srgbClr val="ED7D31">
                  <a:lumMod val="75000"/>
                </a:srgbClr>
              </a:solidFill>
              <a:prstDash val="solid"/>
              <a:miter lim="800000"/>
            </a:ln>
            <a:effectLst/>
          </p:spPr>
          <p:txBody>
            <a:bodyPr tIns="0" bIns="228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0" cap="none" spc="0" normalizeH="0" baseline="0" noProof="0" dirty="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79C71041-346F-4B2E-B42A-613439D4CC7F}"/>
                </a:ext>
              </a:extLst>
            </p:cNvPr>
            <p:cNvSpPr>
              <a:spLocks noChangeAspect="1"/>
            </p:cNvSpPr>
            <p:nvPr/>
          </p:nvSpPr>
          <p:spPr>
            <a:xfrm>
              <a:off x="3364188" y="3934332"/>
              <a:ext cx="2311085" cy="2311085"/>
            </a:xfrm>
            <a:prstGeom prst="ellipse">
              <a:avLst/>
            </a:prstGeom>
            <a:gradFill>
              <a:gsLst>
                <a:gs pos="100000">
                  <a:srgbClr val="00B0F0">
                    <a:lumMod val="80000"/>
                  </a:srgbClr>
                </a:gs>
                <a:gs pos="0">
                  <a:srgbClr val="4472C4">
                    <a:lumMod val="20000"/>
                    <a:lumOff val="80000"/>
                  </a:srgbClr>
                </a:gs>
              </a:gsLst>
              <a:path path="shape">
                <a:fillToRect l="50000" t="50000" r="50000" b="50000"/>
              </a:path>
            </a:gradFill>
            <a:ln w="12700" cap="flat" cmpd="sng" algn="ctr">
              <a:solidFill>
                <a:srgbClr val="0070C0"/>
              </a:solidFill>
              <a:prstDash val="solid"/>
              <a:miter lim="800000"/>
            </a:ln>
            <a:effectLst/>
          </p:spPr>
          <p:txBody>
            <a:bodyPr tIns="0" bIns="15544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BF8C434B-F9DC-43F9-9BF0-F60B84D0B708}"/>
                </a:ext>
              </a:extLst>
            </p:cNvPr>
            <p:cNvSpPr>
              <a:spLocks noChangeAspect="1"/>
            </p:cNvSpPr>
            <p:nvPr/>
          </p:nvSpPr>
          <p:spPr>
            <a:xfrm>
              <a:off x="3736944" y="4679844"/>
              <a:ext cx="1565574" cy="1565573"/>
            </a:xfrm>
            <a:prstGeom prst="ellipse">
              <a:avLst/>
            </a:prstGeom>
            <a:gradFill>
              <a:gsLst>
                <a:gs pos="100000">
                  <a:srgbClr val="CCCC00">
                    <a:lumMod val="84000"/>
                  </a:srgbClr>
                </a:gs>
                <a:gs pos="0">
                  <a:srgbClr val="FFFF99"/>
                </a:gs>
              </a:gsLst>
              <a:path path="shape">
                <a:fillToRect l="50000" t="50000" r="50000" b="50000"/>
              </a:path>
            </a:gradFill>
            <a:ln w="12700" cap="flat" cmpd="sng" algn="ctr">
              <a:solidFill>
                <a:srgbClr val="A29E00"/>
              </a:solidFill>
              <a:prstDash val="solid"/>
              <a:miter lim="800000"/>
            </a:ln>
            <a:effectLst/>
          </p:spPr>
          <p:txBody>
            <a:bodyPr lIns="0" tIns="0" rIns="0" bIns="86868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C3F2709D-5D18-4A10-94DB-5FEF07A23256}"/>
                </a:ext>
              </a:extLst>
            </p:cNvPr>
            <p:cNvSpPr>
              <a:spLocks noChangeAspect="1"/>
            </p:cNvSpPr>
            <p:nvPr/>
          </p:nvSpPr>
          <p:spPr>
            <a:xfrm>
              <a:off x="4057514" y="5320983"/>
              <a:ext cx="924434" cy="924434"/>
            </a:xfrm>
            <a:prstGeom prst="ellipse">
              <a:avLst/>
            </a:prstGeom>
            <a:gradFill>
              <a:gsLst>
                <a:gs pos="0">
                  <a:srgbClr val="B2DE82">
                    <a:lumMod val="85000"/>
                  </a:srgbClr>
                </a:gs>
                <a:gs pos="100000">
                  <a:srgbClr val="6EA92D">
                    <a:lumMod val="75000"/>
                  </a:srgbClr>
                </a:gs>
              </a:gsLst>
              <a:path path="shape">
                <a:fillToRect l="50000" t="50000" r="50000" b="50000"/>
              </a:path>
            </a:gradFill>
            <a:ln w="12700" cap="flat" cmpd="sng" algn="ctr">
              <a:solidFill>
                <a:srgbClr val="6B8537"/>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sp>
          <p:nvSpPr>
            <p:cNvPr id="18" name="Right Triangle 17">
              <a:extLst>
                <a:ext uri="{FF2B5EF4-FFF2-40B4-BE49-F238E27FC236}">
                  <a16:creationId xmlns:a16="http://schemas.microsoft.com/office/drawing/2014/main" id="{61ED0161-4A22-4759-BB7D-056BB62ACD94}"/>
                </a:ext>
              </a:extLst>
            </p:cNvPr>
            <p:cNvSpPr/>
            <p:nvPr/>
          </p:nvSpPr>
          <p:spPr>
            <a:xfrm rot="2820000">
              <a:off x="4361733" y="1477064"/>
              <a:ext cx="985994" cy="985994"/>
            </a:xfrm>
            <a:prstGeom prst="rtTriangle">
              <a:avLst/>
            </a:prstGeom>
            <a:solidFill>
              <a:srgbClr val="0070C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outerShdw blurRad="63500" dist="50800" dir="5400000" algn="t" rotWithShape="0">
                    <a:prstClr val="black">
                      <a:alpha val="50000"/>
                    </a:prstClr>
                  </a:outerShdw>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563BDD62-C27D-4340-AAB6-37313A8C5896}"/>
              </a:ext>
            </a:extLst>
          </p:cNvPr>
          <p:cNvSpPr txBox="1"/>
          <p:nvPr/>
        </p:nvSpPr>
        <p:spPr>
          <a:xfrm>
            <a:off x="321271" y="2521059"/>
            <a:ext cx="2154557" cy="1815882"/>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B Jadid" panose="00000700000000000000" pitchFamily="2" charset="-78"/>
              </a:rPr>
              <a:t>اکوسیستم </a:t>
            </a:r>
            <a:r>
              <a:rPr kumimoji="0" lang="fa-IR" sz="2800" b="0" i="0" u="none" strike="noStrike" kern="1200" cap="none" spc="0" normalizeH="0" baseline="0" noProof="0" dirty="0" err="1">
                <a:ln>
                  <a:noFill/>
                </a:ln>
                <a:solidFill>
                  <a:prstClr val="black"/>
                </a:solidFill>
                <a:effectLst/>
                <a:uLnTx/>
                <a:uFillTx/>
                <a:latin typeface="Calibri" panose="020F0502020204030204"/>
                <a:ea typeface="+mn-ea"/>
                <a:cs typeface="B Jadid" panose="00000700000000000000" pitchFamily="2" charset="-78"/>
              </a:rPr>
              <a:t>مالیات‎ستانی</a:t>
            </a:r>
            <a:r>
              <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B Jadid" panose="00000700000000000000" pitchFamily="2" charset="-78"/>
              </a:rPr>
              <a:t> و صورتحساب الکترونیکی</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EFFBCB89-6024-4EBC-A1B6-25D2CAC634B3}"/>
              </a:ext>
            </a:extLst>
          </p:cNvPr>
          <p:cNvSpPr txBox="1"/>
          <p:nvPr/>
        </p:nvSpPr>
        <p:spPr>
          <a:xfrm>
            <a:off x="5327773" y="1723666"/>
            <a:ext cx="5333369" cy="95410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رصد جریانات کالایی / خدماتی در سطح اقتصاد و </a:t>
            </a:r>
            <a:r>
              <a:rPr kumimoji="0" lang="fa-IR" sz="2800" b="0" i="0" u="none" strike="noStrike" kern="1200" cap="none" spc="0" normalizeH="0" baseline="0" noProof="0" dirty="0" err="1">
                <a:ln>
                  <a:noFill/>
                </a:ln>
                <a:solidFill>
                  <a:prstClr val="black"/>
                </a:solidFill>
                <a:effectLst/>
                <a:uLnTx/>
                <a:uFillTx/>
                <a:latin typeface="Calibri" panose="020F0502020204030204"/>
                <a:ea typeface="+mn-ea"/>
              </a:rPr>
              <a:t>برنامه‎ریزی</a:t>
            </a: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 برای تحول در آن </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3" name="TextBox 22">
            <a:extLst>
              <a:ext uri="{FF2B5EF4-FFF2-40B4-BE49-F238E27FC236}">
                <a16:creationId xmlns:a16="http://schemas.microsoft.com/office/drawing/2014/main" id="{C93E815F-3BFE-4365-ADD3-5B36A294B27F}"/>
              </a:ext>
            </a:extLst>
          </p:cNvPr>
          <p:cNvSpPr txBox="1"/>
          <p:nvPr/>
        </p:nvSpPr>
        <p:spPr>
          <a:xfrm>
            <a:off x="5363385" y="2802266"/>
            <a:ext cx="5333369" cy="95410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افزایش اطمینان بخشی و کاهش نااطمینانی و عدم قطعیت در سطح اقتصاد</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25" name="TextBox 24">
            <a:extLst>
              <a:ext uri="{FF2B5EF4-FFF2-40B4-BE49-F238E27FC236}">
                <a16:creationId xmlns:a16="http://schemas.microsoft.com/office/drawing/2014/main" id="{8411E721-E677-46AF-81A6-CB42EC7C789C}"/>
              </a:ext>
            </a:extLst>
          </p:cNvPr>
          <p:cNvSpPr txBox="1"/>
          <p:nvPr/>
        </p:nvSpPr>
        <p:spPr>
          <a:xfrm>
            <a:off x="5371785" y="4005866"/>
            <a:ext cx="5333369" cy="95410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بکارگیری داده ها برای مدیریت ریسک تامین مالی و اعطای اعتبار</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 name="Rectangle: Rounded Corners 2">
            <a:extLst>
              <a:ext uri="{FF2B5EF4-FFF2-40B4-BE49-F238E27FC236}">
                <a16:creationId xmlns:a16="http://schemas.microsoft.com/office/drawing/2014/main" id="{35FD27E8-36CC-4D6D-99C0-B71DA0624E47}"/>
              </a:ext>
            </a:extLst>
          </p:cNvPr>
          <p:cNvSpPr/>
          <p:nvPr/>
        </p:nvSpPr>
        <p:spPr>
          <a:xfrm>
            <a:off x="192199" y="5274362"/>
            <a:ext cx="11828958" cy="1498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800" dirty="0">
                <a:solidFill>
                  <a:schemeClr val="bg1"/>
                </a:solidFill>
              </a:rPr>
              <a:t>ذینفع اصلی این پروژه، در صورت اجرای صحیح، شبکه بانکی کشور است و میتوانند آرزوی دیرینه ملت ایران مبنی بر دریافت تسهیلات و اعتبارات بر مبنای رتبه اعتباری محاسبه شده از معاملات فرد، بجای وثایق را </a:t>
            </a:r>
            <a:r>
              <a:rPr lang="fa-IR" sz="2800" dirty="0" err="1">
                <a:solidFill>
                  <a:schemeClr val="bg1"/>
                </a:solidFill>
              </a:rPr>
              <a:t>جامه‎ی</a:t>
            </a:r>
            <a:r>
              <a:rPr lang="fa-IR" sz="2800" dirty="0">
                <a:solidFill>
                  <a:schemeClr val="bg1"/>
                </a:solidFill>
              </a:rPr>
              <a:t> عمل بپوشانند. ولیکن هیچ </a:t>
            </a:r>
            <a:r>
              <a:rPr lang="fa-IR" sz="2800" dirty="0" err="1">
                <a:solidFill>
                  <a:schemeClr val="bg1"/>
                </a:solidFill>
              </a:rPr>
              <a:t>اندیشه‎ای</a:t>
            </a:r>
            <a:r>
              <a:rPr lang="fa-IR" sz="2800" dirty="0">
                <a:solidFill>
                  <a:schemeClr val="bg1"/>
                </a:solidFill>
              </a:rPr>
              <a:t> در این زمینه صورت نپذیرفته و قرار بر حفظ و عدم انتشار اطلاعات است!!!</a:t>
            </a:r>
            <a:endParaRPr lang="en-GB" sz="2800" dirty="0">
              <a:solidFill>
                <a:schemeClr val="bg1"/>
              </a:solidFill>
            </a:endParaRPr>
          </a:p>
        </p:txBody>
      </p:sp>
    </p:spTree>
    <p:extLst>
      <p:ext uri="{BB962C8B-B14F-4D97-AF65-F5344CB8AC3E}">
        <p14:creationId xmlns:p14="http://schemas.microsoft.com/office/powerpoint/2010/main" val="1126012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E1C8-EC89-443C-924C-3D8F11745C88}"/>
              </a:ext>
            </a:extLst>
          </p:cNvPr>
          <p:cNvSpPr>
            <a:spLocks noGrp="1"/>
          </p:cNvSpPr>
          <p:nvPr>
            <p:ph type="title"/>
          </p:nvPr>
        </p:nvSpPr>
        <p:spPr/>
        <p:txBody>
          <a:bodyPr>
            <a:normAutofit/>
          </a:bodyPr>
          <a:lstStyle/>
          <a:p>
            <a:pPr algn="ctr"/>
            <a:r>
              <a:rPr lang="fa-IR" sz="19900" dirty="0"/>
              <a:t>پایان</a:t>
            </a:r>
            <a:endParaRPr lang="en-US" sz="19900" dirty="0"/>
          </a:p>
        </p:txBody>
      </p:sp>
      <p:sp>
        <p:nvSpPr>
          <p:cNvPr id="3" name="Text Placeholder 2">
            <a:extLst>
              <a:ext uri="{FF2B5EF4-FFF2-40B4-BE49-F238E27FC236}">
                <a16:creationId xmlns:a16="http://schemas.microsoft.com/office/drawing/2014/main" id="{0C702EB4-EA67-4842-A681-F78E008E7D4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37531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1D8E-7ACF-4AE6-8C3B-305C2F7A367F}"/>
              </a:ext>
            </a:extLst>
          </p:cNvPr>
          <p:cNvSpPr>
            <a:spLocks noGrp="1"/>
          </p:cNvSpPr>
          <p:nvPr>
            <p:ph type="title"/>
          </p:nvPr>
        </p:nvSpPr>
        <p:spPr>
          <a:xfrm>
            <a:off x="2841998" y="3042558"/>
            <a:ext cx="8472094" cy="2305042"/>
          </a:xfrm>
        </p:spPr>
        <p:txBody>
          <a:bodyPr/>
          <a:lstStyle/>
          <a:p>
            <a:r>
              <a:rPr lang="fa-IR" dirty="0"/>
              <a:t>ضمیمه شماره (1)</a:t>
            </a:r>
            <a:br>
              <a:rPr lang="fa-IR" dirty="0"/>
            </a:br>
            <a:r>
              <a:rPr lang="fa-IR" dirty="0"/>
              <a:t>اکوسیستم پیشنهادی </a:t>
            </a:r>
            <a:r>
              <a:rPr lang="fa-IR" dirty="0" err="1"/>
              <a:t>مالیات‎ستانی</a:t>
            </a:r>
            <a:r>
              <a:rPr lang="fa-IR" dirty="0"/>
              <a:t> الکترونیکی</a:t>
            </a:r>
            <a:endParaRPr lang="en-US" dirty="0"/>
          </a:p>
        </p:txBody>
      </p:sp>
    </p:spTree>
    <p:extLst>
      <p:ext uri="{BB962C8B-B14F-4D97-AF65-F5344CB8AC3E}">
        <p14:creationId xmlns:p14="http://schemas.microsoft.com/office/powerpoint/2010/main" val="4022947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977167A-874B-4B5F-92AF-F57AE189FB35}"/>
              </a:ext>
            </a:extLst>
          </p:cNvPr>
          <p:cNvGrpSpPr/>
          <p:nvPr/>
        </p:nvGrpSpPr>
        <p:grpSpPr>
          <a:xfrm>
            <a:off x="537882" y="323433"/>
            <a:ext cx="10808664" cy="6269267"/>
            <a:chOff x="537882" y="346730"/>
            <a:chExt cx="10808664" cy="6269267"/>
          </a:xfrm>
        </p:grpSpPr>
        <p:sp>
          <p:nvSpPr>
            <p:cNvPr id="4" name="Rectangle: Rounded Corners 3">
              <a:extLst>
                <a:ext uri="{FF2B5EF4-FFF2-40B4-BE49-F238E27FC236}">
                  <a16:creationId xmlns:a16="http://schemas.microsoft.com/office/drawing/2014/main" id="{4626FBB3-38B4-47CC-8BBE-B2F045065D15}"/>
                </a:ext>
              </a:extLst>
            </p:cNvPr>
            <p:cNvSpPr/>
            <p:nvPr/>
          </p:nvSpPr>
          <p:spPr>
            <a:xfrm>
              <a:off x="760719" y="1075769"/>
              <a:ext cx="3603812" cy="4656524"/>
            </a:xfrm>
            <a:prstGeom prst="roundRect">
              <a:avLst>
                <a:gd name="adj" fmla="val 4087"/>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3BB29C7B-722A-4009-A617-4B6B04C1D528}"/>
                </a:ext>
              </a:extLst>
            </p:cNvPr>
            <p:cNvSpPr/>
            <p:nvPr/>
          </p:nvSpPr>
          <p:spPr>
            <a:xfrm>
              <a:off x="1137237" y="1721226"/>
              <a:ext cx="2650992" cy="96306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Operator</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 1</a:t>
              </a:r>
            </a:p>
          </p:txBody>
        </p:sp>
        <p:sp>
          <p:nvSpPr>
            <p:cNvPr id="6" name="Rectangle 5">
              <a:extLst>
                <a:ext uri="{FF2B5EF4-FFF2-40B4-BE49-F238E27FC236}">
                  <a16:creationId xmlns:a16="http://schemas.microsoft.com/office/drawing/2014/main" id="{AD239B4D-1167-48C1-886A-54082B2D6222}"/>
                </a:ext>
              </a:extLst>
            </p:cNvPr>
            <p:cNvSpPr/>
            <p:nvPr/>
          </p:nvSpPr>
          <p:spPr>
            <a:xfrm>
              <a:off x="1137237" y="2895603"/>
              <a:ext cx="2650992" cy="96306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Operator</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 2</a:t>
              </a:r>
            </a:p>
          </p:txBody>
        </p:sp>
        <p:sp>
          <p:nvSpPr>
            <p:cNvPr id="7" name="Rectangle 6">
              <a:extLst>
                <a:ext uri="{FF2B5EF4-FFF2-40B4-BE49-F238E27FC236}">
                  <a16:creationId xmlns:a16="http://schemas.microsoft.com/office/drawing/2014/main" id="{DA589483-3816-4C22-8F86-535D41A32F38}"/>
                </a:ext>
              </a:extLst>
            </p:cNvPr>
            <p:cNvSpPr/>
            <p:nvPr/>
          </p:nvSpPr>
          <p:spPr>
            <a:xfrm>
              <a:off x="1137237" y="4008508"/>
              <a:ext cx="2650992" cy="96306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Operator</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 n</a:t>
              </a:r>
            </a:p>
          </p:txBody>
        </p:sp>
        <p:sp>
          <p:nvSpPr>
            <p:cNvPr id="9" name="Rectangle 8">
              <a:extLst>
                <a:ext uri="{FF2B5EF4-FFF2-40B4-BE49-F238E27FC236}">
                  <a16:creationId xmlns:a16="http://schemas.microsoft.com/office/drawing/2014/main" id="{6F2778E2-A8FC-4DAF-A6CE-782F788A5861}"/>
                </a:ext>
              </a:extLst>
            </p:cNvPr>
            <p:cNvSpPr/>
            <p:nvPr/>
          </p:nvSpPr>
          <p:spPr>
            <a:xfrm>
              <a:off x="845454" y="1144426"/>
              <a:ext cx="150893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Operator</a:t>
              </a:r>
            </a:p>
          </p:txBody>
        </p:sp>
        <p:sp>
          <p:nvSpPr>
            <p:cNvPr id="10" name="Rectangle 9">
              <a:extLst>
                <a:ext uri="{FF2B5EF4-FFF2-40B4-BE49-F238E27FC236}">
                  <a16:creationId xmlns:a16="http://schemas.microsoft.com/office/drawing/2014/main" id="{A6F0678B-6A04-497F-A54C-7C9BC7450918}"/>
                </a:ext>
              </a:extLst>
            </p:cNvPr>
            <p:cNvSpPr/>
            <p:nvPr/>
          </p:nvSpPr>
          <p:spPr>
            <a:xfrm>
              <a:off x="6001239" y="1144923"/>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Contractor</a:t>
              </a:r>
            </a:p>
          </p:txBody>
        </p:sp>
        <p:sp>
          <p:nvSpPr>
            <p:cNvPr id="11" name="Rectangle 10">
              <a:extLst>
                <a:ext uri="{FF2B5EF4-FFF2-40B4-BE49-F238E27FC236}">
                  <a16:creationId xmlns:a16="http://schemas.microsoft.com/office/drawing/2014/main" id="{C66C7881-A295-4AF5-9F57-3611C2249DF4}"/>
                </a:ext>
              </a:extLst>
            </p:cNvPr>
            <p:cNvSpPr/>
            <p:nvPr/>
          </p:nvSpPr>
          <p:spPr>
            <a:xfrm>
              <a:off x="8196311" y="1144923"/>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ISO</a:t>
              </a:r>
            </a:p>
          </p:txBody>
        </p:sp>
        <p:sp>
          <p:nvSpPr>
            <p:cNvPr id="12" name="Rectangle 11">
              <a:extLst>
                <a:ext uri="{FF2B5EF4-FFF2-40B4-BE49-F238E27FC236}">
                  <a16:creationId xmlns:a16="http://schemas.microsoft.com/office/drawing/2014/main" id="{F3EE7D4D-8DD0-4007-8856-790BB80197C8}"/>
                </a:ext>
              </a:extLst>
            </p:cNvPr>
            <p:cNvSpPr/>
            <p:nvPr/>
          </p:nvSpPr>
          <p:spPr>
            <a:xfrm>
              <a:off x="6001239" y="2280879"/>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Geo Distributor</a:t>
              </a:r>
            </a:p>
          </p:txBody>
        </p:sp>
        <p:sp>
          <p:nvSpPr>
            <p:cNvPr id="13" name="Rectangle 12">
              <a:extLst>
                <a:ext uri="{FF2B5EF4-FFF2-40B4-BE49-F238E27FC236}">
                  <a16:creationId xmlns:a16="http://schemas.microsoft.com/office/drawing/2014/main" id="{52378520-E9D7-445E-BBC3-856021CD3F52}"/>
                </a:ext>
              </a:extLst>
            </p:cNvPr>
            <p:cNvSpPr/>
            <p:nvPr/>
          </p:nvSpPr>
          <p:spPr>
            <a:xfrm>
              <a:off x="8196311" y="2280879"/>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ISV</a:t>
              </a:r>
            </a:p>
          </p:txBody>
        </p:sp>
        <p:sp>
          <p:nvSpPr>
            <p:cNvPr id="14" name="Rectangle 13">
              <a:extLst>
                <a:ext uri="{FF2B5EF4-FFF2-40B4-BE49-F238E27FC236}">
                  <a16:creationId xmlns:a16="http://schemas.microsoft.com/office/drawing/2014/main" id="{21F4FC14-F49B-4714-B393-1100FA8C74E7}"/>
                </a:ext>
              </a:extLst>
            </p:cNvPr>
            <p:cNvSpPr/>
            <p:nvPr/>
          </p:nvSpPr>
          <p:spPr>
            <a:xfrm>
              <a:off x="6001239" y="3416835"/>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mn-cs"/>
                </a:rPr>
                <a:t>PFS</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Provider</a:t>
              </a:r>
            </a:p>
          </p:txBody>
        </p:sp>
        <p:sp>
          <p:nvSpPr>
            <p:cNvPr id="15" name="Rectangle 14">
              <a:extLst>
                <a:ext uri="{FF2B5EF4-FFF2-40B4-BE49-F238E27FC236}">
                  <a16:creationId xmlns:a16="http://schemas.microsoft.com/office/drawing/2014/main" id="{B65EC4C5-A2D2-426A-92CA-1423DB7EBE59}"/>
                </a:ext>
              </a:extLst>
            </p:cNvPr>
            <p:cNvSpPr/>
            <p:nvPr/>
          </p:nvSpPr>
          <p:spPr>
            <a:xfrm>
              <a:off x="8196311" y="3416835"/>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mn-cs"/>
                </a:rPr>
                <a:t>BFS</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Provider</a:t>
              </a:r>
            </a:p>
          </p:txBody>
        </p:sp>
        <p:sp>
          <p:nvSpPr>
            <p:cNvPr id="16" name="Rectangle 15">
              <a:extLst>
                <a:ext uri="{FF2B5EF4-FFF2-40B4-BE49-F238E27FC236}">
                  <a16:creationId xmlns:a16="http://schemas.microsoft.com/office/drawing/2014/main" id="{67CDB98E-4F22-41B3-BF30-6EACA529493B}"/>
                </a:ext>
              </a:extLst>
            </p:cNvPr>
            <p:cNvSpPr/>
            <p:nvPr/>
          </p:nvSpPr>
          <p:spPr>
            <a:xfrm>
              <a:off x="6001239" y="4552791"/>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white"/>
                  </a:solidFill>
                  <a:effectLst/>
                  <a:uLnTx/>
                  <a:uFillTx/>
                  <a:latin typeface="Calibri" panose="020F0502020204030204"/>
                  <a:ea typeface="+mn-ea"/>
                  <a:cs typeface="+mn-cs"/>
                </a:rPr>
                <a:t>CAATT</a:t>
              </a: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 Provider</a:t>
              </a:r>
            </a:p>
          </p:txBody>
        </p:sp>
        <p:sp>
          <p:nvSpPr>
            <p:cNvPr id="17" name="Rectangle 16">
              <a:extLst>
                <a:ext uri="{FF2B5EF4-FFF2-40B4-BE49-F238E27FC236}">
                  <a16:creationId xmlns:a16="http://schemas.microsoft.com/office/drawing/2014/main" id="{B1F7A235-C045-4D43-8752-50C0157E25A8}"/>
                </a:ext>
              </a:extLst>
            </p:cNvPr>
            <p:cNvSpPr/>
            <p:nvPr/>
          </p:nvSpPr>
          <p:spPr>
            <a:xfrm>
              <a:off x="8196311" y="4580902"/>
              <a:ext cx="1890272" cy="899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Tax Credit Management</a:t>
              </a:r>
            </a:p>
          </p:txBody>
        </p:sp>
        <p:sp>
          <p:nvSpPr>
            <p:cNvPr id="18" name="Rectangle: Rounded Corners 17">
              <a:extLst>
                <a:ext uri="{FF2B5EF4-FFF2-40B4-BE49-F238E27FC236}">
                  <a16:creationId xmlns:a16="http://schemas.microsoft.com/office/drawing/2014/main" id="{476675E0-B363-4CE7-9025-B3BC97C1C535}"/>
                </a:ext>
              </a:extLst>
            </p:cNvPr>
            <p:cNvSpPr/>
            <p:nvPr/>
          </p:nvSpPr>
          <p:spPr>
            <a:xfrm>
              <a:off x="5601669" y="553252"/>
              <a:ext cx="4648840" cy="5647765"/>
            </a:xfrm>
            <a:prstGeom prst="roundRect">
              <a:avLst>
                <a:gd name="adj" fmla="val 4749"/>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A6CCFEF-7AB3-4F99-9D61-6E7394054F71}"/>
                </a:ext>
              </a:extLst>
            </p:cNvPr>
            <p:cNvSpPr/>
            <p:nvPr/>
          </p:nvSpPr>
          <p:spPr>
            <a:xfrm>
              <a:off x="5686193" y="566846"/>
              <a:ext cx="451915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Bodoni MT" panose="02070603080606020203" pitchFamily="18" charset="0"/>
                  <a:ea typeface="+mn-ea"/>
                  <a:cs typeface="+mn-cs"/>
                </a:rPr>
                <a:t>Third Party Service Providers</a:t>
              </a:r>
            </a:p>
          </p:txBody>
        </p:sp>
        <p:sp>
          <p:nvSpPr>
            <p:cNvPr id="20" name="Oval 19">
              <a:extLst>
                <a:ext uri="{FF2B5EF4-FFF2-40B4-BE49-F238E27FC236}">
                  <a16:creationId xmlns:a16="http://schemas.microsoft.com/office/drawing/2014/main" id="{9DB1DD89-E76C-4534-ACE9-6B991271B440}"/>
                </a:ext>
              </a:extLst>
            </p:cNvPr>
            <p:cNvSpPr/>
            <p:nvPr/>
          </p:nvSpPr>
          <p:spPr>
            <a:xfrm>
              <a:off x="991240" y="5202095"/>
              <a:ext cx="3050562" cy="4616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Dominators</a:t>
              </a:r>
            </a:p>
          </p:txBody>
        </p:sp>
        <p:sp>
          <p:nvSpPr>
            <p:cNvPr id="21" name="Oval 20">
              <a:extLst>
                <a:ext uri="{FF2B5EF4-FFF2-40B4-BE49-F238E27FC236}">
                  <a16:creationId xmlns:a16="http://schemas.microsoft.com/office/drawing/2014/main" id="{68C3051B-D176-412A-A3D9-B906DA368E04}"/>
                </a:ext>
              </a:extLst>
            </p:cNvPr>
            <p:cNvSpPr/>
            <p:nvPr/>
          </p:nvSpPr>
          <p:spPr>
            <a:xfrm>
              <a:off x="5686193" y="5640083"/>
              <a:ext cx="1890272" cy="4616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Key Stones</a:t>
              </a:r>
            </a:p>
          </p:txBody>
        </p:sp>
        <p:sp>
          <p:nvSpPr>
            <p:cNvPr id="22" name="Oval 21">
              <a:extLst>
                <a:ext uri="{FF2B5EF4-FFF2-40B4-BE49-F238E27FC236}">
                  <a16:creationId xmlns:a16="http://schemas.microsoft.com/office/drawing/2014/main" id="{365B1A96-EA98-4E65-BE8D-B2B6AAC54340}"/>
                </a:ext>
              </a:extLst>
            </p:cNvPr>
            <p:cNvSpPr/>
            <p:nvPr/>
          </p:nvSpPr>
          <p:spPr>
            <a:xfrm>
              <a:off x="8767490" y="5624715"/>
              <a:ext cx="1004047" cy="5461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Niche</a:t>
              </a:r>
            </a:p>
          </p:txBody>
        </p:sp>
        <p:sp>
          <p:nvSpPr>
            <p:cNvPr id="23" name="Rectangle 22">
              <a:extLst>
                <a:ext uri="{FF2B5EF4-FFF2-40B4-BE49-F238E27FC236}">
                  <a16:creationId xmlns:a16="http://schemas.microsoft.com/office/drawing/2014/main" id="{40D95974-1AB4-4D8E-9155-4FE46CFBCE23}"/>
                </a:ext>
              </a:extLst>
            </p:cNvPr>
            <p:cNvSpPr/>
            <p:nvPr/>
          </p:nvSpPr>
          <p:spPr>
            <a:xfrm>
              <a:off x="760719" y="5847428"/>
              <a:ext cx="20324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Large Enterprises</a:t>
              </a:r>
            </a:p>
          </p:txBody>
        </p:sp>
        <p:sp>
          <p:nvSpPr>
            <p:cNvPr id="24" name="Rectangle 23">
              <a:extLst>
                <a:ext uri="{FF2B5EF4-FFF2-40B4-BE49-F238E27FC236}">
                  <a16:creationId xmlns:a16="http://schemas.microsoft.com/office/drawing/2014/main" id="{038F0E83-044D-43C3-9114-E5F2C1A57281}"/>
                </a:ext>
              </a:extLst>
            </p:cNvPr>
            <p:cNvSpPr/>
            <p:nvPr/>
          </p:nvSpPr>
          <p:spPr>
            <a:xfrm>
              <a:off x="5723303" y="6191928"/>
              <a:ext cx="33550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Small and Medium Enterprises</a:t>
              </a:r>
            </a:p>
          </p:txBody>
        </p:sp>
        <p:sp>
          <p:nvSpPr>
            <p:cNvPr id="25" name="Rectangle: Rounded Corners 24">
              <a:extLst>
                <a:ext uri="{FF2B5EF4-FFF2-40B4-BE49-F238E27FC236}">
                  <a16:creationId xmlns:a16="http://schemas.microsoft.com/office/drawing/2014/main" id="{9E817653-3498-4253-9698-4992AA2E6C3C}"/>
                </a:ext>
              </a:extLst>
            </p:cNvPr>
            <p:cNvSpPr/>
            <p:nvPr/>
          </p:nvSpPr>
          <p:spPr>
            <a:xfrm>
              <a:off x="537882" y="346730"/>
              <a:ext cx="10808664" cy="6269267"/>
            </a:xfrm>
            <a:prstGeom prst="roundRect">
              <a:avLst>
                <a:gd name="adj" fmla="val 2330"/>
              </a:avLst>
            </a:prstGeom>
            <a:noFill/>
            <a:ln w="571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89524575-801B-46AA-B653-AD9A7747C1DC}"/>
                </a:ext>
              </a:extLst>
            </p:cNvPr>
            <p:cNvSpPr txBox="1"/>
            <p:nvPr/>
          </p:nvSpPr>
          <p:spPr>
            <a:xfrm rot="16200000">
              <a:off x="9113263" y="3401027"/>
              <a:ext cx="371395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lumMod val="75000"/>
                    </a:srgbClr>
                  </a:solidFill>
                  <a:effectLst/>
                  <a:uLnTx/>
                  <a:uFillTx/>
                  <a:latin typeface="Britannic Bold" panose="020B0903060703020204" pitchFamily="34" charset="0"/>
                  <a:ea typeface="+mn-ea"/>
                  <a:cs typeface="+mn-cs"/>
                </a:rPr>
                <a:t>E-Tax Ecosystem</a:t>
              </a:r>
            </a:p>
          </p:txBody>
        </p:sp>
      </p:grpSp>
    </p:spTree>
    <p:extLst>
      <p:ext uri="{BB962C8B-B14F-4D97-AF65-F5344CB8AC3E}">
        <p14:creationId xmlns:p14="http://schemas.microsoft.com/office/powerpoint/2010/main" val="17303976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BB9614B2-2B34-4DA7-B91C-265CA8380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28" y="509929"/>
            <a:ext cx="1230375" cy="1230375"/>
          </a:xfrm>
          <a:prstGeom prst="rect">
            <a:avLst/>
          </a:prstGeom>
        </p:spPr>
      </p:pic>
      <p:grpSp>
        <p:nvGrpSpPr>
          <p:cNvPr id="1024" name="Group 1023">
            <a:extLst>
              <a:ext uri="{FF2B5EF4-FFF2-40B4-BE49-F238E27FC236}">
                <a16:creationId xmlns:a16="http://schemas.microsoft.com/office/drawing/2014/main" id="{74517544-557C-40D8-95CE-BF78A7CA17BD}"/>
              </a:ext>
            </a:extLst>
          </p:cNvPr>
          <p:cNvGrpSpPr/>
          <p:nvPr/>
        </p:nvGrpSpPr>
        <p:grpSpPr>
          <a:xfrm>
            <a:off x="3107441" y="412534"/>
            <a:ext cx="6005640" cy="5974689"/>
            <a:chOff x="3107441" y="412534"/>
            <a:chExt cx="6005640" cy="5974689"/>
          </a:xfrm>
        </p:grpSpPr>
        <p:sp>
          <p:nvSpPr>
            <p:cNvPr id="63" name="Oval 62">
              <a:extLst>
                <a:ext uri="{FF2B5EF4-FFF2-40B4-BE49-F238E27FC236}">
                  <a16:creationId xmlns:a16="http://schemas.microsoft.com/office/drawing/2014/main" id="{267E5A4E-107A-434B-963D-AC36E9ECC2BF}"/>
                </a:ext>
              </a:extLst>
            </p:cNvPr>
            <p:cNvSpPr/>
            <p:nvPr/>
          </p:nvSpPr>
          <p:spPr>
            <a:xfrm>
              <a:off x="4014439" y="2096430"/>
              <a:ext cx="4148731" cy="256629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Tax </a:t>
              </a:r>
            </a:p>
            <a:p>
              <a:pPr algn="ctr"/>
              <a:r>
                <a:rPr lang="en-US" sz="2000" b="1" dirty="0">
                  <a:solidFill>
                    <a:schemeClr val="tx1"/>
                  </a:solidFill>
                </a:rPr>
                <a:t>Dematerialization</a:t>
              </a:r>
            </a:p>
          </p:txBody>
        </p:sp>
        <p:grpSp>
          <p:nvGrpSpPr>
            <p:cNvPr id="55" name="Group 54">
              <a:extLst>
                <a:ext uri="{FF2B5EF4-FFF2-40B4-BE49-F238E27FC236}">
                  <a16:creationId xmlns:a16="http://schemas.microsoft.com/office/drawing/2014/main" id="{00D151C3-8B0F-4C35-942B-BE288F76C2DF}"/>
                </a:ext>
              </a:extLst>
            </p:cNvPr>
            <p:cNvGrpSpPr/>
            <p:nvPr/>
          </p:nvGrpSpPr>
          <p:grpSpPr>
            <a:xfrm>
              <a:off x="3107441" y="412534"/>
              <a:ext cx="6005640" cy="5974689"/>
              <a:chOff x="6021613" y="412534"/>
              <a:chExt cx="6005640" cy="5974689"/>
            </a:xfrm>
          </p:grpSpPr>
          <p:grpSp>
            <p:nvGrpSpPr>
              <p:cNvPr id="16" name="Group 4">
                <a:extLst>
                  <a:ext uri="{FF2B5EF4-FFF2-40B4-BE49-F238E27FC236}">
                    <a16:creationId xmlns:a16="http://schemas.microsoft.com/office/drawing/2014/main" id="{D65542E3-3646-4286-9DCD-1C5042C6D827}"/>
                  </a:ext>
                </a:extLst>
              </p:cNvPr>
              <p:cNvGrpSpPr>
                <a:grpSpLocks noChangeAspect="1"/>
              </p:cNvGrpSpPr>
              <p:nvPr/>
            </p:nvGrpSpPr>
            <p:grpSpPr bwMode="auto">
              <a:xfrm>
                <a:off x="6052563" y="412534"/>
                <a:ext cx="5974690" cy="5974689"/>
                <a:chOff x="647" y="645"/>
                <a:chExt cx="3126" cy="3126"/>
              </a:xfrm>
            </p:grpSpPr>
            <p:sp>
              <p:nvSpPr>
                <p:cNvPr id="32" name="Freeform 5">
                  <a:extLst>
                    <a:ext uri="{FF2B5EF4-FFF2-40B4-BE49-F238E27FC236}">
                      <a16:creationId xmlns:a16="http://schemas.microsoft.com/office/drawing/2014/main" id="{3BEF1C75-BB29-4993-8D96-894DE1060763}"/>
                    </a:ext>
                  </a:extLst>
                </p:cNvPr>
                <p:cNvSpPr>
                  <a:spLocks/>
                </p:cNvSpPr>
                <p:nvPr/>
              </p:nvSpPr>
              <p:spPr bwMode="auto">
                <a:xfrm>
                  <a:off x="738" y="645"/>
                  <a:ext cx="1644" cy="1299"/>
                </a:xfrm>
                <a:custGeom>
                  <a:avLst/>
                  <a:gdLst>
                    <a:gd name="T0" fmla="*/ 285 w 559"/>
                    <a:gd name="T1" fmla="*/ 442 h 442"/>
                    <a:gd name="T2" fmla="*/ 210 w 559"/>
                    <a:gd name="T3" fmla="*/ 415 h 442"/>
                    <a:gd name="T4" fmla="*/ 145 w 559"/>
                    <a:gd name="T5" fmla="*/ 335 h 442"/>
                    <a:gd name="T6" fmla="*/ 79 w 559"/>
                    <a:gd name="T7" fmla="*/ 379 h 442"/>
                    <a:gd name="T8" fmla="*/ 3 w 559"/>
                    <a:gd name="T9" fmla="*/ 355 h 442"/>
                    <a:gd name="T10" fmla="*/ 0 w 559"/>
                    <a:gd name="T11" fmla="*/ 350 h 442"/>
                    <a:gd name="T12" fmla="*/ 492 w 559"/>
                    <a:gd name="T13" fmla="*/ 0 h 442"/>
                    <a:gd name="T14" fmla="*/ 495 w 559"/>
                    <a:gd name="T15" fmla="*/ 1 h 442"/>
                    <a:gd name="T16" fmla="*/ 496 w 559"/>
                    <a:gd name="T17" fmla="*/ 90 h 442"/>
                    <a:gd name="T18" fmla="*/ 500 w 559"/>
                    <a:gd name="T19" fmla="*/ 94 h 442"/>
                    <a:gd name="T20" fmla="*/ 500 w 559"/>
                    <a:gd name="T21" fmla="*/ 213 h 442"/>
                    <a:gd name="T22" fmla="*/ 496 w 559"/>
                    <a:gd name="T23" fmla="*/ 217 h 442"/>
                    <a:gd name="T24" fmla="*/ 492 w 559"/>
                    <a:gd name="T25" fmla="*/ 302 h 442"/>
                    <a:gd name="T26" fmla="*/ 489 w 559"/>
                    <a:gd name="T27" fmla="*/ 302 h 442"/>
                    <a:gd name="T28" fmla="*/ 481 w 559"/>
                    <a:gd name="T29" fmla="*/ 303 h 442"/>
                    <a:gd name="T30" fmla="*/ 477 w 559"/>
                    <a:gd name="T31" fmla="*/ 303 h 442"/>
                    <a:gd name="T32" fmla="*/ 468 w 559"/>
                    <a:gd name="T33" fmla="*/ 304 h 442"/>
                    <a:gd name="T34" fmla="*/ 461 w 559"/>
                    <a:gd name="T35" fmla="*/ 305 h 442"/>
                    <a:gd name="T36" fmla="*/ 455 w 559"/>
                    <a:gd name="T37" fmla="*/ 306 h 442"/>
                    <a:gd name="T38" fmla="*/ 446 w 559"/>
                    <a:gd name="T39" fmla="*/ 308 h 442"/>
                    <a:gd name="T40" fmla="*/ 442 w 559"/>
                    <a:gd name="T41" fmla="*/ 309 h 442"/>
                    <a:gd name="T42" fmla="*/ 434 w 559"/>
                    <a:gd name="T43" fmla="*/ 312 h 442"/>
                    <a:gd name="T44" fmla="*/ 425 w 559"/>
                    <a:gd name="T45" fmla="*/ 315 h 442"/>
                    <a:gd name="T46" fmla="*/ 417 w 559"/>
                    <a:gd name="T47" fmla="*/ 318 h 442"/>
                    <a:gd name="T48" fmla="*/ 409 w 559"/>
                    <a:gd name="T49" fmla="*/ 321 h 442"/>
                    <a:gd name="T50" fmla="*/ 401 w 559"/>
                    <a:gd name="T51" fmla="*/ 325 h 442"/>
                    <a:gd name="T52" fmla="*/ 393 w 559"/>
                    <a:gd name="T53" fmla="*/ 328 h 442"/>
                    <a:gd name="T54" fmla="*/ 385 w 559"/>
                    <a:gd name="T55" fmla="*/ 333 h 442"/>
                    <a:gd name="T56" fmla="*/ 378 w 559"/>
                    <a:gd name="T57" fmla="*/ 337 h 442"/>
                    <a:gd name="T58" fmla="*/ 371 w 559"/>
                    <a:gd name="T59" fmla="*/ 342 h 442"/>
                    <a:gd name="T60" fmla="*/ 364 w 559"/>
                    <a:gd name="T61" fmla="*/ 347 h 442"/>
                    <a:gd name="T62" fmla="*/ 357 w 559"/>
                    <a:gd name="T63" fmla="*/ 352 h 442"/>
                    <a:gd name="T64" fmla="*/ 350 w 559"/>
                    <a:gd name="T65" fmla="*/ 358 h 442"/>
                    <a:gd name="T66" fmla="*/ 344 w 559"/>
                    <a:gd name="T67" fmla="*/ 363 h 442"/>
                    <a:gd name="T68" fmla="*/ 338 w 559"/>
                    <a:gd name="T69" fmla="*/ 369 h 442"/>
                    <a:gd name="T70" fmla="*/ 289 w 559"/>
                    <a:gd name="T71" fmla="*/ 44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442">
                      <a:moveTo>
                        <a:pt x="286" y="442"/>
                      </a:moveTo>
                      <a:cubicBezTo>
                        <a:pt x="285" y="442"/>
                        <a:pt x="285" y="442"/>
                        <a:pt x="285" y="442"/>
                      </a:cubicBezTo>
                      <a:cubicBezTo>
                        <a:pt x="213" y="420"/>
                        <a:pt x="213" y="420"/>
                        <a:pt x="213" y="420"/>
                      </a:cubicBezTo>
                      <a:cubicBezTo>
                        <a:pt x="211" y="419"/>
                        <a:pt x="210" y="417"/>
                        <a:pt x="210" y="415"/>
                      </a:cubicBezTo>
                      <a:cubicBezTo>
                        <a:pt x="211" y="411"/>
                        <a:pt x="212" y="406"/>
                        <a:pt x="212" y="402"/>
                      </a:cubicBezTo>
                      <a:cubicBezTo>
                        <a:pt x="212" y="365"/>
                        <a:pt x="182" y="335"/>
                        <a:pt x="145" y="335"/>
                      </a:cubicBezTo>
                      <a:cubicBezTo>
                        <a:pt x="118" y="335"/>
                        <a:pt x="93" y="351"/>
                        <a:pt x="83" y="376"/>
                      </a:cubicBezTo>
                      <a:cubicBezTo>
                        <a:pt x="82" y="378"/>
                        <a:pt x="81" y="379"/>
                        <a:pt x="79" y="379"/>
                      </a:cubicBezTo>
                      <a:cubicBezTo>
                        <a:pt x="79" y="379"/>
                        <a:pt x="78" y="379"/>
                        <a:pt x="78" y="378"/>
                      </a:cubicBezTo>
                      <a:cubicBezTo>
                        <a:pt x="3" y="355"/>
                        <a:pt x="3" y="355"/>
                        <a:pt x="3" y="355"/>
                      </a:cubicBezTo>
                      <a:cubicBezTo>
                        <a:pt x="2" y="355"/>
                        <a:pt x="1" y="354"/>
                        <a:pt x="0" y="353"/>
                      </a:cubicBezTo>
                      <a:cubicBezTo>
                        <a:pt x="0" y="352"/>
                        <a:pt x="0" y="351"/>
                        <a:pt x="0" y="350"/>
                      </a:cubicBezTo>
                      <a:cubicBezTo>
                        <a:pt x="37" y="249"/>
                        <a:pt x="103" y="162"/>
                        <a:pt x="191" y="99"/>
                      </a:cubicBezTo>
                      <a:cubicBezTo>
                        <a:pt x="280" y="36"/>
                        <a:pt x="384" y="2"/>
                        <a:pt x="492" y="0"/>
                      </a:cubicBezTo>
                      <a:cubicBezTo>
                        <a:pt x="492" y="0"/>
                        <a:pt x="492" y="0"/>
                        <a:pt x="492" y="0"/>
                      </a:cubicBezTo>
                      <a:cubicBezTo>
                        <a:pt x="493" y="0"/>
                        <a:pt x="494" y="0"/>
                        <a:pt x="495" y="1"/>
                      </a:cubicBezTo>
                      <a:cubicBezTo>
                        <a:pt x="495" y="2"/>
                        <a:pt x="496" y="3"/>
                        <a:pt x="496" y="4"/>
                      </a:cubicBezTo>
                      <a:cubicBezTo>
                        <a:pt x="496" y="90"/>
                        <a:pt x="496" y="90"/>
                        <a:pt x="496" y="90"/>
                      </a:cubicBezTo>
                      <a:cubicBezTo>
                        <a:pt x="496" y="93"/>
                        <a:pt x="498" y="94"/>
                        <a:pt x="500" y="94"/>
                      </a:cubicBezTo>
                      <a:cubicBezTo>
                        <a:pt x="500" y="94"/>
                        <a:pt x="500" y="94"/>
                        <a:pt x="500" y="94"/>
                      </a:cubicBezTo>
                      <a:cubicBezTo>
                        <a:pt x="533" y="95"/>
                        <a:pt x="559" y="121"/>
                        <a:pt x="559" y="154"/>
                      </a:cubicBezTo>
                      <a:cubicBezTo>
                        <a:pt x="559" y="186"/>
                        <a:pt x="533" y="213"/>
                        <a:pt x="500" y="213"/>
                      </a:cubicBezTo>
                      <a:cubicBezTo>
                        <a:pt x="500" y="213"/>
                        <a:pt x="500" y="213"/>
                        <a:pt x="500" y="213"/>
                      </a:cubicBezTo>
                      <a:cubicBezTo>
                        <a:pt x="498" y="213"/>
                        <a:pt x="496" y="214"/>
                        <a:pt x="496" y="217"/>
                      </a:cubicBezTo>
                      <a:cubicBezTo>
                        <a:pt x="496" y="298"/>
                        <a:pt x="496" y="298"/>
                        <a:pt x="496" y="298"/>
                      </a:cubicBezTo>
                      <a:cubicBezTo>
                        <a:pt x="496" y="300"/>
                        <a:pt x="494" y="302"/>
                        <a:pt x="492" y="302"/>
                      </a:cubicBezTo>
                      <a:cubicBezTo>
                        <a:pt x="491" y="302"/>
                        <a:pt x="491" y="302"/>
                        <a:pt x="491" y="302"/>
                      </a:cubicBezTo>
                      <a:cubicBezTo>
                        <a:pt x="490" y="302"/>
                        <a:pt x="489" y="302"/>
                        <a:pt x="489" y="302"/>
                      </a:cubicBezTo>
                      <a:cubicBezTo>
                        <a:pt x="487" y="302"/>
                        <a:pt x="487" y="302"/>
                        <a:pt x="487" y="302"/>
                      </a:cubicBezTo>
                      <a:cubicBezTo>
                        <a:pt x="485" y="303"/>
                        <a:pt x="483" y="303"/>
                        <a:pt x="481" y="303"/>
                      </a:cubicBezTo>
                      <a:cubicBezTo>
                        <a:pt x="481" y="303"/>
                        <a:pt x="480" y="303"/>
                        <a:pt x="479" y="303"/>
                      </a:cubicBezTo>
                      <a:cubicBezTo>
                        <a:pt x="477" y="303"/>
                        <a:pt x="477" y="303"/>
                        <a:pt x="477" y="303"/>
                      </a:cubicBezTo>
                      <a:cubicBezTo>
                        <a:pt x="476" y="303"/>
                        <a:pt x="474" y="303"/>
                        <a:pt x="472" y="304"/>
                      </a:cubicBezTo>
                      <a:cubicBezTo>
                        <a:pt x="472" y="304"/>
                        <a:pt x="468" y="304"/>
                        <a:pt x="468" y="304"/>
                      </a:cubicBezTo>
                      <a:cubicBezTo>
                        <a:pt x="466" y="305"/>
                        <a:pt x="465" y="305"/>
                        <a:pt x="464" y="305"/>
                      </a:cubicBezTo>
                      <a:cubicBezTo>
                        <a:pt x="463" y="305"/>
                        <a:pt x="462" y="305"/>
                        <a:pt x="461" y="305"/>
                      </a:cubicBezTo>
                      <a:cubicBezTo>
                        <a:pt x="459" y="306"/>
                        <a:pt x="459" y="306"/>
                        <a:pt x="459" y="306"/>
                      </a:cubicBezTo>
                      <a:cubicBezTo>
                        <a:pt x="457" y="306"/>
                        <a:pt x="456" y="306"/>
                        <a:pt x="455" y="306"/>
                      </a:cubicBezTo>
                      <a:cubicBezTo>
                        <a:pt x="454" y="307"/>
                        <a:pt x="450" y="308"/>
                        <a:pt x="450" y="308"/>
                      </a:cubicBezTo>
                      <a:cubicBezTo>
                        <a:pt x="448" y="308"/>
                        <a:pt x="447" y="308"/>
                        <a:pt x="446" y="308"/>
                      </a:cubicBezTo>
                      <a:cubicBezTo>
                        <a:pt x="445" y="309"/>
                        <a:pt x="444" y="309"/>
                        <a:pt x="443" y="309"/>
                      </a:cubicBezTo>
                      <a:cubicBezTo>
                        <a:pt x="442" y="309"/>
                        <a:pt x="442" y="309"/>
                        <a:pt x="442" y="309"/>
                      </a:cubicBezTo>
                      <a:cubicBezTo>
                        <a:pt x="440" y="310"/>
                        <a:pt x="439" y="310"/>
                        <a:pt x="438" y="311"/>
                      </a:cubicBezTo>
                      <a:cubicBezTo>
                        <a:pt x="436" y="311"/>
                        <a:pt x="435" y="311"/>
                        <a:pt x="434" y="312"/>
                      </a:cubicBezTo>
                      <a:cubicBezTo>
                        <a:pt x="432" y="312"/>
                        <a:pt x="431" y="313"/>
                        <a:pt x="429" y="313"/>
                      </a:cubicBezTo>
                      <a:cubicBezTo>
                        <a:pt x="428" y="314"/>
                        <a:pt x="426" y="314"/>
                        <a:pt x="425" y="315"/>
                      </a:cubicBezTo>
                      <a:cubicBezTo>
                        <a:pt x="424" y="315"/>
                        <a:pt x="422" y="316"/>
                        <a:pt x="421" y="316"/>
                      </a:cubicBezTo>
                      <a:cubicBezTo>
                        <a:pt x="420" y="317"/>
                        <a:pt x="418" y="317"/>
                        <a:pt x="417" y="318"/>
                      </a:cubicBezTo>
                      <a:cubicBezTo>
                        <a:pt x="415" y="318"/>
                        <a:pt x="414" y="319"/>
                        <a:pt x="413" y="319"/>
                      </a:cubicBezTo>
                      <a:cubicBezTo>
                        <a:pt x="412" y="320"/>
                        <a:pt x="410" y="320"/>
                        <a:pt x="409" y="321"/>
                      </a:cubicBezTo>
                      <a:cubicBezTo>
                        <a:pt x="407" y="322"/>
                        <a:pt x="406" y="322"/>
                        <a:pt x="405" y="323"/>
                      </a:cubicBezTo>
                      <a:cubicBezTo>
                        <a:pt x="404" y="323"/>
                        <a:pt x="402" y="324"/>
                        <a:pt x="401" y="325"/>
                      </a:cubicBezTo>
                      <a:cubicBezTo>
                        <a:pt x="400" y="325"/>
                        <a:pt x="398" y="326"/>
                        <a:pt x="397" y="326"/>
                      </a:cubicBezTo>
                      <a:cubicBezTo>
                        <a:pt x="396" y="327"/>
                        <a:pt x="394" y="328"/>
                        <a:pt x="393" y="328"/>
                      </a:cubicBezTo>
                      <a:cubicBezTo>
                        <a:pt x="392" y="329"/>
                        <a:pt x="391" y="330"/>
                        <a:pt x="390" y="330"/>
                      </a:cubicBezTo>
                      <a:cubicBezTo>
                        <a:pt x="388" y="331"/>
                        <a:pt x="387" y="332"/>
                        <a:pt x="385" y="333"/>
                      </a:cubicBezTo>
                      <a:cubicBezTo>
                        <a:pt x="383" y="334"/>
                        <a:pt x="383" y="334"/>
                        <a:pt x="383" y="334"/>
                      </a:cubicBezTo>
                      <a:cubicBezTo>
                        <a:pt x="381" y="335"/>
                        <a:pt x="379" y="336"/>
                        <a:pt x="378" y="337"/>
                      </a:cubicBezTo>
                      <a:cubicBezTo>
                        <a:pt x="375" y="339"/>
                        <a:pt x="375" y="339"/>
                        <a:pt x="375" y="339"/>
                      </a:cubicBezTo>
                      <a:cubicBezTo>
                        <a:pt x="374" y="340"/>
                        <a:pt x="372" y="341"/>
                        <a:pt x="371" y="342"/>
                      </a:cubicBezTo>
                      <a:cubicBezTo>
                        <a:pt x="368" y="344"/>
                        <a:pt x="368" y="344"/>
                        <a:pt x="368" y="344"/>
                      </a:cubicBezTo>
                      <a:cubicBezTo>
                        <a:pt x="367" y="345"/>
                        <a:pt x="365" y="346"/>
                        <a:pt x="364" y="347"/>
                      </a:cubicBezTo>
                      <a:cubicBezTo>
                        <a:pt x="363" y="347"/>
                        <a:pt x="362" y="348"/>
                        <a:pt x="361" y="349"/>
                      </a:cubicBezTo>
                      <a:cubicBezTo>
                        <a:pt x="360" y="350"/>
                        <a:pt x="358" y="351"/>
                        <a:pt x="357" y="352"/>
                      </a:cubicBezTo>
                      <a:cubicBezTo>
                        <a:pt x="355" y="354"/>
                        <a:pt x="355" y="354"/>
                        <a:pt x="355" y="354"/>
                      </a:cubicBezTo>
                      <a:cubicBezTo>
                        <a:pt x="353" y="355"/>
                        <a:pt x="352" y="356"/>
                        <a:pt x="350" y="358"/>
                      </a:cubicBezTo>
                      <a:cubicBezTo>
                        <a:pt x="349" y="359"/>
                        <a:pt x="349" y="359"/>
                        <a:pt x="349" y="359"/>
                      </a:cubicBezTo>
                      <a:cubicBezTo>
                        <a:pt x="347" y="360"/>
                        <a:pt x="345" y="362"/>
                        <a:pt x="344" y="363"/>
                      </a:cubicBezTo>
                      <a:cubicBezTo>
                        <a:pt x="343" y="364"/>
                        <a:pt x="343" y="364"/>
                        <a:pt x="343" y="364"/>
                      </a:cubicBezTo>
                      <a:cubicBezTo>
                        <a:pt x="341" y="366"/>
                        <a:pt x="339" y="368"/>
                        <a:pt x="338" y="369"/>
                      </a:cubicBezTo>
                      <a:cubicBezTo>
                        <a:pt x="337" y="370"/>
                        <a:pt x="337" y="370"/>
                        <a:pt x="337" y="370"/>
                      </a:cubicBezTo>
                      <a:cubicBezTo>
                        <a:pt x="317" y="390"/>
                        <a:pt x="301" y="414"/>
                        <a:pt x="289" y="440"/>
                      </a:cubicBezTo>
                      <a:cubicBezTo>
                        <a:pt x="289" y="441"/>
                        <a:pt x="287" y="442"/>
                        <a:pt x="286" y="442"/>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dirty="0">
                    <a:latin typeface="Sakkal Majalla" panose="02000000000000000000" pitchFamily="2" charset="-78"/>
                    <a:cs typeface="Sakkal Majalla" panose="02000000000000000000" pitchFamily="2" charset="-78"/>
                  </a:endParaRPr>
                </a:p>
              </p:txBody>
            </p:sp>
            <p:sp>
              <p:nvSpPr>
                <p:cNvPr id="33" name="Freeform 6">
                  <a:extLst>
                    <a:ext uri="{FF2B5EF4-FFF2-40B4-BE49-F238E27FC236}">
                      <a16:creationId xmlns:a16="http://schemas.microsoft.com/office/drawing/2014/main" id="{6D89598A-B912-47AE-A8CD-F852DE5D0740}"/>
                    </a:ext>
                  </a:extLst>
                </p:cNvPr>
                <p:cNvSpPr>
                  <a:spLocks/>
                </p:cNvSpPr>
                <p:nvPr/>
              </p:nvSpPr>
              <p:spPr bwMode="auto">
                <a:xfrm>
                  <a:off x="2220" y="645"/>
                  <a:ext cx="1462" cy="1360"/>
                </a:xfrm>
                <a:custGeom>
                  <a:avLst/>
                  <a:gdLst>
                    <a:gd name="T0" fmla="*/ 353 w 497"/>
                    <a:gd name="T1" fmla="*/ 463 h 463"/>
                    <a:gd name="T2" fmla="*/ 296 w 497"/>
                    <a:gd name="T3" fmla="*/ 420 h 463"/>
                    <a:gd name="T4" fmla="*/ 295 w 497"/>
                    <a:gd name="T5" fmla="*/ 418 h 463"/>
                    <a:gd name="T6" fmla="*/ 293 w 497"/>
                    <a:gd name="T7" fmla="*/ 417 h 463"/>
                    <a:gd name="T8" fmla="*/ 291 w 497"/>
                    <a:gd name="T9" fmla="*/ 417 h 463"/>
                    <a:gd name="T10" fmla="*/ 211 w 497"/>
                    <a:gd name="T11" fmla="*/ 442 h 463"/>
                    <a:gd name="T12" fmla="*/ 210 w 497"/>
                    <a:gd name="T13" fmla="*/ 442 h 463"/>
                    <a:gd name="T14" fmla="*/ 207 w 497"/>
                    <a:gd name="T15" fmla="*/ 440 h 463"/>
                    <a:gd name="T16" fmla="*/ 5 w 497"/>
                    <a:gd name="T17" fmla="*/ 302 h 463"/>
                    <a:gd name="T18" fmla="*/ 4 w 497"/>
                    <a:gd name="T19" fmla="*/ 302 h 463"/>
                    <a:gd name="T20" fmla="*/ 0 w 497"/>
                    <a:gd name="T21" fmla="*/ 298 h 463"/>
                    <a:gd name="T22" fmla="*/ 0 w 497"/>
                    <a:gd name="T23" fmla="*/ 224 h 463"/>
                    <a:gd name="T24" fmla="*/ 3 w 497"/>
                    <a:gd name="T25" fmla="*/ 220 h 463"/>
                    <a:gd name="T26" fmla="*/ 63 w 497"/>
                    <a:gd name="T27" fmla="*/ 154 h 463"/>
                    <a:gd name="T28" fmla="*/ 3 w 497"/>
                    <a:gd name="T29" fmla="*/ 87 h 463"/>
                    <a:gd name="T30" fmla="*/ 0 w 497"/>
                    <a:gd name="T31" fmla="*/ 83 h 463"/>
                    <a:gd name="T32" fmla="*/ 0 w 497"/>
                    <a:gd name="T33" fmla="*/ 4 h 463"/>
                    <a:gd name="T34" fmla="*/ 4 w 497"/>
                    <a:gd name="T35" fmla="*/ 0 h 463"/>
                    <a:gd name="T36" fmla="*/ 4 w 497"/>
                    <a:gd name="T37" fmla="*/ 0 h 463"/>
                    <a:gd name="T38" fmla="*/ 5 w 497"/>
                    <a:gd name="T39" fmla="*/ 0 h 463"/>
                    <a:gd name="T40" fmla="*/ 496 w 497"/>
                    <a:gd name="T41" fmla="*/ 350 h 463"/>
                    <a:gd name="T42" fmla="*/ 496 w 497"/>
                    <a:gd name="T43" fmla="*/ 354 h 463"/>
                    <a:gd name="T44" fmla="*/ 494 w 497"/>
                    <a:gd name="T45" fmla="*/ 356 h 463"/>
                    <a:gd name="T46" fmla="*/ 412 w 497"/>
                    <a:gd name="T47" fmla="*/ 381 h 463"/>
                    <a:gd name="T48" fmla="*/ 410 w 497"/>
                    <a:gd name="T49" fmla="*/ 383 h 463"/>
                    <a:gd name="T50" fmla="*/ 409 w 497"/>
                    <a:gd name="T51" fmla="*/ 386 h 463"/>
                    <a:gd name="T52" fmla="*/ 412 w 497"/>
                    <a:gd name="T53" fmla="*/ 404 h 463"/>
                    <a:gd name="T54" fmla="*/ 353 w 497"/>
                    <a:gd name="T55"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7" h="463">
                      <a:moveTo>
                        <a:pt x="353" y="463"/>
                      </a:moveTo>
                      <a:cubicBezTo>
                        <a:pt x="327" y="463"/>
                        <a:pt x="304" y="446"/>
                        <a:pt x="296" y="420"/>
                      </a:cubicBezTo>
                      <a:cubicBezTo>
                        <a:pt x="296" y="419"/>
                        <a:pt x="295" y="418"/>
                        <a:pt x="295" y="418"/>
                      </a:cubicBezTo>
                      <a:cubicBezTo>
                        <a:pt x="294" y="417"/>
                        <a:pt x="293" y="417"/>
                        <a:pt x="293" y="417"/>
                      </a:cubicBezTo>
                      <a:cubicBezTo>
                        <a:pt x="292" y="417"/>
                        <a:pt x="292" y="417"/>
                        <a:pt x="291" y="417"/>
                      </a:cubicBezTo>
                      <a:cubicBezTo>
                        <a:pt x="211" y="442"/>
                        <a:pt x="211" y="442"/>
                        <a:pt x="211" y="442"/>
                      </a:cubicBezTo>
                      <a:cubicBezTo>
                        <a:pt x="211" y="442"/>
                        <a:pt x="211" y="442"/>
                        <a:pt x="210" y="442"/>
                      </a:cubicBezTo>
                      <a:cubicBezTo>
                        <a:pt x="209" y="442"/>
                        <a:pt x="207" y="441"/>
                        <a:pt x="207" y="440"/>
                      </a:cubicBezTo>
                      <a:cubicBezTo>
                        <a:pt x="171" y="360"/>
                        <a:pt x="92" y="306"/>
                        <a:pt x="5" y="302"/>
                      </a:cubicBezTo>
                      <a:cubicBezTo>
                        <a:pt x="4" y="302"/>
                        <a:pt x="4" y="302"/>
                        <a:pt x="4" y="302"/>
                      </a:cubicBezTo>
                      <a:cubicBezTo>
                        <a:pt x="1" y="302"/>
                        <a:pt x="0" y="300"/>
                        <a:pt x="0" y="298"/>
                      </a:cubicBezTo>
                      <a:cubicBezTo>
                        <a:pt x="0" y="224"/>
                        <a:pt x="0" y="224"/>
                        <a:pt x="0" y="224"/>
                      </a:cubicBezTo>
                      <a:cubicBezTo>
                        <a:pt x="0" y="222"/>
                        <a:pt x="1" y="221"/>
                        <a:pt x="3" y="220"/>
                      </a:cubicBezTo>
                      <a:cubicBezTo>
                        <a:pt x="37" y="217"/>
                        <a:pt x="63" y="188"/>
                        <a:pt x="63" y="154"/>
                      </a:cubicBezTo>
                      <a:cubicBezTo>
                        <a:pt x="63" y="119"/>
                        <a:pt x="37" y="91"/>
                        <a:pt x="3" y="87"/>
                      </a:cubicBezTo>
                      <a:cubicBezTo>
                        <a:pt x="1" y="87"/>
                        <a:pt x="0" y="85"/>
                        <a:pt x="0" y="83"/>
                      </a:cubicBezTo>
                      <a:cubicBezTo>
                        <a:pt x="0" y="4"/>
                        <a:pt x="0" y="4"/>
                        <a:pt x="0" y="4"/>
                      </a:cubicBezTo>
                      <a:cubicBezTo>
                        <a:pt x="0" y="2"/>
                        <a:pt x="2" y="0"/>
                        <a:pt x="4" y="0"/>
                      </a:cubicBezTo>
                      <a:cubicBezTo>
                        <a:pt x="4" y="0"/>
                        <a:pt x="4" y="0"/>
                        <a:pt x="4" y="0"/>
                      </a:cubicBezTo>
                      <a:cubicBezTo>
                        <a:pt x="5" y="0"/>
                        <a:pt x="5" y="0"/>
                        <a:pt x="5" y="0"/>
                      </a:cubicBezTo>
                      <a:cubicBezTo>
                        <a:pt x="224" y="4"/>
                        <a:pt x="421" y="145"/>
                        <a:pt x="496" y="350"/>
                      </a:cubicBezTo>
                      <a:cubicBezTo>
                        <a:pt x="497" y="351"/>
                        <a:pt x="496" y="353"/>
                        <a:pt x="496" y="354"/>
                      </a:cubicBezTo>
                      <a:cubicBezTo>
                        <a:pt x="495" y="355"/>
                        <a:pt x="495" y="355"/>
                        <a:pt x="494" y="356"/>
                      </a:cubicBezTo>
                      <a:cubicBezTo>
                        <a:pt x="412" y="381"/>
                        <a:pt x="412" y="381"/>
                        <a:pt x="412" y="381"/>
                      </a:cubicBezTo>
                      <a:cubicBezTo>
                        <a:pt x="411" y="381"/>
                        <a:pt x="410" y="382"/>
                        <a:pt x="410" y="383"/>
                      </a:cubicBezTo>
                      <a:cubicBezTo>
                        <a:pt x="409" y="383"/>
                        <a:pt x="409" y="385"/>
                        <a:pt x="409" y="386"/>
                      </a:cubicBezTo>
                      <a:cubicBezTo>
                        <a:pt x="411" y="392"/>
                        <a:pt x="412" y="398"/>
                        <a:pt x="412" y="404"/>
                      </a:cubicBezTo>
                      <a:cubicBezTo>
                        <a:pt x="412" y="437"/>
                        <a:pt x="386" y="463"/>
                        <a:pt x="353" y="463"/>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latin typeface="Sakkal Majalla" panose="02000000000000000000" pitchFamily="2" charset="-78"/>
                    <a:cs typeface="Sakkal Majalla" panose="02000000000000000000" pitchFamily="2" charset="-78"/>
                  </a:endParaRPr>
                </a:p>
              </p:txBody>
            </p:sp>
            <p:sp>
              <p:nvSpPr>
                <p:cNvPr id="34" name="Freeform 7">
                  <a:extLst>
                    <a:ext uri="{FF2B5EF4-FFF2-40B4-BE49-F238E27FC236}">
                      <a16:creationId xmlns:a16="http://schemas.microsoft.com/office/drawing/2014/main" id="{8E3D14AE-2FE4-47ED-BBB3-D8C182AF7B09}"/>
                    </a:ext>
                  </a:extLst>
                </p:cNvPr>
                <p:cNvSpPr>
                  <a:spLocks/>
                </p:cNvSpPr>
                <p:nvPr/>
              </p:nvSpPr>
              <p:spPr bwMode="auto">
                <a:xfrm>
                  <a:off x="2623" y="1712"/>
                  <a:ext cx="1150" cy="1745"/>
                </a:xfrm>
                <a:custGeom>
                  <a:avLst/>
                  <a:gdLst>
                    <a:gd name="T0" fmla="*/ 177 w 391"/>
                    <a:gd name="T1" fmla="*/ 594 h 594"/>
                    <a:gd name="T2" fmla="*/ 177 w 391"/>
                    <a:gd name="T3" fmla="*/ 594 h 594"/>
                    <a:gd name="T4" fmla="*/ 174 w 391"/>
                    <a:gd name="T5" fmla="*/ 593 h 594"/>
                    <a:gd name="T6" fmla="*/ 122 w 391"/>
                    <a:gd name="T7" fmla="*/ 521 h 594"/>
                    <a:gd name="T8" fmla="*/ 119 w 391"/>
                    <a:gd name="T9" fmla="*/ 519 h 594"/>
                    <a:gd name="T10" fmla="*/ 119 w 391"/>
                    <a:gd name="T11" fmla="*/ 519 h 594"/>
                    <a:gd name="T12" fmla="*/ 116 w 391"/>
                    <a:gd name="T13" fmla="*/ 520 h 594"/>
                    <a:gd name="T14" fmla="*/ 82 w 391"/>
                    <a:gd name="T15" fmla="*/ 531 h 594"/>
                    <a:gd name="T16" fmla="*/ 23 w 391"/>
                    <a:gd name="T17" fmla="*/ 472 h 594"/>
                    <a:gd name="T18" fmla="*/ 47 w 391"/>
                    <a:gd name="T19" fmla="*/ 424 h 594"/>
                    <a:gd name="T20" fmla="*/ 49 w 391"/>
                    <a:gd name="T21" fmla="*/ 422 h 594"/>
                    <a:gd name="T22" fmla="*/ 48 w 391"/>
                    <a:gd name="T23" fmla="*/ 419 h 594"/>
                    <a:gd name="T24" fmla="*/ 1 w 391"/>
                    <a:gd name="T25" fmla="*/ 354 h 594"/>
                    <a:gd name="T26" fmla="*/ 2 w 391"/>
                    <a:gd name="T27" fmla="*/ 349 h 594"/>
                    <a:gd name="T28" fmla="*/ 12 w 391"/>
                    <a:gd name="T29" fmla="*/ 340 h 594"/>
                    <a:gd name="T30" fmla="*/ 12 w 391"/>
                    <a:gd name="T31" fmla="*/ 340 h 594"/>
                    <a:gd name="T32" fmla="*/ 15 w 391"/>
                    <a:gd name="T33" fmla="*/ 338 h 594"/>
                    <a:gd name="T34" fmla="*/ 21 w 391"/>
                    <a:gd name="T35" fmla="*/ 332 h 594"/>
                    <a:gd name="T36" fmla="*/ 22 w 391"/>
                    <a:gd name="T37" fmla="*/ 331 h 594"/>
                    <a:gd name="T38" fmla="*/ 24 w 391"/>
                    <a:gd name="T39" fmla="*/ 329 h 594"/>
                    <a:gd name="T40" fmla="*/ 29 w 391"/>
                    <a:gd name="T41" fmla="*/ 323 h 594"/>
                    <a:gd name="T42" fmla="*/ 30 w 391"/>
                    <a:gd name="T43" fmla="*/ 322 h 594"/>
                    <a:gd name="T44" fmla="*/ 30 w 391"/>
                    <a:gd name="T45" fmla="*/ 322 h 594"/>
                    <a:gd name="T46" fmla="*/ 31 w 391"/>
                    <a:gd name="T47" fmla="*/ 321 h 594"/>
                    <a:gd name="T48" fmla="*/ 32 w 391"/>
                    <a:gd name="T49" fmla="*/ 321 h 594"/>
                    <a:gd name="T50" fmla="*/ 89 w 391"/>
                    <a:gd name="T51" fmla="*/ 169 h 594"/>
                    <a:gd name="T52" fmla="*/ 88 w 391"/>
                    <a:gd name="T53" fmla="*/ 147 h 594"/>
                    <a:gd name="T54" fmla="*/ 85 w 391"/>
                    <a:gd name="T55" fmla="*/ 125 h 594"/>
                    <a:gd name="T56" fmla="*/ 79 w 391"/>
                    <a:gd name="T57" fmla="*/ 104 h 594"/>
                    <a:gd name="T58" fmla="*/ 75 w 391"/>
                    <a:gd name="T59" fmla="*/ 91 h 594"/>
                    <a:gd name="T60" fmla="*/ 76 w 391"/>
                    <a:gd name="T61" fmla="*/ 88 h 594"/>
                    <a:gd name="T62" fmla="*/ 78 w 391"/>
                    <a:gd name="T63" fmla="*/ 86 h 594"/>
                    <a:gd name="T64" fmla="*/ 149 w 391"/>
                    <a:gd name="T65" fmla="*/ 64 h 594"/>
                    <a:gd name="T66" fmla="*/ 151 w 391"/>
                    <a:gd name="T67" fmla="*/ 64 h 594"/>
                    <a:gd name="T68" fmla="*/ 154 w 391"/>
                    <a:gd name="T69" fmla="*/ 67 h 594"/>
                    <a:gd name="T70" fmla="*/ 216 w 391"/>
                    <a:gd name="T71" fmla="*/ 108 h 594"/>
                    <a:gd name="T72" fmla="*/ 283 w 391"/>
                    <a:gd name="T73" fmla="*/ 41 h 594"/>
                    <a:gd name="T74" fmla="*/ 282 w 391"/>
                    <a:gd name="T75" fmla="*/ 28 h 594"/>
                    <a:gd name="T76" fmla="*/ 285 w 391"/>
                    <a:gd name="T77" fmla="*/ 23 h 594"/>
                    <a:gd name="T78" fmla="*/ 359 w 391"/>
                    <a:gd name="T79" fmla="*/ 0 h 594"/>
                    <a:gd name="T80" fmla="*/ 361 w 391"/>
                    <a:gd name="T81" fmla="*/ 0 h 594"/>
                    <a:gd name="T82" fmla="*/ 364 w 391"/>
                    <a:gd name="T83" fmla="*/ 3 h 594"/>
                    <a:gd name="T84" fmla="*/ 366 w 391"/>
                    <a:gd name="T85" fmla="*/ 7 h 594"/>
                    <a:gd name="T86" fmla="*/ 391 w 391"/>
                    <a:gd name="T87" fmla="*/ 169 h 594"/>
                    <a:gd name="T88" fmla="*/ 190 w 391"/>
                    <a:gd name="T89" fmla="*/ 585 h 594"/>
                    <a:gd name="T90" fmla="*/ 186 w 391"/>
                    <a:gd name="T91" fmla="*/ 588 h 594"/>
                    <a:gd name="T92" fmla="*/ 180 w 391"/>
                    <a:gd name="T93" fmla="*/ 594 h 594"/>
                    <a:gd name="T94" fmla="*/ 177 w 391"/>
                    <a:gd name="T95" fmla="*/ 59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594">
                      <a:moveTo>
                        <a:pt x="177" y="594"/>
                      </a:moveTo>
                      <a:cubicBezTo>
                        <a:pt x="177" y="594"/>
                        <a:pt x="177" y="594"/>
                        <a:pt x="177" y="594"/>
                      </a:cubicBezTo>
                      <a:cubicBezTo>
                        <a:pt x="175" y="594"/>
                        <a:pt x="175" y="594"/>
                        <a:pt x="174" y="593"/>
                      </a:cubicBezTo>
                      <a:cubicBezTo>
                        <a:pt x="122" y="521"/>
                        <a:pt x="122" y="521"/>
                        <a:pt x="122" y="521"/>
                      </a:cubicBezTo>
                      <a:cubicBezTo>
                        <a:pt x="121" y="520"/>
                        <a:pt x="120" y="519"/>
                        <a:pt x="119" y="519"/>
                      </a:cubicBezTo>
                      <a:cubicBezTo>
                        <a:pt x="119" y="519"/>
                        <a:pt x="119" y="519"/>
                        <a:pt x="119" y="519"/>
                      </a:cubicBezTo>
                      <a:cubicBezTo>
                        <a:pt x="118" y="519"/>
                        <a:pt x="117" y="520"/>
                        <a:pt x="116" y="520"/>
                      </a:cubicBezTo>
                      <a:cubicBezTo>
                        <a:pt x="106" y="527"/>
                        <a:pt x="94" y="531"/>
                        <a:pt x="82" y="531"/>
                      </a:cubicBezTo>
                      <a:cubicBezTo>
                        <a:pt x="49" y="531"/>
                        <a:pt x="23" y="505"/>
                        <a:pt x="23" y="472"/>
                      </a:cubicBezTo>
                      <a:cubicBezTo>
                        <a:pt x="23" y="453"/>
                        <a:pt x="32" y="435"/>
                        <a:pt x="47" y="424"/>
                      </a:cubicBezTo>
                      <a:cubicBezTo>
                        <a:pt x="48" y="424"/>
                        <a:pt x="49" y="423"/>
                        <a:pt x="49" y="422"/>
                      </a:cubicBezTo>
                      <a:cubicBezTo>
                        <a:pt x="49" y="421"/>
                        <a:pt x="49" y="420"/>
                        <a:pt x="48" y="419"/>
                      </a:cubicBezTo>
                      <a:cubicBezTo>
                        <a:pt x="1" y="354"/>
                        <a:pt x="1" y="354"/>
                        <a:pt x="1" y="354"/>
                      </a:cubicBezTo>
                      <a:cubicBezTo>
                        <a:pt x="0" y="353"/>
                        <a:pt x="0" y="350"/>
                        <a:pt x="2" y="349"/>
                      </a:cubicBezTo>
                      <a:cubicBezTo>
                        <a:pt x="5" y="346"/>
                        <a:pt x="9" y="343"/>
                        <a:pt x="12" y="340"/>
                      </a:cubicBezTo>
                      <a:cubicBezTo>
                        <a:pt x="12" y="340"/>
                        <a:pt x="12" y="340"/>
                        <a:pt x="12" y="340"/>
                      </a:cubicBezTo>
                      <a:cubicBezTo>
                        <a:pt x="12" y="340"/>
                        <a:pt x="14" y="338"/>
                        <a:pt x="15" y="338"/>
                      </a:cubicBezTo>
                      <a:cubicBezTo>
                        <a:pt x="17" y="336"/>
                        <a:pt x="19" y="334"/>
                        <a:pt x="21" y="332"/>
                      </a:cubicBezTo>
                      <a:cubicBezTo>
                        <a:pt x="22" y="331"/>
                        <a:pt x="22" y="331"/>
                        <a:pt x="22" y="331"/>
                      </a:cubicBezTo>
                      <a:cubicBezTo>
                        <a:pt x="23" y="331"/>
                        <a:pt x="23" y="330"/>
                        <a:pt x="24" y="329"/>
                      </a:cubicBezTo>
                      <a:cubicBezTo>
                        <a:pt x="26" y="327"/>
                        <a:pt x="27" y="325"/>
                        <a:pt x="29" y="323"/>
                      </a:cubicBezTo>
                      <a:cubicBezTo>
                        <a:pt x="30" y="322"/>
                        <a:pt x="30" y="322"/>
                        <a:pt x="30" y="322"/>
                      </a:cubicBezTo>
                      <a:cubicBezTo>
                        <a:pt x="30" y="322"/>
                        <a:pt x="30" y="322"/>
                        <a:pt x="30" y="322"/>
                      </a:cubicBezTo>
                      <a:cubicBezTo>
                        <a:pt x="31" y="322"/>
                        <a:pt x="31" y="322"/>
                        <a:pt x="31" y="321"/>
                      </a:cubicBezTo>
                      <a:cubicBezTo>
                        <a:pt x="31" y="321"/>
                        <a:pt x="32" y="321"/>
                        <a:pt x="32" y="321"/>
                      </a:cubicBezTo>
                      <a:cubicBezTo>
                        <a:pt x="69" y="279"/>
                        <a:pt x="89" y="225"/>
                        <a:pt x="89" y="169"/>
                      </a:cubicBezTo>
                      <a:cubicBezTo>
                        <a:pt x="89" y="161"/>
                        <a:pt x="89" y="154"/>
                        <a:pt x="88" y="147"/>
                      </a:cubicBezTo>
                      <a:cubicBezTo>
                        <a:pt x="87" y="139"/>
                        <a:pt x="86" y="132"/>
                        <a:pt x="85" y="125"/>
                      </a:cubicBezTo>
                      <a:cubicBezTo>
                        <a:pt x="83" y="118"/>
                        <a:pt x="82" y="111"/>
                        <a:pt x="79" y="104"/>
                      </a:cubicBezTo>
                      <a:cubicBezTo>
                        <a:pt x="78" y="100"/>
                        <a:pt x="77" y="95"/>
                        <a:pt x="75" y="91"/>
                      </a:cubicBezTo>
                      <a:cubicBezTo>
                        <a:pt x="75" y="90"/>
                        <a:pt x="75" y="89"/>
                        <a:pt x="76" y="88"/>
                      </a:cubicBezTo>
                      <a:cubicBezTo>
                        <a:pt x="76" y="87"/>
                        <a:pt x="77" y="86"/>
                        <a:pt x="78" y="86"/>
                      </a:cubicBezTo>
                      <a:cubicBezTo>
                        <a:pt x="149" y="64"/>
                        <a:pt x="149" y="64"/>
                        <a:pt x="149" y="64"/>
                      </a:cubicBezTo>
                      <a:cubicBezTo>
                        <a:pt x="150" y="64"/>
                        <a:pt x="150" y="64"/>
                        <a:pt x="151" y="64"/>
                      </a:cubicBezTo>
                      <a:cubicBezTo>
                        <a:pt x="152" y="64"/>
                        <a:pt x="154" y="65"/>
                        <a:pt x="154" y="67"/>
                      </a:cubicBezTo>
                      <a:cubicBezTo>
                        <a:pt x="164" y="92"/>
                        <a:pt x="189" y="108"/>
                        <a:pt x="216" y="108"/>
                      </a:cubicBezTo>
                      <a:cubicBezTo>
                        <a:pt x="253" y="108"/>
                        <a:pt x="283" y="78"/>
                        <a:pt x="283" y="41"/>
                      </a:cubicBezTo>
                      <a:cubicBezTo>
                        <a:pt x="283" y="37"/>
                        <a:pt x="283" y="32"/>
                        <a:pt x="282" y="28"/>
                      </a:cubicBezTo>
                      <a:cubicBezTo>
                        <a:pt x="282" y="26"/>
                        <a:pt x="283" y="24"/>
                        <a:pt x="285" y="23"/>
                      </a:cubicBezTo>
                      <a:cubicBezTo>
                        <a:pt x="359" y="0"/>
                        <a:pt x="359" y="0"/>
                        <a:pt x="359" y="0"/>
                      </a:cubicBezTo>
                      <a:cubicBezTo>
                        <a:pt x="360" y="0"/>
                        <a:pt x="360" y="0"/>
                        <a:pt x="361" y="0"/>
                      </a:cubicBezTo>
                      <a:cubicBezTo>
                        <a:pt x="362" y="0"/>
                        <a:pt x="364" y="1"/>
                        <a:pt x="364" y="3"/>
                      </a:cubicBezTo>
                      <a:cubicBezTo>
                        <a:pt x="364" y="3"/>
                        <a:pt x="366" y="7"/>
                        <a:pt x="366" y="7"/>
                      </a:cubicBezTo>
                      <a:cubicBezTo>
                        <a:pt x="382" y="59"/>
                        <a:pt x="391" y="114"/>
                        <a:pt x="391" y="169"/>
                      </a:cubicBezTo>
                      <a:cubicBezTo>
                        <a:pt x="391" y="332"/>
                        <a:pt x="318" y="484"/>
                        <a:pt x="190" y="585"/>
                      </a:cubicBezTo>
                      <a:cubicBezTo>
                        <a:pt x="186" y="588"/>
                        <a:pt x="186" y="588"/>
                        <a:pt x="186" y="588"/>
                      </a:cubicBezTo>
                      <a:cubicBezTo>
                        <a:pt x="186" y="588"/>
                        <a:pt x="181" y="592"/>
                        <a:pt x="180" y="594"/>
                      </a:cubicBezTo>
                      <a:cubicBezTo>
                        <a:pt x="179" y="594"/>
                        <a:pt x="178" y="594"/>
                        <a:pt x="177" y="594"/>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latin typeface="Sakkal Majalla" panose="02000000000000000000" pitchFamily="2" charset="-78"/>
                    <a:cs typeface="Sakkal Majalla" panose="02000000000000000000" pitchFamily="2" charset="-78"/>
                  </a:endParaRPr>
                </a:p>
              </p:txBody>
            </p:sp>
            <p:sp>
              <p:nvSpPr>
                <p:cNvPr id="35" name="Freeform 8">
                  <a:extLst>
                    <a:ext uri="{FF2B5EF4-FFF2-40B4-BE49-F238E27FC236}">
                      <a16:creationId xmlns:a16="http://schemas.microsoft.com/office/drawing/2014/main" id="{ACDFAE38-7E77-417D-B5DC-515B863EBD9D}"/>
                    </a:ext>
                  </a:extLst>
                </p:cNvPr>
                <p:cNvSpPr>
                  <a:spLocks/>
                </p:cNvSpPr>
                <p:nvPr/>
              </p:nvSpPr>
              <p:spPr bwMode="auto">
                <a:xfrm>
                  <a:off x="1300" y="2763"/>
                  <a:ext cx="1817" cy="1008"/>
                </a:xfrm>
                <a:custGeom>
                  <a:avLst/>
                  <a:gdLst>
                    <a:gd name="T0" fmla="*/ 309 w 618"/>
                    <a:gd name="T1" fmla="*/ 343 h 343"/>
                    <a:gd name="T2" fmla="*/ 2 w 618"/>
                    <a:gd name="T3" fmla="*/ 245 h 343"/>
                    <a:gd name="T4" fmla="*/ 0 w 618"/>
                    <a:gd name="T5" fmla="*/ 243 h 343"/>
                    <a:gd name="T6" fmla="*/ 1 w 618"/>
                    <a:gd name="T7" fmla="*/ 240 h 343"/>
                    <a:gd name="T8" fmla="*/ 54 w 618"/>
                    <a:gd name="T9" fmla="*/ 167 h 343"/>
                    <a:gd name="T10" fmla="*/ 53 w 618"/>
                    <a:gd name="T11" fmla="*/ 162 h 343"/>
                    <a:gd name="T12" fmla="*/ 29 w 618"/>
                    <a:gd name="T13" fmla="*/ 114 h 343"/>
                    <a:gd name="T14" fmla="*/ 88 w 618"/>
                    <a:gd name="T15" fmla="*/ 55 h 343"/>
                    <a:gd name="T16" fmla="*/ 122 w 618"/>
                    <a:gd name="T17" fmla="*/ 66 h 343"/>
                    <a:gd name="T18" fmla="*/ 124 w 618"/>
                    <a:gd name="T19" fmla="*/ 67 h 343"/>
                    <a:gd name="T20" fmla="*/ 128 w 618"/>
                    <a:gd name="T21" fmla="*/ 65 h 343"/>
                    <a:gd name="T22" fmla="*/ 173 w 618"/>
                    <a:gd name="T23" fmla="*/ 1 h 343"/>
                    <a:gd name="T24" fmla="*/ 177 w 618"/>
                    <a:gd name="T25" fmla="*/ 0 h 343"/>
                    <a:gd name="T26" fmla="*/ 179 w 618"/>
                    <a:gd name="T27" fmla="*/ 1 h 343"/>
                    <a:gd name="T28" fmla="*/ 225 w 618"/>
                    <a:gd name="T29" fmla="*/ 25 h 343"/>
                    <a:gd name="T30" fmla="*/ 234 w 618"/>
                    <a:gd name="T31" fmla="*/ 28 h 343"/>
                    <a:gd name="T32" fmla="*/ 252 w 618"/>
                    <a:gd name="T33" fmla="*/ 34 h 343"/>
                    <a:gd name="T34" fmla="*/ 270 w 618"/>
                    <a:gd name="T35" fmla="*/ 38 h 343"/>
                    <a:gd name="T36" fmla="*/ 299 w 618"/>
                    <a:gd name="T37" fmla="*/ 41 h 343"/>
                    <a:gd name="T38" fmla="*/ 309 w 618"/>
                    <a:gd name="T39" fmla="*/ 41 h 343"/>
                    <a:gd name="T40" fmla="*/ 319 w 618"/>
                    <a:gd name="T41" fmla="*/ 41 h 343"/>
                    <a:gd name="T42" fmla="*/ 323 w 618"/>
                    <a:gd name="T43" fmla="*/ 40 h 343"/>
                    <a:gd name="T44" fmla="*/ 330 w 618"/>
                    <a:gd name="T45" fmla="*/ 40 h 343"/>
                    <a:gd name="T46" fmla="*/ 332 w 618"/>
                    <a:gd name="T47" fmla="*/ 40 h 343"/>
                    <a:gd name="T48" fmla="*/ 334 w 618"/>
                    <a:gd name="T49" fmla="*/ 40 h 343"/>
                    <a:gd name="T50" fmla="*/ 340 w 618"/>
                    <a:gd name="T51" fmla="*/ 39 h 343"/>
                    <a:gd name="T52" fmla="*/ 344 w 618"/>
                    <a:gd name="T53" fmla="*/ 38 h 343"/>
                    <a:gd name="T54" fmla="*/ 350 w 618"/>
                    <a:gd name="T55" fmla="*/ 37 h 343"/>
                    <a:gd name="T56" fmla="*/ 354 w 618"/>
                    <a:gd name="T57" fmla="*/ 37 h 343"/>
                    <a:gd name="T58" fmla="*/ 360 w 618"/>
                    <a:gd name="T59" fmla="*/ 35 h 343"/>
                    <a:gd name="T60" fmla="*/ 364 w 618"/>
                    <a:gd name="T61" fmla="*/ 34 h 343"/>
                    <a:gd name="T62" fmla="*/ 369 w 618"/>
                    <a:gd name="T63" fmla="*/ 33 h 343"/>
                    <a:gd name="T64" fmla="*/ 373 w 618"/>
                    <a:gd name="T65" fmla="*/ 32 h 343"/>
                    <a:gd name="T66" fmla="*/ 382 w 618"/>
                    <a:gd name="T67" fmla="*/ 29 h 343"/>
                    <a:gd name="T68" fmla="*/ 387 w 618"/>
                    <a:gd name="T69" fmla="*/ 27 h 343"/>
                    <a:gd name="T70" fmla="*/ 391 w 618"/>
                    <a:gd name="T71" fmla="*/ 26 h 343"/>
                    <a:gd name="T72" fmla="*/ 395 w 618"/>
                    <a:gd name="T73" fmla="*/ 24 h 343"/>
                    <a:gd name="T74" fmla="*/ 396 w 618"/>
                    <a:gd name="T75" fmla="*/ 24 h 343"/>
                    <a:gd name="T76" fmla="*/ 400 w 618"/>
                    <a:gd name="T77" fmla="*/ 22 h 343"/>
                    <a:gd name="T78" fmla="*/ 405 w 618"/>
                    <a:gd name="T79" fmla="*/ 20 h 343"/>
                    <a:gd name="T80" fmla="*/ 409 w 618"/>
                    <a:gd name="T81" fmla="*/ 18 h 343"/>
                    <a:gd name="T82" fmla="*/ 414 w 618"/>
                    <a:gd name="T83" fmla="*/ 16 h 343"/>
                    <a:gd name="T84" fmla="*/ 418 w 618"/>
                    <a:gd name="T85" fmla="*/ 14 h 343"/>
                    <a:gd name="T86" fmla="*/ 422 w 618"/>
                    <a:gd name="T87" fmla="*/ 11 h 343"/>
                    <a:gd name="T88" fmla="*/ 427 w 618"/>
                    <a:gd name="T89" fmla="*/ 8 h 343"/>
                    <a:gd name="T90" fmla="*/ 431 w 618"/>
                    <a:gd name="T91" fmla="*/ 6 h 343"/>
                    <a:gd name="T92" fmla="*/ 433 w 618"/>
                    <a:gd name="T93" fmla="*/ 4 h 343"/>
                    <a:gd name="T94" fmla="*/ 439 w 618"/>
                    <a:gd name="T95" fmla="*/ 0 h 343"/>
                    <a:gd name="T96" fmla="*/ 442 w 618"/>
                    <a:gd name="T97" fmla="*/ 0 h 343"/>
                    <a:gd name="T98" fmla="*/ 445 w 618"/>
                    <a:gd name="T99" fmla="*/ 1 h 343"/>
                    <a:gd name="T100" fmla="*/ 487 w 618"/>
                    <a:gd name="T101" fmla="*/ 59 h 343"/>
                    <a:gd name="T102" fmla="*/ 487 w 618"/>
                    <a:gd name="T103" fmla="*/ 65 h 343"/>
                    <a:gd name="T104" fmla="*/ 465 w 618"/>
                    <a:gd name="T105" fmla="*/ 114 h 343"/>
                    <a:gd name="T106" fmla="*/ 532 w 618"/>
                    <a:gd name="T107" fmla="*/ 181 h 343"/>
                    <a:gd name="T108" fmla="*/ 565 w 618"/>
                    <a:gd name="T109" fmla="*/ 173 h 343"/>
                    <a:gd name="T110" fmla="*/ 567 w 618"/>
                    <a:gd name="T111" fmla="*/ 172 h 343"/>
                    <a:gd name="T112" fmla="*/ 570 w 618"/>
                    <a:gd name="T113" fmla="*/ 174 h 343"/>
                    <a:gd name="T114" fmla="*/ 617 w 618"/>
                    <a:gd name="T115" fmla="*/ 239 h 343"/>
                    <a:gd name="T116" fmla="*/ 618 w 618"/>
                    <a:gd name="T117" fmla="*/ 242 h 343"/>
                    <a:gd name="T118" fmla="*/ 617 w 618"/>
                    <a:gd name="T119" fmla="*/ 245 h 343"/>
                    <a:gd name="T120" fmla="*/ 309 w 618"/>
                    <a:gd name="T121"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8" h="343">
                      <a:moveTo>
                        <a:pt x="309" y="343"/>
                      </a:moveTo>
                      <a:cubicBezTo>
                        <a:pt x="198" y="343"/>
                        <a:pt x="92" y="309"/>
                        <a:pt x="2" y="245"/>
                      </a:cubicBezTo>
                      <a:cubicBezTo>
                        <a:pt x="1" y="245"/>
                        <a:pt x="1" y="244"/>
                        <a:pt x="0" y="243"/>
                      </a:cubicBezTo>
                      <a:cubicBezTo>
                        <a:pt x="0" y="242"/>
                        <a:pt x="0" y="241"/>
                        <a:pt x="1" y="240"/>
                      </a:cubicBezTo>
                      <a:cubicBezTo>
                        <a:pt x="54" y="167"/>
                        <a:pt x="54" y="167"/>
                        <a:pt x="54" y="167"/>
                      </a:cubicBezTo>
                      <a:cubicBezTo>
                        <a:pt x="55" y="165"/>
                        <a:pt x="55" y="163"/>
                        <a:pt x="53" y="162"/>
                      </a:cubicBezTo>
                      <a:cubicBezTo>
                        <a:pt x="38" y="150"/>
                        <a:pt x="29" y="133"/>
                        <a:pt x="29" y="114"/>
                      </a:cubicBezTo>
                      <a:cubicBezTo>
                        <a:pt x="29" y="82"/>
                        <a:pt x="56" y="55"/>
                        <a:pt x="88" y="55"/>
                      </a:cubicBezTo>
                      <a:cubicBezTo>
                        <a:pt x="100" y="55"/>
                        <a:pt x="112" y="59"/>
                        <a:pt x="122" y="66"/>
                      </a:cubicBezTo>
                      <a:cubicBezTo>
                        <a:pt x="123" y="66"/>
                        <a:pt x="123" y="67"/>
                        <a:pt x="124" y="67"/>
                      </a:cubicBezTo>
                      <a:cubicBezTo>
                        <a:pt x="126" y="67"/>
                        <a:pt x="127" y="66"/>
                        <a:pt x="128" y="65"/>
                      </a:cubicBezTo>
                      <a:cubicBezTo>
                        <a:pt x="173" y="1"/>
                        <a:pt x="173" y="1"/>
                        <a:pt x="173" y="1"/>
                      </a:cubicBezTo>
                      <a:cubicBezTo>
                        <a:pt x="174" y="0"/>
                        <a:pt x="175" y="0"/>
                        <a:pt x="177" y="0"/>
                      </a:cubicBezTo>
                      <a:cubicBezTo>
                        <a:pt x="177" y="0"/>
                        <a:pt x="178" y="0"/>
                        <a:pt x="179" y="1"/>
                      </a:cubicBezTo>
                      <a:cubicBezTo>
                        <a:pt x="193" y="10"/>
                        <a:pt x="209" y="19"/>
                        <a:pt x="225" y="25"/>
                      </a:cubicBezTo>
                      <a:cubicBezTo>
                        <a:pt x="228" y="26"/>
                        <a:pt x="231" y="27"/>
                        <a:pt x="234" y="28"/>
                      </a:cubicBezTo>
                      <a:cubicBezTo>
                        <a:pt x="240" y="30"/>
                        <a:pt x="246" y="32"/>
                        <a:pt x="252" y="34"/>
                      </a:cubicBezTo>
                      <a:cubicBezTo>
                        <a:pt x="258" y="35"/>
                        <a:pt x="264" y="37"/>
                        <a:pt x="270" y="38"/>
                      </a:cubicBezTo>
                      <a:cubicBezTo>
                        <a:pt x="280" y="39"/>
                        <a:pt x="290" y="40"/>
                        <a:pt x="299" y="41"/>
                      </a:cubicBezTo>
                      <a:cubicBezTo>
                        <a:pt x="302" y="41"/>
                        <a:pt x="306" y="41"/>
                        <a:pt x="309" y="41"/>
                      </a:cubicBezTo>
                      <a:cubicBezTo>
                        <a:pt x="312" y="41"/>
                        <a:pt x="316" y="41"/>
                        <a:pt x="319" y="41"/>
                      </a:cubicBezTo>
                      <a:cubicBezTo>
                        <a:pt x="320" y="41"/>
                        <a:pt x="323" y="40"/>
                        <a:pt x="323" y="40"/>
                      </a:cubicBezTo>
                      <a:cubicBezTo>
                        <a:pt x="325" y="40"/>
                        <a:pt x="327" y="40"/>
                        <a:pt x="330" y="40"/>
                      </a:cubicBezTo>
                      <a:cubicBezTo>
                        <a:pt x="330" y="40"/>
                        <a:pt x="331" y="40"/>
                        <a:pt x="332" y="40"/>
                      </a:cubicBezTo>
                      <a:cubicBezTo>
                        <a:pt x="334" y="40"/>
                        <a:pt x="334" y="40"/>
                        <a:pt x="334" y="40"/>
                      </a:cubicBezTo>
                      <a:cubicBezTo>
                        <a:pt x="336" y="39"/>
                        <a:pt x="338" y="39"/>
                        <a:pt x="340" y="39"/>
                      </a:cubicBezTo>
                      <a:cubicBezTo>
                        <a:pt x="341" y="39"/>
                        <a:pt x="342" y="38"/>
                        <a:pt x="344" y="38"/>
                      </a:cubicBezTo>
                      <a:cubicBezTo>
                        <a:pt x="346" y="38"/>
                        <a:pt x="348" y="38"/>
                        <a:pt x="350" y="37"/>
                      </a:cubicBezTo>
                      <a:cubicBezTo>
                        <a:pt x="351" y="37"/>
                        <a:pt x="352" y="37"/>
                        <a:pt x="354" y="37"/>
                      </a:cubicBezTo>
                      <a:cubicBezTo>
                        <a:pt x="356" y="36"/>
                        <a:pt x="358" y="36"/>
                        <a:pt x="360" y="35"/>
                      </a:cubicBezTo>
                      <a:cubicBezTo>
                        <a:pt x="360" y="35"/>
                        <a:pt x="363" y="35"/>
                        <a:pt x="364" y="34"/>
                      </a:cubicBezTo>
                      <a:cubicBezTo>
                        <a:pt x="366" y="34"/>
                        <a:pt x="367" y="33"/>
                        <a:pt x="369" y="33"/>
                      </a:cubicBezTo>
                      <a:cubicBezTo>
                        <a:pt x="369" y="33"/>
                        <a:pt x="373" y="32"/>
                        <a:pt x="373" y="32"/>
                      </a:cubicBezTo>
                      <a:cubicBezTo>
                        <a:pt x="376" y="31"/>
                        <a:pt x="379" y="30"/>
                        <a:pt x="382" y="29"/>
                      </a:cubicBezTo>
                      <a:cubicBezTo>
                        <a:pt x="383" y="29"/>
                        <a:pt x="387" y="27"/>
                        <a:pt x="387" y="27"/>
                      </a:cubicBezTo>
                      <a:cubicBezTo>
                        <a:pt x="389" y="27"/>
                        <a:pt x="390" y="26"/>
                        <a:pt x="391" y="26"/>
                      </a:cubicBezTo>
                      <a:cubicBezTo>
                        <a:pt x="393" y="25"/>
                        <a:pt x="394" y="25"/>
                        <a:pt x="395" y="24"/>
                      </a:cubicBezTo>
                      <a:cubicBezTo>
                        <a:pt x="396" y="24"/>
                        <a:pt x="396" y="24"/>
                        <a:pt x="396" y="24"/>
                      </a:cubicBezTo>
                      <a:cubicBezTo>
                        <a:pt x="398" y="23"/>
                        <a:pt x="399" y="23"/>
                        <a:pt x="400" y="22"/>
                      </a:cubicBezTo>
                      <a:cubicBezTo>
                        <a:pt x="402" y="21"/>
                        <a:pt x="404" y="21"/>
                        <a:pt x="405" y="20"/>
                      </a:cubicBezTo>
                      <a:cubicBezTo>
                        <a:pt x="406" y="19"/>
                        <a:pt x="408" y="19"/>
                        <a:pt x="409" y="18"/>
                      </a:cubicBezTo>
                      <a:cubicBezTo>
                        <a:pt x="411" y="17"/>
                        <a:pt x="412" y="16"/>
                        <a:pt x="414" y="16"/>
                      </a:cubicBezTo>
                      <a:cubicBezTo>
                        <a:pt x="415" y="15"/>
                        <a:pt x="416" y="14"/>
                        <a:pt x="418" y="14"/>
                      </a:cubicBezTo>
                      <a:cubicBezTo>
                        <a:pt x="419" y="13"/>
                        <a:pt x="421" y="12"/>
                        <a:pt x="422" y="11"/>
                      </a:cubicBezTo>
                      <a:cubicBezTo>
                        <a:pt x="423" y="10"/>
                        <a:pt x="427" y="8"/>
                        <a:pt x="427" y="8"/>
                      </a:cubicBezTo>
                      <a:cubicBezTo>
                        <a:pt x="428" y="8"/>
                        <a:pt x="429" y="7"/>
                        <a:pt x="431" y="6"/>
                      </a:cubicBezTo>
                      <a:cubicBezTo>
                        <a:pt x="433" y="4"/>
                        <a:pt x="433" y="4"/>
                        <a:pt x="433" y="4"/>
                      </a:cubicBezTo>
                      <a:cubicBezTo>
                        <a:pt x="436" y="3"/>
                        <a:pt x="438" y="2"/>
                        <a:pt x="439" y="0"/>
                      </a:cubicBezTo>
                      <a:cubicBezTo>
                        <a:pt x="440" y="0"/>
                        <a:pt x="441" y="0"/>
                        <a:pt x="442" y="0"/>
                      </a:cubicBezTo>
                      <a:cubicBezTo>
                        <a:pt x="443" y="0"/>
                        <a:pt x="444" y="0"/>
                        <a:pt x="445" y="1"/>
                      </a:cubicBezTo>
                      <a:cubicBezTo>
                        <a:pt x="487" y="59"/>
                        <a:pt x="487" y="59"/>
                        <a:pt x="487" y="59"/>
                      </a:cubicBezTo>
                      <a:cubicBezTo>
                        <a:pt x="488" y="61"/>
                        <a:pt x="488" y="63"/>
                        <a:pt x="487" y="65"/>
                      </a:cubicBezTo>
                      <a:cubicBezTo>
                        <a:pt x="473" y="77"/>
                        <a:pt x="465" y="95"/>
                        <a:pt x="465" y="114"/>
                      </a:cubicBezTo>
                      <a:cubicBezTo>
                        <a:pt x="465" y="151"/>
                        <a:pt x="495" y="181"/>
                        <a:pt x="532" y="181"/>
                      </a:cubicBezTo>
                      <a:cubicBezTo>
                        <a:pt x="543" y="181"/>
                        <a:pt x="555" y="178"/>
                        <a:pt x="565" y="173"/>
                      </a:cubicBezTo>
                      <a:cubicBezTo>
                        <a:pt x="565" y="172"/>
                        <a:pt x="566" y="172"/>
                        <a:pt x="567" y="172"/>
                      </a:cubicBezTo>
                      <a:cubicBezTo>
                        <a:pt x="568" y="172"/>
                        <a:pt x="569" y="173"/>
                        <a:pt x="570" y="174"/>
                      </a:cubicBezTo>
                      <a:cubicBezTo>
                        <a:pt x="617" y="239"/>
                        <a:pt x="617" y="239"/>
                        <a:pt x="617" y="239"/>
                      </a:cubicBezTo>
                      <a:cubicBezTo>
                        <a:pt x="618" y="240"/>
                        <a:pt x="618" y="241"/>
                        <a:pt x="618" y="242"/>
                      </a:cubicBezTo>
                      <a:cubicBezTo>
                        <a:pt x="618" y="243"/>
                        <a:pt x="617" y="244"/>
                        <a:pt x="617" y="245"/>
                      </a:cubicBezTo>
                      <a:cubicBezTo>
                        <a:pt x="526" y="309"/>
                        <a:pt x="420" y="343"/>
                        <a:pt x="309" y="343"/>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dirty="0">
                    <a:latin typeface="Sakkal Majalla" panose="02000000000000000000" pitchFamily="2" charset="-78"/>
                    <a:cs typeface="Sakkal Majalla" panose="02000000000000000000" pitchFamily="2" charset="-78"/>
                  </a:endParaRPr>
                </a:p>
              </p:txBody>
            </p:sp>
            <p:sp>
              <p:nvSpPr>
                <p:cNvPr id="36" name="Freeform 9">
                  <a:extLst>
                    <a:ext uri="{FF2B5EF4-FFF2-40B4-BE49-F238E27FC236}">
                      <a16:creationId xmlns:a16="http://schemas.microsoft.com/office/drawing/2014/main" id="{4FCE697E-5159-4B45-BB94-D65302C78710}"/>
                    </a:ext>
                  </a:extLst>
                </p:cNvPr>
                <p:cNvSpPr>
                  <a:spLocks/>
                </p:cNvSpPr>
                <p:nvPr/>
              </p:nvSpPr>
              <p:spPr bwMode="auto">
                <a:xfrm>
                  <a:off x="647" y="1653"/>
                  <a:ext cx="1147" cy="1804"/>
                </a:xfrm>
                <a:custGeom>
                  <a:avLst/>
                  <a:gdLst>
                    <a:gd name="T0" fmla="*/ 214 w 390"/>
                    <a:gd name="T1" fmla="*/ 614 h 614"/>
                    <a:gd name="T2" fmla="*/ 211 w 390"/>
                    <a:gd name="T3" fmla="*/ 614 h 614"/>
                    <a:gd name="T4" fmla="*/ 0 w 390"/>
                    <a:gd name="T5" fmla="*/ 189 h 614"/>
                    <a:gd name="T6" fmla="*/ 25 w 390"/>
                    <a:gd name="T7" fmla="*/ 23 h 614"/>
                    <a:gd name="T8" fmla="*/ 26 w 390"/>
                    <a:gd name="T9" fmla="*/ 22 h 614"/>
                    <a:gd name="T10" fmla="*/ 30 w 390"/>
                    <a:gd name="T11" fmla="*/ 20 h 614"/>
                    <a:gd name="T12" fmla="*/ 31 w 390"/>
                    <a:gd name="T13" fmla="*/ 20 h 614"/>
                    <a:gd name="T14" fmla="*/ 114 w 390"/>
                    <a:gd name="T15" fmla="*/ 45 h 614"/>
                    <a:gd name="T16" fmla="*/ 115 w 390"/>
                    <a:gd name="T17" fmla="*/ 46 h 614"/>
                    <a:gd name="T18" fmla="*/ 117 w 390"/>
                    <a:gd name="T19" fmla="*/ 45 h 614"/>
                    <a:gd name="T20" fmla="*/ 119 w 390"/>
                    <a:gd name="T21" fmla="*/ 43 h 614"/>
                    <a:gd name="T22" fmla="*/ 176 w 390"/>
                    <a:gd name="T23" fmla="*/ 0 h 614"/>
                    <a:gd name="T24" fmla="*/ 235 w 390"/>
                    <a:gd name="T25" fmla="*/ 59 h 614"/>
                    <a:gd name="T26" fmla="*/ 232 w 390"/>
                    <a:gd name="T27" fmla="*/ 77 h 614"/>
                    <a:gd name="T28" fmla="*/ 232 w 390"/>
                    <a:gd name="T29" fmla="*/ 80 h 614"/>
                    <a:gd name="T30" fmla="*/ 234 w 390"/>
                    <a:gd name="T31" fmla="*/ 82 h 614"/>
                    <a:gd name="T32" fmla="*/ 312 w 390"/>
                    <a:gd name="T33" fmla="*/ 106 h 614"/>
                    <a:gd name="T34" fmla="*/ 314 w 390"/>
                    <a:gd name="T35" fmla="*/ 108 h 614"/>
                    <a:gd name="T36" fmla="*/ 315 w 390"/>
                    <a:gd name="T37" fmla="*/ 111 h 614"/>
                    <a:gd name="T38" fmla="*/ 314 w 390"/>
                    <a:gd name="T39" fmla="*/ 114 h 614"/>
                    <a:gd name="T40" fmla="*/ 302 w 390"/>
                    <a:gd name="T41" fmla="*/ 189 h 614"/>
                    <a:gd name="T42" fmla="*/ 388 w 390"/>
                    <a:gd name="T43" fmla="*/ 369 h 614"/>
                    <a:gd name="T44" fmla="*/ 389 w 390"/>
                    <a:gd name="T45" fmla="*/ 375 h 614"/>
                    <a:gd name="T46" fmla="*/ 347 w 390"/>
                    <a:gd name="T47" fmla="*/ 432 h 614"/>
                    <a:gd name="T48" fmla="*/ 344 w 390"/>
                    <a:gd name="T49" fmla="*/ 434 h 614"/>
                    <a:gd name="T50" fmla="*/ 342 w 390"/>
                    <a:gd name="T51" fmla="*/ 433 h 614"/>
                    <a:gd name="T52" fmla="*/ 310 w 390"/>
                    <a:gd name="T53" fmla="*/ 425 h 614"/>
                    <a:gd name="T54" fmla="*/ 243 w 390"/>
                    <a:gd name="T55" fmla="*/ 492 h 614"/>
                    <a:gd name="T56" fmla="*/ 264 w 390"/>
                    <a:gd name="T57" fmla="*/ 541 h 614"/>
                    <a:gd name="T58" fmla="*/ 265 w 390"/>
                    <a:gd name="T59" fmla="*/ 546 h 614"/>
                    <a:gd name="T60" fmla="*/ 217 w 390"/>
                    <a:gd name="T61" fmla="*/ 613 h 614"/>
                    <a:gd name="T62" fmla="*/ 214 w 390"/>
                    <a:gd name="T63" fmla="*/ 614 h 614"/>
                    <a:gd name="T64" fmla="*/ 214 w 390"/>
                    <a:gd name="T65" fmla="*/ 61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0" h="614">
                      <a:moveTo>
                        <a:pt x="214" y="614"/>
                      </a:moveTo>
                      <a:cubicBezTo>
                        <a:pt x="213" y="614"/>
                        <a:pt x="212" y="614"/>
                        <a:pt x="211" y="614"/>
                      </a:cubicBezTo>
                      <a:cubicBezTo>
                        <a:pt x="79" y="513"/>
                        <a:pt x="0" y="355"/>
                        <a:pt x="0" y="189"/>
                      </a:cubicBezTo>
                      <a:cubicBezTo>
                        <a:pt x="0" y="131"/>
                        <a:pt x="8" y="76"/>
                        <a:pt x="25" y="23"/>
                      </a:cubicBezTo>
                      <a:cubicBezTo>
                        <a:pt x="26" y="22"/>
                        <a:pt x="26" y="22"/>
                        <a:pt x="26" y="22"/>
                      </a:cubicBezTo>
                      <a:cubicBezTo>
                        <a:pt x="26" y="21"/>
                        <a:pt x="28" y="20"/>
                        <a:pt x="30" y="20"/>
                      </a:cubicBezTo>
                      <a:cubicBezTo>
                        <a:pt x="30" y="20"/>
                        <a:pt x="30" y="20"/>
                        <a:pt x="31" y="20"/>
                      </a:cubicBezTo>
                      <a:cubicBezTo>
                        <a:pt x="114" y="45"/>
                        <a:pt x="114" y="45"/>
                        <a:pt x="114" y="45"/>
                      </a:cubicBezTo>
                      <a:cubicBezTo>
                        <a:pt x="114" y="45"/>
                        <a:pt x="115" y="46"/>
                        <a:pt x="115" y="46"/>
                      </a:cubicBezTo>
                      <a:cubicBezTo>
                        <a:pt x="116" y="46"/>
                        <a:pt x="116" y="45"/>
                        <a:pt x="117" y="45"/>
                      </a:cubicBezTo>
                      <a:cubicBezTo>
                        <a:pt x="118" y="45"/>
                        <a:pt x="119" y="44"/>
                        <a:pt x="119" y="43"/>
                      </a:cubicBezTo>
                      <a:cubicBezTo>
                        <a:pt x="126" y="17"/>
                        <a:pt x="149" y="0"/>
                        <a:pt x="176" y="0"/>
                      </a:cubicBezTo>
                      <a:cubicBezTo>
                        <a:pt x="208" y="0"/>
                        <a:pt x="235" y="26"/>
                        <a:pt x="235" y="59"/>
                      </a:cubicBezTo>
                      <a:cubicBezTo>
                        <a:pt x="235" y="65"/>
                        <a:pt x="234" y="71"/>
                        <a:pt x="232" y="77"/>
                      </a:cubicBezTo>
                      <a:cubicBezTo>
                        <a:pt x="231" y="78"/>
                        <a:pt x="232" y="79"/>
                        <a:pt x="232" y="80"/>
                      </a:cubicBezTo>
                      <a:cubicBezTo>
                        <a:pt x="233" y="81"/>
                        <a:pt x="233" y="82"/>
                        <a:pt x="234" y="82"/>
                      </a:cubicBezTo>
                      <a:cubicBezTo>
                        <a:pt x="312" y="106"/>
                        <a:pt x="312" y="106"/>
                        <a:pt x="312" y="106"/>
                      </a:cubicBezTo>
                      <a:cubicBezTo>
                        <a:pt x="313" y="106"/>
                        <a:pt x="314" y="107"/>
                        <a:pt x="314" y="108"/>
                      </a:cubicBezTo>
                      <a:cubicBezTo>
                        <a:pt x="315" y="109"/>
                        <a:pt x="315" y="110"/>
                        <a:pt x="315" y="111"/>
                      </a:cubicBezTo>
                      <a:cubicBezTo>
                        <a:pt x="314" y="114"/>
                        <a:pt x="314" y="114"/>
                        <a:pt x="314" y="114"/>
                      </a:cubicBezTo>
                      <a:cubicBezTo>
                        <a:pt x="306" y="137"/>
                        <a:pt x="302" y="162"/>
                        <a:pt x="302" y="189"/>
                      </a:cubicBezTo>
                      <a:cubicBezTo>
                        <a:pt x="302" y="260"/>
                        <a:pt x="333" y="325"/>
                        <a:pt x="388" y="369"/>
                      </a:cubicBezTo>
                      <a:cubicBezTo>
                        <a:pt x="390" y="371"/>
                        <a:pt x="390" y="373"/>
                        <a:pt x="389" y="375"/>
                      </a:cubicBezTo>
                      <a:cubicBezTo>
                        <a:pt x="347" y="432"/>
                        <a:pt x="347" y="432"/>
                        <a:pt x="347" y="432"/>
                      </a:cubicBezTo>
                      <a:cubicBezTo>
                        <a:pt x="347" y="433"/>
                        <a:pt x="345" y="434"/>
                        <a:pt x="344" y="434"/>
                      </a:cubicBezTo>
                      <a:cubicBezTo>
                        <a:pt x="344" y="434"/>
                        <a:pt x="343" y="434"/>
                        <a:pt x="342" y="433"/>
                      </a:cubicBezTo>
                      <a:cubicBezTo>
                        <a:pt x="333" y="428"/>
                        <a:pt x="321" y="425"/>
                        <a:pt x="310" y="425"/>
                      </a:cubicBezTo>
                      <a:cubicBezTo>
                        <a:pt x="273" y="425"/>
                        <a:pt x="243" y="455"/>
                        <a:pt x="243" y="492"/>
                      </a:cubicBezTo>
                      <a:cubicBezTo>
                        <a:pt x="243" y="511"/>
                        <a:pt x="251" y="528"/>
                        <a:pt x="264" y="541"/>
                      </a:cubicBezTo>
                      <a:cubicBezTo>
                        <a:pt x="266" y="542"/>
                        <a:pt x="266" y="545"/>
                        <a:pt x="265" y="546"/>
                      </a:cubicBezTo>
                      <a:cubicBezTo>
                        <a:pt x="217" y="613"/>
                        <a:pt x="217" y="613"/>
                        <a:pt x="217" y="613"/>
                      </a:cubicBezTo>
                      <a:cubicBezTo>
                        <a:pt x="216" y="614"/>
                        <a:pt x="215" y="614"/>
                        <a:pt x="214" y="614"/>
                      </a:cubicBezTo>
                      <a:cubicBezTo>
                        <a:pt x="214" y="614"/>
                        <a:pt x="214" y="614"/>
                        <a:pt x="214" y="6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b="1">
                    <a:latin typeface="Sakkal Majalla" panose="02000000000000000000" pitchFamily="2" charset="-78"/>
                    <a:cs typeface="Sakkal Majalla" panose="02000000000000000000" pitchFamily="2" charset="-78"/>
                  </a:endParaRPr>
                </a:p>
              </p:txBody>
            </p:sp>
          </p:grpSp>
          <p:pic>
            <p:nvPicPr>
              <p:cNvPr id="38" name="Picture 37">
                <a:extLst>
                  <a:ext uri="{FF2B5EF4-FFF2-40B4-BE49-F238E27FC236}">
                    <a16:creationId xmlns:a16="http://schemas.microsoft.com/office/drawing/2014/main" id="{6E0433AB-0413-419E-8542-7002B4C5E38F}"/>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b="16294"/>
              <a:stretch/>
            </p:blipFill>
            <p:spPr>
              <a:xfrm>
                <a:off x="6129932" y="2776658"/>
                <a:ext cx="1230375" cy="1029891"/>
              </a:xfrm>
              <a:prstGeom prst="rect">
                <a:avLst/>
              </a:prstGeom>
            </p:spPr>
          </p:pic>
          <p:pic>
            <p:nvPicPr>
              <p:cNvPr id="40" name="Picture 39">
                <a:extLst>
                  <a:ext uri="{FF2B5EF4-FFF2-40B4-BE49-F238E27FC236}">
                    <a16:creationId xmlns:a16="http://schemas.microsoft.com/office/drawing/2014/main" id="{CC757599-90BA-44D3-AB4E-6684577D577B}"/>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t="25435" b="39667"/>
              <a:stretch/>
            </p:blipFill>
            <p:spPr>
              <a:xfrm>
                <a:off x="7592524" y="723421"/>
                <a:ext cx="1230375" cy="429380"/>
              </a:xfrm>
              <a:prstGeom prst="rect">
                <a:avLst/>
              </a:prstGeom>
            </p:spPr>
          </p:pic>
          <p:pic>
            <p:nvPicPr>
              <p:cNvPr id="46" name="Picture 45">
                <a:extLst>
                  <a:ext uri="{FF2B5EF4-FFF2-40B4-BE49-F238E27FC236}">
                    <a16:creationId xmlns:a16="http://schemas.microsoft.com/office/drawing/2014/main" id="{91776C08-06BE-4833-A14A-062020C87C36}"/>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l="32361" r="30952" b="16294"/>
              <a:stretch/>
            </p:blipFill>
            <p:spPr>
              <a:xfrm rot="5400000">
                <a:off x="7923800" y="776644"/>
                <a:ext cx="451383" cy="1029891"/>
              </a:xfrm>
              <a:prstGeom prst="rect">
                <a:avLst/>
              </a:prstGeom>
            </p:spPr>
          </p:pic>
          <p:pic>
            <p:nvPicPr>
              <p:cNvPr id="1026" name="Picture 2" descr="SP 800-63-3">
                <a:extLst>
                  <a:ext uri="{FF2B5EF4-FFF2-40B4-BE49-F238E27FC236}">
                    <a16:creationId xmlns:a16="http://schemas.microsoft.com/office/drawing/2014/main" id="{819A65DB-0F2B-4DB7-B636-C5CFC17A3C80}"/>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1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666401" y="4732984"/>
                <a:ext cx="1202623" cy="120262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2A0A3DA8-73BF-4AAE-BA37-9B804297ABFF}"/>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b="12376"/>
              <a:stretch/>
            </p:blipFill>
            <p:spPr>
              <a:xfrm>
                <a:off x="9467494" y="857718"/>
                <a:ext cx="1230375" cy="1078095"/>
              </a:xfrm>
              <a:prstGeom prst="rect">
                <a:avLst/>
              </a:prstGeom>
            </p:spPr>
          </p:pic>
          <p:sp>
            <p:nvSpPr>
              <p:cNvPr id="13" name="Rectangle 12">
                <a:extLst>
                  <a:ext uri="{FF2B5EF4-FFF2-40B4-BE49-F238E27FC236}">
                    <a16:creationId xmlns:a16="http://schemas.microsoft.com/office/drawing/2014/main" id="{966AA72E-1067-4F17-8F05-21F70AEA5FCF}"/>
                  </a:ext>
                </a:extLst>
              </p:cNvPr>
              <p:cNvSpPr/>
              <p:nvPr/>
            </p:nvSpPr>
            <p:spPr>
              <a:xfrm>
                <a:off x="10028650" y="4200114"/>
                <a:ext cx="1650381" cy="954107"/>
              </a:xfrm>
              <a:prstGeom prst="rect">
                <a:avLst/>
              </a:prstGeom>
            </p:spPr>
            <p:txBody>
              <a:bodyPr wrap="square" anchor="ctr">
                <a:spAutoFit/>
              </a:bodyPr>
              <a:lstStyle/>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آرشیو </a:t>
                </a:r>
              </a:p>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الکترونیکی</a:t>
                </a:r>
                <a:endParaRPr lang="en-US"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D84AC05E-EBDC-4BD6-BE55-92A48CA7D324}"/>
                  </a:ext>
                </a:extLst>
              </p:cNvPr>
              <p:cNvSpPr/>
              <p:nvPr/>
            </p:nvSpPr>
            <p:spPr>
              <a:xfrm>
                <a:off x="9869025" y="1882426"/>
                <a:ext cx="1700226" cy="523220"/>
              </a:xfrm>
              <a:prstGeom prst="rect">
                <a:avLst/>
              </a:prstGeom>
            </p:spPr>
            <p:txBody>
              <a:bodyPr wrap="square" anchor="ctr">
                <a:spAutoFit/>
              </a:bodyPr>
              <a:lstStyle/>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گزارش دهی</a:t>
                </a:r>
                <a:endParaRPr lang="en-US"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56" name="Rectangle 55">
                <a:extLst>
                  <a:ext uri="{FF2B5EF4-FFF2-40B4-BE49-F238E27FC236}">
                    <a16:creationId xmlns:a16="http://schemas.microsoft.com/office/drawing/2014/main" id="{33D4F56C-A33C-43B9-A878-792BDB74BB05}"/>
                  </a:ext>
                </a:extLst>
              </p:cNvPr>
              <p:cNvSpPr/>
              <p:nvPr/>
            </p:nvSpPr>
            <p:spPr>
              <a:xfrm>
                <a:off x="6452829" y="1672056"/>
                <a:ext cx="2254807" cy="523220"/>
              </a:xfrm>
              <a:prstGeom prst="rect">
                <a:avLst/>
              </a:prstGeom>
            </p:spPr>
            <p:txBody>
              <a:bodyPr wrap="square" anchor="ctr">
                <a:spAutoFit/>
              </a:bodyPr>
              <a:lstStyle/>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دگردیسی بنگاهها</a:t>
                </a:r>
                <a:endParaRPr lang="en-US"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57" name="Rectangle 56">
                <a:extLst>
                  <a:ext uri="{FF2B5EF4-FFF2-40B4-BE49-F238E27FC236}">
                    <a16:creationId xmlns:a16="http://schemas.microsoft.com/office/drawing/2014/main" id="{CFF08CBF-0B3E-447B-8B9F-D99F5CDA4F9A}"/>
                  </a:ext>
                </a:extLst>
              </p:cNvPr>
              <p:cNvSpPr/>
              <p:nvPr/>
            </p:nvSpPr>
            <p:spPr>
              <a:xfrm>
                <a:off x="7426060" y="5015760"/>
                <a:ext cx="1606122" cy="954107"/>
              </a:xfrm>
              <a:prstGeom prst="rect">
                <a:avLst/>
              </a:prstGeom>
            </p:spPr>
            <p:txBody>
              <a:bodyPr wrap="square" anchor="ctr">
                <a:spAutoFit/>
              </a:bodyPr>
              <a:lstStyle/>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هویت</a:t>
                </a:r>
              </a:p>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دیجیتالی</a:t>
                </a:r>
                <a:endParaRPr lang="en-US"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58" name="Rectangle 57">
                <a:extLst>
                  <a:ext uri="{FF2B5EF4-FFF2-40B4-BE49-F238E27FC236}">
                    <a16:creationId xmlns:a16="http://schemas.microsoft.com/office/drawing/2014/main" id="{99220EA2-B518-41A1-9D73-01EBA11A20A3}"/>
                  </a:ext>
                </a:extLst>
              </p:cNvPr>
              <p:cNvSpPr/>
              <p:nvPr/>
            </p:nvSpPr>
            <p:spPr>
              <a:xfrm>
                <a:off x="6021613" y="3869806"/>
                <a:ext cx="2052265" cy="954107"/>
              </a:xfrm>
              <a:prstGeom prst="rect">
                <a:avLst/>
              </a:prstGeom>
            </p:spPr>
            <p:txBody>
              <a:bodyPr wrap="square" anchor="ctr">
                <a:spAutoFit/>
              </a:bodyPr>
              <a:lstStyle/>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تعاملات</a:t>
                </a:r>
              </a:p>
              <a:p>
                <a:pPr lvl="0" algn="ctr" fontAlgn="base">
                  <a:spcBef>
                    <a:spcPct val="0"/>
                  </a:spcBef>
                  <a:spcAft>
                    <a:spcPct val="0"/>
                  </a:spcAft>
                </a:pPr>
                <a:r>
                  <a:rPr lang="fa-IR"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 تجاری</a:t>
                </a:r>
                <a:endParaRPr lang="en-US" sz="2800" b="1" cap="small"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grpSp>
        <p:pic>
          <p:nvPicPr>
            <p:cNvPr id="62" name="Picture 61">
              <a:extLst>
                <a:ext uri="{FF2B5EF4-FFF2-40B4-BE49-F238E27FC236}">
                  <a16:creationId xmlns:a16="http://schemas.microsoft.com/office/drawing/2014/main" id="{0DADF13B-8B4E-48F8-A1D7-CE846388B2C2}"/>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5000"/>
                      </a14:imgEffect>
                      <a14:imgEffect>
                        <a14:brightnessContrast bright="100000"/>
                      </a14:imgEffect>
                    </a14:imgLayer>
                  </a14:imgProps>
                </a:ext>
                <a:ext uri="{28A0092B-C50C-407E-A947-70E740481C1C}">
                  <a14:useLocalDpi xmlns:a14="http://schemas.microsoft.com/office/drawing/2010/main" val="0"/>
                </a:ext>
              </a:extLst>
            </a:blip>
            <a:srcRect b="10425"/>
            <a:stretch/>
          </p:blipFill>
          <p:spPr>
            <a:xfrm>
              <a:off x="7818068" y="2986901"/>
              <a:ext cx="1208049" cy="1082103"/>
            </a:xfrm>
            <a:prstGeom prst="rect">
              <a:avLst/>
            </a:prstGeom>
          </p:spPr>
        </p:pic>
      </p:grpSp>
      <p:sp>
        <p:nvSpPr>
          <p:cNvPr id="2" name="TextBox 1">
            <a:extLst>
              <a:ext uri="{FF2B5EF4-FFF2-40B4-BE49-F238E27FC236}">
                <a16:creationId xmlns:a16="http://schemas.microsoft.com/office/drawing/2014/main" id="{C8EF45DA-49E0-4779-AA35-A61EAE35E8BC}"/>
              </a:ext>
            </a:extLst>
          </p:cNvPr>
          <p:cNvSpPr txBox="1"/>
          <p:nvPr/>
        </p:nvSpPr>
        <p:spPr>
          <a:xfrm>
            <a:off x="190500" y="4069004"/>
            <a:ext cx="3047955" cy="1815882"/>
          </a:xfrm>
          <a:prstGeom prst="rect">
            <a:avLst/>
          </a:prstGeom>
          <a:noFill/>
        </p:spPr>
        <p:txBody>
          <a:bodyPr wrap="square" rtlCol="0">
            <a:spAutoFit/>
          </a:bodyPr>
          <a:lstStyle/>
          <a:p>
            <a:r>
              <a:rPr lang="en-US" sz="2800" strike="sngStrike" dirty="0"/>
              <a:t>Electronic (Digitization)</a:t>
            </a:r>
          </a:p>
          <a:p>
            <a:r>
              <a:rPr lang="en-US" sz="2800" strike="sngStrike" dirty="0"/>
              <a:t>Digitalization</a:t>
            </a:r>
          </a:p>
          <a:p>
            <a:r>
              <a:rPr lang="en-US" sz="2800" dirty="0"/>
              <a:t>Dematerialization</a:t>
            </a:r>
          </a:p>
        </p:txBody>
      </p:sp>
    </p:spTree>
    <p:extLst>
      <p:ext uri="{BB962C8B-B14F-4D97-AF65-F5344CB8AC3E}">
        <p14:creationId xmlns:p14="http://schemas.microsoft.com/office/powerpoint/2010/main" val="22230073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EF18-DFFB-4405-A393-410DC1B99B6A}"/>
              </a:ext>
            </a:extLst>
          </p:cNvPr>
          <p:cNvSpPr>
            <a:spLocks noGrp="1"/>
          </p:cNvSpPr>
          <p:nvPr>
            <p:ph type="title"/>
          </p:nvPr>
        </p:nvSpPr>
        <p:spPr>
          <a:xfrm>
            <a:off x="2111829" y="4022036"/>
            <a:ext cx="9829800" cy="1325563"/>
          </a:xfrm>
        </p:spPr>
        <p:txBody>
          <a:bodyPr>
            <a:normAutofit fontScale="90000"/>
          </a:bodyPr>
          <a:lstStyle/>
          <a:p>
            <a:r>
              <a:rPr lang="fa-IR" dirty="0"/>
              <a:t>ضمیمه شماره (2)</a:t>
            </a:r>
            <a:br>
              <a:rPr lang="fa-IR" dirty="0"/>
            </a:br>
            <a:r>
              <a:rPr lang="fa-IR" dirty="0" err="1"/>
              <a:t>چالش‎های</a:t>
            </a:r>
            <a:r>
              <a:rPr lang="fa-IR" dirty="0"/>
              <a:t> اساسی در زمینه پیوند با پرداخت الکترونیکی</a:t>
            </a:r>
            <a:endParaRPr lang="en-US" dirty="0"/>
          </a:p>
        </p:txBody>
      </p:sp>
    </p:spTree>
    <p:extLst>
      <p:ext uri="{BB962C8B-B14F-4D97-AF65-F5344CB8AC3E}">
        <p14:creationId xmlns:p14="http://schemas.microsoft.com/office/powerpoint/2010/main" val="22194776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13226-B98D-44FB-BF56-F5DCC8FEF6D0}"/>
              </a:ext>
            </a:extLst>
          </p:cNvPr>
          <p:cNvSpPr>
            <a:spLocks noGrp="1"/>
          </p:cNvSpPr>
          <p:nvPr>
            <p:ph type="title"/>
          </p:nvPr>
        </p:nvSpPr>
        <p:spPr>
          <a:xfrm>
            <a:off x="551985" y="248134"/>
            <a:ext cx="11258523" cy="1325563"/>
          </a:xfrm>
        </p:spPr>
        <p:txBody>
          <a:bodyPr/>
          <a:lstStyle/>
          <a:p>
            <a:r>
              <a:rPr lang="fa-IR" dirty="0"/>
              <a:t>اشتباه شدید یا کنش جمعی غیراخلاقی و </a:t>
            </a:r>
            <a:r>
              <a:rPr lang="fa-IR" dirty="0" err="1"/>
              <a:t>آسیب‎رسان</a:t>
            </a:r>
            <a:endParaRPr lang="en-GB" dirty="0"/>
          </a:p>
        </p:txBody>
      </p:sp>
      <p:sp>
        <p:nvSpPr>
          <p:cNvPr id="3" name="Content Placeholder 2">
            <a:extLst>
              <a:ext uri="{FF2B5EF4-FFF2-40B4-BE49-F238E27FC236}">
                <a16:creationId xmlns:a16="http://schemas.microsoft.com/office/drawing/2014/main" id="{36F26E34-FEE1-456C-ABD0-C7AFAAB96771}"/>
              </a:ext>
            </a:extLst>
          </p:cNvPr>
          <p:cNvSpPr>
            <a:spLocks noGrp="1"/>
          </p:cNvSpPr>
          <p:nvPr>
            <p:ph idx="1"/>
          </p:nvPr>
        </p:nvSpPr>
        <p:spPr>
          <a:xfrm>
            <a:off x="4247535" y="1433543"/>
            <a:ext cx="7562973" cy="5274023"/>
          </a:xfrm>
        </p:spPr>
        <p:txBody>
          <a:bodyPr>
            <a:normAutofit/>
          </a:bodyPr>
          <a:lstStyle/>
          <a:p>
            <a:r>
              <a:rPr lang="fa-IR" dirty="0"/>
              <a:t>فکر </a:t>
            </a:r>
            <a:r>
              <a:rPr lang="fa-IR" dirty="0" err="1"/>
              <a:t>بکری</a:t>
            </a:r>
            <a:r>
              <a:rPr lang="fa-IR" dirty="0"/>
              <a:t> که در جریان اجرای پروژه به ذهن برخی مدیران رسید، همان بود که بدان</a:t>
            </a:r>
            <a:r>
              <a:rPr lang="fa-IR" dirty="0">
                <a:solidFill>
                  <a:srgbClr val="0000FF"/>
                </a:solidFill>
              </a:rPr>
              <a:t> مالیات بر ارزش افزوده ساده شده</a:t>
            </a:r>
            <a:r>
              <a:rPr lang="fa-IR" dirty="0"/>
              <a:t> </a:t>
            </a:r>
            <a:r>
              <a:rPr lang="fa-IR" dirty="0" err="1"/>
              <a:t>می‎گویند</a:t>
            </a:r>
            <a:r>
              <a:rPr lang="fa-IR" dirty="0"/>
              <a:t>. </a:t>
            </a:r>
          </a:p>
          <a:p>
            <a:r>
              <a:rPr lang="fa-IR" dirty="0"/>
              <a:t>بصورت عادی، بین مبلغ دریافتی از مشتری در یک معامله و حتی مبلغ 9% دریافتی بابت مالیات معامله با مالیات پرداختنی مؤدی در انتهای فصل، ارتباط مستقیم و معناداری وجود نداشته به عبارت دیگر مالیات </a:t>
            </a:r>
            <a:r>
              <a:rPr lang="fa-IR" dirty="0" err="1"/>
              <a:t>حقّه</a:t>
            </a:r>
            <a:r>
              <a:rPr lang="fa-IR" dirty="0"/>
              <a:t> غیرقابل </a:t>
            </a:r>
            <a:r>
              <a:rPr lang="fa-IR" dirty="0" err="1"/>
              <a:t>تسجیل</a:t>
            </a:r>
            <a:r>
              <a:rPr lang="fa-IR" dirty="0"/>
              <a:t> و غیرقابل وصول است. </a:t>
            </a:r>
          </a:p>
          <a:p>
            <a:r>
              <a:rPr lang="fa-IR" dirty="0"/>
              <a:t>مالیات بر ارزش افزوده ساده شده، با وعده کاهش در مالیات پرداختنی و رعایت عدالت مالیاتی افقی، این تبعیض را در حق برخی مؤدیان قائل میشود. </a:t>
            </a:r>
          </a:p>
          <a:p>
            <a:r>
              <a:rPr lang="fa-IR" dirty="0"/>
              <a:t>بر اساس گزارش مرکز پژوهشهای مجلس، سابقه فساد و </a:t>
            </a:r>
            <a:r>
              <a:rPr lang="fa-IR" dirty="0" err="1"/>
              <a:t>رفتارعادلانه</a:t>
            </a:r>
            <a:r>
              <a:rPr lang="fa-IR" dirty="0"/>
              <a:t> در این زمینه آنقدر دارای اشکال است، که مشمول ساختن مؤدی درستکار، ظلم و بیعدالتی آشکار در حق وی </a:t>
            </a:r>
            <a:r>
              <a:rPr lang="fa-IR" dirty="0" err="1"/>
              <a:t>می‎باشد</a:t>
            </a:r>
            <a:r>
              <a:rPr lang="fa-IR" dirty="0"/>
              <a:t>. </a:t>
            </a:r>
            <a:endParaRPr lang="en-GB" dirty="0"/>
          </a:p>
        </p:txBody>
      </p:sp>
      <p:sp>
        <p:nvSpPr>
          <p:cNvPr id="4" name="Rectangle: Rounded Corners 3">
            <a:extLst>
              <a:ext uri="{FF2B5EF4-FFF2-40B4-BE49-F238E27FC236}">
                <a16:creationId xmlns:a16="http://schemas.microsoft.com/office/drawing/2014/main" id="{A709B15A-A0A4-4723-8848-808F09F349B6}"/>
              </a:ext>
            </a:extLst>
          </p:cNvPr>
          <p:cNvSpPr/>
          <p:nvPr/>
        </p:nvSpPr>
        <p:spPr>
          <a:xfrm>
            <a:off x="495085" y="4610359"/>
            <a:ext cx="3082653" cy="725620"/>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2400" b="1" i="0" u="none" strike="noStrike" kern="0" cap="none" spc="0" normalizeH="0" baseline="0" noProof="0" dirty="0">
                <a:ln>
                  <a:noFill/>
                </a:ln>
                <a:solidFill>
                  <a:prstClr val="white"/>
                </a:solidFill>
                <a:effectLst/>
                <a:uLnTx/>
                <a:uFillTx/>
                <a:latin typeface="Cambria"/>
                <a:ea typeface="+mn-ea"/>
                <a:cs typeface="Sakkal Majalla"/>
              </a:rPr>
              <a:t>روش مالیات بر ارزش افزوده ساده شده</a:t>
            </a:r>
            <a:endParaRPr kumimoji="0" lang="en-GB" sz="2400" b="0" i="0" u="none" strike="noStrike" kern="0" cap="none" spc="0" normalizeH="0" baseline="0" noProof="0" dirty="0">
              <a:ln>
                <a:noFill/>
              </a:ln>
              <a:solidFill>
                <a:prstClr val="white"/>
              </a:solidFill>
              <a:effectLst/>
              <a:uLnTx/>
              <a:uFillTx/>
              <a:latin typeface="Cambria"/>
              <a:ea typeface="+mn-ea"/>
              <a:cs typeface="Sakkal Majalla"/>
            </a:endParaRPr>
          </a:p>
        </p:txBody>
      </p:sp>
      <p:sp>
        <p:nvSpPr>
          <p:cNvPr id="5" name="Thought Bubble: Cloud 4">
            <a:extLst>
              <a:ext uri="{FF2B5EF4-FFF2-40B4-BE49-F238E27FC236}">
                <a16:creationId xmlns:a16="http://schemas.microsoft.com/office/drawing/2014/main" id="{F5163273-6D2F-4BF6-9E21-7AE48CB2D939}"/>
              </a:ext>
            </a:extLst>
          </p:cNvPr>
          <p:cNvSpPr/>
          <p:nvPr/>
        </p:nvSpPr>
        <p:spPr>
          <a:xfrm>
            <a:off x="79276" y="3063463"/>
            <a:ext cx="3911599" cy="1192513"/>
          </a:xfrm>
          <a:prstGeom prst="cloudCallout">
            <a:avLst>
              <a:gd name="adj1" fmla="val -21843"/>
              <a:gd name="adj2" fmla="val 756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err="1"/>
              <a:t>مالیات‎ستانی</a:t>
            </a:r>
            <a:r>
              <a:rPr lang="fa-IR" dirty="0"/>
              <a:t> با این روش بسیار </a:t>
            </a:r>
            <a:r>
              <a:rPr lang="fa-IR" dirty="0" err="1"/>
              <a:t>مسأله‎زا</a:t>
            </a:r>
            <a:r>
              <a:rPr lang="fa-IR" dirty="0"/>
              <a:t>، فسادبرانگیز، ناعادلانه و مورد مخالفت مجلس است.</a:t>
            </a:r>
            <a:endParaRPr lang="en-GB" dirty="0"/>
          </a:p>
        </p:txBody>
      </p:sp>
    </p:spTree>
    <p:extLst>
      <p:ext uri="{BB962C8B-B14F-4D97-AF65-F5344CB8AC3E}">
        <p14:creationId xmlns:p14="http://schemas.microsoft.com/office/powerpoint/2010/main" val="30836595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2DAF6FED-C04A-49EB-8BCF-046AF6A202D5}"/>
              </a:ext>
            </a:extLst>
          </p:cNvPr>
          <p:cNvSpPr/>
          <p:nvPr/>
        </p:nvSpPr>
        <p:spPr>
          <a:xfrm>
            <a:off x="10663575" y="1589879"/>
            <a:ext cx="1380449" cy="3586808"/>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0" cap="none" spc="0" normalizeH="0" baseline="0" noProof="0">
                <a:ln>
                  <a:noFill/>
                </a:ln>
                <a:solidFill>
                  <a:prstClr val="white"/>
                </a:solidFill>
                <a:effectLst/>
                <a:uLnTx/>
                <a:uFillTx/>
                <a:latin typeface="Cambria"/>
                <a:ea typeface="+mn-ea"/>
                <a:cs typeface="Sakkal Majalla"/>
              </a:rPr>
              <a:t>استفاده از کارتخوان بجای پایانه فروشگاهی</a:t>
            </a:r>
            <a:endParaRPr kumimoji="0" lang="en-GB" sz="2400" b="0" i="0" u="none" strike="noStrike" kern="0" cap="none" spc="0" normalizeH="0" baseline="0" noProof="0" dirty="0">
              <a:ln>
                <a:noFill/>
              </a:ln>
              <a:solidFill>
                <a:prstClr val="white"/>
              </a:solidFill>
              <a:effectLst/>
              <a:uLnTx/>
              <a:uFillTx/>
              <a:latin typeface="Cambria"/>
              <a:ea typeface="+mn-ea"/>
              <a:cs typeface="Sakkal Majalla"/>
            </a:endParaRPr>
          </a:p>
        </p:txBody>
      </p:sp>
      <p:sp>
        <p:nvSpPr>
          <p:cNvPr id="16" name="Arrow: Left 15">
            <a:extLst>
              <a:ext uri="{FF2B5EF4-FFF2-40B4-BE49-F238E27FC236}">
                <a16:creationId xmlns:a16="http://schemas.microsoft.com/office/drawing/2014/main" id="{DB134E76-6CA0-4332-A289-F9BE04E9A635}"/>
              </a:ext>
            </a:extLst>
          </p:cNvPr>
          <p:cNvSpPr/>
          <p:nvPr/>
        </p:nvSpPr>
        <p:spPr>
          <a:xfrm>
            <a:off x="10279626" y="2117801"/>
            <a:ext cx="286119" cy="2731401"/>
          </a:xfrm>
          <a:prstGeom prst="leftArrow">
            <a:avLst>
              <a:gd name="adj1" fmla="val 84557"/>
              <a:gd name="adj2" fmla="val 67241"/>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mbria"/>
              <a:ea typeface="+mn-ea"/>
              <a:cs typeface="Sakkal Majalla"/>
            </a:endParaRPr>
          </a:p>
        </p:txBody>
      </p:sp>
      <p:sp>
        <p:nvSpPr>
          <p:cNvPr id="17" name="Rectangle: Rounded Corners 16">
            <a:extLst>
              <a:ext uri="{FF2B5EF4-FFF2-40B4-BE49-F238E27FC236}">
                <a16:creationId xmlns:a16="http://schemas.microsoft.com/office/drawing/2014/main" id="{C5C85AC5-F203-4D7D-8E02-0BDBBC844806}"/>
              </a:ext>
            </a:extLst>
          </p:cNvPr>
          <p:cNvSpPr/>
          <p:nvPr/>
        </p:nvSpPr>
        <p:spPr>
          <a:xfrm>
            <a:off x="6783836" y="1707869"/>
            <a:ext cx="3082653" cy="725620"/>
          </a:xfrm>
          <a:prstGeom prst="round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a-IR" sz="2400" b="1" i="0" u="none" strike="noStrike" kern="0" cap="none" spc="0" normalizeH="0" baseline="0" noProof="0" dirty="0">
                <a:ln>
                  <a:noFill/>
                </a:ln>
                <a:solidFill>
                  <a:prstClr val="white"/>
                </a:solidFill>
                <a:effectLst/>
                <a:uLnTx/>
                <a:uFillTx/>
                <a:latin typeface="Cambria"/>
                <a:ea typeface="+mn-ea"/>
                <a:cs typeface="Sakkal Majalla"/>
              </a:rPr>
              <a:t>روش مالیات بر ارزش افزوده ساده شده</a:t>
            </a:r>
            <a:endParaRPr kumimoji="0" lang="en-GB" sz="2400" b="0" i="0" u="none" strike="noStrike" kern="0" cap="none" spc="0" normalizeH="0" baseline="0" noProof="0" dirty="0">
              <a:ln>
                <a:noFill/>
              </a:ln>
              <a:solidFill>
                <a:prstClr val="white"/>
              </a:solidFill>
              <a:effectLst/>
              <a:uLnTx/>
              <a:uFillTx/>
              <a:latin typeface="Cambria"/>
              <a:ea typeface="+mn-ea"/>
              <a:cs typeface="Sakkal Majalla"/>
            </a:endParaRPr>
          </a:p>
        </p:txBody>
      </p:sp>
      <p:grpSp>
        <p:nvGrpSpPr>
          <p:cNvPr id="18" name="Group 17">
            <a:extLst>
              <a:ext uri="{FF2B5EF4-FFF2-40B4-BE49-F238E27FC236}">
                <a16:creationId xmlns:a16="http://schemas.microsoft.com/office/drawing/2014/main" id="{02325B1C-2A2D-4957-8A83-CDD2C9B28F06}"/>
              </a:ext>
            </a:extLst>
          </p:cNvPr>
          <p:cNvGrpSpPr/>
          <p:nvPr/>
        </p:nvGrpSpPr>
        <p:grpSpPr>
          <a:xfrm>
            <a:off x="6783836" y="2902482"/>
            <a:ext cx="3347753" cy="2235855"/>
            <a:chOff x="6445175" y="3002772"/>
            <a:chExt cx="3347753" cy="2235855"/>
          </a:xfrm>
        </p:grpSpPr>
        <p:sp>
          <p:nvSpPr>
            <p:cNvPr id="19" name="Rectangle: Rounded Corners 18">
              <a:extLst>
                <a:ext uri="{FF2B5EF4-FFF2-40B4-BE49-F238E27FC236}">
                  <a16:creationId xmlns:a16="http://schemas.microsoft.com/office/drawing/2014/main" id="{0C726C11-DF8C-42EC-BEE9-189BECD9968D}"/>
                </a:ext>
              </a:extLst>
            </p:cNvPr>
            <p:cNvSpPr/>
            <p:nvPr/>
          </p:nvSpPr>
          <p:spPr>
            <a:xfrm>
              <a:off x="6935445" y="3203349"/>
              <a:ext cx="2768994" cy="1277145"/>
            </a:xfrm>
            <a:prstGeom prst="roundRect">
              <a:avLst>
                <a:gd name="adj" fmla="val 11232"/>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0" cap="none" spc="0" normalizeH="0" baseline="0" noProof="0" dirty="0">
                  <a:ln>
                    <a:noFill/>
                  </a:ln>
                  <a:solidFill>
                    <a:prstClr val="black"/>
                  </a:solidFill>
                  <a:effectLst/>
                  <a:uLnTx/>
                  <a:uFillTx/>
                  <a:latin typeface="Cambria"/>
                  <a:ea typeface="+mn-ea"/>
                  <a:cs typeface="Sakkal Majalla"/>
                </a:rPr>
                <a:t>میزان فروش مؤدی بر اساس اطلاعات بخشی از فروش مشتری که توسط کارت انجام شده است؛ توسط سامانه پیشنهاد میشود.</a:t>
              </a:r>
            </a:p>
          </p:txBody>
        </p:sp>
        <p:sp>
          <p:nvSpPr>
            <p:cNvPr id="20" name="Rectangle: Rounded Corners 19">
              <a:extLst>
                <a:ext uri="{FF2B5EF4-FFF2-40B4-BE49-F238E27FC236}">
                  <a16:creationId xmlns:a16="http://schemas.microsoft.com/office/drawing/2014/main" id="{39612C9D-2E41-4642-A530-828FE6E4F549}"/>
                </a:ext>
              </a:extLst>
            </p:cNvPr>
            <p:cNvSpPr/>
            <p:nvPr/>
          </p:nvSpPr>
          <p:spPr>
            <a:xfrm>
              <a:off x="7282904" y="4548403"/>
              <a:ext cx="2421536" cy="529958"/>
            </a:xfrm>
            <a:prstGeom prst="roundRect">
              <a:avLst/>
            </a:prstGeom>
            <a:solidFill>
              <a:srgbClr val="FF0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1" i="0" u="none" strike="noStrike" kern="0" cap="none" spc="0" normalizeH="0" baseline="0" noProof="0" dirty="0">
                  <a:ln>
                    <a:noFill/>
                  </a:ln>
                  <a:solidFill>
                    <a:prstClr val="white"/>
                  </a:solidFill>
                  <a:effectLst/>
                  <a:uLnTx/>
                  <a:uFillTx/>
                  <a:latin typeface="Cambria"/>
                  <a:ea typeface="+mn-ea"/>
                  <a:cs typeface="Sakkal Majalla"/>
                </a:rPr>
                <a:t>میزان فروش مؤدی حاصل  توافق بین مؤدی و ممیز</a:t>
              </a:r>
            </a:p>
          </p:txBody>
        </p:sp>
        <p:sp>
          <p:nvSpPr>
            <p:cNvPr id="21" name="Rectangle: Rounded Corners 20">
              <a:extLst>
                <a:ext uri="{FF2B5EF4-FFF2-40B4-BE49-F238E27FC236}">
                  <a16:creationId xmlns:a16="http://schemas.microsoft.com/office/drawing/2014/main" id="{8CDD6AE7-311A-4263-86A8-63547A04ADEA}"/>
                </a:ext>
              </a:extLst>
            </p:cNvPr>
            <p:cNvSpPr/>
            <p:nvPr/>
          </p:nvSpPr>
          <p:spPr>
            <a:xfrm>
              <a:off x="6445175" y="3002772"/>
              <a:ext cx="3347753" cy="2235855"/>
            </a:xfrm>
            <a:prstGeom prst="roundRect">
              <a:avLst>
                <a:gd name="adj" fmla="val 6429"/>
              </a:avLst>
            </a:prstGeom>
            <a:noFill/>
            <a:ln w="2857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mbria"/>
                <a:ea typeface="+mn-ea"/>
                <a:cs typeface="Sakkal Majalla"/>
              </a:endParaRPr>
            </a:p>
          </p:txBody>
        </p:sp>
        <p:pic>
          <p:nvPicPr>
            <p:cNvPr id="22" name="Picture 21">
              <a:extLst>
                <a:ext uri="{FF2B5EF4-FFF2-40B4-BE49-F238E27FC236}">
                  <a16:creationId xmlns:a16="http://schemas.microsoft.com/office/drawing/2014/main" id="{E1940364-B02A-4010-8D71-99D4F537B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9829" y="3147308"/>
              <a:ext cx="455244" cy="445217"/>
            </a:xfrm>
            <a:prstGeom prst="rect">
              <a:avLst/>
            </a:prstGeom>
          </p:spPr>
        </p:pic>
        <p:pic>
          <p:nvPicPr>
            <p:cNvPr id="23" name="Picture 22">
              <a:extLst>
                <a:ext uri="{FF2B5EF4-FFF2-40B4-BE49-F238E27FC236}">
                  <a16:creationId xmlns:a16="http://schemas.microsoft.com/office/drawing/2014/main" id="{44988531-8C81-4583-9859-5E57A00DA8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5115" y="4548403"/>
              <a:ext cx="529958" cy="529958"/>
            </a:xfrm>
            <a:prstGeom prst="rect">
              <a:avLst/>
            </a:prstGeom>
          </p:spPr>
        </p:pic>
      </p:grpSp>
      <p:sp>
        <p:nvSpPr>
          <p:cNvPr id="24" name="Plus Sign 23">
            <a:extLst>
              <a:ext uri="{FF2B5EF4-FFF2-40B4-BE49-F238E27FC236}">
                <a16:creationId xmlns:a16="http://schemas.microsoft.com/office/drawing/2014/main" id="{F6C44B95-F480-4C69-B768-C6B9151BD575}"/>
              </a:ext>
            </a:extLst>
          </p:cNvPr>
          <p:cNvSpPr/>
          <p:nvPr/>
        </p:nvSpPr>
        <p:spPr>
          <a:xfrm>
            <a:off x="8218788" y="2482081"/>
            <a:ext cx="477848" cy="412952"/>
          </a:xfrm>
          <a:prstGeom prst="mathPlus">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mbria"/>
              <a:ea typeface="+mn-ea"/>
              <a:cs typeface="Sakkal Majalla"/>
            </a:endParaRPr>
          </a:p>
        </p:txBody>
      </p:sp>
      <p:sp>
        <p:nvSpPr>
          <p:cNvPr id="25" name="TextBox 24">
            <a:extLst>
              <a:ext uri="{FF2B5EF4-FFF2-40B4-BE49-F238E27FC236}">
                <a16:creationId xmlns:a16="http://schemas.microsoft.com/office/drawing/2014/main" id="{8B0CA349-0B63-44BA-8291-8AC58E0C7BB9}"/>
              </a:ext>
            </a:extLst>
          </p:cNvPr>
          <p:cNvSpPr txBox="1"/>
          <p:nvPr/>
        </p:nvSpPr>
        <p:spPr>
          <a:xfrm>
            <a:off x="6484743" y="5194378"/>
            <a:ext cx="2830952" cy="52322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2800" b="1" kern="0" dirty="0">
                <a:solidFill>
                  <a:prstClr val="black"/>
                </a:solidFill>
              </a:rPr>
              <a:t>وضعیت زمان صفر پروژه</a:t>
            </a:r>
            <a:endParaRPr kumimoji="0" lang="en-GB" sz="2800" b="1" i="0" u="none" strike="noStrike" kern="0" cap="none" spc="0" normalizeH="0" baseline="0" noProof="0" dirty="0">
              <a:ln>
                <a:noFill/>
              </a:ln>
              <a:solidFill>
                <a:prstClr val="black"/>
              </a:solidFill>
              <a:effectLst/>
              <a:uLnTx/>
              <a:uFillTx/>
            </a:endParaRPr>
          </a:p>
        </p:txBody>
      </p:sp>
      <p:sp>
        <p:nvSpPr>
          <p:cNvPr id="26" name="Thought Bubble: Cloud 25">
            <a:extLst>
              <a:ext uri="{FF2B5EF4-FFF2-40B4-BE49-F238E27FC236}">
                <a16:creationId xmlns:a16="http://schemas.microsoft.com/office/drawing/2014/main" id="{1AD916E2-3BD9-4522-B8A7-D9CF62DD6C5D}"/>
              </a:ext>
            </a:extLst>
          </p:cNvPr>
          <p:cNvSpPr/>
          <p:nvPr/>
        </p:nvSpPr>
        <p:spPr>
          <a:xfrm>
            <a:off x="6368027" y="160973"/>
            <a:ext cx="3911599" cy="1192513"/>
          </a:xfrm>
          <a:prstGeom prst="cloudCallout">
            <a:avLst>
              <a:gd name="adj1" fmla="val -21843"/>
              <a:gd name="adj2" fmla="val 756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err="1"/>
              <a:t>مالیات‎ستانی</a:t>
            </a:r>
            <a:r>
              <a:rPr lang="fa-IR" dirty="0"/>
              <a:t> با این روش بسیار </a:t>
            </a:r>
            <a:r>
              <a:rPr lang="fa-IR" dirty="0" err="1"/>
              <a:t>مسأله‎زا</a:t>
            </a:r>
            <a:r>
              <a:rPr lang="fa-IR" dirty="0"/>
              <a:t>، فسادبرانگیز، ناعادلانه و مورد مخالفت مجلس است.</a:t>
            </a:r>
            <a:endParaRPr lang="en-GB" dirty="0"/>
          </a:p>
        </p:txBody>
      </p:sp>
      <p:sp>
        <p:nvSpPr>
          <p:cNvPr id="27" name="Rectangle: Rounded Corners 26">
            <a:extLst>
              <a:ext uri="{FF2B5EF4-FFF2-40B4-BE49-F238E27FC236}">
                <a16:creationId xmlns:a16="http://schemas.microsoft.com/office/drawing/2014/main" id="{66820EC4-95ED-4F92-BDD7-2171E85744DC}"/>
              </a:ext>
            </a:extLst>
          </p:cNvPr>
          <p:cNvSpPr/>
          <p:nvPr/>
        </p:nvSpPr>
        <p:spPr>
          <a:xfrm>
            <a:off x="3228616" y="1672403"/>
            <a:ext cx="3039730" cy="1085481"/>
          </a:xfrm>
          <a:prstGeom prst="roundRect">
            <a:avLst>
              <a:gd name="adj" fmla="val 11232"/>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000" dirty="0">
                <a:solidFill>
                  <a:schemeClr val="tx1"/>
                </a:solidFill>
                <a:cs typeface="+mj-cs"/>
              </a:rPr>
              <a:t>میزان فروش مؤدی بر اساس اطلاعات بخشی از فروش مشتری (با کارتخوان) توسط سامانه پیشنهاد میشود.</a:t>
            </a:r>
          </a:p>
        </p:txBody>
      </p:sp>
      <p:grpSp>
        <p:nvGrpSpPr>
          <p:cNvPr id="28" name="Group 27">
            <a:extLst>
              <a:ext uri="{FF2B5EF4-FFF2-40B4-BE49-F238E27FC236}">
                <a16:creationId xmlns:a16="http://schemas.microsoft.com/office/drawing/2014/main" id="{9A355A62-5CB2-4E7E-B417-A2412EC2051E}"/>
              </a:ext>
            </a:extLst>
          </p:cNvPr>
          <p:cNvGrpSpPr/>
          <p:nvPr/>
        </p:nvGrpSpPr>
        <p:grpSpPr>
          <a:xfrm>
            <a:off x="3228616" y="2852275"/>
            <a:ext cx="3039731" cy="2477723"/>
            <a:chOff x="538809" y="3569119"/>
            <a:chExt cx="3626137" cy="2477723"/>
          </a:xfrm>
        </p:grpSpPr>
        <p:sp>
          <p:nvSpPr>
            <p:cNvPr id="29" name="Rectangle 28">
              <a:extLst>
                <a:ext uri="{FF2B5EF4-FFF2-40B4-BE49-F238E27FC236}">
                  <a16:creationId xmlns:a16="http://schemas.microsoft.com/office/drawing/2014/main" id="{692CAAFD-467B-42F7-BF90-A52C4D34FD3E}"/>
                </a:ext>
              </a:extLst>
            </p:cNvPr>
            <p:cNvSpPr/>
            <p:nvPr/>
          </p:nvSpPr>
          <p:spPr>
            <a:xfrm>
              <a:off x="538809" y="4005666"/>
              <a:ext cx="3626137" cy="2041176"/>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D162C900-ECB1-49CC-93BB-AF04CD1B2973}"/>
                </a:ext>
              </a:extLst>
            </p:cNvPr>
            <p:cNvSpPr/>
            <p:nvPr/>
          </p:nvSpPr>
          <p:spPr>
            <a:xfrm>
              <a:off x="693675" y="4200346"/>
              <a:ext cx="3317887" cy="808211"/>
            </a:xfrm>
            <a:prstGeom prst="roundRect">
              <a:avLst>
                <a:gd name="adj" fmla="val 11232"/>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000" dirty="0">
                  <a:solidFill>
                    <a:schemeClr val="tx1"/>
                  </a:solidFill>
                  <a:cs typeface="+mj-cs"/>
                </a:rPr>
                <a:t>بر اساس صورتحساب های وی در سامانه معاملات سازمان مالیاتی</a:t>
              </a:r>
            </a:p>
          </p:txBody>
        </p:sp>
        <p:sp>
          <p:nvSpPr>
            <p:cNvPr id="31" name="Rectangle: Rounded Corners 30">
              <a:extLst>
                <a:ext uri="{FF2B5EF4-FFF2-40B4-BE49-F238E27FC236}">
                  <a16:creationId xmlns:a16="http://schemas.microsoft.com/office/drawing/2014/main" id="{D00057A7-907F-4D63-97C2-0DCA5F04B815}"/>
                </a:ext>
              </a:extLst>
            </p:cNvPr>
            <p:cNvSpPr/>
            <p:nvPr/>
          </p:nvSpPr>
          <p:spPr>
            <a:xfrm>
              <a:off x="693677" y="5097048"/>
              <a:ext cx="3317887" cy="808211"/>
            </a:xfrm>
            <a:prstGeom prst="roundRect">
              <a:avLst>
                <a:gd name="adj" fmla="val 1123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000" dirty="0">
                  <a:solidFill>
                    <a:schemeClr val="tx1"/>
                  </a:solidFill>
                  <a:cs typeface="+mj-cs"/>
                </a:rPr>
                <a:t>بر اساس فروش گزارش شده توسط دیگر مؤدیان</a:t>
              </a:r>
            </a:p>
          </p:txBody>
        </p:sp>
        <p:sp>
          <p:nvSpPr>
            <p:cNvPr id="32" name="Rectangle: Rounded Corners 31">
              <a:extLst>
                <a:ext uri="{FF2B5EF4-FFF2-40B4-BE49-F238E27FC236}">
                  <a16:creationId xmlns:a16="http://schemas.microsoft.com/office/drawing/2014/main" id="{3924480A-C035-4860-A039-C95C76E46E63}"/>
                </a:ext>
              </a:extLst>
            </p:cNvPr>
            <p:cNvSpPr/>
            <p:nvPr/>
          </p:nvSpPr>
          <p:spPr>
            <a:xfrm>
              <a:off x="538809" y="3569119"/>
              <a:ext cx="3626137" cy="536836"/>
            </a:xfrm>
            <a:prstGeom prst="roundRect">
              <a:avLst>
                <a:gd name="adj" fmla="val 11232"/>
              </a:avLst>
            </a:prstGeom>
            <a:solidFill>
              <a:schemeClr val="accent2"/>
            </a:solid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000" b="1" dirty="0">
                  <a:solidFill>
                    <a:schemeClr val="bg1"/>
                  </a:solidFill>
                  <a:cs typeface="+mj-cs"/>
                </a:rPr>
                <a:t>میزان خرید نهاده مؤدی</a:t>
              </a:r>
            </a:p>
          </p:txBody>
        </p:sp>
      </p:grpSp>
      <p:sp>
        <p:nvSpPr>
          <p:cNvPr id="33" name="Arrow: Left 32">
            <a:extLst>
              <a:ext uri="{FF2B5EF4-FFF2-40B4-BE49-F238E27FC236}">
                <a16:creationId xmlns:a16="http://schemas.microsoft.com/office/drawing/2014/main" id="{CE7D33B4-10FB-46B5-AC64-2360FFD93AFD}"/>
              </a:ext>
            </a:extLst>
          </p:cNvPr>
          <p:cNvSpPr/>
          <p:nvPr/>
        </p:nvSpPr>
        <p:spPr>
          <a:xfrm>
            <a:off x="6374784" y="2246670"/>
            <a:ext cx="286119" cy="2731401"/>
          </a:xfrm>
          <a:prstGeom prst="leftArrow">
            <a:avLst>
              <a:gd name="adj1" fmla="val 84557"/>
              <a:gd name="adj2" fmla="val 67241"/>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mbria"/>
              <a:ea typeface="+mn-ea"/>
              <a:cs typeface="Sakkal Majalla"/>
            </a:endParaRPr>
          </a:p>
        </p:txBody>
      </p:sp>
      <p:sp>
        <p:nvSpPr>
          <p:cNvPr id="34" name="Rectangle: Diagonal Corners Rounded 33">
            <a:extLst>
              <a:ext uri="{FF2B5EF4-FFF2-40B4-BE49-F238E27FC236}">
                <a16:creationId xmlns:a16="http://schemas.microsoft.com/office/drawing/2014/main" id="{9A7C7536-74BA-46BC-87EA-35B0D681A9E7}"/>
              </a:ext>
            </a:extLst>
          </p:cNvPr>
          <p:cNvSpPr/>
          <p:nvPr/>
        </p:nvSpPr>
        <p:spPr>
          <a:xfrm>
            <a:off x="193132" y="337700"/>
            <a:ext cx="2929046" cy="1079053"/>
          </a:xfrm>
          <a:prstGeom prst="round2DiagRect">
            <a:avLst>
              <a:gd name="adj1" fmla="val 17061"/>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000" dirty="0">
                <a:solidFill>
                  <a:schemeClr val="tx1"/>
                </a:solidFill>
              </a:rPr>
              <a:t>مؤدی با کاستن از فروش کارتی بخت خود را برای کاهش مالیات </a:t>
            </a:r>
            <a:r>
              <a:rPr lang="fa-IR" sz="2000" dirty="0" err="1">
                <a:solidFill>
                  <a:schemeClr val="tx1"/>
                </a:solidFill>
              </a:rPr>
              <a:t>می‎آزماید</a:t>
            </a:r>
            <a:endParaRPr lang="en-GB" sz="2000" dirty="0">
              <a:solidFill>
                <a:schemeClr val="tx1"/>
              </a:solidFill>
            </a:endParaRPr>
          </a:p>
        </p:txBody>
      </p:sp>
      <p:sp>
        <p:nvSpPr>
          <p:cNvPr id="35" name="Rectangle: Diagonal Corners Rounded 34">
            <a:extLst>
              <a:ext uri="{FF2B5EF4-FFF2-40B4-BE49-F238E27FC236}">
                <a16:creationId xmlns:a16="http://schemas.microsoft.com/office/drawing/2014/main" id="{10225039-1A9E-4BCD-819D-8373EF32C54C}"/>
              </a:ext>
            </a:extLst>
          </p:cNvPr>
          <p:cNvSpPr/>
          <p:nvPr/>
        </p:nvSpPr>
        <p:spPr>
          <a:xfrm>
            <a:off x="190985" y="1466292"/>
            <a:ext cx="2889594" cy="3037976"/>
          </a:xfrm>
          <a:prstGeom prst="round2DiagRect">
            <a:avLst>
              <a:gd name="adj1" fmla="val 0"/>
              <a:gd name="adj2" fmla="val 9598"/>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000" dirty="0">
                <a:solidFill>
                  <a:schemeClr val="tx1"/>
                </a:solidFill>
              </a:rPr>
              <a:t>به هر اندازه اخبار و شواهدی از فاصله بین حجم فروش کارتی با فروش واقعی مؤدی در سازمان مطرح شود؛ موضوع محاسبه </a:t>
            </a:r>
            <a:r>
              <a:rPr lang="fa-IR" sz="2000" i="1" dirty="0">
                <a:solidFill>
                  <a:srgbClr val="00B0F0"/>
                </a:solidFill>
              </a:rPr>
              <a:t>ضریب تصحیح </a:t>
            </a:r>
            <a:r>
              <a:rPr lang="fa-IR" sz="2000" dirty="0" err="1">
                <a:solidFill>
                  <a:schemeClr val="tx1"/>
                </a:solidFill>
              </a:rPr>
              <a:t>جدی‎تر</a:t>
            </a:r>
            <a:r>
              <a:rPr lang="fa-IR" sz="2000" dirty="0">
                <a:solidFill>
                  <a:schemeClr val="tx1"/>
                </a:solidFill>
              </a:rPr>
              <a:t> میشود. </a:t>
            </a:r>
          </a:p>
          <a:p>
            <a:pPr algn="r" rtl="1"/>
            <a:r>
              <a:rPr lang="fa-IR" sz="2000" dirty="0">
                <a:solidFill>
                  <a:schemeClr val="tx1"/>
                </a:solidFill>
              </a:rPr>
              <a:t>سازمان برای رفاه حال مؤدیان، بنا را بر محاسبه اختصاصی ضریب به ازای هر مؤدی گذاشته و ممیزان وارد میشوند. </a:t>
            </a:r>
            <a:endParaRPr lang="en-GB" sz="2000" dirty="0">
              <a:solidFill>
                <a:schemeClr val="tx1"/>
              </a:solidFill>
            </a:endParaRPr>
          </a:p>
        </p:txBody>
      </p:sp>
      <p:sp>
        <p:nvSpPr>
          <p:cNvPr id="36" name="TextBox 35">
            <a:extLst>
              <a:ext uri="{FF2B5EF4-FFF2-40B4-BE49-F238E27FC236}">
                <a16:creationId xmlns:a16="http://schemas.microsoft.com/office/drawing/2014/main" id="{F0BD2FD0-83FD-48A8-BFB5-881397B03018}"/>
              </a:ext>
            </a:extLst>
          </p:cNvPr>
          <p:cNvSpPr txBox="1"/>
          <p:nvPr/>
        </p:nvSpPr>
        <p:spPr>
          <a:xfrm>
            <a:off x="3239614" y="5374464"/>
            <a:ext cx="3039731" cy="461665"/>
          </a:xfrm>
          <a:prstGeom prst="rect">
            <a:avLst/>
          </a:prstGeom>
          <a:noFill/>
        </p:spPr>
        <p:txBody>
          <a:bodyPr wrap="square" rtlCol="0">
            <a:spAutoFit/>
          </a:bodyPr>
          <a:lstStyle/>
          <a:p>
            <a:pPr algn="ctr" rtl="1"/>
            <a:r>
              <a:rPr lang="fa-IR" sz="2400" b="1" dirty="0"/>
              <a:t>وضعیت پس از نخستین تغییرات</a:t>
            </a:r>
            <a:endParaRPr lang="en-GB" sz="2400" b="1" dirty="0"/>
          </a:p>
        </p:txBody>
      </p:sp>
      <p:sp>
        <p:nvSpPr>
          <p:cNvPr id="37" name="Rectangle: Rounded Corners 36">
            <a:extLst>
              <a:ext uri="{FF2B5EF4-FFF2-40B4-BE49-F238E27FC236}">
                <a16:creationId xmlns:a16="http://schemas.microsoft.com/office/drawing/2014/main" id="{9B470927-318A-41E8-B1E1-B88494A153AE}"/>
              </a:ext>
            </a:extLst>
          </p:cNvPr>
          <p:cNvSpPr/>
          <p:nvPr/>
        </p:nvSpPr>
        <p:spPr>
          <a:xfrm>
            <a:off x="3228615" y="6005691"/>
            <a:ext cx="8760185" cy="59515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000" dirty="0"/>
              <a:t>ضریب تصحیح عددی بزرگتر از یک است که با ضرب آن در فروش با کارتخوان مؤدی، فروش کل مؤدی برآورد میگردد.</a:t>
            </a:r>
            <a:endParaRPr lang="en-GB" sz="2000" dirty="0"/>
          </a:p>
        </p:txBody>
      </p:sp>
      <p:sp>
        <p:nvSpPr>
          <p:cNvPr id="38" name="Rectangle: Diagonal Corners Rounded 37">
            <a:extLst>
              <a:ext uri="{FF2B5EF4-FFF2-40B4-BE49-F238E27FC236}">
                <a16:creationId xmlns:a16="http://schemas.microsoft.com/office/drawing/2014/main" id="{016D2E08-229E-462B-A271-76C814D07226}"/>
              </a:ext>
            </a:extLst>
          </p:cNvPr>
          <p:cNvSpPr/>
          <p:nvPr/>
        </p:nvSpPr>
        <p:spPr>
          <a:xfrm>
            <a:off x="147976" y="4617139"/>
            <a:ext cx="2929046" cy="1219219"/>
          </a:xfrm>
          <a:prstGeom prst="round2DiagRect">
            <a:avLst>
              <a:gd name="adj1" fmla="val 17061"/>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000" dirty="0">
                <a:solidFill>
                  <a:schemeClr val="tx1"/>
                </a:solidFill>
              </a:rPr>
              <a:t>ورود ممیز، </a:t>
            </a:r>
            <a:r>
              <a:rPr lang="fa-IR" sz="2000" dirty="0" err="1">
                <a:solidFill>
                  <a:schemeClr val="tx1"/>
                </a:solidFill>
              </a:rPr>
              <a:t>انگیزه‎های</a:t>
            </a:r>
            <a:r>
              <a:rPr lang="fa-IR" sz="2000" dirty="0">
                <a:solidFill>
                  <a:schemeClr val="tx1"/>
                </a:solidFill>
              </a:rPr>
              <a:t> مؤدی را برای ایجاد اختلاف هرچه بیشتر در آمار فروش افزایش میدهد.</a:t>
            </a:r>
            <a:endParaRPr lang="en-GB" sz="2000" dirty="0">
              <a:solidFill>
                <a:schemeClr val="tx1"/>
              </a:solidFill>
            </a:endParaRPr>
          </a:p>
        </p:txBody>
      </p:sp>
      <p:sp>
        <p:nvSpPr>
          <p:cNvPr id="39" name="TextBox 38">
            <a:extLst>
              <a:ext uri="{FF2B5EF4-FFF2-40B4-BE49-F238E27FC236}">
                <a16:creationId xmlns:a16="http://schemas.microsoft.com/office/drawing/2014/main" id="{3B40C531-2BF2-49ED-B33A-4545DF69CC8B}"/>
              </a:ext>
            </a:extLst>
          </p:cNvPr>
          <p:cNvSpPr txBox="1"/>
          <p:nvPr/>
        </p:nvSpPr>
        <p:spPr>
          <a:xfrm>
            <a:off x="434623" y="5937024"/>
            <a:ext cx="2161822" cy="461665"/>
          </a:xfrm>
          <a:prstGeom prst="rect">
            <a:avLst/>
          </a:prstGeom>
          <a:noFill/>
        </p:spPr>
        <p:txBody>
          <a:bodyPr wrap="square" rtlCol="0">
            <a:spAutoFit/>
          </a:bodyPr>
          <a:lstStyle/>
          <a:p>
            <a:pPr algn="ctr" rtl="1"/>
            <a:r>
              <a:rPr lang="fa-IR" sz="2400" b="1" dirty="0"/>
              <a:t>چرخه مخرب</a:t>
            </a:r>
            <a:endParaRPr lang="en-GB" sz="2400" b="1" dirty="0"/>
          </a:p>
        </p:txBody>
      </p:sp>
    </p:spTree>
    <p:extLst>
      <p:ext uri="{BB962C8B-B14F-4D97-AF65-F5344CB8AC3E}">
        <p14:creationId xmlns:p14="http://schemas.microsoft.com/office/powerpoint/2010/main" val="1933755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AE400E-A4DD-4BFE-88DA-44278FE4BAC1}"/>
              </a:ext>
            </a:extLst>
          </p:cNvPr>
          <p:cNvSpPr/>
          <p:nvPr/>
        </p:nvSpPr>
        <p:spPr>
          <a:xfrm>
            <a:off x="640037" y="2695863"/>
            <a:ext cx="7159890" cy="69793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پول نقد</a:t>
            </a:r>
            <a:endParaRPr kumimoji="0" lang="en-GB" sz="4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5" name="Rectangle: Rounded Corners 4">
            <a:extLst>
              <a:ext uri="{FF2B5EF4-FFF2-40B4-BE49-F238E27FC236}">
                <a16:creationId xmlns:a16="http://schemas.microsoft.com/office/drawing/2014/main" id="{93A491A4-7ECC-4CED-BF11-36F4DE8A1907}"/>
              </a:ext>
            </a:extLst>
          </p:cNvPr>
          <p:cNvSpPr/>
          <p:nvPr/>
        </p:nvSpPr>
        <p:spPr>
          <a:xfrm>
            <a:off x="98386" y="455441"/>
            <a:ext cx="8136413" cy="1523586"/>
          </a:xfrm>
          <a:prstGeom prst="roundRect">
            <a:avLst>
              <a:gd name="adj" fmla="val 11431"/>
            </a:avLst>
          </a:prstGeom>
          <a:noFill/>
          <a:ln w="571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F2BF716-3B57-41CE-B857-6A51CFCADBC6}"/>
              </a:ext>
            </a:extLst>
          </p:cNvPr>
          <p:cNvSpPr txBox="1"/>
          <p:nvPr/>
        </p:nvSpPr>
        <p:spPr>
          <a:xfrm>
            <a:off x="3185216" y="121104"/>
            <a:ext cx="2096714" cy="584775"/>
          </a:xfrm>
          <a:prstGeom prst="rect">
            <a:avLst/>
          </a:prstGeom>
          <a:solidFill>
            <a:schemeClr val="bg1"/>
          </a:solid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اقتصاد سایه</a:t>
            </a:r>
            <a:endParaRPr kumimoji="0" lang="en-GB" sz="32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pic>
        <p:nvPicPr>
          <p:cNvPr id="8" name="Picture 7">
            <a:extLst>
              <a:ext uri="{FF2B5EF4-FFF2-40B4-BE49-F238E27FC236}">
                <a16:creationId xmlns:a16="http://schemas.microsoft.com/office/drawing/2014/main" id="{B68191F2-8505-4AA4-A6E8-AE9C760666F0}"/>
              </a:ext>
            </a:extLst>
          </p:cNvPr>
          <p:cNvPicPr>
            <a:picLocks noChangeAspect="1"/>
          </p:cNvPicPr>
          <p:nvPr/>
        </p:nvPicPr>
        <p:blipFill rotWithShape="1">
          <a:blip r:embed="rId2">
            <a:extLst>
              <a:ext uri="{28A0092B-C50C-407E-A947-70E740481C1C}">
                <a14:useLocalDpi xmlns:a14="http://schemas.microsoft.com/office/drawing/2010/main" val="0"/>
              </a:ext>
            </a:extLst>
          </a:blip>
          <a:srcRect b="49088"/>
          <a:stretch/>
        </p:blipFill>
        <p:spPr>
          <a:xfrm>
            <a:off x="712566" y="2733780"/>
            <a:ext cx="1190625" cy="596466"/>
          </a:xfrm>
          <a:prstGeom prst="rect">
            <a:avLst/>
          </a:prstGeom>
        </p:spPr>
      </p:pic>
      <p:sp>
        <p:nvSpPr>
          <p:cNvPr id="9" name="Arrow: Down 8">
            <a:extLst>
              <a:ext uri="{FF2B5EF4-FFF2-40B4-BE49-F238E27FC236}">
                <a16:creationId xmlns:a16="http://schemas.microsoft.com/office/drawing/2014/main" id="{9FAE6797-68F3-4C9D-972E-EA8B96E01669}"/>
              </a:ext>
            </a:extLst>
          </p:cNvPr>
          <p:cNvSpPr/>
          <p:nvPr/>
        </p:nvSpPr>
        <p:spPr>
          <a:xfrm>
            <a:off x="4821816" y="1810128"/>
            <a:ext cx="489233" cy="867805"/>
          </a:xfrm>
          <a:prstGeom prst="downArrow">
            <a:avLst>
              <a:gd name="adj1" fmla="val 71277"/>
              <a:gd name="adj2" fmla="val 11436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E89D3B89-FB6D-4184-9256-8A78760655CD}"/>
              </a:ext>
            </a:extLst>
          </p:cNvPr>
          <p:cNvSpPr/>
          <p:nvPr/>
        </p:nvSpPr>
        <p:spPr>
          <a:xfrm rot="10800000">
            <a:off x="3075529" y="1810128"/>
            <a:ext cx="489233" cy="867804"/>
          </a:xfrm>
          <a:prstGeom prst="downArrow">
            <a:avLst>
              <a:gd name="adj1" fmla="val 71277"/>
              <a:gd name="adj2" fmla="val 11436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A8CC9B0-2649-4A98-B7A0-5FC23D29A18E}"/>
              </a:ext>
            </a:extLst>
          </p:cNvPr>
          <p:cNvSpPr txBox="1"/>
          <p:nvPr/>
        </p:nvSpPr>
        <p:spPr>
          <a:xfrm>
            <a:off x="5052302" y="2003684"/>
            <a:ext cx="3196615"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تقاضا برای پول نقد نتیجه آنست</a:t>
            </a:r>
            <a:endParaRPr kumimoji="0" lang="en-GB"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2" name="TextBox 11">
            <a:extLst>
              <a:ext uri="{FF2B5EF4-FFF2-40B4-BE49-F238E27FC236}">
                <a16:creationId xmlns:a16="http://schemas.microsoft.com/office/drawing/2014/main" id="{1A1C304B-D4E6-43CC-B5DA-DC1313C9C278}"/>
              </a:ext>
            </a:extLst>
          </p:cNvPr>
          <p:cNvSpPr txBox="1"/>
          <p:nvPr/>
        </p:nvSpPr>
        <p:spPr>
          <a:xfrm>
            <a:off x="366312" y="2003684"/>
            <a:ext cx="2724853"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وجود پول نقد مسبب آنست</a:t>
            </a:r>
            <a:endParaRPr kumimoji="0" lang="en-GB"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aphicFrame>
        <p:nvGraphicFramePr>
          <p:cNvPr id="15" name="Table 15">
            <a:extLst>
              <a:ext uri="{FF2B5EF4-FFF2-40B4-BE49-F238E27FC236}">
                <a16:creationId xmlns:a16="http://schemas.microsoft.com/office/drawing/2014/main" id="{7ECBFFFA-7549-46FF-8A11-3D9D254A5E10}"/>
              </a:ext>
            </a:extLst>
          </p:cNvPr>
          <p:cNvGraphicFramePr>
            <a:graphicFrameLocks noGrp="1"/>
          </p:cNvGraphicFramePr>
          <p:nvPr/>
        </p:nvGraphicFramePr>
        <p:xfrm>
          <a:off x="98386" y="3462262"/>
          <a:ext cx="4059470" cy="2291080"/>
        </p:xfrm>
        <a:graphic>
          <a:graphicData uri="http://schemas.openxmlformats.org/drawingml/2006/table">
            <a:tbl>
              <a:tblPr bandRow="1">
                <a:tableStyleId>{00A15C55-8517-42AA-B614-E9B94910E393}</a:tableStyleId>
              </a:tblPr>
              <a:tblGrid>
                <a:gridCol w="4059470">
                  <a:extLst>
                    <a:ext uri="{9D8B030D-6E8A-4147-A177-3AD203B41FA5}">
                      <a16:colId xmlns:a16="http://schemas.microsoft.com/office/drawing/2014/main" val="2276913874"/>
                    </a:ext>
                  </a:extLst>
                </a:gridCol>
              </a:tblGrid>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تنها یکطرف مشتاق به پنهان سازی معامله است و طرف دیگر بطور مستقیم منتفع نیست و حتی ممکن است بی اطلاع باشد.</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5560752"/>
                  </a:ext>
                </a:extLst>
              </a:tr>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در ارتباط با کالا/خدمات قانونی؛ توسط فروشنده مجاز دارای شناسه مالیاتی</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9915367"/>
                  </a:ext>
                </a:extLst>
              </a:tr>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پرداخت نقدی خریدار  ممکن است شامل مالیات بر ارزش افزوده باشد یا نباشد و فروشنده معامله را ثبت نمیکند.</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17401134"/>
                  </a:ext>
                </a:extLst>
              </a:tr>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پرداخت الکترونیکی احتمال آنرا می کاهد</a:t>
                      </a:r>
                    </a:p>
                  </a:txBody>
                  <a:tcPr/>
                </a:tc>
                <a:extLst>
                  <a:ext uri="{0D108BD9-81ED-4DB2-BD59-A6C34878D82A}">
                    <a16:rowId xmlns:a16="http://schemas.microsoft.com/office/drawing/2014/main" val="3953626595"/>
                  </a:ext>
                </a:extLst>
              </a:tr>
            </a:tbl>
          </a:graphicData>
        </a:graphic>
      </p:graphicFrame>
      <p:graphicFrame>
        <p:nvGraphicFramePr>
          <p:cNvPr id="16" name="Table 15">
            <a:extLst>
              <a:ext uri="{FF2B5EF4-FFF2-40B4-BE49-F238E27FC236}">
                <a16:creationId xmlns:a16="http://schemas.microsoft.com/office/drawing/2014/main" id="{1B274C4F-F094-4A01-A1BE-019A7A5D62EC}"/>
              </a:ext>
            </a:extLst>
          </p:cNvPr>
          <p:cNvGraphicFramePr>
            <a:graphicFrameLocks noGrp="1"/>
          </p:cNvGraphicFramePr>
          <p:nvPr/>
        </p:nvGraphicFramePr>
        <p:xfrm>
          <a:off x="4282108" y="3464203"/>
          <a:ext cx="3966809" cy="2626360"/>
        </p:xfrm>
        <a:graphic>
          <a:graphicData uri="http://schemas.openxmlformats.org/drawingml/2006/table">
            <a:tbl>
              <a:tblPr bandRow="1">
                <a:tableStyleId>{21E4AEA4-8DFA-4A89-87EB-49C32662AFE0}</a:tableStyleId>
              </a:tblPr>
              <a:tblGrid>
                <a:gridCol w="3966809">
                  <a:extLst>
                    <a:ext uri="{9D8B030D-6E8A-4147-A177-3AD203B41FA5}">
                      <a16:colId xmlns:a16="http://schemas.microsoft.com/office/drawing/2014/main" val="2276913874"/>
                    </a:ext>
                  </a:extLst>
                </a:gridCol>
              </a:tblGrid>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توافقی بین دو طرف هست </a:t>
                      </a:r>
                    </a:p>
                    <a:p>
                      <a:pPr algn="r" rtl="1"/>
                      <a:r>
                        <a:rPr lang="fa-IR" dirty="0">
                          <a:solidFill>
                            <a:schemeClr val="tx1"/>
                          </a:solidFill>
                          <a:latin typeface="Sakkal Majalla" panose="02000000000000000000" pitchFamily="2" charset="-78"/>
                          <a:cs typeface="Sakkal Majalla" panose="02000000000000000000" pitchFamily="2" charset="-78"/>
                        </a:rPr>
                        <a:t>هر یک از طرفین از گزارش نکردن معامله منتفع میشود</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105560752"/>
                  </a:ext>
                </a:extLst>
              </a:tr>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در ارتباط با کالا/خدمات قانونی و غیرقانونی</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49915367"/>
                  </a:ext>
                </a:extLst>
              </a:tr>
              <a:tr h="370840">
                <a:tc>
                  <a:txBody>
                    <a:bodyPr/>
                    <a:lstStyle/>
                    <a:p>
                      <a:pPr algn="r" rtl="1"/>
                      <a:r>
                        <a:rPr lang="fa-IR" dirty="0">
                          <a:solidFill>
                            <a:schemeClr val="tx1"/>
                          </a:solidFill>
                          <a:latin typeface="Sakkal Majalla" panose="02000000000000000000" pitchFamily="2" charset="-78"/>
                          <a:cs typeface="Sakkal Majalla" panose="02000000000000000000" pitchFamily="2" charset="-78"/>
                        </a:rPr>
                        <a:t>پنهان سازی موجب صرفه در مالیات بر درآمد (فروش)یکطرف و عدم پرداخت مالیات ارزش افزوده توسط طرف دیگر میشود</a:t>
                      </a:r>
                      <a:endParaRPr lang="en-GB" dirty="0">
                        <a:solidFill>
                          <a:schemeClr val="tx1"/>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017401134"/>
                  </a:ext>
                </a:extLst>
              </a:tr>
              <a:tr h="370840">
                <a:tc>
                  <a:txBody>
                    <a:bodyPr/>
                    <a:lstStyle/>
                    <a:p>
                      <a:pPr algn="r" rtl="1"/>
                      <a:r>
                        <a:rPr lang="fa-IR" sz="2000" b="1" dirty="0">
                          <a:solidFill>
                            <a:srgbClr val="C00000"/>
                          </a:solidFill>
                          <a:latin typeface="Sakkal Majalla" panose="02000000000000000000" pitchFamily="2" charset="-78"/>
                          <a:cs typeface="Sakkal Majalla" panose="02000000000000000000" pitchFamily="2" charset="-78"/>
                        </a:rPr>
                        <a:t>امکانات پرداخت الکترونیکی بهای معامله بر این تخلف بی تاثیر است. دو طرف قصد استفاده ندارند.</a:t>
                      </a:r>
                      <a:endParaRPr lang="en-GB" sz="2000" b="1" dirty="0">
                        <a:solidFill>
                          <a:srgbClr val="C00000"/>
                        </a:solidFill>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953626595"/>
                  </a:ext>
                </a:extLst>
              </a:tr>
            </a:tbl>
          </a:graphicData>
        </a:graphic>
      </p:graphicFrame>
      <p:sp>
        <p:nvSpPr>
          <p:cNvPr id="2" name="Rectangle 1">
            <a:extLst>
              <a:ext uri="{FF2B5EF4-FFF2-40B4-BE49-F238E27FC236}">
                <a16:creationId xmlns:a16="http://schemas.microsoft.com/office/drawing/2014/main" id="{5761A065-93EC-4CFD-BF96-F3CEE024CC3A}"/>
              </a:ext>
            </a:extLst>
          </p:cNvPr>
          <p:cNvSpPr/>
          <p:nvPr/>
        </p:nvSpPr>
        <p:spPr>
          <a:xfrm>
            <a:off x="4682028" y="557925"/>
            <a:ext cx="3290677" cy="12580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اقتصاد سایه توافق شده</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Committed Shadow Economy</a:t>
            </a:r>
            <a:endParaRPr kumimoji="0" lang="en-GB"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 name="Rectangle 2">
            <a:extLst>
              <a:ext uri="{FF2B5EF4-FFF2-40B4-BE49-F238E27FC236}">
                <a16:creationId xmlns:a16="http://schemas.microsoft.com/office/drawing/2014/main" id="{6B8CCD4E-6133-4565-BCB2-0743F66188AC}"/>
              </a:ext>
            </a:extLst>
          </p:cNvPr>
          <p:cNvSpPr/>
          <p:nvPr/>
        </p:nvSpPr>
        <p:spPr>
          <a:xfrm>
            <a:off x="467257" y="563264"/>
            <a:ext cx="3290677" cy="125802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اقتصاد سایه خنثی</a:t>
            </a:r>
            <a:endPar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Passive Shadow Economy</a:t>
            </a:r>
            <a:endParaRPr kumimoji="0" lang="en-GB" sz="2400" b="1"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14" name="Rectangle: Rounded Corners 13">
            <a:extLst>
              <a:ext uri="{FF2B5EF4-FFF2-40B4-BE49-F238E27FC236}">
                <a16:creationId xmlns:a16="http://schemas.microsoft.com/office/drawing/2014/main" id="{7FBCEFAB-7FB2-4CFC-9EA2-251CE73883B3}"/>
              </a:ext>
            </a:extLst>
          </p:cNvPr>
          <p:cNvSpPr/>
          <p:nvPr/>
        </p:nvSpPr>
        <p:spPr>
          <a:xfrm>
            <a:off x="8479403" y="931333"/>
            <a:ext cx="3557796" cy="4556450"/>
          </a:xfrm>
          <a:prstGeom prst="roundRect">
            <a:avLst>
              <a:gd name="adj" fmla="val 4539"/>
            </a:avLst>
          </a:prstGeom>
          <a:solidFill>
            <a:srgbClr val="7030A0"/>
          </a:solidFill>
          <a:ln w="28575">
            <a:solidFill>
              <a:srgbClr val="002060"/>
            </a:solidFill>
          </a:ln>
          <a:effectLst>
            <a:outerShdw blurRad="50800" dist="127000" dir="1800000" algn="tl" rotWithShape="0">
              <a:srgbClr val="7030A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400" b="1" dirty="0">
                <a:solidFill>
                  <a:schemeClr val="bg1"/>
                </a:solidFill>
                <a:latin typeface="Sakkal Majalla" panose="02000000000000000000" pitchFamily="2" charset="-78"/>
                <a:cs typeface="Sakkal Majalla" panose="02000000000000000000" pitchFamily="2" charset="-78"/>
              </a:rPr>
              <a:t>معاملات به عنوان رخداد مالی چنانچه ثبت و گزارش شوند؛ هم بابت مالیات بر ارزش افزوده و هم بابت مالیات بر درآمد مورد استفاده قرار میگیرند.</a:t>
            </a:r>
          </a:p>
          <a:p>
            <a:pPr algn="r" rtl="1"/>
            <a:r>
              <a:rPr lang="fa-IR" sz="2400" b="1" dirty="0">
                <a:solidFill>
                  <a:schemeClr val="bg1"/>
                </a:solidFill>
                <a:latin typeface="Sakkal Majalla" panose="02000000000000000000" pitchFamily="2" charset="-78"/>
                <a:cs typeface="Sakkal Majalla" panose="02000000000000000000" pitchFamily="2" charset="-78"/>
              </a:rPr>
              <a:t>لذا مشتری و مؤدی میتوانند برای فرار مالیاتی به توافق برسند. و معامله ثبت نشود.</a:t>
            </a:r>
          </a:p>
          <a:p>
            <a:pPr algn="r" rtl="1"/>
            <a:r>
              <a:rPr lang="fa-IR" sz="2400" b="1" dirty="0">
                <a:solidFill>
                  <a:schemeClr val="bg1"/>
                </a:solidFill>
                <a:latin typeface="Sakkal Majalla" panose="02000000000000000000" pitchFamily="2" charset="-78"/>
                <a:cs typeface="Sakkal Majalla" panose="02000000000000000000" pitchFamily="2" charset="-78"/>
              </a:rPr>
              <a:t>احتمال میرود، که مشابه بسیاری از کشورها این فرار در حجم </a:t>
            </a:r>
            <a:r>
              <a:rPr lang="fa-IR" sz="2400" b="1" dirty="0" err="1">
                <a:solidFill>
                  <a:schemeClr val="bg1"/>
                </a:solidFill>
                <a:latin typeface="Sakkal Majalla" panose="02000000000000000000" pitchFamily="2" charset="-78"/>
                <a:cs typeface="Sakkal Majalla" panose="02000000000000000000" pitchFamily="2" charset="-78"/>
              </a:rPr>
              <a:t>گسترده‎ای</a:t>
            </a:r>
            <a:r>
              <a:rPr lang="fa-IR" sz="2400" b="1" dirty="0">
                <a:solidFill>
                  <a:schemeClr val="bg1"/>
                </a:solidFill>
                <a:latin typeface="Sakkal Majalla" panose="02000000000000000000" pitchFamily="2" charset="-78"/>
                <a:cs typeface="Sakkal Majalla" panose="02000000000000000000" pitchFamily="2" charset="-78"/>
              </a:rPr>
              <a:t> رخ داده و حجم </a:t>
            </a:r>
            <a:r>
              <a:rPr lang="fa-IR" sz="2400" b="1" dirty="0" err="1">
                <a:solidFill>
                  <a:schemeClr val="bg1"/>
                </a:solidFill>
                <a:latin typeface="Sakkal Majalla" panose="02000000000000000000" pitchFamily="2" charset="-78"/>
                <a:cs typeface="Sakkal Majalla" panose="02000000000000000000" pitchFamily="2" charset="-78"/>
              </a:rPr>
              <a:t>تراکنش‎های</a:t>
            </a:r>
            <a:r>
              <a:rPr lang="fa-IR" sz="2400" b="1" dirty="0">
                <a:solidFill>
                  <a:schemeClr val="bg1"/>
                </a:solidFill>
                <a:latin typeface="Sakkal Majalla" panose="02000000000000000000" pitchFamily="2" charset="-78"/>
                <a:cs typeface="Sakkal Majalla" panose="02000000000000000000" pitchFamily="2" charset="-78"/>
              </a:rPr>
              <a:t> پرداخت کارتی کاهش یابد. </a:t>
            </a:r>
            <a:endParaRPr lang="en-GB" sz="2400" b="1" dirty="0">
              <a:solidFill>
                <a:schemeClr val="bg1"/>
              </a:solidFill>
              <a:latin typeface="Sakkal Majalla" panose="02000000000000000000" pitchFamily="2" charset="-78"/>
              <a:cs typeface="Sakkal Majalla" panose="02000000000000000000" pitchFamily="2" charset="-78"/>
            </a:endParaRPr>
          </a:p>
        </p:txBody>
      </p:sp>
      <p:sp>
        <p:nvSpPr>
          <p:cNvPr id="7" name="Star: 5 Points 6">
            <a:extLst>
              <a:ext uri="{FF2B5EF4-FFF2-40B4-BE49-F238E27FC236}">
                <a16:creationId xmlns:a16="http://schemas.microsoft.com/office/drawing/2014/main" id="{9A5F2128-FF29-4548-9420-AB8F16697B25}"/>
              </a:ext>
            </a:extLst>
          </p:cNvPr>
          <p:cNvSpPr/>
          <p:nvPr/>
        </p:nvSpPr>
        <p:spPr>
          <a:xfrm>
            <a:off x="7834320" y="62413"/>
            <a:ext cx="630965" cy="6434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tar: 5 Points 16">
            <a:extLst>
              <a:ext uri="{FF2B5EF4-FFF2-40B4-BE49-F238E27FC236}">
                <a16:creationId xmlns:a16="http://schemas.microsoft.com/office/drawing/2014/main" id="{6B9D28AD-74B4-4B91-A34B-34A8511B6F51}"/>
              </a:ext>
            </a:extLst>
          </p:cNvPr>
          <p:cNvSpPr/>
          <p:nvPr/>
        </p:nvSpPr>
        <p:spPr>
          <a:xfrm>
            <a:off x="8248918" y="5512440"/>
            <a:ext cx="449172" cy="50453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3FFB23D5-873D-4E24-87C1-D34713A87881}"/>
              </a:ext>
            </a:extLst>
          </p:cNvPr>
          <p:cNvSpPr txBox="1"/>
          <p:nvPr/>
        </p:nvSpPr>
        <p:spPr>
          <a:xfrm>
            <a:off x="8535847" y="354730"/>
            <a:ext cx="3417550" cy="523220"/>
          </a:xfrm>
          <a:prstGeom prst="rect">
            <a:avLst/>
          </a:prstGeom>
          <a:noFill/>
        </p:spPr>
        <p:txBody>
          <a:bodyPr wrap="square" rtlCol="0">
            <a:spAutoFit/>
          </a:bodyPr>
          <a:lstStyle/>
          <a:p>
            <a:pPr algn="ctr" rtl="1"/>
            <a:r>
              <a:rPr lang="fa-IR" sz="2800" dirty="0"/>
              <a:t>دومین مخاطره مهم</a:t>
            </a:r>
            <a:endParaRPr lang="en-GB" sz="2800" dirty="0"/>
          </a:p>
        </p:txBody>
      </p:sp>
    </p:spTree>
    <p:extLst>
      <p:ext uri="{BB962C8B-B14F-4D97-AF65-F5344CB8AC3E}">
        <p14:creationId xmlns:p14="http://schemas.microsoft.com/office/powerpoint/2010/main" val="1463716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DED5020A-83AC-42CC-9654-31B0BCAD57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646" y="262802"/>
            <a:ext cx="5127039" cy="35697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Top Corners Snipped 4">
            <a:extLst>
              <a:ext uri="{FF2B5EF4-FFF2-40B4-BE49-F238E27FC236}">
                <a16:creationId xmlns:a16="http://schemas.microsoft.com/office/drawing/2014/main" id="{E83C0AE7-D70A-48F7-9139-F2032F2025FA}"/>
              </a:ext>
            </a:extLst>
          </p:cNvPr>
          <p:cNvSpPr/>
          <p:nvPr/>
        </p:nvSpPr>
        <p:spPr>
          <a:xfrm>
            <a:off x="9044989" y="227557"/>
            <a:ext cx="2912102" cy="1839103"/>
          </a:xfrm>
          <a:prstGeom prst="snip2SameRect">
            <a:avLst>
              <a:gd name="adj1" fmla="val 0"/>
              <a:gd name="adj2" fmla="val 19838"/>
            </a:avLst>
          </a:prstGeom>
          <a:solidFill>
            <a:srgbClr val="E80554"/>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0" cap="none" spc="0" normalizeH="0" baseline="0" noProof="0" dirty="0">
                <a:ln>
                  <a:noFill/>
                </a:ln>
                <a:solidFill>
                  <a:srgbClr val="FFFFFF"/>
                </a:solidFill>
                <a:effectLst/>
                <a:uLnTx/>
                <a:uFillTx/>
                <a:latin typeface="Cambria"/>
                <a:ea typeface="+mn-ea"/>
                <a:cs typeface="Sakkal Majalla"/>
              </a:rPr>
              <a:t>حمایت مالیاتی از </a:t>
            </a:r>
            <a:r>
              <a:rPr kumimoji="0" lang="fa-IR" sz="2000" b="1" i="0" u="none" strike="noStrike" kern="0" cap="none" spc="0" normalizeH="0" baseline="0" noProof="0" dirty="0" err="1">
                <a:ln>
                  <a:noFill/>
                </a:ln>
                <a:solidFill>
                  <a:srgbClr val="FFFFFF"/>
                </a:solidFill>
                <a:effectLst/>
                <a:uLnTx/>
                <a:uFillTx/>
                <a:latin typeface="Cambria"/>
                <a:ea typeface="+mn-ea"/>
                <a:cs typeface="Sakkal Majalla"/>
              </a:rPr>
              <a:t>کسب‎وکارهای</a:t>
            </a:r>
            <a:r>
              <a:rPr kumimoji="0" lang="fa-IR" sz="2000" b="1" i="0" u="none" strike="noStrike" kern="0" cap="none" spc="0" normalizeH="0" baseline="0" noProof="0" dirty="0">
                <a:ln>
                  <a:noFill/>
                </a:ln>
                <a:solidFill>
                  <a:srgbClr val="FFFFFF"/>
                </a:solidFill>
                <a:effectLst/>
                <a:uLnTx/>
                <a:uFillTx/>
                <a:latin typeface="Cambria"/>
                <a:ea typeface="+mn-ea"/>
                <a:cs typeface="Sakkal Majalla"/>
              </a:rPr>
              <a:t> خرد، کوچک و متوسط در ایران صحیح است و باید ادامه یابد.</a:t>
            </a:r>
          </a:p>
        </p:txBody>
      </p:sp>
      <p:grpSp>
        <p:nvGrpSpPr>
          <p:cNvPr id="6" name="Group 5">
            <a:extLst>
              <a:ext uri="{FF2B5EF4-FFF2-40B4-BE49-F238E27FC236}">
                <a16:creationId xmlns:a16="http://schemas.microsoft.com/office/drawing/2014/main" id="{ADC1AB11-F3C2-4228-BF00-BC2A67DB1AB4}"/>
              </a:ext>
            </a:extLst>
          </p:cNvPr>
          <p:cNvGrpSpPr/>
          <p:nvPr/>
        </p:nvGrpSpPr>
        <p:grpSpPr>
          <a:xfrm>
            <a:off x="9048376" y="2066727"/>
            <a:ext cx="2993216" cy="4661427"/>
            <a:chOff x="383842" y="1504950"/>
            <a:chExt cx="2511758" cy="2743202"/>
          </a:xfrm>
          <a:effectLst/>
        </p:grpSpPr>
        <p:sp>
          <p:nvSpPr>
            <p:cNvPr id="7" name="Rectangle 6">
              <a:extLst>
                <a:ext uri="{FF2B5EF4-FFF2-40B4-BE49-F238E27FC236}">
                  <a16:creationId xmlns:a16="http://schemas.microsoft.com/office/drawing/2014/main" id="{9825264B-F6C6-45BB-81D9-5F21EB6FB1C1}"/>
                </a:ext>
              </a:extLst>
            </p:cNvPr>
            <p:cNvSpPr/>
            <p:nvPr/>
          </p:nvSpPr>
          <p:spPr>
            <a:xfrm>
              <a:off x="400002" y="1504951"/>
              <a:ext cx="2495598" cy="2743201"/>
            </a:xfrm>
            <a:prstGeom prst="rect">
              <a:avLst/>
            </a:prstGeom>
            <a:gradFill flip="none" rotWithShape="1">
              <a:gsLst>
                <a:gs pos="0">
                  <a:sysClr val="window" lastClr="FFFFFF"/>
                </a:gs>
                <a:gs pos="50000">
                  <a:sysClr val="window" lastClr="FFFFFF"/>
                </a:gs>
                <a:gs pos="100000">
                  <a:sysClr val="window" lastClr="FFFFFF">
                    <a:lumMod val="85000"/>
                  </a:sysClr>
                </a:gs>
              </a:gsLst>
              <a:lin ang="5400000" scaled="1"/>
              <a:tileRect/>
            </a:gradFill>
            <a:ln w="25400" cap="flat" cmpd="sng" algn="ctr">
              <a:noFill/>
              <a:prstDash val="solid"/>
            </a:ln>
            <a:effectLst>
              <a:outerShdw blurRad="25400" dir="2700000" algn="tl" rotWithShape="0">
                <a:prstClr val="black">
                  <a:alpha val="20000"/>
                </a:prstClr>
              </a:outerShdw>
            </a:effectLst>
          </p:spPr>
          <p:txBody>
            <a:bodyPr rtlCol="0" anchor="ctr"/>
            <a:lstStyle/>
            <a:p>
              <a:pPr algn="r" rtl="1"/>
              <a:endParaRPr lang="fa-IR" sz="2800" dirty="0">
                <a:solidFill>
                  <a:prstClr val="black"/>
                </a:solidFill>
                <a:latin typeface="Cambria"/>
                <a:cs typeface="Sakkal Majalla"/>
              </a:endParaRPr>
            </a:p>
            <a:p>
              <a:pPr algn="r" rtl="1"/>
              <a:endParaRPr lang="fa-IR" sz="2800" dirty="0">
                <a:solidFill>
                  <a:prstClr val="black"/>
                </a:solidFill>
                <a:latin typeface="Cambria"/>
                <a:cs typeface="Sakkal Majalla"/>
              </a:endParaRPr>
            </a:p>
            <a:p>
              <a:pPr algn="r" rtl="1"/>
              <a:r>
                <a:rPr lang="fa-IR" sz="2400" dirty="0">
                  <a:solidFill>
                    <a:prstClr val="black"/>
                  </a:solidFill>
                  <a:latin typeface="Cambria"/>
                  <a:cs typeface="Sakkal Majalla"/>
                </a:rPr>
                <a:t>تحمیل مضاعف بار مالیاتی بر کارگاههای صنعتی و تولیدی</a:t>
              </a:r>
            </a:p>
            <a:p>
              <a:pPr algn="r" rtl="1"/>
              <a:r>
                <a:rPr lang="fa-IR" dirty="0">
                  <a:solidFill>
                    <a:prstClr val="black"/>
                  </a:solidFill>
                  <a:latin typeface="Cambria"/>
                  <a:cs typeface="Sakkal Majalla"/>
                </a:rPr>
                <a:t>حدود ۶۰ درصد مالیات کشور توسط بخش صنعت (با سهم </a:t>
              </a:r>
              <a:r>
                <a:rPr lang="en-US" dirty="0">
                  <a:solidFill>
                    <a:prstClr val="black"/>
                  </a:solidFill>
                  <a:latin typeface="Cambria"/>
                  <a:cs typeface="Sakkal Majalla"/>
                </a:rPr>
                <a:t>12% GDP</a:t>
              </a:r>
              <a:r>
                <a:rPr lang="fa-IR" dirty="0">
                  <a:solidFill>
                    <a:prstClr val="black"/>
                  </a:solidFill>
                  <a:latin typeface="Cambria"/>
                  <a:cs typeface="Sakkal Majalla"/>
                </a:rPr>
                <a:t>) پرداخت شده است و بخش خدمات فقط ۲۲ درصد (با وجود سهم </a:t>
              </a:r>
              <a:r>
                <a:rPr lang="en-US" dirty="0">
                  <a:solidFill>
                    <a:prstClr val="black"/>
                  </a:solidFill>
                  <a:latin typeface="Cambria"/>
                  <a:cs typeface="Sakkal Majalla"/>
                </a:rPr>
                <a:t>51% GDP</a:t>
              </a:r>
              <a:r>
                <a:rPr lang="fa-IR" dirty="0">
                  <a:solidFill>
                    <a:prstClr val="black"/>
                  </a:solidFill>
                  <a:latin typeface="Cambria"/>
                  <a:cs typeface="Sakkal Majalla"/>
                </a:rPr>
                <a:t>) را پرداخت </a:t>
              </a:r>
              <a:r>
                <a:rPr lang="fa-IR" dirty="0" err="1">
                  <a:solidFill>
                    <a:prstClr val="black"/>
                  </a:solidFill>
                  <a:latin typeface="Cambria"/>
                  <a:cs typeface="Sakkal Majalla"/>
                </a:rPr>
                <a:t>می‌کند</a:t>
              </a:r>
              <a:r>
                <a:rPr lang="fa-IR" dirty="0">
                  <a:solidFill>
                    <a:prstClr val="black"/>
                  </a:solidFill>
                  <a:latin typeface="Cambria"/>
                  <a:cs typeface="Sakkal Majalla"/>
                </a:rPr>
                <a:t>. </a:t>
              </a:r>
            </a:p>
            <a:p>
              <a:pPr algn="r" rtl="1"/>
              <a:r>
                <a:rPr lang="fa-IR" sz="2800" kern="0" dirty="0">
                  <a:solidFill>
                    <a:srgbClr val="C00000"/>
                  </a:solidFill>
                  <a:latin typeface="Calibri"/>
                  <a:cs typeface="Sakkal Majalla"/>
                </a:rPr>
                <a:t>باعث </a:t>
              </a:r>
              <a:r>
                <a:rPr lang="fa-IR" sz="2800" kern="0" dirty="0" err="1">
                  <a:solidFill>
                    <a:srgbClr val="C00000"/>
                  </a:solidFill>
                  <a:latin typeface="Calibri"/>
                  <a:cs typeface="Sakkal Majalla"/>
                </a:rPr>
                <a:t>بهره‎مندی</a:t>
              </a:r>
              <a:r>
                <a:rPr lang="fa-IR" sz="2800" kern="0" dirty="0">
                  <a:solidFill>
                    <a:srgbClr val="C00000"/>
                  </a:solidFill>
                  <a:latin typeface="Calibri"/>
                  <a:cs typeface="Sakkal Majalla"/>
                </a:rPr>
                <a:t> گسترده همراه سوءاستفاده اصناف از حمایتهای مالیاتی</a:t>
              </a:r>
              <a:endParaRPr lang="fa-IR" sz="2800" dirty="0">
                <a:solidFill>
                  <a:srgbClr val="C00000"/>
                </a:solidFill>
                <a:latin typeface="Cambria"/>
                <a:cs typeface="Sakkal Majalla"/>
              </a:endParaRPr>
            </a:p>
            <a:p>
              <a:pPr algn="r" rtl="1"/>
              <a:endParaRPr lang="fa-IR" sz="2800" dirty="0">
                <a:solidFill>
                  <a:prstClr val="black"/>
                </a:solidFill>
                <a:latin typeface="Cambria"/>
                <a:cs typeface="Sakkal Majalla"/>
              </a:endParaRPr>
            </a:p>
          </p:txBody>
        </p:sp>
        <p:sp>
          <p:nvSpPr>
            <p:cNvPr id="8" name="Rectangle 7">
              <a:extLst>
                <a:ext uri="{FF2B5EF4-FFF2-40B4-BE49-F238E27FC236}">
                  <a16:creationId xmlns:a16="http://schemas.microsoft.com/office/drawing/2014/main" id="{B72D00AA-10DD-4E67-9B9C-6D420EDFAE80}"/>
                </a:ext>
              </a:extLst>
            </p:cNvPr>
            <p:cNvSpPr/>
            <p:nvPr/>
          </p:nvSpPr>
          <p:spPr>
            <a:xfrm>
              <a:off x="383842" y="1504950"/>
              <a:ext cx="2511758" cy="376995"/>
            </a:xfrm>
            <a:prstGeom prst="rect">
              <a:avLst/>
            </a:prstGeom>
            <a:gradFill flip="none" rotWithShape="1">
              <a:gsLst>
                <a:gs pos="0">
                  <a:srgbClr val="0779B7"/>
                </a:gs>
                <a:gs pos="100000">
                  <a:srgbClr val="6BC2ED"/>
                </a:gs>
              </a:gsLst>
              <a:lin ang="2700000" scaled="1"/>
              <a:tileRect/>
            </a:gradFill>
            <a:ln w="25400" cap="flat" cmpd="sng" algn="ctr">
              <a:noFill/>
              <a:prstDash val="solid"/>
            </a:ln>
            <a:effectLst/>
          </p:spPr>
          <p:txBody>
            <a:bodyPr rtlCol="0" anchor="ctr"/>
            <a:lstStyle/>
            <a:p>
              <a:pPr algn="ctr" rtl="1">
                <a:defRPr/>
              </a:pPr>
              <a:r>
                <a:rPr lang="fa-IR" sz="2000" b="1" kern="0" dirty="0">
                  <a:solidFill>
                    <a:srgbClr val="FFFFFF"/>
                  </a:solidFill>
                  <a:latin typeface="Arial" pitchFamily="34" charset="0"/>
                  <a:cs typeface="Sakkal Majalla"/>
                </a:rPr>
                <a:t>ناکامی در دستیابی به هدف اصلی</a:t>
              </a:r>
              <a:endParaRPr lang="en-US" sz="2000" b="1" kern="0" dirty="0">
                <a:solidFill>
                  <a:srgbClr val="FFFFFF"/>
                </a:solidFill>
                <a:latin typeface="Arial" pitchFamily="34" charset="0"/>
                <a:cs typeface="Sakkal Majalla"/>
              </a:endParaRPr>
            </a:p>
          </p:txBody>
        </p:sp>
      </p:grpSp>
      <p:sp>
        <p:nvSpPr>
          <p:cNvPr id="9" name="TextBox 8">
            <a:extLst>
              <a:ext uri="{FF2B5EF4-FFF2-40B4-BE49-F238E27FC236}">
                <a16:creationId xmlns:a16="http://schemas.microsoft.com/office/drawing/2014/main" id="{3D0D43EF-1FA7-4F3D-AC38-87A8D0164777}"/>
              </a:ext>
            </a:extLst>
          </p:cNvPr>
          <p:cNvSpPr txBox="1"/>
          <p:nvPr/>
        </p:nvSpPr>
        <p:spPr>
          <a:xfrm>
            <a:off x="283646" y="3917542"/>
            <a:ext cx="8566842" cy="2677656"/>
          </a:xfrm>
          <a:prstGeom prst="rect">
            <a:avLst/>
          </a:prstGeom>
          <a:noFill/>
        </p:spPr>
        <p:txBody>
          <a:bodyPr wrap="square" rtlCol="0">
            <a:spAutoFit/>
          </a:bodyPr>
          <a:lstStyle/>
          <a:p>
            <a:pPr algn="r" rtl="1"/>
            <a:r>
              <a:rPr lang="fa-IR" sz="2400" dirty="0">
                <a:solidFill>
                  <a:srgbClr val="C00000"/>
                </a:solidFill>
                <a:cs typeface="B Titr" panose="00000700000000000000" pitchFamily="2" charset="-78"/>
              </a:rPr>
              <a:t>ابتذال </a:t>
            </a:r>
          </a:p>
          <a:p>
            <a:pPr algn="r" rtl="1"/>
            <a:r>
              <a:rPr lang="fa-IR" sz="2400" dirty="0">
                <a:solidFill>
                  <a:schemeClr val="accent4"/>
                </a:solidFill>
              </a:rPr>
              <a:t>مالیات ابرازی آنست که مؤدی با ارائه اظهارنامه بیان </a:t>
            </a:r>
            <a:r>
              <a:rPr lang="fa-IR" sz="2400" dirty="0" err="1">
                <a:solidFill>
                  <a:schemeClr val="accent4"/>
                </a:solidFill>
              </a:rPr>
              <a:t>می‎کند</a:t>
            </a:r>
            <a:r>
              <a:rPr lang="fa-IR" sz="2400" dirty="0">
                <a:solidFill>
                  <a:schemeClr val="accent4"/>
                </a:solidFill>
              </a:rPr>
              <a:t>؛ </a:t>
            </a:r>
          </a:p>
          <a:p>
            <a:pPr algn="r" rtl="1"/>
            <a:r>
              <a:rPr lang="fa-IR" sz="2400" dirty="0">
                <a:solidFill>
                  <a:srgbClr val="0070C0"/>
                </a:solidFill>
              </a:rPr>
              <a:t>مالیات تشخیصی آنست که محاسبات و برآوردهای سازمان به ازای مؤدی، برآورد </a:t>
            </a:r>
            <a:r>
              <a:rPr lang="fa-IR" sz="2400" dirty="0" err="1">
                <a:solidFill>
                  <a:srgbClr val="0070C0"/>
                </a:solidFill>
              </a:rPr>
              <a:t>می‎نماید</a:t>
            </a:r>
            <a:r>
              <a:rPr lang="fa-IR" sz="2400" dirty="0">
                <a:solidFill>
                  <a:srgbClr val="0070C0"/>
                </a:solidFill>
              </a:rPr>
              <a:t>. </a:t>
            </a:r>
          </a:p>
          <a:p>
            <a:pPr algn="r" rtl="1"/>
            <a:r>
              <a:rPr lang="fa-IR" sz="2400" dirty="0"/>
              <a:t>مالیات قطعی آنست که مؤدی و ممیز بر سر پرداخت آن توافق </a:t>
            </a:r>
            <a:r>
              <a:rPr lang="fa-IR" sz="2400" dirty="0" err="1"/>
              <a:t>می‎کنند</a:t>
            </a:r>
            <a:r>
              <a:rPr lang="fa-IR" sz="2400" dirty="0"/>
              <a:t> و عددی بین مالیات ابرازی و مالیات تشخیصی است.  </a:t>
            </a:r>
          </a:p>
          <a:p>
            <a:pPr algn="r" rtl="1"/>
            <a:r>
              <a:rPr lang="fa-IR" sz="2400" b="1" dirty="0">
                <a:solidFill>
                  <a:srgbClr val="FF0000"/>
                </a:solidFill>
              </a:rPr>
              <a:t>در </a:t>
            </a:r>
            <a:r>
              <a:rPr lang="fa-IR" sz="2400" b="1" dirty="0" err="1">
                <a:solidFill>
                  <a:srgbClr val="FF0000"/>
                </a:solidFill>
              </a:rPr>
              <a:t>پس‎زمینه</a:t>
            </a:r>
            <a:r>
              <a:rPr lang="fa-IR" sz="2400" b="1" dirty="0">
                <a:solidFill>
                  <a:srgbClr val="FF0000"/>
                </a:solidFill>
              </a:rPr>
              <a:t> پروژه </a:t>
            </a:r>
            <a:r>
              <a:rPr lang="fa-IR" sz="2400" b="1" dirty="0" err="1">
                <a:solidFill>
                  <a:srgbClr val="FF0000"/>
                </a:solidFill>
              </a:rPr>
              <a:t>مالیات‎ستانی</a:t>
            </a:r>
            <a:r>
              <a:rPr lang="fa-IR" sz="2400" b="1" dirty="0">
                <a:solidFill>
                  <a:srgbClr val="FF0000"/>
                </a:solidFill>
              </a:rPr>
              <a:t> الکترونیکی، سازوکاری وجود دارد که باعث خواهد شد؛  به سرعت برای </a:t>
            </a:r>
            <a:r>
              <a:rPr lang="fa-IR" sz="2400" b="1" dirty="0" err="1">
                <a:solidFill>
                  <a:srgbClr val="FF0000"/>
                </a:solidFill>
              </a:rPr>
              <a:t>همه‎ی</a:t>
            </a:r>
            <a:r>
              <a:rPr lang="fa-IR" sz="2400" b="1" dirty="0">
                <a:solidFill>
                  <a:srgbClr val="FF0000"/>
                </a:solidFill>
              </a:rPr>
              <a:t> مؤدیان صنفی؛ مجددا این سه </a:t>
            </a:r>
            <a:r>
              <a:rPr lang="fa-IR" sz="2400" b="1" dirty="0" err="1">
                <a:solidFill>
                  <a:srgbClr val="FF0000"/>
                </a:solidFill>
              </a:rPr>
              <a:t>گانگی</a:t>
            </a:r>
            <a:r>
              <a:rPr lang="fa-IR" sz="2400" b="1" dirty="0">
                <a:solidFill>
                  <a:srgbClr val="FF0000"/>
                </a:solidFill>
              </a:rPr>
              <a:t> و </a:t>
            </a:r>
            <a:r>
              <a:rPr lang="fa-IR" sz="2400" b="1" dirty="0" err="1">
                <a:solidFill>
                  <a:srgbClr val="FF0000"/>
                </a:solidFill>
              </a:rPr>
              <a:t>تعیین‎کنندگی</a:t>
            </a:r>
            <a:r>
              <a:rPr lang="fa-IR" sz="2400" b="1" dirty="0">
                <a:solidFill>
                  <a:srgbClr val="FF0000"/>
                </a:solidFill>
              </a:rPr>
              <a:t> ممیز  دوباره فعال شود. </a:t>
            </a:r>
          </a:p>
        </p:txBody>
      </p:sp>
    </p:spTree>
    <p:extLst>
      <p:ext uri="{BB962C8B-B14F-4D97-AF65-F5344CB8AC3E}">
        <p14:creationId xmlns:p14="http://schemas.microsoft.com/office/powerpoint/2010/main" val="1031103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EF18-DFFB-4405-A393-410DC1B99B6A}"/>
              </a:ext>
            </a:extLst>
          </p:cNvPr>
          <p:cNvSpPr>
            <a:spLocks noGrp="1"/>
          </p:cNvSpPr>
          <p:nvPr>
            <p:ph type="title"/>
          </p:nvPr>
        </p:nvSpPr>
        <p:spPr>
          <a:xfrm>
            <a:off x="2111829" y="3091544"/>
            <a:ext cx="9829800" cy="2256056"/>
          </a:xfrm>
        </p:spPr>
        <p:txBody>
          <a:bodyPr>
            <a:normAutofit/>
          </a:bodyPr>
          <a:lstStyle/>
          <a:p>
            <a:r>
              <a:rPr lang="fa-IR" dirty="0"/>
              <a:t>ضمیمه شماره (3)</a:t>
            </a:r>
            <a:br>
              <a:rPr lang="fa-IR" dirty="0"/>
            </a:br>
            <a:r>
              <a:rPr lang="fa-IR" dirty="0"/>
              <a:t>پروژه صورتحساب الکترونیکی در وضعیتی که </a:t>
            </a:r>
            <a:r>
              <a:rPr lang="fa-IR" dirty="0">
                <a:solidFill>
                  <a:srgbClr val="FF0000"/>
                </a:solidFill>
              </a:rPr>
              <a:t>صورتحساب تعریف نشده است</a:t>
            </a:r>
            <a:endParaRPr lang="en-US" dirty="0">
              <a:solidFill>
                <a:srgbClr val="FF0000"/>
              </a:solidFill>
            </a:endParaRPr>
          </a:p>
        </p:txBody>
      </p:sp>
    </p:spTree>
    <p:extLst>
      <p:ext uri="{BB962C8B-B14F-4D97-AF65-F5344CB8AC3E}">
        <p14:creationId xmlns:p14="http://schemas.microsoft.com/office/powerpoint/2010/main" val="2186819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06F25D1-02C7-4A1A-BAFE-36555E12A532}"/>
              </a:ext>
            </a:extLst>
          </p:cNvPr>
          <p:cNvSpPr>
            <a:spLocks noGrp="1"/>
          </p:cNvSpPr>
          <p:nvPr>
            <p:ph type="title"/>
          </p:nvPr>
        </p:nvSpPr>
        <p:spPr>
          <a:xfrm>
            <a:off x="8164286" y="292553"/>
            <a:ext cx="3189514" cy="745217"/>
          </a:xfrm>
        </p:spPr>
        <p:txBody>
          <a:bodyPr/>
          <a:lstStyle/>
          <a:p>
            <a:r>
              <a:rPr lang="fa-IR" dirty="0"/>
              <a:t>ترمینولوژی</a:t>
            </a:r>
            <a:endParaRPr lang="en-US" dirty="0"/>
          </a:p>
        </p:txBody>
      </p:sp>
      <p:sp>
        <p:nvSpPr>
          <p:cNvPr id="3" name="Content Placeholder 2">
            <a:extLst>
              <a:ext uri="{FF2B5EF4-FFF2-40B4-BE49-F238E27FC236}">
                <a16:creationId xmlns:a16="http://schemas.microsoft.com/office/drawing/2014/main" id="{7A2B5B0A-BB3F-4A3B-A2A2-D9C96B983737}"/>
              </a:ext>
            </a:extLst>
          </p:cNvPr>
          <p:cNvSpPr>
            <a:spLocks noGrp="1"/>
          </p:cNvSpPr>
          <p:nvPr>
            <p:ph idx="1"/>
          </p:nvPr>
        </p:nvSpPr>
        <p:spPr>
          <a:xfrm>
            <a:off x="579119" y="2365829"/>
            <a:ext cx="11329851" cy="4199618"/>
          </a:xfrm>
        </p:spPr>
        <p:txBody>
          <a:bodyPr anchor="ctr">
            <a:normAutofit/>
          </a:bodyPr>
          <a:lstStyle/>
          <a:p>
            <a:r>
              <a:rPr lang="fa-IR" dirty="0"/>
              <a:t>ما قبض / </a:t>
            </a:r>
            <a:r>
              <a:rPr lang="en-US" dirty="0"/>
              <a:t>Bill</a:t>
            </a:r>
            <a:r>
              <a:rPr lang="fa-IR" dirty="0"/>
              <a:t> را </a:t>
            </a:r>
            <a:r>
              <a:rPr lang="fa-IR" dirty="0" err="1"/>
              <a:t>مابه‎ازای</a:t>
            </a:r>
            <a:r>
              <a:rPr lang="fa-IR" dirty="0"/>
              <a:t> سند صادره توسط </a:t>
            </a:r>
            <a:r>
              <a:rPr lang="en-US" dirty="0"/>
              <a:t>Utilities</a:t>
            </a:r>
            <a:r>
              <a:rPr lang="fa-IR" dirty="0"/>
              <a:t> بکار میبریم. کسب و کارهای خدمات دهنده بسیار متنوع هستند از میان آنها، برخی خدمتی را از نوع دسترسی همیشگی به یک شبکه از منابع به ما ارائه میدهند؛ ایشان را </a:t>
            </a:r>
            <a:r>
              <a:rPr lang="en-US" dirty="0"/>
              <a:t>Utility</a:t>
            </a:r>
            <a:r>
              <a:rPr lang="fa-IR" dirty="0"/>
              <a:t> </a:t>
            </a:r>
            <a:r>
              <a:rPr lang="fa-IR" dirty="0" err="1"/>
              <a:t>می‎نامند</a:t>
            </a:r>
            <a:r>
              <a:rPr lang="fa-IR" dirty="0"/>
              <a:t>.</a:t>
            </a:r>
          </a:p>
          <a:p>
            <a:r>
              <a:rPr lang="fa-IR" dirty="0"/>
              <a:t>از نظر مالیاتی (در واقع از نظر </a:t>
            </a:r>
            <a:r>
              <a:rPr lang="en-US" dirty="0"/>
              <a:t>Fiscal</a:t>
            </a:r>
            <a:r>
              <a:rPr lang="fa-IR" dirty="0"/>
              <a:t>) ایشان وضعیت سرراستی ندارند. تعداد زیادی از آنها دارای مالکیت مشترک بخش خصوصی و دولتی است. موارد زیاندهی و نیاز به تامین مالی از جانب دولت و بانک چشمگیر است. مالیات ارزش افزوده ممکن است بر خدمات ایشان وضع بشود یا نشود. </a:t>
            </a:r>
          </a:p>
        </p:txBody>
      </p:sp>
      <p:sp>
        <p:nvSpPr>
          <p:cNvPr id="6" name="Rectangle 5">
            <a:extLst>
              <a:ext uri="{FF2B5EF4-FFF2-40B4-BE49-F238E27FC236}">
                <a16:creationId xmlns:a16="http://schemas.microsoft.com/office/drawing/2014/main" id="{60C78B3E-8AB9-4736-88EF-D418275B684F}"/>
              </a:ext>
            </a:extLst>
          </p:cNvPr>
          <p:cNvSpPr/>
          <p:nvPr/>
        </p:nvSpPr>
        <p:spPr>
          <a:xfrm>
            <a:off x="2010234" y="1037770"/>
            <a:ext cx="2213427" cy="461665"/>
          </a:xfrm>
          <a:prstGeom prst="rect">
            <a:avLst/>
          </a:prstGeom>
          <a:solidFill>
            <a:schemeClr val="accent2">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Bill</a:t>
            </a:r>
          </a:p>
        </p:txBody>
      </p:sp>
      <p:sp>
        <p:nvSpPr>
          <p:cNvPr id="7" name="Rectangle 6">
            <a:extLst>
              <a:ext uri="{FF2B5EF4-FFF2-40B4-BE49-F238E27FC236}">
                <a16:creationId xmlns:a16="http://schemas.microsoft.com/office/drawing/2014/main" id="{C04C9BDA-C041-442E-A825-CE24EB5DBE74}"/>
              </a:ext>
            </a:extLst>
          </p:cNvPr>
          <p:cNvSpPr/>
          <p:nvPr/>
        </p:nvSpPr>
        <p:spPr>
          <a:xfrm>
            <a:off x="1763488" y="584277"/>
            <a:ext cx="2061031" cy="430887"/>
          </a:xfrm>
          <a:prstGeom prst="rect">
            <a:avLst/>
          </a:prstGeom>
          <a:solidFill>
            <a:schemeClr val="accent5">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Invoicing</a:t>
            </a:r>
          </a:p>
        </p:txBody>
      </p:sp>
      <p:sp>
        <p:nvSpPr>
          <p:cNvPr id="8" name="Rectangle 7">
            <a:extLst>
              <a:ext uri="{FF2B5EF4-FFF2-40B4-BE49-F238E27FC236}">
                <a16:creationId xmlns:a16="http://schemas.microsoft.com/office/drawing/2014/main" id="{2184C4FF-0719-4F80-8773-D12EE05B2616}"/>
              </a:ext>
            </a:extLst>
          </p:cNvPr>
          <p:cNvSpPr/>
          <p:nvPr/>
        </p:nvSpPr>
        <p:spPr>
          <a:xfrm>
            <a:off x="123372" y="177883"/>
            <a:ext cx="3389085" cy="400110"/>
          </a:xfrm>
          <a:prstGeom prst="rect">
            <a:avLst/>
          </a:prstGeom>
          <a:solidFill>
            <a:schemeClr val="accent6">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Information Economics</a:t>
            </a:r>
          </a:p>
        </p:txBody>
      </p:sp>
      <p:sp>
        <p:nvSpPr>
          <p:cNvPr id="9" name="Rectangle 8">
            <a:extLst>
              <a:ext uri="{FF2B5EF4-FFF2-40B4-BE49-F238E27FC236}">
                <a16:creationId xmlns:a16="http://schemas.microsoft.com/office/drawing/2014/main" id="{40F3FED4-C8ED-4DEB-A7B4-F3D23163E9C6}"/>
              </a:ext>
            </a:extLst>
          </p:cNvPr>
          <p:cNvSpPr/>
          <p:nvPr/>
        </p:nvSpPr>
        <p:spPr>
          <a:xfrm>
            <a:off x="4550229" y="1380608"/>
            <a:ext cx="7358742" cy="878702"/>
          </a:xfrm>
          <a:prstGeom prst="rect">
            <a:avLst/>
          </a:prstGeom>
          <a:solidFill>
            <a:schemeClr val="accent1">
              <a:lumMod val="75000"/>
            </a:schemeClr>
          </a:solidFill>
        </p:spPr>
        <p:txBody>
          <a:bodyPr wrap="square">
            <a:spAutoFit/>
          </a:bodyPr>
          <a:lstStyle/>
          <a:p>
            <a:pPr marL="0" marR="0" lvl="0" indent="0" algn="r" defTabSz="914400" rtl="1" eaLnBrk="1" fontAlgn="auto" latinLnBrk="0" hangingPunct="1">
              <a:lnSpc>
                <a:spcPct val="90000"/>
              </a:lnSpc>
              <a:spcBef>
                <a:spcPts val="1000"/>
              </a:spcBef>
              <a:spcAft>
                <a:spcPts val="0"/>
              </a:spcAft>
              <a:buClrTx/>
              <a:buSzTx/>
              <a:buFontTx/>
              <a:buNone/>
              <a:tabLst/>
              <a:defRPr/>
            </a:pPr>
            <a:r>
              <a:rPr kumimoji="0" lang="fa-IR" sz="2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آنچه به عنوان یک سند حامل اطلاعات مربوط به معامله تحریر و صادر میشود؛ یک نوع نیست؛ ولی دارای تنوع محدودی است.</a:t>
            </a:r>
          </a:p>
        </p:txBody>
      </p:sp>
    </p:spTree>
    <p:extLst>
      <p:ext uri="{BB962C8B-B14F-4D97-AF65-F5344CB8AC3E}">
        <p14:creationId xmlns:p14="http://schemas.microsoft.com/office/powerpoint/2010/main" val="37862167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B9D84B4-75D6-4C52-9CD6-758ECF4DA821}"/>
              </a:ext>
            </a:extLst>
          </p:cNvPr>
          <p:cNvGraphicFramePr>
            <a:graphicFrameLocks noGrp="1"/>
          </p:cNvGraphicFramePr>
          <p:nvPr>
            <p:ph idx="1"/>
            <p:extLst>
              <p:ext uri="{D42A27DB-BD31-4B8C-83A1-F6EECF244321}">
                <p14:modId xmlns:p14="http://schemas.microsoft.com/office/powerpoint/2010/main" val="1513258063"/>
              </p:ext>
            </p:extLst>
          </p:nvPr>
        </p:nvGraphicFramePr>
        <p:xfrm>
          <a:off x="5757732" y="145898"/>
          <a:ext cx="6332219" cy="6209113"/>
        </p:xfrm>
        <a:graphic>
          <a:graphicData uri="http://schemas.openxmlformats.org/drawingml/2006/table">
            <a:tbl>
              <a:tblPr firstRow="1" bandRow="1">
                <a:tableStyleId>{5C22544A-7EE6-4342-B048-85BDC9FD1C3A}</a:tableStyleId>
              </a:tblPr>
              <a:tblGrid>
                <a:gridCol w="3305571">
                  <a:extLst>
                    <a:ext uri="{9D8B030D-6E8A-4147-A177-3AD203B41FA5}">
                      <a16:colId xmlns:a16="http://schemas.microsoft.com/office/drawing/2014/main" val="100148081"/>
                    </a:ext>
                  </a:extLst>
                </a:gridCol>
                <a:gridCol w="2254313">
                  <a:extLst>
                    <a:ext uri="{9D8B030D-6E8A-4147-A177-3AD203B41FA5}">
                      <a16:colId xmlns:a16="http://schemas.microsoft.com/office/drawing/2014/main" val="3724512141"/>
                    </a:ext>
                  </a:extLst>
                </a:gridCol>
                <a:gridCol w="772335">
                  <a:extLst>
                    <a:ext uri="{9D8B030D-6E8A-4147-A177-3AD203B41FA5}">
                      <a16:colId xmlns:a16="http://schemas.microsoft.com/office/drawing/2014/main" val="3878752193"/>
                    </a:ext>
                  </a:extLst>
                </a:gridCol>
              </a:tblGrid>
              <a:tr h="595824">
                <a:tc gridSpan="3">
                  <a:txBody>
                    <a:bodyPr/>
                    <a:lstStyle/>
                    <a:p>
                      <a:pPr lvl="1" algn="ctr" rtl="1"/>
                      <a:r>
                        <a:rPr lang="fa-IR" sz="3200" dirty="0">
                          <a:cs typeface="+mn-cs"/>
                        </a:rPr>
                        <a:t>انواع صورتحساب</a:t>
                      </a:r>
                      <a:endParaRPr lang="en-US" sz="3200" dirty="0">
                        <a:cs typeface="+mn-cs"/>
                      </a:endParaRPr>
                    </a:p>
                  </a:txBody>
                  <a:tcPr/>
                </a:tc>
                <a:tc hMerge="1">
                  <a:txBody>
                    <a:bodyPr/>
                    <a:lstStyle/>
                    <a:p>
                      <a:pPr lvl="1" algn="r" rtl="1"/>
                      <a:endParaRPr lang="en-US" sz="3600" dirty="0">
                        <a:cs typeface="B Lotus" panose="00000400000000000000" pitchFamily="2" charset="-78"/>
                      </a:endParaRPr>
                    </a:p>
                  </a:txBody>
                  <a:tcPr/>
                </a:tc>
                <a:tc hMerge="1">
                  <a:txBody>
                    <a:bodyPr/>
                    <a:lstStyle/>
                    <a:p>
                      <a:pPr lvl="1" algn="ctr" rtl="1"/>
                      <a:endParaRPr lang="en-US" sz="3600" dirty="0">
                        <a:cs typeface="B Lotus" panose="00000400000000000000" pitchFamily="2" charset="-78"/>
                      </a:endParaRPr>
                    </a:p>
                  </a:txBody>
                  <a:tcPr/>
                </a:tc>
                <a:extLst>
                  <a:ext uri="{0D108BD9-81ED-4DB2-BD59-A6C34878D82A}">
                    <a16:rowId xmlns:a16="http://schemas.microsoft.com/office/drawing/2014/main" val="156281222"/>
                  </a:ext>
                </a:extLst>
              </a:tr>
              <a:tr h="407669">
                <a:tc>
                  <a:txBody>
                    <a:bodyPr/>
                    <a:lstStyle/>
                    <a:p>
                      <a:pPr algn="l" rtl="0"/>
                      <a:r>
                        <a:rPr lang="en-US" sz="2000" dirty="0">
                          <a:cs typeface="B Lotus" panose="00000400000000000000" pitchFamily="2" charset="-78"/>
                        </a:rPr>
                        <a:t>Bill</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فاکتور</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1</a:t>
                      </a:r>
                    </a:p>
                  </a:txBody>
                  <a:tcPr marL="4763" marR="4763" marT="4763" marB="0" anchor="b"/>
                </a:tc>
                <a:extLst>
                  <a:ext uri="{0D108BD9-81ED-4DB2-BD59-A6C34878D82A}">
                    <a16:rowId xmlns:a16="http://schemas.microsoft.com/office/drawing/2014/main" val="2712935986"/>
                  </a:ext>
                </a:extLst>
              </a:tr>
              <a:tr h="407669">
                <a:tc>
                  <a:txBody>
                    <a:bodyPr/>
                    <a:lstStyle/>
                    <a:p>
                      <a:pPr algn="l" rtl="0"/>
                      <a:r>
                        <a:rPr lang="en-US" sz="2000" dirty="0">
                          <a:cs typeface="B Lotus" panose="00000400000000000000" pitchFamily="2" charset="-78"/>
                        </a:rPr>
                        <a:t>Invoice</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صورتحساب</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2</a:t>
                      </a:r>
                    </a:p>
                  </a:txBody>
                  <a:tcPr marL="4763" marR="4763" marT="4763" marB="0" anchor="b"/>
                </a:tc>
                <a:extLst>
                  <a:ext uri="{0D108BD9-81ED-4DB2-BD59-A6C34878D82A}">
                    <a16:rowId xmlns:a16="http://schemas.microsoft.com/office/drawing/2014/main" val="1890806043"/>
                  </a:ext>
                </a:extLst>
              </a:tr>
              <a:tr h="407669">
                <a:tc>
                  <a:txBody>
                    <a:bodyPr/>
                    <a:lstStyle/>
                    <a:p>
                      <a:pPr algn="l" rtl="0"/>
                      <a:r>
                        <a:rPr lang="en-US" sz="2000" dirty="0">
                          <a:cs typeface="B Lotus" panose="00000400000000000000" pitchFamily="2" charset="-78"/>
                        </a:rPr>
                        <a:t>Utility Bill</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قبض</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3</a:t>
                      </a:r>
                    </a:p>
                  </a:txBody>
                  <a:tcPr marL="4763" marR="4763" marT="4763" marB="0" anchor="b"/>
                </a:tc>
                <a:extLst>
                  <a:ext uri="{0D108BD9-81ED-4DB2-BD59-A6C34878D82A}">
                    <a16:rowId xmlns:a16="http://schemas.microsoft.com/office/drawing/2014/main" val="3546494958"/>
                  </a:ext>
                </a:extLst>
              </a:tr>
              <a:tr h="407669">
                <a:tc>
                  <a:txBody>
                    <a:bodyPr/>
                    <a:lstStyle/>
                    <a:p>
                      <a:pPr algn="l" rtl="0"/>
                      <a:r>
                        <a:rPr lang="en-US" sz="2000" dirty="0">
                          <a:cs typeface="B Lotus" panose="00000400000000000000" pitchFamily="2" charset="-78"/>
                        </a:rPr>
                        <a:t>Ticket</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بلیت</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4</a:t>
                      </a:r>
                    </a:p>
                  </a:txBody>
                  <a:tcPr marL="4763" marR="4763" marT="4763" marB="0" anchor="b"/>
                </a:tc>
                <a:extLst>
                  <a:ext uri="{0D108BD9-81ED-4DB2-BD59-A6C34878D82A}">
                    <a16:rowId xmlns:a16="http://schemas.microsoft.com/office/drawing/2014/main" val="3089741236"/>
                  </a:ext>
                </a:extLst>
              </a:tr>
              <a:tr h="407669">
                <a:tc>
                  <a:txBody>
                    <a:bodyPr/>
                    <a:lstStyle/>
                    <a:p>
                      <a:pPr algn="l" rtl="0"/>
                      <a:r>
                        <a:rPr lang="en-US" sz="2000" dirty="0" err="1">
                          <a:cs typeface="B Lotus" panose="00000400000000000000" pitchFamily="2" charset="-78"/>
                        </a:rPr>
                        <a:t>Payslip</a:t>
                      </a:r>
                      <a:endParaRPr lang="en-US" sz="2000" dirty="0">
                        <a:cs typeface="B Lotus" panose="00000400000000000000" pitchFamily="2" charset="-78"/>
                      </a:endParaRP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فیش</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5</a:t>
                      </a:r>
                    </a:p>
                  </a:txBody>
                  <a:tcPr marL="4763" marR="4763" marT="4763" marB="0" anchor="b"/>
                </a:tc>
                <a:extLst>
                  <a:ext uri="{0D108BD9-81ED-4DB2-BD59-A6C34878D82A}">
                    <a16:rowId xmlns:a16="http://schemas.microsoft.com/office/drawing/2014/main" val="815902438"/>
                  </a:ext>
                </a:extLst>
              </a:tr>
              <a:tr h="407669">
                <a:tc>
                  <a:txBody>
                    <a:bodyPr/>
                    <a:lstStyle/>
                    <a:p>
                      <a:pPr algn="l" rtl="0"/>
                      <a:r>
                        <a:rPr lang="en-US" sz="2000" dirty="0">
                          <a:cs typeface="B Lotus" panose="00000400000000000000" pitchFamily="2" charset="-78"/>
                        </a:rPr>
                        <a:t>Coupon</a:t>
                      </a:r>
                    </a:p>
                  </a:txBody>
                  <a:tcPr anchor="ctr"/>
                </a:tc>
                <a:tc>
                  <a:txBody>
                    <a:bodyPr/>
                    <a:lstStyle/>
                    <a:p>
                      <a:pPr lvl="1" algn="r" rtl="1" fontAlgn="b"/>
                      <a:r>
                        <a:rPr lang="fa-IR" sz="2000" b="0" i="0" u="none" strike="noStrike" dirty="0">
                          <a:solidFill>
                            <a:srgbClr val="000000"/>
                          </a:solidFill>
                          <a:effectLst/>
                          <a:latin typeface="B Lotus" panose="00000400000000000000" pitchFamily="2" charset="-78"/>
                          <a:cs typeface="+mn-cs"/>
                        </a:rPr>
                        <a:t>کوپن</a:t>
                      </a:r>
                    </a:p>
                  </a:txBody>
                  <a:tcPr marL="4763" marR="4763" marT="4763" marB="0" anchor="ctr"/>
                </a:tc>
                <a:tc>
                  <a:txBody>
                    <a:bodyPr/>
                    <a:lstStyle/>
                    <a:p>
                      <a:pPr lvl="1" algn="r" rtl="1" fontAlgn="b"/>
                      <a:r>
                        <a:rPr lang="fa-IR" sz="2000" b="0" i="0" u="none" strike="noStrike" dirty="0">
                          <a:solidFill>
                            <a:srgbClr val="000000"/>
                          </a:solidFill>
                          <a:effectLst/>
                          <a:latin typeface="B Lotus" panose="00000400000000000000" pitchFamily="2" charset="-78"/>
                          <a:cs typeface="+mn-cs"/>
                        </a:rPr>
                        <a:t>6</a:t>
                      </a:r>
                    </a:p>
                  </a:txBody>
                  <a:tcPr marL="4763" marR="4763" marT="4763" marB="0" anchor="ctr"/>
                </a:tc>
                <a:extLst>
                  <a:ext uri="{0D108BD9-81ED-4DB2-BD59-A6C34878D82A}">
                    <a16:rowId xmlns:a16="http://schemas.microsoft.com/office/drawing/2014/main" val="2565077080"/>
                  </a:ext>
                </a:extLst>
              </a:tr>
              <a:tr h="721261">
                <a:tc>
                  <a:txBody>
                    <a:bodyPr/>
                    <a:lstStyle/>
                    <a:p>
                      <a:pPr algn="l" rtl="0"/>
                      <a:r>
                        <a:rPr lang="en-US" sz="2000" dirty="0">
                          <a:cs typeface="B Lotus" panose="00000400000000000000" pitchFamily="2" charset="-78"/>
                        </a:rPr>
                        <a:t>Statement/Interim Invoice/ Progress billing</a:t>
                      </a:r>
                    </a:p>
                  </a:txBody>
                  <a:tcPr anchor="ctr"/>
                </a:tc>
                <a:tc>
                  <a:txBody>
                    <a:bodyPr/>
                    <a:lstStyle/>
                    <a:p>
                      <a:pPr lvl="1" algn="r" rtl="1" fontAlgn="b"/>
                      <a:r>
                        <a:rPr lang="fa-IR" sz="2000" b="0" i="0" u="none" strike="noStrike" dirty="0">
                          <a:solidFill>
                            <a:srgbClr val="000000"/>
                          </a:solidFill>
                          <a:effectLst/>
                          <a:latin typeface="B Lotus" panose="00000400000000000000" pitchFamily="2" charset="-78"/>
                          <a:cs typeface="+mn-cs"/>
                        </a:rPr>
                        <a:t>صورت وضعیت</a:t>
                      </a:r>
                    </a:p>
                  </a:txBody>
                  <a:tcPr marL="4763" marR="4763" marT="4763" marB="0" anchor="ctr"/>
                </a:tc>
                <a:tc>
                  <a:txBody>
                    <a:bodyPr/>
                    <a:lstStyle/>
                    <a:p>
                      <a:pPr lvl="1" algn="r" rtl="1" fontAlgn="b"/>
                      <a:r>
                        <a:rPr lang="fa-IR" sz="2000" b="0" i="0" u="none" strike="noStrike" dirty="0">
                          <a:solidFill>
                            <a:srgbClr val="000000"/>
                          </a:solidFill>
                          <a:effectLst/>
                          <a:latin typeface="B Lotus" panose="00000400000000000000" pitchFamily="2" charset="-78"/>
                          <a:cs typeface="+mn-cs"/>
                        </a:rPr>
                        <a:t>7</a:t>
                      </a:r>
                    </a:p>
                  </a:txBody>
                  <a:tcPr marL="4763" marR="4763" marT="4763" marB="0" anchor="ctr"/>
                </a:tc>
                <a:extLst>
                  <a:ext uri="{0D108BD9-81ED-4DB2-BD59-A6C34878D82A}">
                    <a16:rowId xmlns:a16="http://schemas.microsoft.com/office/drawing/2014/main" val="2089438457"/>
                  </a:ext>
                </a:extLst>
              </a:tr>
              <a:tr h="407669">
                <a:tc>
                  <a:txBody>
                    <a:bodyPr/>
                    <a:lstStyle/>
                    <a:p>
                      <a:pPr algn="l" rtl="0"/>
                      <a:r>
                        <a:rPr lang="en-US" sz="2000" dirty="0">
                          <a:cs typeface="B Lotus" panose="00000400000000000000" pitchFamily="2" charset="-78"/>
                        </a:rPr>
                        <a:t>Account Settlement</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مفاصاحساب</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8</a:t>
                      </a:r>
                    </a:p>
                  </a:txBody>
                  <a:tcPr marL="4763" marR="4763" marT="4763" marB="0" anchor="b"/>
                </a:tc>
                <a:extLst>
                  <a:ext uri="{0D108BD9-81ED-4DB2-BD59-A6C34878D82A}">
                    <a16:rowId xmlns:a16="http://schemas.microsoft.com/office/drawing/2014/main" val="3891575071"/>
                  </a:ext>
                </a:extLst>
              </a:tr>
              <a:tr h="407669">
                <a:tc>
                  <a:txBody>
                    <a:bodyPr/>
                    <a:lstStyle/>
                    <a:p>
                      <a:pPr algn="l" rtl="0"/>
                      <a:r>
                        <a:rPr lang="en-US" sz="2000" dirty="0">
                          <a:cs typeface="B Lotus" panose="00000400000000000000" pitchFamily="2" charset="-78"/>
                        </a:rPr>
                        <a:t>Returns Invoice</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 مرجوعی</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9</a:t>
                      </a:r>
                    </a:p>
                  </a:txBody>
                  <a:tcPr marL="4763" marR="4763" marT="4763" marB="0" anchor="b"/>
                </a:tc>
                <a:extLst>
                  <a:ext uri="{0D108BD9-81ED-4DB2-BD59-A6C34878D82A}">
                    <a16:rowId xmlns:a16="http://schemas.microsoft.com/office/drawing/2014/main" val="3656661112"/>
                  </a:ext>
                </a:extLst>
              </a:tr>
              <a:tr h="407669">
                <a:tc>
                  <a:txBody>
                    <a:bodyPr/>
                    <a:lstStyle/>
                    <a:p>
                      <a:pPr algn="l" rtl="0"/>
                      <a:r>
                        <a:rPr lang="en-US" sz="2000" dirty="0">
                          <a:cs typeface="B Lotus" panose="00000400000000000000" pitchFamily="2" charset="-78"/>
                        </a:rPr>
                        <a:t>Debit memo</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اعلامیه بستانکار</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10</a:t>
                      </a:r>
                    </a:p>
                  </a:txBody>
                  <a:tcPr marL="4763" marR="4763" marT="4763" marB="0" anchor="b"/>
                </a:tc>
                <a:extLst>
                  <a:ext uri="{0D108BD9-81ED-4DB2-BD59-A6C34878D82A}">
                    <a16:rowId xmlns:a16="http://schemas.microsoft.com/office/drawing/2014/main" val="2358390520"/>
                  </a:ext>
                </a:extLst>
              </a:tr>
              <a:tr h="407669">
                <a:tc>
                  <a:txBody>
                    <a:bodyPr/>
                    <a:lstStyle/>
                    <a:p>
                      <a:pPr algn="l" rtl="0"/>
                      <a:r>
                        <a:rPr lang="en-US" sz="2000" dirty="0">
                          <a:cs typeface="B Lotus" panose="00000400000000000000" pitchFamily="2" charset="-78"/>
                        </a:rPr>
                        <a:t>Credit memo</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اعلامیه بدهکار</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11</a:t>
                      </a:r>
                    </a:p>
                  </a:txBody>
                  <a:tcPr marL="4763" marR="4763" marT="4763" marB="0" anchor="b"/>
                </a:tc>
                <a:extLst>
                  <a:ext uri="{0D108BD9-81ED-4DB2-BD59-A6C34878D82A}">
                    <a16:rowId xmlns:a16="http://schemas.microsoft.com/office/drawing/2014/main" val="4286362970"/>
                  </a:ext>
                </a:extLst>
              </a:tr>
              <a:tr h="407669">
                <a:tc>
                  <a:txBody>
                    <a:bodyPr/>
                    <a:lstStyle/>
                    <a:p>
                      <a:pPr algn="l" rtl="0"/>
                      <a:r>
                        <a:rPr lang="en-US" sz="2000" dirty="0">
                          <a:cs typeface="B Lotus" panose="00000400000000000000" pitchFamily="2" charset="-78"/>
                        </a:rPr>
                        <a:t>Receipt</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رسید</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12</a:t>
                      </a:r>
                    </a:p>
                  </a:txBody>
                  <a:tcPr marL="4763" marR="4763" marT="4763" marB="0" anchor="b"/>
                </a:tc>
                <a:extLst>
                  <a:ext uri="{0D108BD9-81ED-4DB2-BD59-A6C34878D82A}">
                    <a16:rowId xmlns:a16="http://schemas.microsoft.com/office/drawing/2014/main" val="3491452968"/>
                  </a:ext>
                </a:extLst>
              </a:tr>
              <a:tr h="407669">
                <a:tc>
                  <a:txBody>
                    <a:bodyPr/>
                    <a:lstStyle/>
                    <a:p>
                      <a:pPr algn="l" rtl="0"/>
                      <a:r>
                        <a:rPr lang="en-US" sz="2000" dirty="0">
                          <a:cs typeface="B Lotus" panose="00000400000000000000" pitchFamily="2" charset="-78"/>
                        </a:rPr>
                        <a:t>Pro forma</a:t>
                      </a:r>
                    </a:p>
                  </a:txBody>
                  <a:tcPr/>
                </a:tc>
                <a:tc>
                  <a:txBody>
                    <a:bodyPr/>
                    <a:lstStyle/>
                    <a:p>
                      <a:pPr lvl="1" algn="r" rtl="1" fontAlgn="b"/>
                      <a:r>
                        <a:rPr lang="fa-IR" sz="2000" b="0" i="0" u="none" strike="noStrike" dirty="0">
                          <a:solidFill>
                            <a:srgbClr val="000000"/>
                          </a:solidFill>
                          <a:effectLst/>
                          <a:latin typeface="B Lotus" panose="00000400000000000000" pitchFamily="2" charset="-78"/>
                          <a:cs typeface="+mn-cs"/>
                        </a:rPr>
                        <a:t>پیش فاکتور</a:t>
                      </a:r>
                    </a:p>
                  </a:txBody>
                  <a:tcPr marL="4763" marR="4763" marT="4763" marB="0" anchor="b"/>
                </a:tc>
                <a:tc>
                  <a:txBody>
                    <a:bodyPr/>
                    <a:lstStyle/>
                    <a:p>
                      <a:pPr lvl="1" algn="r" rtl="1" fontAlgn="b"/>
                      <a:r>
                        <a:rPr lang="fa-IR" sz="2000" b="0" i="0" u="none" strike="noStrike" dirty="0">
                          <a:solidFill>
                            <a:srgbClr val="000000"/>
                          </a:solidFill>
                          <a:effectLst/>
                          <a:latin typeface="B Lotus" panose="00000400000000000000" pitchFamily="2" charset="-78"/>
                          <a:cs typeface="+mn-cs"/>
                        </a:rPr>
                        <a:t>13</a:t>
                      </a:r>
                    </a:p>
                  </a:txBody>
                  <a:tcPr marL="4763" marR="4763" marT="4763" marB="0" anchor="b"/>
                </a:tc>
                <a:extLst>
                  <a:ext uri="{0D108BD9-81ED-4DB2-BD59-A6C34878D82A}">
                    <a16:rowId xmlns:a16="http://schemas.microsoft.com/office/drawing/2014/main" val="1872676341"/>
                  </a:ext>
                </a:extLst>
              </a:tr>
            </a:tbl>
          </a:graphicData>
        </a:graphic>
      </p:graphicFrame>
      <p:sp>
        <p:nvSpPr>
          <p:cNvPr id="7" name="Rectangle 6">
            <a:extLst>
              <a:ext uri="{FF2B5EF4-FFF2-40B4-BE49-F238E27FC236}">
                <a16:creationId xmlns:a16="http://schemas.microsoft.com/office/drawing/2014/main" id="{7C89E099-30D1-43A6-AE73-ECCCDBEB2596}"/>
              </a:ext>
            </a:extLst>
          </p:cNvPr>
          <p:cNvSpPr/>
          <p:nvPr/>
        </p:nvSpPr>
        <p:spPr>
          <a:xfrm>
            <a:off x="1342190" y="732175"/>
            <a:ext cx="3766701" cy="1654299"/>
          </a:xfrm>
          <a:prstGeom prst="rect">
            <a:avLst/>
          </a:prstGeom>
        </p:spPr>
        <p:txBody>
          <a:bodyPr wrap="square" anchor="ctr">
            <a:spAutoFit/>
          </a:bodyPr>
          <a:lstStyle/>
          <a:p>
            <a:pPr marL="0" marR="0" lvl="0" indent="0" algn="ctr" defTabSz="914400" rtl="1" eaLnBrk="1" fontAlgn="auto" latinLnBrk="0" hangingPunct="1">
              <a:lnSpc>
                <a:spcPct val="90000"/>
              </a:lnSpc>
              <a:spcBef>
                <a:spcPts val="1000"/>
              </a:spcBef>
              <a:spcAft>
                <a:spcPts val="0"/>
              </a:spcAft>
              <a:buClrTx/>
              <a:buSzTx/>
              <a:buFontTx/>
              <a:buNone/>
              <a:tabLst/>
              <a:defRPr/>
            </a:pPr>
            <a:r>
              <a:rPr kumimoji="0" lang="fa-IR" sz="28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بطور شگفت </a:t>
            </a:r>
            <a:r>
              <a:rPr kumimoji="0" lang="fa-IR" sz="2800" b="0" i="0" u="none" strike="noStrike" kern="1200" cap="none" spc="0" normalizeH="0" baseline="0" noProof="0" dirty="0" err="1">
                <a:ln>
                  <a:noFill/>
                </a:ln>
                <a:solidFill>
                  <a:srgbClr val="70AD47">
                    <a:lumMod val="50000"/>
                  </a:srgbClr>
                </a:solidFill>
                <a:effectLst/>
                <a:uLnTx/>
                <a:uFillTx/>
                <a:latin typeface="Cambria" panose="02040503050406030204" pitchFamily="18" charset="0"/>
                <a:ea typeface="Cambria" panose="02040503050406030204" pitchFamily="18" charset="0"/>
              </a:rPr>
              <a:t>انگیزی</a:t>
            </a:r>
            <a:r>
              <a:rPr kumimoji="0" lang="fa-IR" sz="28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rPr>
              <a:t> اکثر افراد با درجه تشابه بسیار بالایی این طیف از واژه ‎ها را در جای درست خود بکار میبرند. </a:t>
            </a:r>
          </a:p>
        </p:txBody>
      </p:sp>
      <p:cxnSp>
        <p:nvCxnSpPr>
          <p:cNvPr id="9" name="Straight Connector 8">
            <a:extLst>
              <a:ext uri="{FF2B5EF4-FFF2-40B4-BE49-F238E27FC236}">
                <a16:creationId xmlns:a16="http://schemas.microsoft.com/office/drawing/2014/main" id="{6626547D-57D9-4F2C-AEA9-B4E0F7ED3F06}"/>
              </a:ext>
            </a:extLst>
          </p:cNvPr>
          <p:cNvCxnSpPr>
            <a:cxnSpLocks/>
          </p:cNvCxnSpPr>
          <p:nvPr/>
        </p:nvCxnSpPr>
        <p:spPr>
          <a:xfrm>
            <a:off x="5417820" y="427290"/>
            <a:ext cx="0" cy="6156390"/>
          </a:xfrm>
          <a:prstGeom prst="line">
            <a:avLst/>
          </a:prstGeom>
          <a:ln w="177800" cap="rnd" cmpd="thinThick">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7E857E95-4E37-4687-9C31-927790F4C54B}"/>
              </a:ext>
            </a:extLst>
          </p:cNvPr>
          <p:cNvGrpSpPr/>
          <p:nvPr/>
        </p:nvGrpSpPr>
        <p:grpSpPr>
          <a:xfrm>
            <a:off x="170913" y="675113"/>
            <a:ext cx="4980203" cy="4180360"/>
            <a:chOff x="332645" y="1143000"/>
            <a:chExt cx="5133778" cy="4884421"/>
          </a:xfrm>
        </p:grpSpPr>
        <p:sp>
          <p:nvSpPr>
            <p:cNvPr id="12" name="Freeform 6">
              <a:extLst>
                <a:ext uri="{FF2B5EF4-FFF2-40B4-BE49-F238E27FC236}">
                  <a16:creationId xmlns:a16="http://schemas.microsoft.com/office/drawing/2014/main" id="{ECCE1122-139F-4167-9C44-B9EC8B302611}"/>
                </a:ext>
              </a:extLst>
            </p:cNvPr>
            <p:cNvSpPr>
              <a:spLocks/>
            </p:cNvSpPr>
            <p:nvPr/>
          </p:nvSpPr>
          <p:spPr bwMode="auto">
            <a:xfrm>
              <a:off x="332645" y="1143000"/>
              <a:ext cx="1154017" cy="2907389"/>
            </a:xfrm>
            <a:custGeom>
              <a:avLst/>
              <a:gdLst>
                <a:gd name="T0" fmla="*/ 726 w 1625"/>
                <a:gd name="T1" fmla="*/ 0 h 3143"/>
                <a:gd name="T2" fmla="*/ 1625 w 1625"/>
                <a:gd name="T3" fmla="*/ 1144 h 3143"/>
                <a:gd name="T4" fmla="*/ 1406 w 1625"/>
                <a:gd name="T5" fmla="*/ 2077 h 3143"/>
                <a:gd name="T6" fmla="*/ 1158 w 1625"/>
                <a:gd name="T7" fmla="*/ 3143 h 3143"/>
                <a:gd name="T8" fmla="*/ 0 w 1625"/>
                <a:gd name="T9" fmla="*/ 3143 h 3143"/>
                <a:gd name="T10" fmla="*/ 704 w 1625"/>
                <a:gd name="T11" fmla="*/ 5 h 3143"/>
                <a:gd name="T12" fmla="*/ 726 w 1625"/>
                <a:gd name="T13" fmla="*/ 0 h 3143"/>
              </a:gdLst>
              <a:ahLst/>
              <a:cxnLst>
                <a:cxn ang="0">
                  <a:pos x="T0" y="T1"/>
                </a:cxn>
                <a:cxn ang="0">
                  <a:pos x="T2" y="T3"/>
                </a:cxn>
                <a:cxn ang="0">
                  <a:pos x="T4" y="T5"/>
                </a:cxn>
                <a:cxn ang="0">
                  <a:pos x="T6" y="T7"/>
                </a:cxn>
                <a:cxn ang="0">
                  <a:pos x="T8" y="T9"/>
                </a:cxn>
                <a:cxn ang="0">
                  <a:pos x="T10" y="T11"/>
                </a:cxn>
                <a:cxn ang="0">
                  <a:pos x="T12" y="T13"/>
                </a:cxn>
              </a:cxnLst>
              <a:rect l="0" t="0" r="r" b="b"/>
              <a:pathLst>
                <a:path w="1625" h="3143">
                  <a:moveTo>
                    <a:pt x="726" y="0"/>
                  </a:moveTo>
                  <a:lnTo>
                    <a:pt x="1625" y="1144"/>
                  </a:lnTo>
                  <a:lnTo>
                    <a:pt x="1406" y="2077"/>
                  </a:lnTo>
                  <a:lnTo>
                    <a:pt x="1158" y="3143"/>
                  </a:lnTo>
                  <a:lnTo>
                    <a:pt x="0" y="3143"/>
                  </a:lnTo>
                  <a:lnTo>
                    <a:pt x="704" y="5"/>
                  </a:lnTo>
                  <a:lnTo>
                    <a:pt x="726" y="0"/>
                  </a:lnTo>
                  <a:close/>
                </a:path>
              </a:pathLst>
            </a:custGeom>
            <a:gradFill>
              <a:gsLst>
                <a:gs pos="0">
                  <a:schemeClr val="accent6">
                    <a:lumMod val="75000"/>
                  </a:schemeClr>
                </a:gs>
                <a:gs pos="100000">
                  <a:schemeClr val="accent6"/>
                </a:gs>
              </a:gsLst>
              <a:lin ang="0" scaled="1"/>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Freeform 7">
              <a:extLst>
                <a:ext uri="{FF2B5EF4-FFF2-40B4-BE49-F238E27FC236}">
                  <a16:creationId xmlns:a16="http://schemas.microsoft.com/office/drawing/2014/main" id="{0B74D189-6F5B-4B5F-965E-559DAF1024FD}"/>
                </a:ext>
              </a:extLst>
            </p:cNvPr>
            <p:cNvSpPr>
              <a:spLocks/>
            </p:cNvSpPr>
            <p:nvPr/>
          </p:nvSpPr>
          <p:spPr bwMode="auto">
            <a:xfrm>
              <a:off x="4263445" y="4024826"/>
              <a:ext cx="975551" cy="2002595"/>
            </a:xfrm>
            <a:custGeom>
              <a:avLst/>
              <a:gdLst>
                <a:gd name="T0" fmla="*/ 1385 w 1385"/>
                <a:gd name="T1" fmla="*/ 0 h 2077"/>
                <a:gd name="T2" fmla="*/ 921 w 1385"/>
                <a:gd name="T3" fmla="*/ 2074 h 2077"/>
                <a:gd name="T4" fmla="*/ 899 w 1385"/>
                <a:gd name="T5" fmla="*/ 2077 h 2077"/>
                <a:gd name="T6" fmla="*/ 0 w 1385"/>
                <a:gd name="T7" fmla="*/ 934 h 2077"/>
                <a:gd name="T8" fmla="*/ 217 w 1385"/>
                <a:gd name="T9" fmla="*/ 1 h 2077"/>
                <a:gd name="T10" fmla="*/ 1385 w 1385"/>
                <a:gd name="T11" fmla="*/ 1 h 2077"/>
                <a:gd name="T12" fmla="*/ 1385 w 1385"/>
                <a:gd name="T13" fmla="*/ 0 h 2077"/>
              </a:gdLst>
              <a:ahLst/>
              <a:cxnLst>
                <a:cxn ang="0">
                  <a:pos x="T0" y="T1"/>
                </a:cxn>
                <a:cxn ang="0">
                  <a:pos x="T2" y="T3"/>
                </a:cxn>
                <a:cxn ang="0">
                  <a:pos x="T4" y="T5"/>
                </a:cxn>
                <a:cxn ang="0">
                  <a:pos x="T6" y="T7"/>
                </a:cxn>
                <a:cxn ang="0">
                  <a:pos x="T8" y="T9"/>
                </a:cxn>
                <a:cxn ang="0">
                  <a:pos x="T10" y="T11"/>
                </a:cxn>
                <a:cxn ang="0">
                  <a:pos x="T12" y="T13"/>
                </a:cxn>
              </a:cxnLst>
              <a:rect l="0" t="0" r="r" b="b"/>
              <a:pathLst>
                <a:path w="1385" h="2077">
                  <a:moveTo>
                    <a:pt x="1385" y="0"/>
                  </a:moveTo>
                  <a:lnTo>
                    <a:pt x="921" y="2074"/>
                  </a:lnTo>
                  <a:lnTo>
                    <a:pt x="899" y="2077"/>
                  </a:lnTo>
                  <a:lnTo>
                    <a:pt x="0" y="934"/>
                  </a:lnTo>
                  <a:lnTo>
                    <a:pt x="217" y="1"/>
                  </a:lnTo>
                  <a:lnTo>
                    <a:pt x="1385" y="1"/>
                  </a:lnTo>
                  <a:lnTo>
                    <a:pt x="1385" y="0"/>
                  </a:lnTo>
                  <a:close/>
                </a:path>
              </a:pathLst>
            </a:custGeom>
            <a:solidFill>
              <a:srgbClr val="FF1743"/>
            </a:solidFill>
            <a:ln w="0">
              <a:noFill/>
              <a:prstDash val="solid"/>
              <a:round/>
              <a:headEnd/>
              <a:tailEnd/>
            </a:ln>
          </p:spPr>
          <p:txBody>
            <a:bodyPr vert="horz" wrap="square" lIns="182880" tIns="365760" rIns="182880" bIns="45720" numCol="1" anchor="t" anchorCtr="1"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Freeform 8">
              <a:extLst>
                <a:ext uri="{FF2B5EF4-FFF2-40B4-BE49-F238E27FC236}">
                  <a16:creationId xmlns:a16="http://schemas.microsoft.com/office/drawing/2014/main" id="{37CF346E-886D-41B0-B5DA-741128F9E209}"/>
                </a:ext>
              </a:extLst>
            </p:cNvPr>
            <p:cNvSpPr>
              <a:spLocks/>
            </p:cNvSpPr>
            <p:nvPr/>
          </p:nvSpPr>
          <p:spPr bwMode="auto">
            <a:xfrm>
              <a:off x="1084327" y="3145592"/>
              <a:ext cx="1962115" cy="904797"/>
            </a:xfrm>
            <a:custGeom>
              <a:avLst/>
              <a:gdLst>
                <a:gd name="T0" fmla="*/ 248 w 2036"/>
                <a:gd name="T1" fmla="*/ 0 h 1066"/>
                <a:gd name="T2" fmla="*/ 1199 w 2036"/>
                <a:gd name="T3" fmla="*/ 0 h 1066"/>
                <a:gd name="T4" fmla="*/ 1428 w 2036"/>
                <a:gd name="T5" fmla="*/ 291 h 1066"/>
                <a:gd name="T6" fmla="*/ 2036 w 2036"/>
                <a:gd name="T7" fmla="*/ 1066 h 1066"/>
                <a:gd name="T8" fmla="*/ 0 w 2036"/>
                <a:gd name="T9" fmla="*/ 1066 h 1066"/>
                <a:gd name="T10" fmla="*/ 248 w 2036"/>
                <a:gd name="T11" fmla="*/ 0 h 1066"/>
              </a:gdLst>
              <a:ahLst/>
              <a:cxnLst>
                <a:cxn ang="0">
                  <a:pos x="T0" y="T1"/>
                </a:cxn>
                <a:cxn ang="0">
                  <a:pos x="T2" y="T3"/>
                </a:cxn>
                <a:cxn ang="0">
                  <a:pos x="T4" y="T5"/>
                </a:cxn>
                <a:cxn ang="0">
                  <a:pos x="T6" y="T7"/>
                </a:cxn>
                <a:cxn ang="0">
                  <a:pos x="T8" y="T9"/>
                </a:cxn>
                <a:cxn ang="0">
                  <a:pos x="T10" y="T11"/>
                </a:cxn>
              </a:cxnLst>
              <a:rect l="0" t="0" r="r" b="b"/>
              <a:pathLst>
                <a:path w="2036" h="1066">
                  <a:moveTo>
                    <a:pt x="248" y="0"/>
                  </a:moveTo>
                  <a:lnTo>
                    <a:pt x="1199" y="0"/>
                  </a:lnTo>
                  <a:lnTo>
                    <a:pt x="1428" y="291"/>
                  </a:lnTo>
                  <a:lnTo>
                    <a:pt x="2036" y="1066"/>
                  </a:lnTo>
                  <a:lnTo>
                    <a:pt x="0" y="1066"/>
                  </a:lnTo>
                  <a:lnTo>
                    <a:pt x="248" y="0"/>
                  </a:lnTo>
                  <a:close/>
                </a:path>
              </a:pathLst>
            </a:custGeom>
            <a:gradFill flip="none" rotWithShape="1">
              <a:gsLst>
                <a:gs pos="0">
                  <a:schemeClr val="accent6">
                    <a:lumMod val="75000"/>
                  </a:schemeClr>
                </a:gs>
                <a:gs pos="100000">
                  <a:schemeClr val="accent6"/>
                </a:gs>
              </a:gsLst>
              <a:lin ang="0" scaled="1"/>
              <a:tileRect/>
            </a:gradFill>
            <a:ln w="0">
              <a:noFill/>
              <a:prstDash val="solid"/>
              <a:round/>
              <a:headEnd/>
              <a:tailEnd/>
            </a:ln>
          </p:spPr>
          <p:txBody>
            <a:bodyPr vert="horz" wrap="square" lIns="182880" tIns="365760" rIns="274320" bIns="45720" numCol="1" anchor="t" anchorCtr="1"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Freeform 9">
              <a:extLst>
                <a:ext uri="{FF2B5EF4-FFF2-40B4-BE49-F238E27FC236}">
                  <a16:creationId xmlns:a16="http://schemas.microsoft.com/office/drawing/2014/main" id="{F720808A-7CF6-4D65-BA95-CC0DB0C14A84}"/>
                </a:ext>
              </a:extLst>
            </p:cNvPr>
            <p:cNvSpPr>
              <a:spLocks/>
            </p:cNvSpPr>
            <p:nvPr/>
          </p:nvSpPr>
          <p:spPr bwMode="auto">
            <a:xfrm>
              <a:off x="2273812" y="3145591"/>
              <a:ext cx="3192611" cy="906500"/>
            </a:xfrm>
            <a:custGeom>
              <a:avLst/>
              <a:gdLst>
                <a:gd name="T0" fmla="*/ 0 w 3196"/>
                <a:gd name="T1" fmla="*/ 0 h 1067"/>
                <a:gd name="T2" fmla="*/ 1229 w 3196"/>
                <a:gd name="T3" fmla="*/ 0 h 1067"/>
                <a:gd name="T4" fmla="*/ 1229 w 3196"/>
                <a:gd name="T5" fmla="*/ 2 h 1067"/>
                <a:gd name="T6" fmla="*/ 3196 w 3196"/>
                <a:gd name="T7" fmla="*/ 2 h 1067"/>
                <a:gd name="T8" fmla="*/ 2958 w 3196"/>
                <a:gd name="T9" fmla="*/ 1067 h 1067"/>
                <a:gd name="T10" fmla="*/ 229 w 3196"/>
                <a:gd name="T11" fmla="*/ 1067 h 1067"/>
                <a:gd name="T12" fmla="*/ 229 w 3196"/>
                <a:gd name="T13" fmla="*/ 1066 h 1067"/>
                <a:gd name="T14" fmla="*/ 837 w 3196"/>
                <a:gd name="T15" fmla="*/ 1066 h 1067"/>
                <a:gd name="T16" fmla="*/ 229 w 3196"/>
                <a:gd name="T17" fmla="*/ 291 h 1067"/>
                <a:gd name="T18" fmla="*/ 0 w 3196"/>
                <a:gd name="T19" fmla="*/ 0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6" h="1067">
                  <a:moveTo>
                    <a:pt x="0" y="0"/>
                  </a:moveTo>
                  <a:lnTo>
                    <a:pt x="1229" y="0"/>
                  </a:lnTo>
                  <a:lnTo>
                    <a:pt x="1229" y="2"/>
                  </a:lnTo>
                  <a:lnTo>
                    <a:pt x="3196" y="2"/>
                  </a:lnTo>
                  <a:lnTo>
                    <a:pt x="2958" y="1067"/>
                  </a:lnTo>
                  <a:lnTo>
                    <a:pt x="229" y="1067"/>
                  </a:lnTo>
                  <a:lnTo>
                    <a:pt x="229" y="1066"/>
                  </a:lnTo>
                  <a:lnTo>
                    <a:pt x="837" y="1066"/>
                  </a:lnTo>
                  <a:lnTo>
                    <a:pt x="229" y="291"/>
                  </a:lnTo>
                  <a:lnTo>
                    <a:pt x="0" y="0"/>
                  </a:lnTo>
                  <a:close/>
                </a:path>
              </a:pathLst>
            </a:custGeom>
            <a:gradFill flip="none" rotWithShape="1">
              <a:gsLst>
                <a:gs pos="2000">
                  <a:srgbClr val="EC1E42"/>
                </a:gs>
                <a:gs pos="100000">
                  <a:srgbClr val="B74BA2"/>
                </a:gs>
              </a:gsLst>
              <a:lin ang="108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7" name="Rectangle 16">
            <a:extLst>
              <a:ext uri="{FF2B5EF4-FFF2-40B4-BE49-F238E27FC236}">
                <a16:creationId xmlns:a16="http://schemas.microsoft.com/office/drawing/2014/main" id="{215A4DBC-4068-4373-BE0A-D5FF63A495B4}"/>
              </a:ext>
            </a:extLst>
          </p:cNvPr>
          <p:cNvSpPr/>
          <p:nvPr/>
        </p:nvSpPr>
        <p:spPr>
          <a:xfrm>
            <a:off x="175260" y="3300700"/>
            <a:ext cx="3808861" cy="1763560"/>
          </a:xfrm>
          <a:prstGeom prst="rect">
            <a:avLst/>
          </a:prstGeom>
        </p:spPr>
        <p:txBody>
          <a:bodyPr wrap="square">
            <a:spAutoFit/>
          </a:bodyPr>
          <a:lstStyle/>
          <a:p>
            <a:pPr marL="0" marR="0" lvl="0" indent="0" algn="just" defTabSz="914400" rtl="1" eaLnBrk="1" fontAlgn="auto" latinLnBrk="0" hangingPunct="1">
              <a:lnSpc>
                <a:spcPct val="90000"/>
              </a:lnSpc>
              <a:spcBef>
                <a:spcPts val="1000"/>
              </a:spcBef>
              <a:spcAft>
                <a:spcPts val="0"/>
              </a:spcAft>
              <a:buClrTx/>
              <a:buSzTx/>
              <a:buFontTx/>
              <a:buNone/>
              <a:tabLst/>
              <a:defRPr/>
            </a:pPr>
            <a:r>
              <a:rPr kumimoji="0" lang="fa-IR" sz="2400" b="0" i="0" u="none" strike="noStrike" kern="1200" cap="none" spc="0" normalizeH="0" baseline="0" noProof="0" dirty="0">
                <a:ln>
                  <a:noFill/>
                </a:ln>
                <a:solidFill>
                  <a:srgbClr val="EC1E42"/>
                </a:solidFill>
                <a:effectLst/>
                <a:uLnTx/>
                <a:uFillTx/>
                <a:latin typeface="Cambria" panose="02040503050406030204" pitchFamily="18" charset="0"/>
                <a:ea typeface="Cambria" panose="02040503050406030204" pitchFamily="18" charset="0"/>
              </a:rPr>
              <a:t>با وجود این در قوانین کشور تعریفی راجع به این واژه ها وجود نداشته، در سطح دستورالعمل ها سازمانهای مختلف تعاریف مدنظر خود را بدون هماهنگی با نهادی دیگر استفاده مینمایند.</a:t>
            </a:r>
          </a:p>
        </p:txBody>
      </p:sp>
      <p:sp>
        <p:nvSpPr>
          <p:cNvPr id="18" name="Rectangle 17">
            <a:extLst>
              <a:ext uri="{FF2B5EF4-FFF2-40B4-BE49-F238E27FC236}">
                <a16:creationId xmlns:a16="http://schemas.microsoft.com/office/drawing/2014/main" id="{B44369EA-9E51-4A30-AC96-B3CF5B0C933A}"/>
              </a:ext>
            </a:extLst>
          </p:cNvPr>
          <p:cNvSpPr/>
          <p:nvPr/>
        </p:nvSpPr>
        <p:spPr>
          <a:xfrm>
            <a:off x="102049" y="5532483"/>
            <a:ext cx="5049067" cy="822533"/>
          </a:xfrm>
          <a:prstGeom prst="rect">
            <a:avLst/>
          </a:prstGeom>
          <a:solidFill>
            <a:schemeClr val="accent5">
              <a:lumMod val="20000"/>
              <a:lumOff val="80000"/>
            </a:schemeClr>
          </a:solidFill>
          <a:ln w="31750">
            <a:solidFill>
              <a:schemeClr val="accent5">
                <a:lumMod val="75000"/>
              </a:schemeClr>
            </a:solidFill>
          </a:ln>
        </p:spPr>
        <p:txBody>
          <a:bodyPr wrap="square" anchor="ctr">
            <a:spAutoFit/>
          </a:bodyPr>
          <a:lstStyle/>
          <a:p>
            <a:pPr marL="0" marR="0" lvl="0" indent="0" algn="ctr" defTabSz="914400" rtl="1" eaLnBrk="1" fontAlgn="auto" latinLnBrk="0" hangingPunct="1">
              <a:lnSpc>
                <a:spcPct val="90000"/>
              </a:lnSpc>
              <a:spcBef>
                <a:spcPts val="1000"/>
              </a:spcBef>
              <a:spcAft>
                <a:spcPts val="0"/>
              </a:spcAft>
              <a:buClrTx/>
              <a:buSzTx/>
              <a:buFontTx/>
              <a:buNone/>
              <a:tabLst/>
              <a:defRPr/>
            </a:pPr>
            <a:r>
              <a:rPr kumimoji="0" lang="fa-IR" sz="2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ضروری است که در راستای پروژه صورتحساب الکترونیکی این </a:t>
            </a:r>
            <a:r>
              <a:rPr kumimoji="0" lang="fa-IR" sz="26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واژه‎ها</a:t>
            </a:r>
            <a:r>
              <a:rPr kumimoji="0" lang="fa-IR" sz="2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بطور رسمی تعریف شوند</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39880181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BDF079-9DCC-4566-A579-6A4BD396CB2C}"/>
              </a:ext>
            </a:extLst>
          </p:cNvPr>
          <p:cNvGrpSpPr/>
          <p:nvPr/>
        </p:nvGrpSpPr>
        <p:grpSpPr>
          <a:xfrm>
            <a:off x="436650" y="4012472"/>
            <a:ext cx="3377054" cy="2733211"/>
            <a:chOff x="2340172" y="4279900"/>
            <a:chExt cx="2971604" cy="2405062"/>
          </a:xfrm>
          <a:effectLst>
            <a:outerShdw blurRad="88900" dist="38100" sx="102000" sy="102000" algn="t" rotWithShape="0">
              <a:prstClr val="black">
                <a:alpha val="31000"/>
              </a:prstClr>
            </a:outerShdw>
          </a:effectLst>
        </p:grpSpPr>
        <p:sp>
          <p:nvSpPr>
            <p:cNvPr id="12" name="Freeform 5">
              <a:extLst>
                <a:ext uri="{FF2B5EF4-FFF2-40B4-BE49-F238E27FC236}">
                  <a16:creationId xmlns:a16="http://schemas.microsoft.com/office/drawing/2014/main" id="{FFC9BB68-66C4-4279-9BA9-20797E52B317}"/>
                </a:ext>
              </a:extLst>
            </p:cNvPr>
            <p:cNvSpPr>
              <a:spLocks/>
            </p:cNvSpPr>
            <p:nvPr/>
          </p:nvSpPr>
          <p:spPr bwMode="auto">
            <a:xfrm>
              <a:off x="2340172" y="4279900"/>
              <a:ext cx="1408113" cy="1739900"/>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Freeform 6">
              <a:extLst>
                <a:ext uri="{FF2B5EF4-FFF2-40B4-BE49-F238E27FC236}">
                  <a16:creationId xmlns:a16="http://schemas.microsoft.com/office/drawing/2014/main" id="{7850104B-416F-4255-8D2E-7351DEE8E058}"/>
                </a:ext>
              </a:extLst>
            </p:cNvPr>
            <p:cNvSpPr>
              <a:spLocks/>
            </p:cNvSpPr>
            <p:nvPr/>
          </p:nvSpPr>
          <p:spPr bwMode="auto">
            <a:xfrm>
              <a:off x="2374901" y="4943475"/>
              <a:ext cx="2936875" cy="1741487"/>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gradFill>
              <a:gsLst>
                <a:gs pos="100000">
                  <a:schemeClr val="accent2">
                    <a:lumMod val="50000"/>
                  </a:schemeClr>
                </a:gs>
                <a:gs pos="0">
                  <a:schemeClr val="accent2">
                    <a:lumMod val="40000"/>
                    <a:lumOff val="60000"/>
                  </a:schemeClr>
                </a:gs>
                <a:gs pos="55000">
                  <a:schemeClr val="accent2"/>
                </a:gs>
              </a:gsLst>
              <a:lin ang="0" scaled="1"/>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6" name="Group 5">
            <a:extLst>
              <a:ext uri="{FF2B5EF4-FFF2-40B4-BE49-F238E27FC236}">
                <a16:creationId xmlns:a16="http://schemas.microsoft.com/office/drawing/2014/main" id="{2FDF9571-0794-4DF1-A37C-34BF8653F31E}"/>
              </a:ext>
            </a:extLst>
          </p:cNvPr>
          <p:cNvGrpSpPr/>
          <p:nvPr/>
        </p:nvGrpSpPr>
        <p:grpSpPr>
          <a:xfrm>
            <a:off x="443000" y="1935783"/>
            <a:ext cx="3370704" cy="2731407"/>
            <a:chOff x="2345760" y="2489200"/>
            <a:chExt cx="2966016" cy="2403475"/>
          </a:xfrm>
          <a:effectLst>
            <a:outerShdw blurRad="88900" dist="38100" sx="102000" sy="102000" algn="t" rotWithShape="0">
              <a:prstClr val="black">
                <a:alpha val="31000"/>
              </a:prstClr>
            </a:outerShdw>
          </a:effectLst>
        </p:grpSpPr>
        <p:sp>
          <p:nvSpPr>
            <p:cNvPr id="10" name="Freeform 7">
              <a:extLst>
                <a:ext uri="{FF2B5EF4-FFF2-40B4-BE49-F238E27FC236}">
                  <a16:creationId xmlns:a16="http://schemas.microsoft.com/office/drawing/2014/main" id="{DED5DC31-A482-4928-A0FF-A5A207912C6E}"/>
                </a:ext>
              </a:extLst>
            </p:cNvPr>
            <p:cNvSpPr>
              <a:spLocks/>
            </p:cNvSpPr>
            <p:nvPr/>
          </p:nvSpPr>
          <p:spPr bwMode="auto">
            <a:xfrm>
              <a:off x="2345760" y="2489200"/>
              <a:ext cx="1408113" cy="1738312"/>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Freeform 8">
              <a:extLst>
                <a:ext uri="{FF2B5EF4-FFF2-40B4-BE49-F238E27FC236}">
                  <a16:creationId xmlns:a16="http://schemas.microsoft.com/office/drawing/2014/main" id="{B881FCB3-0D4E-4A6E-B5B6-519E96352C54}"/>
                </a:ext>
              </a:extLst>
            </p:cNvPr>
            <p:cNvSpPr>
              <a:spLocks/>
            </p:cNvSpPr>
            <p:nvPr/>
          </p:nvSpPr>
          <p:spPr bwMode="auto">
            <a:xfrm>
              <a:off x="2374901" y="3152775"/>
              <a:ext cx="2936875" cy="1739900"/>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gradFill>
              <a:gsLst>
                <a:gs pos="100000">
                  <a:srgbClr val="26ABBF">
                    <a:lumMod val="50000"/>
                  </a:srgbClr>
                </a:gs>
                <a:gs pos="0">
                  <a:srgbClr val="26ABBF">
                    <a:lumMod val="20000"/>
                    <a:lumOff val="80000"/>
                  </a:srgbClr>
                </a:gs>
                <a:gs pos="51000">
                  <a:srgbClr val="26ABBF"/>
                </a:gs>
              </a:gsLst>
              <a:lin ang="0" scaled="1"/>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7" name="Group 6">
            <a:extLst>
              <a:ext uri="{FF2B5EF4-FFF2-40B4-BE49-F238E27FC236}">
                <a16:creationId xmlns:a16="http://schemas.microsoft.com/office/drawing/2014/main" id="{E2841D90-2102-4D9A-A899-E44E50AEF2B8}"/>
              </a:ext>
            </a:extLst>
          </p:cNvPr>
          <p:cNvGrpSpPr/>
          <p:nvPr/>
        </p:nvGrpSpPr>
        <p:grpSpPr>
          <a:xfrm>
            <a:off x="442916" y="199073"/>
            <a:ext cx="3370788" cy="2401256"/>
            <a:chOff x="2345686" y="1014413"/>
            <a:chExt cx="2966090" cy="2112962"/>
          </a:xfrm>
          <a:effectLst>
            <a:outerShdw blurRad="88900" dist="38100" sx="102000" sy="102000" algn="t" rotWithShape="0">
              <a:prstClr val="black">
                <a:alpha val="31000"/>
              </a:prstClr>
            </a:outerShdw>
          </a:effectLst>
        </p:grpSpPr>
        <p:sp>
          <p:nvSpPr>
            <p:cNvPr id="8" name="Freeform 9">
              <a:extLst>
                <a:ext uri="{FF2B5EF4-FFF2-40B4-BE49-F238E27FC236}">
                  <a16:creationId xmlns:a16="http://schemas.microsoft.com/office/drawing/2014/main" id="{41E1CD1F-A473-4401-9A96-D52A31373C21}"/>
                </a:ext>
              </a:extLst>
            </p:cNvPr>
            <p:cNvSpPr>
              <a:spLocks/>
            </p:cNvSpPr>
            <p:nvPr/>
          </p:nvSpPr>
          <p:spPr bwMode="auto">
            <a:xfrm>
              <a:off x="2345686" y="1014413"/>
              <a:ext cx="1236663" cy="1446212"/>
            </a:xfrm>
            <a:custGeom>
              <a:avLst/>
              <a:gdLst>
                <a:gd name="T0" fmla="*/ 186 w 709"/>
                <a:gd name="T1" fmla="*/ 0 h 830"/>
                <a:gd name="T2" fmla="*/ 24 w 709"/>
                <a:gd name="T3" fmla="*/ 286 h 830"/>
                <a:gd name="T4" fmla="*/ 0 w 709"/>
                <a:gd name="T5" fmla="*/ 377 h 830"/>
                <a:gd name="T6" fmla="*/ 24 w 709"/>
                <a:gd name="T7" fmla="*/ 468 h 830"/>
                <a:gd name="T8" fmla="*/ 233 w 709"/>
                <a:gd name="T9" fmla="*/ 830 h 830"/>
                <a:gd name="T10" fmla="*/ 709 w 709"/>
                <a:gd name="T11" fmla="*/ 0 h 830"/>
                <a:gd name="T12" fmla="*/ 186 w 709"/>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709" h="830">
                  <a:moveTo>
                    <a:pt x="186" y="0"/>
                  </a:moveTo>
                  <a:cubicBezTo>
                    <a:pt x="148" y="66"/>
                    <a:pt x="24" y="286"/>
                    <a:pt x="24" y="286"/>
                  </a:cubicBezTo>
                  <a:cubicBezTo>
                    <a:pt x="9" y="313"/>
                    <a:pt x="0" y="344"/>
                    <a:pt x="0" y="377"/>
                  </a:cubicBezTo>
                  <a:cubicBezTo>
                    <a:pt x="0" y="410"/>
                    <a:pt x="9" y="441"/>
                    <a:pt x="24" y="468"/>
                  </a:cubicBezTo>
                  <a:cubicBezTo>
                    <a:pt x="233" y="830"/>
                    <a:pt x="233" y="830"/>
                    <a:pt x="233" y="830"/>
                  </a:cubicBezTo>
                  <a:cubicBezTo>
                    <a:pt x="233" y="830"/>
                    <a:pt x="569" y="242"/>
                    <a:pt x="709" y="0"/>
                  </a:cubicBezTo>
                  <a:lnTo>
                    <a:pt x="186"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Freeform 10">
              <a:extLst>
                <a:ext uri="{FF2B5EF4-FFF2-40B4-BE49-F238E27FC236}">
                  <a16:creationId xmlns:a16="http://schemas.microsoft.com/office/drawing/2014/main" id="{F6B27565-1989-4178-AF63-7E3D02DACEA4}"/>
                </a:ext>
              </a:extLst>
            </p:cNvPr>
            <p:cNvSpPr>
              <a:spLocks/>
            </p:cNvSpPr>
            <p:nvPr/>
          </p:nvSpPr>
          <p:spPr bwMode="auto">
            <a:xfrm>
              <a:off x="2374901" y="1385888"/>
              <a:ext cx="2936875" cy="1741487"/>
            </a:xfrm>
            <a:custGeom>
              <a:avLst/>
              <a:gdLst>
                <a:gd name="T0" fmla="*/ 785 w 1684"/>
                <a:gd name="T1" fmla="*/ 1000 h 1000"/>
                <a:gd name="T2" fmla="*/ 884 w 1684"/>
                <a:gd name="T3" fmla="*/ 726 h 1000"/>
                <a:gd name="T4" fmla="*/ 865 w 1684"/>
                <a:gd name="T5" fmla="*/ 726 h 1000"/>
                <a:gd name="T6" fmla="*/ 381 w 1684"/>
                <a:gd name="T7" fmla="*/ 726 h 1000"/>
                <a:gd name="T8" fmla="*/ 290 w 1684"/>
                <a:gd name="T9" fmla="*/ 702 h 1000"/>
                <a:gd name="T10" fmla="*/ 224 w 1684"/>
                <a:gd name="T11" fmla="*/ 636 h 1000"/>
                <a:gd name="T12" fmla="*/ 0 w 1684"/>
                <a:gd name="T13" fmla="*/ 246 h 1000"/>
                <a:gd name="T14" fmla="*/ 102 w 1684"/>
                <a:gd name="T15" fmla="*/ 273 h 1000"/>
                <a:gd name="T16" fmla="*/ 865 w 1684"/>
                <a:gd name="T17" fmla="*/ 273 h 1000"/>
                <a:gd name="T18" fmla="*/ 884 w 1684"/>
                <a:gd name="T19" fmla="*/ 273 h 1000"/>
                <a:gd name="T20" fmla="*/ 785 w 1684"/>
                <a:gd name="T21" fmla="*/ 0 h 1000"/>
                <a:gd name="T22" fmla="*/ 1683 w 1684"/>
                <a:gd name="T23" fmla="*/ 500 h 1000"/>
                <a:gd name="T24" fmla="*/ 1684 w 1684"/>
                <a:gd name="T25" fmla="*/ 500 h 1000"/>
                <a:gd name="T26" fmla="*/ 785 w 1684"/>
                <a:gd name="T27" fmla="*/ 100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1000">
                  <a:moveTo>
                    <a:pt x="785" y="1000"/>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1"/>
                    <a:pt x="1015" y="799"/>
                    <a:pt x="785" y="1000"/>
                  </a:cubicBezTo>
                  <a:close/>
                </a:path>
              </a:pathLst>
            </a:custGeom>
            <a:gradFill flip="none" rotWithShape="1">
              <a:gsLst>
                <a:gs pos="100000">
                  <a:srgbClr val="D00D7C">
                    <a:lumMod val="50000"/>
                  </a:srgbClr>
                </a:gs>
                <a:gs pos="0">
                  <a:srgbClr val="D00D7C">
                    <a:lumMod val="20000"/>
                    <a:lumOff val="80000"/>
                  </a:srgbClr>
                </a:gs>
                <a:gs pos="51000">
                  <a:srgbClr val="D00D7C"/>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4" name="TextBox 13">
            <a:extLst>
              <a:ext uri="{FF2B5EF4-FFF2-40B4-BE49-F238E27FC236}">
                <a16:creationId xmlns:a16="http://schemas.microsoft.com/office/drawing/2014/main" id="{E0495058-93AB-435E-A909-398655E47A86}"/>
              </a:ext>
            </a:extLst>
          </p:cNvPr>
          <p:cNvSpPr txBox="1"/>
          <p:nvPr/>
        </p:nvSpPr>
        <p:spPr>
          <a:xfrm>
            <a:off x="1375713" y="1336691"/>
            <a:ext cx="11998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Invoice</a:t>
            </a:r>
          </a:p>
        </p:txBody>
      </p:sp>
      <p:sp>
        <p:nvSpPr>
          <p:cNvPr id="15" name="TextBox 14">
            <a:extLst>
              <a:ext uri="{FF2B5EF4-FFF2-40B4-BE49-F238E27FC236}">
                <a16:creationId xmlns:a16="http://schemas.microsoft.com/office/drawing/2014/main" id="{E6A29484-E9BE-4E4F-88FC-646B1C606DBC}"/>
              </a:ext>
            </a:extLst>
          </p:cNvPr>
          <p:cNvSpPr txBox="1"/>
          <p:nvPr/>
        </p:nvSpPr>
        <p:spPr>
          <a:xfrm>
            <a:off x="1043353" y="5539015"/>
            <a:ext cx="1620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Utility Bill</a:t>
            </a:r>
          </a:p>
        </p:txBody>
      </p:sp>
      <p:sp>
        <p:nvSpPr>
          <p:cNvPr id="16" name="TextBox 15">
            <a:extLst>
              <a:ext uri="{FF2B5EF4-FFF2-40B4-BE49-F238E27FC236}">
                <a16:creationId xmlns:a16="http://schemas.microsoft.com/office/drawing/2014/main" id="{A119208D-4577-4F6F-AAA4-3252E12F3FCB}"/>
              </a:ext>
            </a:extLst>
          </p:cNvPr>
          <p:cNvSpPr txBox="1"/>
          <p:nvPr/>
        </p:nvSpPr>
        <p:spPr>
          <a:xfrm>
            <a:off x="1383333" y="3432191"/>
            <a:ext cx="67037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Bill</a:t>
            </a:r>
          </a:p>
        </p:txBody>
      </p:sp>
      <p:sp>
        <p:nvSpPr>
          <p:cNvPr id="18" name="Rectangle: Rounded Corners 17">
            <a:extLst>
              <a:ext uri="{FF2B5EF4-FFF2-40B4-BE49-F238E27FC236}">
                <a16:creationId xmlns:a16="http://schemas.microsoft.com/office/drawing/2014/main" id="{BD11C277-9C70-44FC-86AB-15F71E26ABF7}"/>
              </a:ext>
            </a:extLst>
          </p:cNvPr>
          <p:cNvSpPr/>
          <p:nvPr/>
        </p:nvSpPr>
        <p:spPr>
          <a:xfrm>
            <a:off x="4191088" y="621232"/>
            <a:ext cx="7743199" cy="1979097"/>
          </a:xfrm>
          <a:prstGeom prst="roundRect">
            <a:avLst>
              <a:gd name="adj" fmla="val 9758"/>
            </a:avLst>
          </a:prstGeom>
          <a:gradFill>
            <a:gsLst>
              <a:gs pos="100000">
                <a:srgbClr val="D00D7C">
                  <a:lumMod val="50000"/>
                </a:srgbClr>
              </a:gs>
              <a:gs pos="0">
                <a:srgbClr val="90417D"/>
              </a:gs>
              <a:gs pos="51000">
                <a:srgbClr val="D00D7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صورتحساب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صادره توسط فروشنده،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اصطلاح مورد استفاده فروشنده، نشان دهنده طلب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در معنای خاص صورتحساب در مواقع فروش ساده [فروش قطعی و تسویه حساب کامل] صادر میشود.</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9" name="Rectangle: Rounded Corners 18">
            <a:extLst>
              <a:ext uri="{FF2B5EF4-FFF2-40B4-BE49-F238E27FC236}">
                <a16:creationId xmlns:a16="http://schemas.microsoft.com/office/drawing/2014/main" id="{FE6AC71F-D05F-4E93-A339-5C5B9A41EA6B}"/>
              </a:ext>
            </a:extLst>
          </p:cNvPr>
          <p:cNvSpPr/>
          <p:nvPr/>
        </p:nvSpPr>
        <p:spPr>
          <a:xfrm>
            <a:off x="4191087" y="2772611"/>
            <a:ext cx="7743199" cy="1837489"/>
          </a:xfrm>
          <a:prstGeom prst="roundRect">
            <a:avLst>
              <a:gd name="adj" fmla="val 10156"/>
            </a:avLst>
          </a:prstGeom>
          <a:gradFill>
            <a:gsLst>
              <a:gs pos="100000">
                <a:srgbClr val="26ABBF">
                  <a:lumMod val="50000"/>
                </a:srgbClr>
              </a:gs>
              <a:gs pos="0">
                <a:srgbClr val="135660"/>
              </a:gs>
              <a:gs pos="51000">
                <a:srgbClr val="26ABBF"/>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فاکتور</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صادره توسط فروشنده</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اصطلاح مورد استفاده خریدار، نشان دهنده مبلغی که پرداخت شده است.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 نشان دهنده ضمنی مالکیت بر کالا</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سند مرجع برای دریافت خدمات پس از فروش</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0" name="Rectangle: Rounded Corners 19">
            <a:extLst>
              <a:ext uri="{FF2B5EF4-FFF2-40B4-BE49-F238E27FC236}">
                <a16:creationId xmlns:a16="http://schemas.microsoft.com/office/drawing/2014/main" id="{E17A21D5-0A99-4D74-B163-A4A354D72904}"/>
              </a:ext>
            </a:extLst>
          </p:cNvPr>
          <p:cNvSpPr/>
          <p:nvPr/>
        </p:nvSpPr>
        <p:spPr>
          <a:xfrm>
            <a:off x="4191086" y="4766586"/>
            <a:ext cx="7743199" cy="1979097"/>
          </a:xfrm>
          <a:prstGeom prst="roundRect">
            <a:avLst>
              <a:gd name="adj" fmla="val 9758"/>
            </a:avLst>
          </a:prstGeom>
          <a:gradFill>
            <a:gsLst>
              <a:gs pos="100000">
                <a:schemeClr val="accent2">
                  <a:lumMod val="50000"/>
                </a:schemeClr>
              </a:gs>
              <a:gs pos="0">
                <a:schemeClr val="accent2">
                  <a:lumMod val="75000"/>
                </a:schemeClr>
              </a:gs>
              <a:gs pos="55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قبض</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کسب و کارهای خدمات دهنده بسیار متنوع هستند</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 از میان آنها، برخی خدمتی را از نوع دسترسی همیشگی به یک شبکه از منابع به ما ارائه میدهند؛ ایشان را </a:t>
            </a:r>
            <a:r>
              <a:rPr kumimoji="0" lang="en-US" sz="2400" b="0" i="0" u="none" strike="noStrike" kern="1200" cap="none" spc="0" normalizeH="0" baseline="0" noProof="0" dirty="0">
                <a:ln>
                  <a:noFill/>
                </a:ln>
                <a:solidFill>
                  <a:prstClr val="white"/>
                </a:solidFill>
                <a:effectLst/>
                <a:uLnTx/>
                <a:uFillTx/>
                <a:latin typeface="Calibri" panose="020F0502020204030204"/>
                <a:ea typeface="+mn-ea"/>
              </a:rPr>
              <a:t>Utility </a:t>
            </a:r>
            <a:r>
              <a:rPr kumimoji="0" lang="fa-IR" sz="2400" b="0" i="0" u="none" strike="noStrike" kern="1200" cap="none" spc="0" normalizeH="0" baseline="0" noProof="0" dirty="0" err="1">
                <a:ln>
                  <a:noFill/>
                </a:ln>
                <a:solidFill>
                  <a:prstClr val="white"/>
                </a:solidFill>
                <a:effectLst/>
                <a:uLnTx/>
                <a:uFillTx/>
                <a:latin typeface="Calibri" panose="020F0502020204030204"/>
                <a:ea typeface="+mn-ea"/>
              </a:rPr>
              <a:t>می‎نامند</a:t>
            </a: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به صورتحساب دوره ای صادره توسط ایشان قبض میگوییم.</a:t>
            </a:r>
          </a:p>
        </p:txBody>
      </p:sp>
    </p:spTree>
    <p:extLst>
      <p:ext uri="{BB962C8B-B14F-4D97-AF65-F5344CB8AC3E}">
        <p14:creationId xmlns:p14="http://schemas.microsoft.com/office/powerpoint/2010/main" val="1412554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BDF079-9DCC-4566-A579-6A4BD396CB2C}"/>
              </a:ext>
            </a:extLst>
          </p:cNvPr>
          <p:cNvGrpSpPr/>
          <p:nvPr/>
        </p:nvGrpSpPr>
        <p:grpSpPr>
          <a:xfrm>
            <a:off x="436650" y="4012472"/>
            <a:ext cx="3377054" cy="2733211"/>
            <a:chOff x="2340172" y="4279900"/>
            <a:chExt cx="2971604" cy="2405062"/>
          </a:xfrm>
          <a:effectLst>
            <a:outerShdw blurRad="88900" dist="38100" sx="102000" sy="102000" algn="t" rotWithShape="0">
              <a:prstClr val="black">
                <a:alpha val="31000"/>
              </a:prstClr>
            </a:outerShdw>
          </a:effectLst>
        </p:grpSpPr>
        <p:sp>
          <p:nvSpPr>
            <p:cNvPr id="12" name="Freeform 5">
              <a:extLst>
                <a:ext uri="{FF2B5EF4-FFF2-40B4-BE49-F238E27FC236}">
                  <a16:creationId xmlns:a16="http://schemas.microsoft.com/office/drawing/2014/main" id="{FFC9BB68-66C4-4279-9BA9-20797E52B317}"/>
                </a:ext>
              </a:extLst>
            </p:cNvPr>
            <p:cNvSpPr>
              <a:spLocks/>
            </p:cNvSpPr>
            <p:nvPr/>
          </p:nvSpPr>
          <p:spPr bwMode="auto">
            <a:xfrm>
              <a:off x="2340172" y="4279900"/>
              <a:ext cx="1408113" cy="1739900"/>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Freeform 6">
              <a:extLst>
                <a:ext uri="{FF2B5EF4-FFF2-40B4-BE49-F238E27FC236}">
                  <a16:creationId xmlns:a16="http://schemas.microsoft.com/office/drawing/2014/main" id="{7850104B-416F-4255-8D2E-7351DEE8E058}"/>
                </a:ext>
              </a:extLst>
            </p:cNvPr>
            <p:cNvSpPr>
              <a:spLocks/>
            </p:cNvSpPr>
            <p:nvPr/>
          </p:nvSpPr>
          <p:spPr bwMode="auto">
            <a:xfrm>
              <a:off x="2374901" y="4943475"/>
              <a:ext cx="2936875" cy="1741487"/>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gradFill>
              <a:gsLst>
                <a:gs pos="100000">
                  <a:srgbClr val="C00000"/>
                </a:gs>
                <a:gs pos="0">
                  <a:srgbClr val="EC1E42"/>
                </a:gs>
                <a:gs pos="57000">
                  <a:srgbClr val="FF7C80"/>
                </a:gs>
              </a:gsLst>
              <a:lin ang="0" scaled="1"/>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6" name="Group 5">
            <a:extLst>
              <a:ext uri="{FF2B5EF4-FFF2-40B4-BE49-F238E27FC236}">
                <a16:creationId xmlns:a16="http://schemas.microsoft.com/office/drawing/2014/main" id="{2FDF9571-0794-4DF1-A37C-34BF8653F31E}"/>
              </a:ext>
            </a:extLst>
          </p:cNvPr>
          <p:cNvGrpSpPr/>
          <p:nvPr/>
        </p:nvGrpSpPr>
        <p:grpSpPr>
          <a:xfrm>
            <a:off x="443000" y="1935783"/>
            <a:ext cx="3370704" cy="2731407"/>
            <a:chOff x="2345760" y="2489200"/>
            <a:chExt cx="2966016" cy="2403475"/>
          </a:xfrm>
          <a:effectLst>
            <a:outerShdw blurRad="88900" dist="38100" sx="102000" sy="102000" algn="t" rotWithShape="0">
              <a:prstClr val="black">
                <a:alpha val="31000"/>
              </a:prstClr>
            </a:outerShdw>
          </a:effectLst>
        </p:grpSpPr>
        <p:sp>
          <p:nvSpPr>
            <p:cNvPr id="10" name="Freeform 7">
              <a:extLst>
                <a:ext uri="{FF2B5EF4-FFF2-40B4-BE49-F238E27FC236}">
                  <a16:creationId xmlns:a16="http://schemas.microsoft.com/office/drawing/2014/main" id="{DED5DC31-A482-4928-A0FF-A5A207912C6E}"/>
                </a:ext>
              </a:extLst>
            </p:cNvPr>
            <p:cNvSpPr>
              <a:spLocks/>
            </p:cNvSpPr>
            <p:nvPr/>
          </p:nvSpPr>
          <p:spPr bwMode="auto">
            <a:xfrm>
              <a:off x="2345760" y="2489200"/>
              <a:ext cx="1408113" cy="1738312"/>
            </a:xfrm>
            <a:custGeom>
              <a:avLst/>
              <a:gdLst>
                <a:gd name="T0" fmla="*/ 284 w 807"/>
                <a:gd name="T1" fmla="*/ 0 h 998"/>
                <a:gd name="T2" fmla="*/ 24 w 807"/>
                <a:gd name="T3" fmla="*/ 454 h 998"/>
                <a:gd name="T4" fmla="*/ 0 w 807"/>
                <a:gd name="T5" fmla="*/ 545 h 998"/>
                <a:gd name="T6" fmla="*/ 24 w 807"/>
                <a:gd name="T7" fmla="*/ 636 h 998"/>
                <a:gd name="T8" fmla="*/ 233 w 807"/>
                <a:gd name="T9" fmla="*/ 998 h 998"/>
                <a:gd name="T10" fmla="*/ 807 w 807"/>
                <a:gd name="T11" fmla="*/ 0 h 998"/>
                <a:gd name="T12" fmla="*/ 284 w 807"/>
                <a:gd name="T13" fmla="*/ 0 h 998"/>
              </a:gdLst>
              <a:ahLst/>
              <a:cxnLst>
                <a:cxn ang="0">
                  <a:pos x="T0" y="T1"/>
                </a:cxn>
                <a:cxn ang="0">
                  <a:pos x="T2" y="T3"/>
                </a:cxn>
                <a:cxn ang="0">
                  <a:pos x="T4" y="T5"/>
                </a:cxn>
                <a:cxn ang="0">
                  <a:pos x="T6" y="T7"/>
                </a:cxn>
                <a:cxn ang="0">
                  <a:pos x="T8" y="T9"/>
                </a:cxn>
                <a:cxn ang="0">
                  <a:pos x="T10" y="T11"/>
                </a:cxn>
                <a:cxn ang="0">
                  <a:pos x="T12" y="T13"/>
                </a:cxn>
              </a:cxnLst>
              <a:rect l="0" t="0" r="r" b="b"/>
              <a:pathLst>
                <a:path w="807" h="998">
                  <a:moveTo>
                    <a:pt x="284" y="0"/>
                  </a:moveTo>
                  <a:cubicBezTo>
                    <a:pt x="246" y="66"/>
                    <a:pt x="24" y="454"/>
                    <a:pt x="24" y="454"/>
                  </a:cubicBezTo>
                  <a:cubicBezTo>
                    <a:pt x="9" y="481"/>
                    <a:pt x="0" y="512"/>
                    <a:pt x="0" y="545"/>
                  </a:cubicBezTo>
                  <a:cubicBezTo>
                    <a:pt x="0" y="578"/>
                    <a:pt x="9" y="609"/>
                    <a:pt x="24" y="636"/>
                  </a:cubicBezTo>
                  <a:cubicBezTo>
                    <a:pt x="233" y="998"/>
                    <a:pt x="233" y="998"/>
                    <a:pt x="233" y="998"/>
                  </a:cubicBezTo>
                  <a:cubicBezTo>
                    <a:pt x="233" y="998"/>
                    <a:pt x="667" y="242"/>
                    <a:pt x="807" y="0"/>
                  </a:cubicBezTo>
                  <a:lnTo>
                    <a:pt x="284"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Freeform 8">
              <a:extLst>
                <a:ext uri="{FF2B5EF4-FFF2-40B4-BE49-F238E27FC236}">
                  <a16:creationId xmlns:a16="http://schemas.microsoft.com/office/drawing/2014/main" id="{B881FCB3-0D4E-4A6E-B5B6-519E96352C54}"/>
                </a:ext>
              </a:extLst>
            </p:cNvPr>
            <p:cNvSpPr>
              <a:spLocks/>
            </p:cNvSpPr>
            <p:nvPr/>
          </p:nvSpPr>
          <p:spPr bwMode="auto">
            <a:xfrm>
              <a:off x="2374901" y="3152775"/>
              <a:ext cx="2936875" cy="1739900"/>
            </a:xfrm>
            <a:custGeom>
              <a:avLst/>
              <a:gdLst>
                <a:gd name="T0" fmla="*/ 785 w 1684"/>
                <a:gd name="T1" fmla="*/ 999 h 999"/>
                <a:gd name="T2" fmla="*/ 884 w 1684"/>
                <a:gd name="T3" fmla="*/ 726 h 999"/>
                <a:gd name="T4" fmla="*/ 865 w 1684"/>
                <a:gd name="T5" fmla="*/ 726 h 999"/>
                <a:gd name="T6" fmla="*/ 381 w 1684"/>
                <a:gd name="T7" fmla="*/ 726 h 999"/>
                <a:gd name="T8" fmla="*/ 290 w 1684"/>
                <a:gd name="T9" fmla="*/ 702 h 999"/>
                <a:gd name="T10" fmla="*/ 224 w 1684"/>
                <a:gd name="T11" fmla="*/ 636 h 999"/>
                <a:gd name="T12" fmla="*/ 0 w 1684"/>
                <a:gd name="T13" fmla="*/ 246 h 999"/>
                <a:gd name="T14" fmla="*/ 102 w 1684"/>
                <a:gd name="T15" fmla="*/ 273 h 999"/>
                <a:gd name="T16" fmla="*/ 865 w 1684"/>
                <a:gd name="T17" fmla="*/ 273 h 999"/>
                <a:gd name="T18" fmla="*/ 884 w 1684"/>
                <a:gd name="T19" fmla="*/ 273 h 999"/>
                <a:gd name="T20" fmla="*/ 785 w 1684"/>
                <a:gd name="T21" fmla="*/ 0 h 999"/>
                <a:gd name="T22" fmla="*/ 1683 w 1684"/>
                <a:gd name="T23" fmla="*/ 500 h 999"/>
                <a:gd name="T24" fmla="*/ 1684 w 1684"/>
                <a:gd name="T25" fmla="*/ 500 h 999"/>
                <a:gd name="T26" fmla="*/ 785 w 1684"/>
                <a:gd name="T27" fmla="*/ 999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999">
                  <a:moveTo>
                    <a:pt x="785" y="999"/>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0"/>
                    <a:pt x="1015" y="799"/>
                    <a:pt x="785" y="999"/>
                  </a:cubicBezTo>
                  <a:close/>
                </a:path>
              </a:pathLst>
            </a:custGeom>
            <a:gradFill>
              <a:gsLst>
                <a:gs pos="100000">
                  <a:schemeClr val="accent5">
                    <a:lumMod val="50000"/>
                  </a:schemeClr>
                </a:gs>
                <a:gs pos="1000">
                  <a:schemeClr val="accent5">
                    <a:lumMod val="40000"/>
                    <a:lumOff val="60000"/>
                  </a:schemeClr>
                </a:gs>
                <a:gs pos="51000">
                  <a:schemeClr val="accent5"/>
                </a:gs>
              </a:gsLst>
              <a:lin ang="0" scaled="1"/>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7" name="Group 6">
            <a:extLst>
              <a:ext uri="{FF2B5EF4-FFF2-40B4-BE49-F238E27FC236}">
                <a16:creationId xmlns:a16="http://schemas.microsoft.com/office/drawing/2014/main" id="{E2841D90-2102-4D9A-A899-E44E50AEF2B8}"/>
              </a:ext>
            </a:extLst>
          </p:cNvPr>
          <p:cNvGrpSpPr/>
          <p:nvPr/>
        </p:nvGrpSpPr>
        <p:grpSpPr>
          <a:xfrm>
            <a:off x="442916" y="199073"/>
            <a:ext cx="3370788" cy="2401256"/>
            <a:chOff x="2345686" y="1014413"/>
            <a:chExt cx="2966090" cy="2112962"/>
          </a:xfrm>
          <a:effectLst>
            <a:outerShdw blurRad="88900" dist="38100" sx="102000" sy="102000" algn="t" rotWithShape="0">
              <a:prstClr val="black">
                <a:alpha val="31000"/>
              </a:prstClr>
            </a:outerShdw>
          </a:effectLst>
        </p:grpSpPr>
        <p:sp>
          <p:nvSpPr>
            <p:cNvPr id="8" name="Freeform 9">
              <a:extLst>
                <a:ext uri="{FF2B5EF4-FFF2-40B4-BE49-F238E27FC236}">
                  <a16:creationId xmlns:a16="http://schemas.microsoft.com/office/drawing/2014/main" id="{41E1CD1F-A473-4401-9A96-D52A31373C21}"/>
                </a:ext>
              </a:extLst>
            </p:cNvPr>
            <p:cNvSpPr>
              <a:spLocks/>
            </p:cNvSpPr>
            <p:nvPr/>
          </p:nvSpPr>
          <p:spPr bwMode="auto">
            <a:xfrm>
              <a:off x="2345686" y="1014413"/>
              <a:ext cx="1236663" cy="1446212"/>
            </a:xfrm>
            <a:custGeom>
              <a:avLst/>
              <a:gdLst>
                <a:gd name="T0" fmla="*/ 186 w 709"/>
                <a:gd name="T1" fmla="*/ 0 h 830"/>
                <a:gd name="T2" fmla="*/ 24 w 709"/>
                <a:gd name="T3" fmla="*/ 286 h 830"/>
                <a:gd name="T4" fmla="*/ 0 w 709"/>
                <a:gd name="T5" fmla="*/ 377 h 830"/>
                <a:gd name="T6" fmla="*/ 24 w 709"/>
                <a:gd name="T7" fmla="*/ 468 h 830"/>
                <a:gd name="T8" fmla="*/ 233 w 709"/>
                <a:gd name="T9" fmla="*/ 830 h 830"/>
                <a:gd name="T10" fmla="*/ 709 w 709"/>
                <a:gd name="T11" fmla="*/ 0 h 830"/>
                <a:gd name="T12" fmla="*/ 186 w 709"/>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709" h="830">
                  <a:moveTo>
                    <a:pt x="186" y="0"/>
                  </a:moveTo>
                  <a:cubicBezTo>
                    <a:pt x="148" y="66"/>
                    <a:pt x="24" y="286"/>
                    <a:pt x="24" y="286"/>
                  </a:cubicBezTo>
                  <a:cubicBezTo>
                    <a:pt x="9" y="313"/>
                    <a:pt x="0" y="344"/>
                    <a:pt x="0" y="377"/>
                  </a:cubicBezTo>
                  <a:cubicBezTo>
                    <a:pt x="0" y="410"/>
                    <a:pt x="9" y="441"/>
                    <a:pt x="24" y="468"/>
                  </a:cubicBezTo>
                  <a:cubicBezTo>
                    <a:pt x="233" y="830"/>
                    <a:pt x="233" y="830"/>
                    <a:pt x="233" y="830"/>
                  </a:cubicBezTo>
                  <a:cubicBezTo>
                    <a:pt x="233" y="830"/>
                    <a:pt x="569" y="242"/>
                    <a:pt x="709" y="0"/>
                  </a:cubicBezTo>
                  <a:lnTo>
                    <a:pt x="186" y="0"/>
                  </a:lnTo>
                  <a:close/>
                </a:path>
              </a:pathLst>
            </a:custGeom>
            <a:gradFill flip="none" rotWithShape="1">
              <a:gsLst>
                <a:gs pos="0">
                  <a:srgbClr val="000000"/>
                </a:gs>
                <a:gs pos="31000">
                  <a:srgbClr val="000000">
                    <a:lumMod val="75000"/>
                    <a:lumOff val="25000"/>
                  </a:srgbClr>
                </a:gs>
                <a:gs pos="100000">
                  <a:srgbClr val="000000">
                    <a:lumMod val="50000"/>
                    <a:lumOff val="50000"/>
                  </a:srgbClr>
                </a:gs>
              </a:gsLst>
              <a:lin ang="1620000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Freeform 10">
              <a:extLst>
                <a:ext uri="{FF2B5EF4-FFF2-40B4-BE49-F238E27FC236}">
                  <a16:creationId xmlns:a16="http://schemas.microsoft.com/office/drawing/2014/main" id="{F6B27565-1989-4178-AF63-7E3D02DACEA4}"/>
                </a:ext>
              </a:extLst>
            </p:cNvPr>
            <p:cNvSpPr>
              <a:spLocks/>
            </p:cNvSpPr>
            <p:nvPr/>
          </p:nvSpPr>
          <p:spPr bwMode="auto">
            <a:xfrm>
              <a:off x="2374901" y="1385888"/>
              <a:ext cx="2936875" cy="1741487"/>
            </a:xfrm>
            <a:custGeom>
              <a:avLst/>
              <a:gdLst>
                <a:gd name="T0" fmla="*/ 785 w 1684"/>
                <a:gd name="T1" fmla="*/ 1000 h 1000"/>
                <a:gd name="T2" fmla="*/ 884 w 1684"/>
                <a:gd name="T3" fmla="*/ 726 h 1000"/>
                <a:gd name="T4" fmla="*/ 865 w 1684"/>
                <a:gd name="T5" fmla="*/ 726 h 1000"/>
                <a:gd name="T6" fmla="*/ 381 w 1684"/>
                <a:gd name="T7" fmla="*/ 726 h 1000"/>
                <a:gd name="T8" fmla="*/ 290 w 1684"/>
                <a:gd name="T9" fmla="*/ 702 h 1000"/>
                <a:gd name="T10" fmla="*/ 224 w 1684"/>
                <a:gd name="T11" fmla="*/ 636 h 1000"/>
                <a:gd name="T12" fmla="*/ 0 w 1684"/>
                <a:gd name="T13" fmla="*/ 246 h 1000"/>
                <a:gd name="T14" fmla="*/ 102 w 1684"/>
                <a:gd name="T15" fmla="*/ 273 h 1000"/>
                <a:gd name="T16" fmla="*/ 865 w 1684"/>
                <a:gd name="T17" fmla="*/ 273 h 1000"/>
                <a:gd name="T18" fmla="*/ 884 w 1684"/>
                <a:gd name="T19" fmla="*/ 273 h 1000"/>
                <a:gd name="T20" fmla="*/ 785 w 1684"/>
                <a:gd name="T21" fmla="*/ 0 h 1000"/>
                <a:gd name="T22" fmla="*/ 1683 w 1684"/>
                <a:gd name="T23" fmla="*/ 500 h 1000"/>
                <a:gd name="T24" fmla="*/ 1684 w 1684"/>
                <a:gd name="T25" fmla="*/ 500 h 1000"/>
                <a:gd name="T26" fmla="*/ 785 w 1684"/>
                <a:gd name="T27" fmla="*/ 100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84" h="1000">
                  <a:moveTo>
                    <a:pt x="785" y="1000"/>
                  </a:moveTo>
                  <a:cubicBezTo>
                    <a:pt x="884" y="726"/>
                    <a:pt x="884" y="726"/>
                    <a:pt x="884" y="726"/>
                  </a:cubicBezTo>
                  <a:cubicBezTo>
                    <a:pt x="865" y="726"/>
                    <a:pt x="865" y="726"/>
                    <a:pt x="865" y="726"/>
                  </a:cubicBezTo>
                  <a:cubicBezTo>
                    <a:pt x="381" y="726"/>
                    <a:pt x="381" y="726"/>
                    <a:pt x="381" y="726"/>
                  </a:cubicBezTo>
                  <a:cubicBezTo>
                    <a:pt x="350" y="726"/>
                    <a:pt x="319" y="719"/>
                    <a:pt x="290" y="702"/>
                  </a:cubicBezTo>
                  <a:cubicBezTo>
                    <a:pt x="262" y="686"/>
                    <a:pt x="240" y="662"/>
                    <a:pt x="224" y="636"/>
                  </a:cubicBezTo>
                  <a:cubicBezTo>
                    <a:pt x="0" y="246"/>
                    <a:pt x="0" y="246"/>
                    <a:pt x="0" y="246"/>
                  </a:cubicBezTo>
                  <a:cubicBezTo>
                    <a:pt x="0" y="246"/>
                    <a:pt x="39" y="273"/>
                    <a:pt x="102" y="273"/>
                  </a:cubicBezTo>
                  <a:cubicBezTo>
                    <a:pt x="165" y="273"/>
                    <a:pt x="865" y="273"/>
                    <a:pt x="865" y="273"/>
                  </a:cubicBezTo>
                  <a:cubicBezTo>
                    <a:pt x="884" y="273"/>
                    <a:pt x="884" y="273"/>
                    <a:pt x="884" y="273"/>
                  </a:cubicBezTo>
                  <a:cubicBezTo>
                    <a:pt x="785" y="0"/>
                    <a:pt x="785" y="0"/>
                    <a:pt x="785" y="0"/>
                  </a:cubicBezTo>
                  <a:cubicBezTo>
                    <a:pt x="1015" y="200"/>
                    <a:pt x="1385" y="389"/>
                    <a:pt x="1683" y="500"/>
                  </a:cubicBezTo>
                  <a:cubicBezTo>
                    <a:pt x="1683" y="500"/>
                    <a:pt x="1683" y="500"/>
                    <a:pt x="1684" y="500"/>
                  </a:cubicBezTo>
                  <a:cubicBezTo>
                    <a:pt x="1385" y="611"/>
                    <a:pt x="1015" y="799"/>
                    <a:pt x="785" y="1000"/>
                  </a:cubicBezTo>
                  <a:close/>
                </a:path>
              </a:pathLst>
            </a:custGeom>
            <a:gradFill flip="none" rotWithShape="1">
              <a:gsLst>
                <a:gs pos="100000">
                  <a:schemeClr val="accent6">
                    <a:lumMod val="50000"/>
                  </a:schemeClr>
                </a:gs>
                <a:gs pos="0">
                  <a:schemeClr val="accent6">
                    <a:lumMod val="40000"/>
                    <a:lumOff val="60000"/>
                  </a:schemeClr>
                </a:gs>
                <a:gs pos="51000">
                  <a:schemeClr val="accent6"/>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4" name="TextBox 13">
            <a:extLst>
              <a:ext uri="{FF2B5EF4-FFF2-40B4-BE49-F238E27FC236}">
                <a16:creationId xmlns:a16="http://schemas.microsoft.com/office/drawing/2014/main" id="{E0495058-93AB-435E-A909-398655E47A86}"/>
              </a:ext>
            </a:extLst>
          </p:cNvPr>
          <p:cNvSpPr txBox="1"/>
          <p:nvPr/>
        </p:nvSpPr>
        <p:spPr>
          <a:xfrm>
            <a:off x="1375713" y="1336691"/>
            <a:ext cx="10754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Ticket</a:t>
            </a:r>
          </a:p>
        </p:txBody>
      </p:sp>
      <p:sp>
        <p:nvSpPr>
          <p:cNvPr id="15" name="TextBox 14">
            <a:extLst>
              <a:ext uri="{FF2B5EF4-FFF2-40B4-BE49-F238E27FC236}">
                <a16:creationId xmlns:a16="http://schemas.microsoft.com/office/drawing/2014/main" id="{E6A29484-E9BE-4E4F-88FC-646B1C606DBC}"/>
              </a:ext>
            </a:extLst>
          </p:cNvPr>
          <p:cNvSpPr txBox="1"/>
          <p:nvPr/>
        </p:nvSpPr>
        <p:spPr>
          <a:xfrm>
            <a:off x="1043353" y="5539015"/>
            <a:ext cx="12863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Pay Slip</a:t>
            </a:r>
          </a:p>
        </p:txBody>
      </p:sp>
      <p:sp>
        <p:nvSpPr>
          <p:cNvPr id="16" name="TextBox 15">
            <a:extLst>
              <a:ext uri="{FF2B5EF4-FFF2-40B4-BE49-F238E27FC236}">
                <a16:creationId xmlns:a16="http://schemas.microsoft.com/office/drawing/2014/main" id="{A119208D-4577-4F6F-AAA4-3252E12F3FCB}"/>
              </a:ext>
            </a:extLst>
          </p:cNvPr>
          <p:cNvSpPr txBox="1"/>
          <p:nvPr/>
        </p:nvSpPr>
        <p:spPr>
          <a:xfrm>
            <a:off x="1383333" y="3432191"/>
            <a:ext cx="126297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Coupon</a:t>
            </a:r>
          </a:p>
        </p:txBody>
      </p:sp>
      <p:sp>
        <p:nvSpPr>
          <p:cNvPr id="18" name="Rectangle: Rounded Corners 17">
            <a:extLst>
              <a:ext uri="{FF2B5EF4-FFF2-40B4-BE49-F238E27FC236}">
                <a16:creationId xmlns:a16="http://schemas.microsoft.com/office/drawing/2014/main" id="{BD11C277-9C70-44FC-86AB-15F71E26ABF7}"/>
              </a:ext>
            </a:extLst>
          </p:cNvPr>
          <p:cNvSpPr/>
          <p:nvPr/>
        </p:nvSpPr>
        <p:spPr>
          <a:xfrm>
            <a:off x="4191088" y="621232"/>
            <a:ext cx="7743199" cy="1979097"/>
          </a:xfrm>
          <a:prstGeom prst="roundRect">
            <a:avLst>
              <a:gd name="adj" fmla="val 9758"/>
            </a:avLst>
          </a:prstGeom>
          <a:gradFill>
            <a:gsLst>
              <a:gs pos="100000">
                <a:schemeClr val="accent6">
                  <a:lumMod val="50000"/>
                </a:schemeClr>
              </a:gs>
              <a:gs pos="0">
                <a:schemeClr val="accent6">
                  <a:lumMod val="75000"/>
                </a:schemeClr>
              </a:gs>
              <a:gs pos="51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بلیت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بلیت مفهوم گره خورده با خدمت / زمان است.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بلیت در زمان/مکان معین توسط فروشنده صادر میشود و در زمان/مکان ارائه خدمت دریافت [باطل] میشود.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صحیح است که پیش فرض بر تفاوت فروشنده با خدمت دهنده باشد.</a:t>
            </a:r>
          </a:p>
        </p:txBody>
      </p:sp>
      <p:sp>
        <p:nvSpPr>
          <p:cNvPr id="19" name="Rectangle: Rounded Corners 18">
            <a:extLst>
              <a:ext uri="{FF2B5EF4-FFF2-40B4-BE49-F238E27FC236}">
                <a16:creationId xmlns:a16="http://schemas.microsoft.com/office/drawing/2014/main" id="{FE6AC71F-D05F-4E93-A339-5C5B9A41EA6B}"/>
              </a:ext>
            </a:extLst>
          </p:cNvPr>
          <p:cNvSpPr/>
          <p:nvPr/>
        </p:nvSpPr>
        <p:spPr>
          <a:xfrm>
            <a:off x="4191087" y="2772611"/>
            <a:ext cx="7743199" cy="1837489"/>
          </a:xfrm>
          <a:prstGeom prst="roundRect">
            <a:avLst>
              <a:gd name="adj" fmla="val 10156"/>
            </a:avLst>
          </a:prstGeom>
          <a:gradFill>
            <a:gsLst>
              <a:gs pos="100000">
                <a:schemeClr val="accent5">
                  <a:lumMod val="50000"/>
                </a:schemeClr>
              </a:gs>
              <a:gs pos="0">
                <a:schemeClr val="accent5">
                  <a:lumMod val="75000"/>
                </a:schemeClr>
              </a:gs>
              <a:gs pos="51000">
                <a:schemeClr val="accent5"/>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کوپن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کوپن مفهوم مرتبط با محدودیت است.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کوپن دارای ارزش ریالی است و در عوض بخشی یا تمام مبلغ کالا/خدمات از جانب خریدار به فروشنده ارائه میشود.</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20" name="Rectangle: Rounded Corners 19">
            <a:extLst>
              <a:ext uri="{FF2B5EF4-FFF2-40B4-BE49-F238E27FC236}">
                <a16:creationId xmlns:a16="http://schemas.microsoft.com/office/drawing/2014/main" id="{E17A21D5-0A99-4D74-B163-A4A354D72904}"/>
              </a:ext>
            </a:extLst>
          </p:cNvPr>
          <p:cNvSpPr/>
          <p:nvPr/>
        </p:nvSpPr>
        <p:spPr>
          <a:xfrm>
            <a:off x="4191086" y="4766586"/>
            <a:ext cx="7743199" cy="1979097"/>
          </a:xfrm>
          <a:prstGeom prst="roundRect">
            <a:avLst>
              <a:gd name="adj" fmla="val 9758"/>
            </a:avLst>
          </a:prstGeom>
          <a:gradFill>
            <a:gsLst>
              <a:gs pos="100000">
                <a:srgbClr val="C00000"/>
              </a:gs>
              <a:gs pos="0">
                <a:srgbClr val="C00000"/>
              </a:gs>
              <a:gs pos="55000">
                <a:srgbClr val="FF000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فیش</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err="1">
                <a:ln>
                  <a:noFill/>
                </a:ln>
                <a:solidFill>
                  <a:prstClr val="white"/>
                </a:solidFill>
                <a:effectLst/>
                <a:uLnTx/>
                <a:uFillTx/>
                <a:latin typeface="Calibri" panose="020F0502020204030204"/>
                <a:ea typeface="+mn-ea"/>
              </a:rPr>
              <a:t>مابه</a:t>
            </a: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 ازای پول/کار/کالا ارائه شده از یک طرف، توسط طرف مقابل صادر میشود. نشان دهنده ضمنی مالکیت است.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endParaRPr>
          </a:p>
        </p:txBody>
      </p:sp>
    </p:spTree>
    <p:extLst>
      <p:ext uri="{BB962C8B-B14F-4D97-AF65-F5344CB8AC3E}">
        <p14:creationId xmlns:p14="http://schemas.microsoft.com/office/powerpoint/2010/main" val="463071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12904E6-18CA-44E3-8EA0-B64D27E46F6E}"/>
              </a:ext>
            </a:extLst>
          </p:cNvPr>
          <p:cNvGrpSpPr/>
          <p:nvPr/>
        </p:nvGrpSpPr>
        <p:grpSpPr>
          <a:xfrm rot="987981">
            <a:off x="4402594" y="3118873"/>
            <a:ext cx="2102895" cy="2714300"/>
            <a:chOff x="5284140" y="3068960"/>
            <a:chExt cx="1620543" cy="2091707"/>
          </a:xfrm>
        </p:grpSpPr>
        <p:sp>
          <p:nvSpPr>
            <p:cNvPr id="9" name="Oval 8">
              <a:extLst>
                <a:ext uri="{FF2B5EF4-FFF2-40B4-BE49-F238E27FC236}">
                  <a16:creationId xmlns:a16="http://schemas.microsoft.com/office/drawing/2014/main" id="{DA02E6AD-C59D-41BB-8AB9-23AEFB9BC09F}"/>
                </a:ext>
              </a:extLst>
            </p:cNvPr>
            <p:cNvSpPr/>
            <p:nvPr/>
          </p:nvSpPr>
          <p:spPr>
            <a:xfrm rot="1265022">
              <a:off x="5631541" y="4623289"/>
              <a:ext cx="233732" cy="233732"/>
            </a:xfrm>
            <a:prstGeom prst="ellipse">
              <a:avLst/>
            </a:prstGeom>
            <a:solidFill>
              <a:schemeClr val="tx1">
                <a:lumMod val="65000"/>
                <a:lumOff val="35000"/>
              </a:schemeClr>
            </a:solidFill>
            <a:ln>
              <a:noFill/>
            </a:ln>
            <a:scene3d>
              <a:camera prst="isometricOffAxis2Top"/>
              <a:lightRig rig="flat" dir="t"/>
            </a:scene3d>
            <a:sp3d>
              <a:bevelT w="0" h="3365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10" name="Oval 9">
              <a:extLst>
                <a:ext uri="{FF2B5EF4-FFF2-40B4-BE49-F238E27FC236}">
                  <a16:creationId xmlns:a16="http://schemas.microsoft.com/office/drawing/2014/main" id="{6E2A5DCD-691F-47E8-89D1-D262B8713827}"/>
                </a:ext>
              </a:extLst>
            </p:cNvPr>
            <p:cNvSpPr/>
            <p:nvPr/>
          </p:nvSpPr>
          <p:spPr>
            <a:xfrm rot="1265022">
              <a:off x="5633298" y="4436970"/>
              <a:ext cx="311643" cy="395176"/>
            </a:xfrm>
            <a:prstGeom prst="ellipse">
              <a:avLst/>
            </a:prstGeom>
            <a:solidFill>
              <a:schemeClr val="tx1">
                <a:lumMod val="65000"/>
                <a:lumOff val="35000"/>
              </a:schemeClr>
            </a:solidFill>
            <a:ln>
              <a:noFill/>
            </a:ln>
            <a:scene3d>
              <a:camera prst="isometricOffAxis2Top"/>
              <a:lightRig rig="flat" dir="t"/>
            </a:scene3d>
            <a:sp3d prstMaterial="plastic">
              <a:bevelT w="0" h="1968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11" name="Oval 10">
              <a:extLst>
                <a:ext uri="{FF2B5EF4-FFF2-40B4-BE49-F238E27FC236}">
                  <a16:creationId xmlns:a16="http://schemas.microsoft.com/office/drawing/2014/main" id="{D4017BFE-654F-417A-8102-792F540F70C8}"/>
                </a:ext>
              </a:extLst>
            </p:cNvPr>
            <p:cNvSpPr/>
            <p:nvPr/>
          </p:nvSpPr>
          <p:spPr>
            <a:xfrm rot="1265022">
              <a:off x="5517593" y="4833442"/>
              <a:ext cx="252162" cy="327225"/>
            </a:xfrm>
            <a:prstGeom prst="ellipse">
              <a:avLst/>
            </a:prstGeom>
            <a:solidFill>
              <a:schemeClr val="tx1">
                <a:lumMod val="95000"/>
                <a:lumOff val="5000"/>
              </a:schemeClr>
            </a:solidFill>
            <a:ln>
              <a:noFill/>
            </a:ln>
            <a:scene3d>
              <a:camera prst="isometricOffAxis2Top"/>
              <a:lightRig rig="contrasting" dir="t"/>
            </a:scene3d>
            <a:sp3d prstMaterial="plastic">
              <a:bevelT w="0" h="1022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grpSp>
          <p:nvGrpSpPr>
            <p:cNvPr id="5" name="Group 4">
              <a:extLst>
                <a:ext uri="{FF2B5EF4-FFF2-40B4-BE49-F238E27FC236}">
                  <a16:creationId xmlns:a16="http://schemas.microsoft.com/office/drawing/2014/main" id="{A53EE6C8-C311-4664-A586-AF4AF139E1EB}"/>
                </a:ext>
              </a:extLst>
            </p:cNvPr>
            <p:cNvGrpSpPr/>
            <p:nvPr/>
          </p:nvGrpSpPr>
          <p:grpSpPr>
            <a:xfrm>
              <a:off x="5284140" y="3068960"/>
              <a:ext cx="1620543" cy="1620543"/>
              <a:chOff x="2061964" y="1628800"/>
              <a:chExt cx="2038628" cy="2038628"/>
            </a:xfrm>
          </p:grpSpPr>
          <p:sp>
            <p:nvSpPr>
              <p:cNvPr id="6" name="Donut 6">
                <a:extLst>
                  <a:ext uri="{FF2B5EF4-FFF2-40B4-BE49-F238E27FC236}">
                    <a16:creationId xmlns:a16="http://schemas.microsoft.com/office/drawing/2014/main" id="{E3AC42D8-F5A2-4764-91A8-EA519877204B}"/>
                  </a:ext>
                </a:extLst>
              </p:cNvPr>
              <p:cNvSpPr/>
              <p:nvPr/>
            </p:nvSpPr>
            <p:spPr>
              <a:xfrm>
                <a:off x="2061964" y="1628800"/>
                <a:ext cx="2038628" cy="2038628"/>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endParaRPr>
              </a:p>
            </p:txBody>
          </p:sp>
          <p:sp>
            <p:nvSpPr>
              <p:cNvPr id="7" name="Oval 6">
                <a:extLst>
                  <a:ext uri="{FF2B5EF4-FFF2-40B4-BE49-F238E27FC236}">
                    <a16:creationId xmlns:a16="http://schemas.microsoft.com/office/drawing/2014/main" id="{DC8ACDB8-076A-4FD2-8760-982F94EC3A2F}"/>
                  </a:ext>
                </a:extLst>
              </p:cNvPr>
              <p:cNvSpPr/>
              <p:nvPr/>
            </p:nvSpPr>
            <p:spPr>
              <a:xfrm>
                <a:off x="2248185" y="1726811"/>
                <a:ext cx="1754396" cy="1705391"/>
              </a:xfrm>
              <a:prstGeom prst="ellipse">
                <a:avLst/>
              </a:prstGeom>
              <a:gradFill flip="none" rotWithShape="1">
                <a:gsLst>
                  <a:gs pos="0">
                    <a:srgbClr val="83B7E6">
                      <a:alpha val="14000"/>
                    </a:srgbClr>
                  </a:gs>
                  <a:gs pos="100000">
                    <a:srgbClr val="A0C8EA">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8" name="Oval 7">
                <a:extLst>
                  <a:ext uri="{FF2B5EF4-FFF2-40B4-BE49-F238E27FC236}">
                    <a16:creationId xmlns:a16="http://schemas.microsoft.com/office/drawing/2014/main" id="{DA906201-D7FE-4A60-B085-28783FBED76C}"/>
                  </a:ext>
                </a:extLst>
              </p:cNvPr>
              <p:cNvSpPr/>
              <p:nvPr/>
            </p:nvSpPr>
            <p:spPr>
              <a:xfrm rot="761494">
                <a:off x="2357457" y="1736927"/>
                <a:ext cx="1574937" cy="1229043"/>
              </a:xfrm>
              <a:prstGeom prst="ellipse">
                <a:avLst/>
              </a:prstGeom>
              <a:gradFill>
                <a:gsLst>
                  <a:gs pos="16000">
                    <a:schemeClr val="bg1">
                      <a:lumMod val="85000"/>
                    </a:scheme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grpSp>
      </p:grpSp>
      <p:sp>
        <p:nvSpPr>
          <p:cNvPr id="19" name="Oval 18">
            <a:extLst>
              <a:ext uri="{FF2B5EF4-FFF2-40B4-BE49-F238E27FC236}">
                <a16:creationId xmlns:a16="http://schemas.microsoft.com/office/drawing/2014/main" id="{3E1E11B3-228C-42EB-B54F-6D0E860CB602}"/>
              </a:ext>
            </a:extLst>
          </p:cNvPr>
          <p:cNvSpPr/>
          <p:nvPr/>
        </p:nvSpPr>
        <p:spPr>
          <a:xfrm rot="987981">
            <a:off x="2890766" y="2870019"/>
            <a:ext cx="1481939" cy="144054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18" name="Donut 6">
            <a:extLst>
              <a:ext uri="{FF2B5EF4-FFF2-40B4-BE49-F238E27FC236}">
                <a16:creationId xmlns:a16="http://schemas.microsoft.com/office/drawing/2014/main" id="{9F27AD02-CCE3-42F2-AA00-93FA40B0C8B5}"/>
              </a:ext>
            </a:extLst>
          </p:cNvPr>
          <p:cNvSpPr/>
          <p:nvPr/>
        </p:nvSpPr>
        <p:spPr>
          <a:xfrm rot="987981">
            <a:off x="2879910" y="2835543"/>
            <a:ext cx="1520395" cy="152039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endParaRPr>
          </a:p>
        </p:txBody>
      </p:sp>
      <p:sp>
        <p:nvSpPr>
          <p:cNvPr id="20" name="Oval 19">
            <a:extLst>
              <a:ext uri="{FF2B5EF4-FFF2-40B4-BE49-F238E27FC236}">
                <a16:creationId xmlns:a16="http://schemas.microsoft.com/office/drawing/2014/main" id="{D214EDAA-9247-4590-96EF-758765013EA9}"/>
              </a:ext>
            </a:extLst>
          </p:cNvPr>
          <p:cNvSpPr/>
          <p:nvPr/>
        </p:nvSpPr>
        <p:spPr>
          <a:xfrm rot="1749475">
            <a:off x="3161054" y="2938710"/>
            <a:ext cx="1174577" cy="916612"/>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endParaRPr>
          </a:p>
        </p:txBody>
      </p:sp>
      <p:sp>
        <p:nvSpPr>
          <p:cNvPr id="22" name="Oval 21">
            <a:extLst>
              <a:ext uri="{FF2B5EF4-FFF2-40B4-BE49-F238E27FC236}">
                <a16:creationId xmlns:a16="http://schemas.microsoft.com/office/drawing/2014/main" id="{4435A271-2843-40AF-9861-706B3A388521}"/>
              </a:ext>
            </a:extLst>
          </p:cNvPr>
          <p:cNvSpPr/>
          <p:nvPr/>
        </p:nvSpPr>
        <p:spPr>
          <a:xfrm rot="987981">
            <a:off x="4103650" y="1639437"/>
            <a:ext cx="1481939" cy="144054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23" name="Donut 6">
            <a:extLst>
              <a:ext uri="{FF2B5EF4-FFF2-40B4-BE49-F238E27FC236}">
                <a16:creationId xmlns:a16="http://schemas.microsoft.com/office/drawing/2014/main" id="{831B7390-A75B-495B-A8DE-C5966DE230DD}"/>
              </a:ext>
            </a:extLst>
          </p:cNvPr>
          <p:cNvSpPr/>
          <p:nvPr/>
        </p:nvSpPr>
        <p:spPr>
          <a:xfrm rot="987981">
            <a:off x="4129006" y="1604961"/>
            <a:ext cx="1520395" cy="152039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endParaRPr>
          </a:p>
        </p:txBody>
      </p:sp>
      <p:sp>
        <p:nvSpPr>
          <p:cNvPr id="24" name="Oval 23">
            <a:extLst>
              <a:ext uri="{FF2B5EF4-FFF2-40B4-BE49-F238E27FC236}">
                <a16:creationId xmlns:a16="http://schemas.microsoft.com/office/drawing/2014/main" id="{AC4F18B9-9BB1-45DD-9B1D-65EA4207B962}"/>
              </a:ext>
            </a:extLst>
          </p:cNvPr>
          <p:cNvSpPr/>
          <p:nvPr/>
        </p:nvSpPr>
        <p:spPr>
          <a:xfrm rot="1749475">
            <a:off x="4057069" y="1708128"/>
            <a:ext cx="1174577" cy="916612"/>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sp>
        <p:nvSpPr>
          <p:cNvPr id="26" name="Oval 25">
            <a:extLst>
              <a:ext uri="{FF2B5EF4-FFF2-40B4-BE49-F238E27FC236}">
                <a16:creationId xmlns:a16="http://schemas.microsoft.com/office/drawing/2014/main" id="{9E9E492B-0F90-4B49-8875-063B85B22444}"/>
              </a:ext>
            </a:extLst>
          </p:cNvPr>
          <p:cNvSpPr/>
          <p:nvPr/>
        </p:nvSpPr>
        <p:spPr>
          <a:xfrm rot="987981">
            <a:off x="5907408" y="1790841"/>
            <a:ext cx="1481939" cy="144054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27" name="Donut 6">
            <a:extLst>
              <a:ext uri="{FF2B5EF4-FFF2-40B4-BE49-F238E27FC236}">
                <a16:creationId xmlns:a16="http://schemas.microsoft.com/office/drawing/2014/main" id="{9B20850F-C346-434F-A818-5D2F16B21BF9}"/>
              </a:ext>
            </a:extLst>
          </p:cNvPr>
          <p:cNvSpPr/>
          <p:nvPr/>
        </p:nvSpPr>
        <p:spPr>
          <a:xfrm rot="987981">
            <a:off x="5851285" y="1756365"/>
            <a:ext cx="1520395" cy="152039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endParaRPr>
          </a:p>
        </p:txBody>
      </p:sp>
      <p:sp>
        <p:nvSpPr>
          <p:cNvPr id="28" name="Oval 27">
            <a:extLst>
              <a:ext uri="{FF2B5EF4-FFF2-40B4-BE49-F238E27FC236}">
                <a16:creationId xmlns:a16="http://schemas.microsoft.com/office/drawing/2014/main" id="{6F9087EE-D449-4C90-8D26-35CA803F92F6}"/>
              </a:ext>
            </a:extLst>
          </p:cNvPr>
          <p:cNvSpPr/>
          <p:nvPr/>
        </p:nvSpPr>
        <p:spPr>
          <a:xfrm rot="1749475">
            <a:off x="5806507" y="1859532"/>
            <a:ext cx="1174577" cy="916612"/>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sp>
        <p:nvSpPr>
          <p:cNvPr id="30" name="Oval 29">
            <a:extLst>
              <a:ext uri="{FF2B5EF4-FFF2-40B4-BE49-F238E27FC236}">
                <a16:creationId xmlns:a16="http://schemas.microsoft.com/office/drawing/2014/main" id="{8FB7F20C-7777-4A20-872E-1A30E3ADAAA7}"/>
              </a:ext>
            </a:extLst>
          </p:cNvPr>
          <p:cNvSpPr/>
          <p:nvPr/>
        </p:nvSpPr>
        <p:spPr>
          <a:xfrm rot="987981">
            <a:off x="6736856" y="3287307"/>
            <a:ext cx="1481939" cy="144054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endParaRPr>
          </a:p>
        </p:txBody>
      </p:sp>
      <p:sp>
        <p:nvSpPr>
          <p:cNvPr id="31" name="Donut 6">
            <a:extLst>
              <a:ext uri="{FF2B5EF4-FFF2-40B4-BE49-F238E27FC236}">
                <a16:creationId xmlns:a16="http://schemas.microsoft.com/office/drawing/2014/main" id="{F3744D26-C293-4B7F-9DFF-1D16ABDF7633}"/>
              </a:ext>
            </a:extLst>
          </p:cNvPr>
          <p:cNvSpPr/>
          <p:nvPr/>
        </p:nvSpPr>
        <p:spPr>
          <a:xfrm rot="987981">
            <a:off x="6726000" y="3252831"/>
            <a:ext cx="1520395" cy="152039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endParaRPr>
          </a:p>
        </p:txBody>
      </p:sp>
      <p:sp>
        <p:nvSpPr>
          <p:cNvPr id="32" name="Oval 31">
            <a:extLst>
              <a:ext uri="{FF2B5EF4-FFF2-40B4-BE49-F238E27FC236}">
                <a16:creationId xmlns:a16="http://schemas.microsoft.com/office/drawing/2014/main" id="{611B2331-F359-43AC-B8BC-3D4E55C2806E}"/>
              </a:ext>
            </a:extLst>
          </p:cNvPr>
          <p:cNvSpPr/>
          <p:nvPr/>
        </p:nvSpPr>
        <p:spPr>
          <a:xfrm rot="1749475">
            <a:off x="7007144" y="3355998"/>
            <a:ext cx="1174577" cy="916612"/>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Calibri"/>
              <a:ea typeface="+mn-ea"/>
            </a:endParaRPr>
          </a:p>
        </p:txBody>
      </p:sp>
      <p:sp>
        <p:nvSpPr>
          <p:cNvPr id="34" name="Oval 33">
            <a:extLst>
              <a:ext uri="{FF2B5EF4-FFF2-40B4-BE49-F238E27FC236}">
                <a16:creationId xmlns:a16="http://schemas.microsoft.com/office/drawing/2014/main" id="{17B9F3B9-46BD-4DD6-ACBB-2190F611DDD6}"/>
              </a:ext>
            </a:extLst>
          </p:cNvPr>
          <p:cNvSpPr/>
          <p:nvPr/>
        </p:nvSpPr>
        <p:spPr>
          <a:xfrm rot="987981">
            <a:off x="6143605" y="4890046"/>
            <a:ext cx="1481939" cy="144054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Donut 6">
            <a:extLst>
              <a:ext uri="{FF2B5EF4-FFF2-40B4-BE49-F238E27FC236}">
                <a16:creationId xmlns:a16="http://schemas.microsoft.com/office/drawing/2014/main" id="{8561B2EE-6FDB-4D43-B88D-350E69F0EDE6}"/>
              </a:ext>
            </a:extLst>
          </p:cNvPr>
          <p:cNvSpPr/>
          <p:nvPr/>
        </p:nvSpPr>
        <p:spPr>
          <a:xfrm rot="987981">
            <a:off x="6132749" y="4855570"/>
            <a:ext cx="1520395" cy="1520395"/>
          </a:xfrm>
          <a:prstGeom prst="donut">
            <a:avLst>
              <a:gd name="adj" fmla="val 4052"/>
            </a:avLst>
          </a:prstGeom>
          <a:solidFill>
            <a:schemeClr val="tx1">
              <a:lumMod val="75000"/>
              <a:lumOff val="25000"/>
            </a:schemeClr>
          </a:solidFill>
          <a:ln>
            <a:noFill/>
          </a:ln>
          <a:scene3d>
            <a:camera prst="orthographicFront"/>
            <a:lightRig rig="flat" dir="t"/>
          </a:scene3d>
          <a:sp3d extrusionH="76200" contourW="12700" prstMaterial="metal">
            <a:bevelT w="1358900" h="254000"/>
            <a:extrusionClr>
              <a:schemeClr val="tx1">
                <a:lumMod val="50000"/>
                <a:lumOff val="50000"/>
              </a:schemeClr>
            </a:extrusionClr>
            <a:contourClr>
              <a:schemeClr val="bg1">
                <a:lumMod val="6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mn-cs"/>
            </a:endParaRPr>
          </a:p>
        </p:txBody>
      </p:sp>
      <p:sp>
        <p:nvSpPr>
          <p:cNvPr id="36" name="Oval 35">
            <a:extLst>
              <a:ext uri="{FF2B5EF4-FFF2-40B4-BE49-F238E27FC236}">
                <a16:creationId xmlns:a16="http://schemas.microsoft.com/office/drawing/2014/main" id="{1AB87545-FDCC-4A57-B3AE-6D44D6527992}"/>
              </a:ext>
            </a:extLst>
          </p:cNvPr>
          <p:cNvSpPr/>
          <p:nvPr/>
        </p:nvSpPr>
        <p:spPr>
          <a:xfrm rot="1749475">
            <a:off x="6413893" y="4958737"/>
            <a:ext cx="1174577" cy="916612"/>
          </a:xfrm>
          <a:prstGeom prst="ellipse">
            <a:avLst/>
          </a:prstGeom>
          <a:gradFill>
            <a:gsLst>
              <a:gs pos="0">
                <a:schemeClr val="bg1">
                  <a:alpha val="32000"/>
                </a:schemeClr>
              </a:gs>
              <a:gs pos="48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endParaRPr>
          </a:p>
        </p:txBody>
      </p:sp>
      <p:sp>
        <p:nvSpPr>
          <p:cNvPr id="38" name="Oval 37">
            <a:extLst>
              <a:ext uri="{FF2B5EF4-FFF2-40B4-BE49-F238E27FC236}">
                <a16:creationId xmlns:a16="http://schemas.microsoft.com/office/drawing/2014/main" id="{B5A5EAB8-B2BE-4BD1-B2D0-E2B4AF16B8B1}"/>
              </a:ext>
            </a:extLst>
          </p:cNvPr>
          <p:cNvSpPr/>
          <p:nvPr/>
        </p:nvSpPr>
        <p:spPr>
          <a:xfrm>
            <a:off x="3549575" y="6404892"/>
            <a:ext cx="4027155" cy="336476"/>
          </a:xfrm>
          <a:prstGeom prst="ellipse">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endParaRPr kumimoji="0" lang="en-IN"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ctangle 38">
            <a:extLst>
              <a:ext uri="{FF2B5EF4-FFF2-40B4-BE49-F238E27FC236}">
                <a16:creationId xmlns:a16="http://schemas.microsoft.com/office/drawing/2014/main" id="{5F4DFBA5-C880-4D99-AA1A-D9871B8F2430}"/>
              </a:ext>
            </a:extLst>
          </p:cNvPr>
          <p:cNvSpPr/>
          <p:nvPr/>
        </p:nvSpPr>
        <p:spPr>
          <a:xfrm>
            <a:off x="2956087" y="3408011"/>
            <a:ext cx="1326837" cy="433965"/>
          </a:xfrm>
          <a:prstGeom prst="rect">
            <a:avLst/>
          </a:prstGeom>
        </p:spPr>
        <p:txBody>
          <a:bodyPr wrap="square" lIns="0" rIns="0" anchor="ctr">
            <a:spAutoFit/>
          </a:bodyPr>
          <a:lstStyle/>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مشترک</a:t>
            </a:r>
            <a:endParaRPr kumimoji="0" lang="en-IN" sz="24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endParaRPr>
          </a:p>
        </p:txBody>
      </p:sp>
      <p:sp>
        <p:nvSpPr>
          <p:cNvPr id="40" name="Rectangle 39">
            <a:extLst>
              <a:ext uri="{FF2B5EF4-FFF2-40B4-BE49-F238E27FC236}">
                <a16:creationId xmlns:a16="http://schemas.microsoft.com/office/drawing/2014/main" id="{6BE75D50-5B6C-4B2C-9BFF-665639A7F707}"/>
              </a:ext>
            </a:extLst>
          </p:cNvPr>
          <p:cNvSpPr/>
          <p:nvPr/>
        </p:nvSpPr>
        <p:spPr>
          <a:xfrm>
            <a:off x="4789371" y="3508827"/>
            <a:ext cx="1495967" cy="584775"/>
          </a:xfrm>
          <a:prstGeom prst="rect">
            <a:avLst/>
          </a:prstGeom>
        </p:spPr>
        <p:txBody>
          <a:bodyPr wrap="square" lIns="0" rIns="0" anchor="ctr">
            <a:spAutoFit/>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fa-IR" sz="3200" b="1" i="0" u="none" strike="noStrike" kern="1200" cap="none" spc="0" normalizeH="0" baseline="0" noProof="0" dirty="0">
                <a:ln>
                  <a:noFill/>
                </a:ln>
                <a:solidFill>
                  <a:prstClr val="black">
                    <a:lumMod val="75000"/>
                    <a:lumOff val="25000"/>
                  </a:prstClr>
                </a:solidFill>
                <a:effectLst/>
                <a:uLnTx/>
                <a:uFillTx/>
                <a:latin typeface="Open Sans" panose="020B0606030504020204" pitchFamily="34" charset="0"/>
                <a:ea typeface="Open Sans" panose="020B0606030504020204" pitchFamily="34" charset="0"/>
              </a:rPr>
              <a:t>فروشنده</a:t>
            </a:r>
            <a:endParaRPr kumimoji="0" lang="en-IN" sz="3200" b="1" i="0" u="none" strike="noStrike" kern="1200" cap="none" spc="0" normalizeH="0" baseline="0" noProof="0" dirty="0">
              <a:ln>
                <a:noFill/>
              </a:ln>
              <a:solidFill>
                <a:prstClr val="black">
                  <a:lumMod val="75000"/>
                  <a:lumOff val="25000"/>
                </a:prstClr>
              </a:solidFill>
              <a:effectLst/>
              <a:uLnTx/>
              <a:uFillTx/>
              <a:latin typeface="Open Sans" panose="020B0606030504020204" pitchFamily="34" charset="0"/>
              <a:ea typeface="Open Sans" panose="020B0606030504020204" pitchFamily="34" charset="0"/>
            </a:endParaRPr>
          </a:p>
        </p:txBody>
      </p:sp>
      <p:sp>
        <p:nvSpPr>
          <p:cNvPr id="41" name="Rectangle 40">
            <a:extLst>
              <a:ext uri="{FF2B5EF4-FFF2-40B4-BE49-F238E27FC236}">
                <a16:creationId xmlns:a16="http://schemas.microsoft.com/office/drawing/2014/main" id="{E18433BF-A931-4801-904A-121A559E92B2}"/>
              </a:ext>
            </a:extLst>
          </p:cNvPr>
          <p:cNvSpPr/>
          <p:nvPr/>
        </p:nvSpPr>
        <p:spPr>
          <a:xfrm>
            <a:off x="4215927" y="2058461"/>
            <a:ext cx="1326837" cy="654025"/>
          </a:xfrm>
          <a:prstGeom prst="rect">
            <a:avLst/>
          </a:prstGeom>
        </p:spPr>
        <p:txBody>
          <a:bodyPr wrap="square" lIns="0" rIns="0" anchor="ctr">
            <a:spAutoFit/>
          </a:bodyPr>
          <a:lstStyle/>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مشتری</a:t>
            </a:r>
          </a:p>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(ثبت شده)</a:t>
            </a:r>
            <a:endParaRPr kumimoji="0" lang="en-IN"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endParaRPr>
          </a:p>
        </p:txBody>
      </p:sp>
      <p:sp>
        <p:nvSpPr>
          <p:cNvPr id="42" name="Rectangle 41">
            <a:extLst>
              <a:ext uri="{FF2B5EF4-FFF2-40B4-BE49-F238E27FC236}">
                <a16:creationId xmlns:a16="http://schemas.microsoft.com/office/drawing/2014/main" id="{024D8CCE-3262-4697-A245-49ACDF8888C9}"/>
              </a:ext>
            </a:extLst>
          </p:cNvPr>
          <p:cNvSpPr/>
          <p:nvPr/>
        </p:nvSpPr>
        <p:spPr>
          <a:xfrm>
            <a:off x="5875689" y="2103330"/>
            <a:ext cx="1450808" cy="654025"/>
          </a:xfrm>
          <a:prstGeom prst="rect">
            <a:avLst/>
          </a:prstGeom>
        </p:spPr>
        <p:txBody>
          <a:bodyPr wrap="square" lIns="0" rIns="0" anchor="ctr">
            <a:spAutoFit/>
          </a:bodyPr>
          <a:lstStyle/>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مشتری (انتخاب شده)</a:t>
            </a:r>
            <a:endParaRPr kumimoji="0" lang="en-IN"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endParaRPr>
          </a:p>
        </p:txBody>
      </p:sp>
      <p:sp>
        <p:nvSpPr>
          <p:cNvPr id="43" name="Rectangle 42">
            <a:extLst>
              <a:ext uri="{FF2B5EF4-FFF2-40B4-BE49-F238E27FC236}">
                <a16:creationId xmlns:a16="http://schemas.microsoft.com/office/drawing/2014/main" id="{09C4BE74-AE68-4839-812A-A536D3090E0D}"/>
              </a:ext>
            </a:extLst>
          </p:cNvPr>
          <p:cNvSpPr/>
          <p:nvPr/>
        </p:nvSpPr>
        <p:spPr>
          <a:xfrm>
            <a:off x="6816887" y="3704381"/>
            <a:ext cx="1326837" cy="654025"/>
          </a:xfrm>
          <a:prstGeom prst="rect">
            <a:avLst/>
          </a:prstGeom>
        </p:spPr>
        <p:txBody>
          <a:bodyPr wrap="square" lIns="0" rIns="0" anchor="ctr">
            <a:spAutoFit/>
          </a:bodyPr>
          <a:lstStyle/>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مصرف کننده (ثبت شونده)</a:t>
            </a:r>
            <a:endParaRPr kumimoji="0" lang="en-IN"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endParaRPr>
          </a:p>
        </p:txBody>
      </p:sp>
      <p:sp>
        <p:nvSpPr>
          <p:cNvPr id="44" name="Rectangle 43">
            <a:extLst>
              <a:ext uri="{FF2B5EF4-FFF2-40B4-BE49-F238E27FC236}">
                <a16:creationId xmlns:a16="http://schemas.microsoft.com/office/drawing/2014/main" id="{8C4B7ABC-7EF4-4744-A664-AEB93B7BC971}"/>
              </a:ext>
            </a:extLst>
          </p:cNvPr>
          <p:cNvSpPr/>
          <p:nvPr/>
        </p:nvSpPr>
        <p:spPr>
          <a:xfrm>
            <a:off x="6226778" y="5327494"/>
            <a:ext cx="1326837" cy="654025"/>
          </a:xfrm>
          <a:prstGeom prst="rect">
            <a:avLst/>
          </a:prstGeom>
        </p:spPr>
        <p:txBody>
          <a:bodyPr wrap="square" lIns="0" rIns="0" anchor="ctr">
            <a:spAutoFit/>
          </a:bodyPr>
          <a:lstStyle/>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مصرف کننده</a:t>
            </a:r>
          </a:p>
          <a:p>
            <a:pPr marL="0" marR="0" lvl="0" indent="0" algn="ctr" defTabSz="1218987" rtl="1" eaLnBrk="1" fontAlgn="auto" latinLnBrk="0" hangingPunct="1">
              <a:lnSpc>
                <a:spcPct val="9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rPr>
              <a:t>(ناشناس)</a:t>
            </a:r>
            <a:endParaRPr kumimoji="0" lang="en-IN" sz="2000" b="0" i="0" u="none" strike="noStrike" kern="1200" cap="none" spc="0" normalizeH="0" baseline="0" noProof="0" dirty="0">
              <a:ln>
                <a:noFill/>
              </a:ln>
              <a:solidFill>
                <a:prstClr val="white"/>
              </a:solidFill>
              <a:effectLst/>
              <a:uLnTx/>
              <a:uFillTx/>
              <a:latin typeface="IRANSans Medium" panose="02040503050201020203" pitchFamily="18" charset="-78"/>
              <a:ea typeface="Open Sans" panose="020B0606030504020204" pitchFamily="34" charset="0"/>
            </a:endParaRPr>
          </a:p>
        </p:txBody>
      </p:sp>
      <p:sp>
        <p:nvSpPr>
          <p:cNvPr id="2" name="TextBox 1">
            <a:extLst>
              <a:ext uri="{FF2B5EF4-FFF2-40B4-BE49-F238E27FC236}">
                <a16:creationId xmlns:a16="http://schemas.microsoft.com/office/drawing/2014/main" id="{439F35AD-BFB6-43A0-A98D-582B09C33A8B}"/>
              </a:ext>
            </a:extLst>
          </p:cNvPr>
          <p:cNvSpPr txBox="1"/>
          <p:nvPr/>
        </p:nvSpPr>
        <p:spPr>
          <a:xfrm>
            <a:off x="4885882" y="4265481"/>
            <a:ext cx="1271502"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در مواجهه با</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
        <p:nvSpPr>
          <p:cNvPr id="3" name="TextBox 2">
            <a:extLst>
              <a:ext uri="{FF2B5EF4-FFF2-40B4-BE49-F238E27FC236}">
                <a16:creationId xmlns:a16="http://schemas.microsoft.com/office/drawing/2014/main" id="{AE52386A-913A-478B-BEF0-FBBEE57CCE42}"/>
              </a:ext>
            </a:extLst>
          </p:cNvPr>
          <p:cNvSpPr txBox="1"/>
          <p:nvPr/>
        </p:nvSpPr>
        <p:spPr>
          <a:xfrm>
            <a:off x="235388" y="2641800"/>
            <a:ext cx="2533827"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رابطه بلندمدت</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نپرداختن صورتحساب یک دوره باعث انتقال آن به دوره بعدی</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
        <p:nvSpPr>
          <p:cNvPr id="37" name="TextBox 36">
            <a:extLst>
              <a:ext uri="{FF2B5EF4-FFF2-40B4-BE49-F238E27FC236}">
                <a16:creationId xmlns:a16="http://schemas.microsoft.com/office/drawing/2014/main" id="{79A7ABF0-35AC-4007-9D42-D576CDA8CDE9}"/>
              </a:ext>
            </a:extLst>
          </p:cNvPr>
          <p:cNvSpPr txBox="1"/>
          <p:nvPr/>
        </p:nvSpPr>
        <p:spPr>
          <a:xfrm>
            <a:off x="223231" y="879021"/>
            <a:ext cx="3998946"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در هنگام معامله، مشخصاتی از مشتری در سامانه های مشتری وجود دارد و معامله پس از احراز هویت مشتری</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
        <p:nvSpPr>
          <p:cNvPr id="45" name="TextBox 44">
            <a:extLst>
              <a:ext uri="{FF2B5EF4-FFF2-40B4-BE49-F238E27FC236}">
                <a16:creationId xmlns:a16="http://schemas.microsoft.com/office/drawing/2014/main" id="{B9E9CA4D-094E-432E-8068-378E82D6608E}"/>
              </a:ext>
            </a:extLst>
          </p:cNvPr>
          <p:cNvSpPr txBox="1"/>
          <p:nvPr/>
        </p:nvSpPr>
        <p:spPr>
          <a:xfrm>
            <a:off x="6906728" y="1155291"/>
            <a:ext cx="3655769"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قبل از معامله، مشتری از میان متقاضیان خرید انتخاب میشود و مشخصات آن ثبت میشود.</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
        <p:nvSpPr>
          <p:cNvPr id="46" name="TextBox 45">
            <a:extLst>
              <a:ext uri="{FF2B5EF4-FFF2-40B4-BE49-F238E27FC236}">
                <a16:creationId xmlns:a16="http://schemas.microsoft.com/office/drawing/2014/main" id="{CB1BA667-A092-41FF-AA82-1397511C0015}"/>
              </a:ext>
            </a:extLst>
          </p:cNvPr>
          <p:cNvSpPr txBox="1"/>
          <p:nvPr/>
        </p:nvSpPr>
        <p:spPr>
          <a:xfrm>
            <a:off x="8208484" y="3370597"/>
            <a:ext cx="3655769" cy="83099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هنگام معامله، مشخصات مشتری دریافت و ثبت میشود.</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
        <p:nvSpPr>
          <p:cNvPr id="47" name="TextBox 46">
            <a:extLst>
              <a:ext uri="{FF2B5EF4-FFF2-40B4-BE49-F238E27FC236}">
                <a16:creationId xmlns:a16="http://schemas.microsoft.com/office/drawing/2014/main" id="{B39CBEAF-9C6D-45CA-92B3-9A124D93E75E}"/>
              </a:ext>
            </a:extLst>
          </p:cNvPr>
          <p:cNvSpPr txBox="1"/>
          <p:nvPr/>
        </p:nvSpPr>
        <p:spPr>
          <a:xfrm>
            <a:off x="7762863" y="5362900"/>
            <a:ext cx="3655769" cy="83099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black"/>
                </a:solidFill>
                <a:effectLst/>
                <a:uLnTx/>
                <a:uFillTx/>
                <a:latin typeface="Calibri"/>
                <a:ea typeface="+mn-ea"/>
              </a:rPr>
              <a:t>هنگام معامله، مشخصاتی از مشتری دریافت نمیشود</a:t>
            </a:r>
            <a:endParaRPr kumimoji="0" lang="en-US" sz="2400" b="0" i="0" u="none" strike="noStrike" kern="1200" cap="none" spc="0" normalizeH="0" baseline="0" noProof="0" dirty="0">
              <a:ln>
                <a:noFill/>
              </a:ln>
              <a:solidFill>
                <a:prstClr val="black"/>
              </a:solidFill>
              <a:effectLst/>
              <a:uLnTx/>
              <a:uFillTx/>
              <a:latin typeface="Calibri"/>
              <a:ea typeface="+mn-ea"/>
            </a:endParaRPr>
          </a:p>
        </p:txBody>
      </p:sp>
    </p:spTree>
    <p:extLst>
      <p:ext uri="{BB962C8B-B14F-4D97-AF65-F5344CB8AC3E}">
        <p14:creationId xmlns:p14="http://schemas.microsoft.com/office/powerpoint/2010/main" val="27839956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688E1E-0F27-4F5F-AE5F-2DA9819DF7CB}"/>
              </a:ext>
            </a:extLst>
          </p:cNvPr>
          <p:cNvGrpSpPr/>
          <p:nvPr/>
        </p:nvGrpSpPr>
        <p:grpSpPr>
          <a:xfrm>
            <a:off x="619886" y="1185494"/>
            <a:ext cx="4939673" cy="3050128"/>
            <a:chOff x="619886" y="1240479"/>
            <a:chExt cx="4939673" cy="3050128"/>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86" y="1240479"/>
              <a:ext cx="4939673" cy="3050128"/>
            </a:xfrm>
            <a:prstGeom prst="rect">
              <a:avLst/>
            </a:prstGeom>
          </p:spPr>
        </p:pic>
        <p:sp>
          <p:nvSpPr>
            <p:cNvPr id="6" name="TextBox 5"/>
            <p:cNvSpPr txBox="1"/>
            <p:nvPr/>
          </p:nvSpPr>
          <p:spPr>
            <a:xfrm>
              <a:off x="4539909" y="2482821"/>
              <a:ext cx="958917" cy="406265"/>
            </a:xfrm>
            <a:prstGeom prst="rect">
              <a:avLst/>
            </a:prstGeom>
            <a:noFill/>
          </p:spPr>
          <p:txBody>
            <a:bodyPr wrap="none" rtlCol="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Anchor</a:t>
              </a:r>
              <a:endParaRPr kumimoji="0" lang="fa-I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sp>
        <p:nvSpPr>
          <p:cNvPr id="10" name="Rounded Rectangle 9"/>
          <p:cNvSpPr/>
          <p:nvPr/>
        </p:nvSpPr>
        <p:spPr>
          <a:xfrm>
            <a:off x="6531415" y="2354023"/>
            <a:ext cx="1256420" cy="691113"/>
          </a:xfrm>
          <a:prstGeom prst="roundRect">
            <a:avLst/>
          </a:prstGeom>
          <a:ln w="38100"/>
        </p:spPr>
        <p:style>
          <a:lnRef idx="2">
            <a:schemeClr val="accent5"/>
          </a:lnRef>
          <a:fillRef idx="1">
            <a:schemeClr val="lt1"/>
          </a:fillRef>
          <a:effectRef idx="0">
            <a:schemeClr val="accent5"/>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Anchor</a:t>
            </a:r>
            <a:endParaRPr kumimoji="0" lang="fa-IR"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p:txBody>
      </p:sp>
      <p:cxnSp>
        <p:nvCxnSpPr>
          <p:cNvPr id="15" name="Straight Arrow Connector 14">
            <a:extLst>
              <a:ext uri="{FF2B5EF4-FFF2-40B4-BE49-F238E27FC236}">
                <a16:creationId xmlns:a16="http://schemas.microsoft.com/office/drawing/2014/main" id="{F2CCE6DE-98DD-4873-8C69-A8252EEDCA16}"/>
              </a:ext>
            </a:extLst>
          </p:cNvPr>
          <p:cNvCxnSpPr>
            <a:cxnSpLocks/>
          </p:cNvCxnSpPr>
          <p:nvPr/>
        </p:nvCxnSpPr>
        <p:spPr>
          <a:xfrm>
            <a:off x="788565" y="769475"/>
            <a:ext cx="3892492" cy="0"/>
          </a:xfrm>
          <a:prstGeom prst="straightConnector1">
            <a:avLst/>
          </a:prstGeom>
          <a:ln w="1016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B511E70-6FBB-405D-A037-BE515EA4107D}"/>
              </a:ext>
            </a:extLst>
          </p:cNvPr>
          <p:cNvCxnSpPr>
            <a:cxnSpLocks/>
          </p:cNvCxnSpPr>
          <p:nvPr/>
        </p:nvCxnSpPr>
        <p:spPr>
          <a:xfrm>
            <a:off x="7811556" y="779262"/>
            <a:ext cx="3892492" cy="0"/>
          </a:xfrm>
          <a:prstGeom prst="straightConnector1">
            <a:avLst/>
          </a:prstGeom>
          <a:ln w="1016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61E9CA3-9F86-404A-B472-E5B52BC00CAA}"/>
              </a:ext>
            </a:extLst>
          </p:cNvPr>
          <p:cNvSpPr txBox="1"/>
          <p:nvPr/>
        </p:nvSpPr>
        <p:spPr>
          <a:xfrm>
            <a:off x="5751193" y="526086"/>
            <a:ext cx="1101584"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جریان کالا</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cxnSp>
        <p:nvCxnSpPr>
          <p:cNvPr id="20" name="Straight Arrow Connector 19">
            <a:extLst>
              <a:ext uri="{FF2B5EF4-FFF2-40B4-BE49-F238E27FC236}">
                <a16:creationId xmlns:a16="http://schemas.microsoft.com/office/drawing/2014/main" id="{19D5F074-5171-4D53-96BD-5EE1A82A8112}"/>
              </a:ext>
            </a:extLst>
          </p:cNvPr>
          <p:cNvCxnSpPr/>
          <p:nvPr/>
        </p:nvCxnSpPr>
        <p:spPr>
          <a:xfrm flipH="1">
            <a:off x="619886" y="4416347"/>
            <a:ext cx="4463842" cy="0"/>
          </a:xfrm>
          <a:prstGeom prst="straightConnector1">
            <a:avLst/>
          </a:prstGeom>
          <a:ln w="101600">
            <a:solidFill>
              <a:schemeClr val="accent6"/>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1C83790-B41F-496C-BC8D-835530105D8E}"/>
              </a:ext>
            </a:extLst>
          </p:cNvPr>
          <p:cNvCxnSpPr/>
          <p:nvPr/>
        </p:nvCxnSpPr>
        <p:spPr>
          <a:xfrm flipH="1">
            <a:off x="7449930" y="4417745"/>
            <a:ext cx="4463842" cy="0"/>
          </a:xfrm>
          <a:prstGeom prst="straightConnector1">
            <a:avLst/>
          </a:prstGeom>
          <a:ln w="101600">
            <a:solidFill>
              <a:schemeClr val="accent6"/>
            </a:solidFill>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789CD65-F987-42E6-A34A-628E072C0C20}"/>
              </a:ext>
            </a:extLst>
          </p:cNvPr>
          <p:cNvSpPr txBox="1"/>
          <p:nvPr/>
        </p:nvSpPr>
        <p:spPr>
          <a:xfrm>
            <a:off x="5679815" y="4185088"/>
            <a:ext cx="1122423"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srgbClr val="70AD47"/>
                </a:solidFill>
                <a:effectLst/>
                <a:uLnTx/>
                <a:uFillTx/>
                <a:latin typeface="Calibri" panose="020F0502020204030204"/>
                <a:ea typeface="+mn-ea"/>
              </a:rPr>
              <a:t>جریان پول</a:t>
            </a:r>
            <a:endParaRPr kumimoji="0" lang="en-US" sz="2400" b="1" i="0" u="none" strike="noStrike" kern="1200" cap="none" spc="0" normalizeH="0" baseline="0" noProof="0" dirty="0">
              <a:ln>
                <a:noFill/>
              </a:ln>
              <a:solidFill>
                <a:srgbClr val="70AD47"/>
              </a:solidFill>
              <a:effectLst/>
              <a:uLnTx/>
              <a:uFillTx/>
              <a:latin typeface="Calibri" panose="020F0502020204030204"/>
              <a:ea typeface="+mn-ea"/>
            </a:endParaRPr>
          </a:p>
        </p:txBody>
      </p:sp>
      <p:sp>
        <p:nvSpPr>
          <p:cNvPr id="24" name="TextBox 23">
            <a:extLst>
              <a:ext uri="{FF2B5EF4-FFF2-40B4-BE49-F238E27FC236}">
                <a16:creationId xmlns:a16="http://schemas.microsoft.com/office/drawing/2014/main" id="{4F0C86EB-94A2-4F96-8D66-5C6659B0C148}"/>
              </a:ext>
            </a:extLst>
          </p:cNvPr>
          <p:cNvSpPr txBox="1"/>
          <p:nvPr/>
        </p:nvSpPr>
        <p:spPr>
          <a:xfrm>
            <a:off x="8049047" y="4745526"/>
            <a:ext cx="3884397"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جریان کالا در قالب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حسابهای دریافتنی عضو اصلی زنجیره فروش</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endParaRPr>
          </a:p>
        </p:txBody>
      </p:sp>
      <p:sp>
        <p:nvSpPr>
          <p:cNvPr id="26" name="TextBox 25">
            <a:extLst>
              <a:ext uri="{FF2B5EF4-FFF2-40B4-BE49-F238E27FC236}">
                <a16:creationId xmlns:a16="http://schemas.microsoft.com/office/drawing/2014/main" id="{D6FC8B5F-93AC-42C4-9A72-D324AC5BF0CF}"/>
              </a:ext>
            </a:extLst>
          </p:cNvPr>
          <p:cNvSpPr txBox="1"/>
          <p:nvPr/>
        </p:nvSpPr>
        <p:spPr>
          <a:xfrm>
            <a:off x="1164065" y="4713653"/>
            <a:ext cx="3919663" cy="830997"/>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جریان کالا در قالب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 حسابهای پرداختنی عضو اصلی زنجیره تامین</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endParaRPr>
          </a:p>
        </p:txBody>
      </p:sp>
      <p:sp>
        <p:nvSpPr>
          <p:cNvPr id="27" name="TextBox 26">
            <a:extLst>
              <a:ext uri="{FF2B5EF4-FFF2-40B4-BE49-F238E27FC236}">
                <a16:creationId xmlns:a16="http://schemas.microsoft.com/office/drawing/2014/main" id="{899ACA19-F8EA-48B1-B3B3-F8D747700522}"/>
              </a:ext>
            </a:extLst>
          </p:cNvPr>
          <p:cNvSpPr txBox="1"/>
          <p:nvPr/>
        </p:nvSpPr>
        <p:spPr>
          <a:xfrm>
            <a:off x="8615809" y="6327098"/>
            <a:ext cx="3432350" cy="369332"/>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4472C4"/>
                </a:solidFill>
                <a:effectLst/>
                <a:uLnTx/>
                <a:uFillTx/>
                <a:latin typeface="Calibri" panose="020F0502020204030204"/>
                <a:ea typeface="+mn-ea"/>
                <a:cs typeface="B Lotus" panose="00000400000000000000" pitchFamily="2" charset="-78"/>
              </a:rPr>
              <a:t>تامین مالی به اعتبار دریافت کننده اسناد تجاری</a:t>
            </a: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B Lotus" panose="00000400000000000000" pitchFamily="2" charset="-78"/>
            </a:endParaRPr>
          </a:p>
        </p:txBody>
      </p:sp>
      <p:sp>
        <p:nvSpPr>
          <p:cNvPr id="28" name="TextBox 27">
            <a:extLst>
              <a:ext uri="{FF2B5EF4-FFF2-40B4-BE49-F238E27FC236}">
                <a16:creationId xmlns:a16="http://schemas.microsoft.com/office/drawing/2014/main" id="{CFD6BBD5-5F96-4B1B-A03D-0CB4E01F916B}"/>
              </a:ext>
            </a:extLst>
          </p:cNvPr>
          <p:cNvSpPr txBox="1"/>
          <p:nvPr/>
        </p:nvSpPr>
        <p:spPr>
          <a:xfrm>
            <a:off x="1887543" y="6323238"/>
            <a:ext cx="3073277" cy="369332"/>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4472C4"/>
                </a:solidFill>
                <a:effectLst/>
                <a:uLnTx/>
                <a:uFillTx/>
                <a:latin typeface="Calibri" panose="020F0502020204030204"/>
                <a:ea typeface="+mn-ea"/>
              </a:rPr>
              <a:t>تامین مالی به اعتبار صادر کننده اسناد تجاری</a:t>
            </a:r>
            <a:endParaRPr kumimoji="0" lang="en-US" sz="1800" b="0" i="0" u="none" strike="noStrike" kern="1200" cap="none" spc="0" normalizeH="0" baseline="0" noProof="0" dirty="0">
              <a:ln>
                <a:noFill/>
              </a:ln>
              <a:solidFill>
                <a:srgbClr val="4472C4"/>
              </a:solidFill>
              <a:effectLst/>
              <a:uLnTx/>
              <a:uFillTx/>
              <a:latin typeface="Calibri" panose="020F0502020204030204"/>
              <a:ea typeface="+mn-ea"/>
            </a:endParaRPr>
          </a:p>
        </p:txBody>
      </p:sp>
      <p:pic>
        <p:nvPicPr>
          <p:cNvPr id="13" name="Picture 12">
            <a:extLst>
              <a:ext uri="{FF2B5EF4-FFF2-40B4-BE49-F238E27FC236}">
                <a16:creationId xmlns:a16="http://schemas.microsoft.com/office/drawing/2014/main" id="{1AAE17CB-DF51-4BF2-BEFD-278A8A4A9EC5}"/>
              </a:ext>
            </a:extLst>
          </p:cNvPr>
          <p:cNvPicPr>
            <a:picLocks noChangeAspect="1"/>
          </p:cNvPicPr>
          <p:nvPr/>
        </p:nvPicPr>
        <p:blipFill>
          <a:blip r:embed="rId3"/>
          <a:stretch>
            <a:fillRect/>
          </a:stretch>
        </p:blipFill>
        <p:spPr>
          <a:xfrm>
            <a:off x="7787356" y="1230693"/>
            <a:ext cx="3913971" cy="2859272"/>
          </a:xfrm>
          <a:prstGeom prst="rect">
            <a:avLst/>
          </a:prstGeom>
        </p:spPr>
      </p:pic>
      <p:sp>
        <p:nvSpPr>
          <p:cNvPr id="14" name="TextBox 13">
            <a:extLst>
              <a:ext uri="{FF2B5EF4-FFF2-40B4-BE49-F238E27FC236}">
                <a16:creationId xmlns:a16="http://schemas.microsoft.com/office/drawing/2014/main" id="{67697B32-11EF-4681-9321-C445A0E73C2D}"/>
              </a:ext>
            </a:extLst>
          </p:cNvPr>
          <p:cNvSpPr txBox="1"/>
          <p:nvPr/>
        </p:nvSpPr>
        <p:spPr>
          <a:xfrm>
            <a:off x="1584356" y="796201"/>
            <a:ext cx="16296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Suppliers</a:t>
            </a:r>
          </a:p>
        </p:txBody>
      </p:sp>
      <p:sp>
        <p:nvSpPr>
          <p:cNvPr id="38" name="TextBox 37">
            <a:extLst>
              <a:ext uri="{FF2B5EF4-FFF2-40B4-BE49-F238E27FC236}">
                <a16:creationId xmlns:a16="http://schemas.microsoft.com/office/drawing/2014/main" id="{27795685-A24F-472A-ACC0-F7B8A531400E}"/>
              </a:ext>
            </a:extLst>
          </p:cNvPr>
          <p:cNvSpPr txBox="1"/>
          <p:nvPr/>
        </p:nvSpPr>
        <p:spPr>
          <a:xfrm>
            <a:off x="8816570" y="803748"/>
            <a:ext cx="16296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Vendors</a:t>
            </a:r>
          </a:p>
        </p:txBody>
      </p:sp>
    </p:spTree>
    <p:extLst>
      <p:ext uri="{BB962C8B-B14F-4D97-AF65-F5344CB8AC3E}">
        <p14:creationId xmlns:p14="http://schemas.microsoft.com/office/powerpoint/2010/main" val="7951352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3">
            <a:extLst>
              <a:ext uri="{FF2B5EF4-FFF2-40B4-BE49-F238E27FC236}">
                <a16:creationId xmlns:a16="http://schemas.microsoft.com/office/drawing/2014/main" id="{2960DF45-1853-4DF8-A450-FB686854A1C4}"/>
              </a:ext>
            </a:extLst>
          </p:cNvPr>
          <p:cNvSpPr/>
          <p:nvPr/>
        </p:nvSpPr>
        <p:spPr>
          <a:xfrm>
            <a:off x="2411427" y="461246"/>
            <a:ext cx="1383738" cy="12866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Invoice</a:t>
            </a:r>
          </a:p>
        </p:txBody>
      </p:sp>
      <p:sp>
        <p:nvSpPr>
          <p:cNvPr id="5" name="Rectangle: Rounded Corners 4">
            <a:extLst>
              <a:ext uri="{FF2B5EF4-FFF2-40B4-BE49-F238E27FC236}">
                <a16:creationId xmlns:a16="http://schemas.microsoft.com/office/drawing/2014/main" id="{081C3734-927B-4E6B-83FD-A94231B26A4F}"/>
              </a:ext>
            </a:extLst>
          </p:cNvPr>
          <p:cNvSpPr/>
          <p:nvPr/>
        </p:nvSpPr>
        <p:spPr>
          <a:xfrm>
            <a:off x="226577" y="461246"/>
            <a:ext cx="2063469" cy="128663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تامین کننده</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 name="Rectangle: Rounded Corners 5">
            <a:extLst>
              <a:ext uri="{FF2B5EF4-FFF2-40B4-BE49-F238E27FC236}">
                <a16:creationId xmlns:a16="http://schemas.microsoft.com/office/drawing/2014/main" id="{33A804F9-78C8-47CB-89CB-37738106584F}"/>
              </a:ext>
            </a:extLst>
          </p:cNvPr>
          <p:cNvSpPr/>
          <p:nvPr/>
        </p:nvSpPr>
        <p:spPr>
          <a:xfrm>
            <a:off x="3916546" y="461246"/>
            <a:ext cx="2063469" cy="1286634"/>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شرکت اصلی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زنجیره تامین</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7" name="Rectangle: Rounded Corners 6">
            <a:extLst>
              <a:ext uri="{FF2B5EF4-FFF2-40B4-BE49-F238E27FC236}">
                <a16:creationId xmlns:a16="http://schemas.microsoft.com/office/drawing/2014/main" id="{BDC60659-E91B-4240-8AD8-02BB23CB6F6B}"/>
              </a:ext>
            </a:extLst>
          </p:cNvPr>
          <p:cNvSpPr/>
          <p:nvPr/>
        </p:nvSpPr>
        <p:spPr>
          <a:xfrm>
            <a:off x="9911396" y="3583417"/>
            <a:ext cx="2063469" cy="1286634"/>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شرکت اصلی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زنجیره تامین</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8" name="Arrow: Left 7">
            <a:extLst>
              <a:ext uri="{FF2B5EF4-FFF2-40B4-BE49-F238E27FC236}">
                <a16:creationId xmlns:a16="http://schemas.microsoft.com/office/drawing/2014/main" id="{1F794FB6-A2A4-4523-A529-BDADE1271A51}"/>
              </a:ext>
            </a:extLst>
          </p:cNvPr>
          <p:cNvSpPr/>
          <p:nvPr/>
        </p:nvSpPr>
        <p:spPr>
          <a:xfrm>
            <a:off x="8464269" y="3623877"/>
            <a:ext cx="1327094" cy="1246174"/>
          </a:xfrm>
          <a:prstGeom prst="leftArrow">
            <a:avLst>
              <a:gd name="adj1" fmla="val 53896"/>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 or 2</a:t>
            </a:r>
          </a:p>
        </p:txBody>
      </p:sp>
      <p:sp>
        <p:nvSpPr>
          <p:cNvPr id="9" name="Rectangle: Rounded Corners 8">
            <a:extLst>
              <a:ext uri="{FF2B5EF4-FFF2-40B4-BE49-F238E27FC236}">
                <a16:creationId xmlns:a16="http://schemas.microsoft.com/office/drawing/2014/main" id="{F5FD15AD-D8B7-484E-8226-F164CFA3AA1D}"/>
              </a:ext>
            </a:extLst>
          </p:cNvPr>
          <p:cNvSpPr/>
          <p:nvPr/>
        </p:nvSpPr>
        <p:spPr>
          <a:xfrm>
            <a:off x="6280767" y="3583417"/>
            <a:ext cx="2063469" cy="128663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white"/>
                </a:solidFill>
                <a:effectLst/>
                <a:uLnTx/>
                <a:uFillTx/>
                <a:latin typeface="Calibri" panose="020F0502020204030204"/>
                <a:ea typeface="+mn-ea"/>
              </a:rPr>
              <a:t>تامین کننده</a:t>
            </a:r>
            <a:endParaRPr kumimoji="0" lang="en-US" sz="32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10" name="TextBox 9">
            <a:extLst>
              <a:ext uri="{FF2B5EF4-FFF2-40B4-BE49-F238E27FC236}">
                <a16:creationId xmlns:a16="http://schemas.microsoft.com/office/drawing/2014/main" id="{43F3A43E-E16E-4254-AF75-DEFEEE1079E0}"/>
              </a:ext>
            </a:extLst>
          </p:cNvPr>
          <p:cNvSpPr txBox="1"/>
          <p:nvPr/>
        </p:nvSpPr>
        <p:spPr>
          <a:xfrm>
            <a:off x="562231" y="3099250"/>
            <a:ext cx="570656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Self-Billing Invoice / Pipeline Settlement</a:t>
            </a:r>
          </a:p>
        </p:txBody>
      </p:sp>
      <p:sp>
        <p:nvSpPr>
          <p:cNvPr id="11" name="TextBox 10">
            <a:extLst>
              <a:ext uri="{FF2B5EF4-FFF2-40B4-BE49-F238E27FC236}">
                <a16:creationId xmlns:a16="http://schemas.microsoft.com/office/drawing/2014/main" id="{CB9E9B51-C79B-4175-BD29-BB3FC9135086}"/>
              </a:ext>
            </a:extLst>
          </p:cNvPr>
          <p:cNvSpPr txBox="1"/>
          <p:nvPr/>
        </p:nvSpPr>
        <p:spPr>
          <a:xfrm>
            <a:off x="913505" y="1828801"/>
            <a:ext cx="832279"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فروشنده</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 name="TextBox 11">
            <a:extLst>
              <a:ext uri="{FF2B5EF4-FFF2-40B4-BE49-F238E27FC236}">
                <a16:creationId xmlns:a16="http://schemas.microsoft.com/office/drawing/2014/main" id="{1B129443-6DC1-4D3E-92E0-4B8270BE9D51}"/>
              </a:ext>
            </a:extLst>
          </p:cNvPr>
          <p:cNvSpPr txBox="1"/>
          <p:nvPr/>
        </p:nvSpPr>
        <p:spPr>
          <a:xfrm>
            <a:off x="4706067" y="1828801"/>
            <a:ext cx="696023"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خریدار</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3" name="TextBox 12">
            <a:extLst>
              <a:ext uri="{FF2B5EF4-FFF2-40B4-BE49-F238E27FC236}">
                <a16:creationId xmlns:a16="http://schemas.microsoft.com/office/drawing/2014/main" id="{06AFA117-A489-4E5E-9173-DA643D5C963A}"/>
              </a:ext>
            </a:extLst>
          </p:cNvPr>
          <p:cNvSpPr txBox="1"/>
          <p:nvPr/>
        </p:nvSpPr>
        <p:spPr>
          <a:xfrm>
            <a:off x="7167273" y="5023793"/>
            <a:ext cx="832279"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فروشنده</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4" name="TextBox 13">
            <a:extLst>
              <a:ext uri="{FF2B5EF4-FFF2-40B4-BE49-F238E27FC236}">
                <a16:creationId xmlns:a16="http://schemas.microsoft.com/office/drawing/2014/main" id="{416D78A5-7851-4236-BD9D-58A4756B2A48}"/>
              </a:ext>
            </a:extLst>
          </p:cNvPr>
          <p:cNvSpPr txBox="1"/>
          <p:nvPr/>
        </p:nvSpPr>
        <p:spPr>
          <a:xfrm>
            <a:off x="10959835" y="5023793"/>
            <a:ext cx="696023" cy="40011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خریدار</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5" name="Oval 14">
            <a:extLst>
              <a:ext uri="{FF2B5EF4-FFF2-40B4-BE49-F238E27FC236}">
                <a16:creationId xmlns:a16="http://schemas.microsoft.com/office/drawing/2014/main" id="{934E53DA-47B4-4D99-9A6D-DAD232338798}"/>
              </a:ext>
            </a:extLst>
          </p:cNvPr>
          <p:cNvSpPr/>
          <p:nvPr/>
        </p:nvSpPr>
        <p:spPr>
          <a:xfrm>
            <a:off x="80920" y="3099250"/>
            <a:ext cx="469338" cy="509799"/>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p:sp>
        <p:nvSpPr>
          <p:cNvPr id="16" name="Oval 15">
            <a:extLst>
              <a:ext uri="{FF2B5EF4-FFF2-40B4-BE49-F238E27FC236}">
                <a16:creationId xmlns:a16="http://schemas.microsoft.com/office/drawing/2014/main" id="{32FF0594-901E-4811-8281-D420A2129B3D}"/>
              </a:ext>
            </a:extLst>
          </p:cNvPr>
          <p:cNvSpPr/>
          <p:nvPr/>
        </p:nvSpPr>
        <p:spPr>
          <a:xfrm>
            <a:off x="71480" y="4797222"/>
            <a:ext cx="469338" cy="509799"/>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17" name="TextBox 16">
            <a:extLst>
              <a:ext uri="{FF2B5EF4-FFF2-40B4-BE49-F238E27FC236}">
                <a16:creationId xmlns:a16="http://schemas.microsoft.com/office/drawing/2014/main" id="{633FA5AC-5416-496F-9749-95166EDF74EF}"/>
              </a:ext>
            </a:extLst>
          </p:cNvPr>
          <p:cNvSpPr txBox="1"/>
          <p:nvPr/>
        </p:nvSpPr>
        <p:spPr>
          <a:xfrm>
            <a:off x="544699" y="4837682"/>
            <a:ext cx="427642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Evaluated Receipt  Settlement</a:t>
            </a:r>
          </a:p>
        </p:txBody>
      </p:sp>
      <p:sp>
        <p:nvSpPr>
          <p:cNvPr id="18" name="TextBox 17">
            <a:extLst>
              <a:ext uri="{FF2B5EF4-FFF2-40B4-BE49-F238E27FC236}">
                <a16:creationId xmlns:a16="http://schemas.microsoft.com/office/drawing/2014/main" id="{445D3DE1-A12E-49A6-8569-AD783A8C53DF}"/>
              </a:ext>
            </a:extLst>
          </p:cNvPr>
          <p:cNvSpPr txBox="1"/>
          <p:nvPr/>
        </p:nvSpPr>
        <p:spPr>
          <a:xfrm>
            <a:off x="306149" y="3706650"/>
            <a:ext cx="5801954"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تامین کننده حسب قرارداد کالاهای مورد نیاز را به صورت امانی تحویل انبار شرکت اصلی میدهد. شرکت اصلی در بازه های زمانی مشخص، بر اساس مصرف از کالاهای انبار شده طی دوره، با تامین کننده تسویه میکند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9" name="TextBox 18">
            <a:extLst>
              <a:ext uri="{FF2B5EF4-FFF2-40B4-BE49-F238E27FC236}">
                <a16:creationId xmlns:a16="http://schemas.microsoft.com/office/drawing/2014/main" id="{4F7F61FD-8D8E-4C04-B136-A707F7A16618}"/>
              </a:ext>
            </a:extLst>
          </p:cNvPr>
          <p:cNvSpPr txBox="1"/>
          <p:nvPr/>
        </p:nvSpPr>
        <p:spPr>
          <a:xfrm>
            <a:off x="71480" y="5477450"/>
            <a:ext cx="628886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u="none" strike="noStrike" kern="1200" cap="none" spc="0" normalizeH="0" baseline="0" noProof="0" dirty="0">
                <a:ln>
                  <a:noFill/>
                </a:ln>
                <a:solidFill>
                  <a:prstClr val="black"/>
                </a:solidFill>
                <a:effectLst/>
                <a:uLnTx/>
                <a:uFillTx/>
                <a:latin typeface="Calibri" panose="020F0502020204030204"/>
                <a:ea typeface="+mn-ea"/>
              </a:rPr>
              <a:t>در مورد کالاهایی که ممکن است هنگام تحویل توسط خریدار، دارای مقدار قابل قبول، درجه کیفی و قیمت متفاوت از زمان ارسال توسط فروشنده داشته باشند؛ تسویه حساب با تامین کننده بر اساس ارزیابی خریدار صورت می پذیرد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endParaRPr>
          </a:p>
        </p:txBody>
      </p:sp>
      <p:cxnSp>
        <p:nvCxnSpPr>
          <p:cNvPr id="21" name="Connector: Curved 20">
            <a:extLst>
              <a:ext uri="{FF2B5EF4-FFF2-40B4-BE49-F238E27FC236}">
                <a16:creationId xmlns:a16="http://schemas.microsoft.com/office/drawing/2014/main" id="{F6B1CC28-6F2C-441A-A813-D17A976A7E70}"/>
              </a:ext>
            </a:extLst>
          </p:cNvPr>
          <p:cNvCxnSpPr>
            <a:cxnSpLocks/>
          </p:cNvCxnSpPr>
          <p:nvPr/>
        </p:nvCxnSpPr>
        <p:spPr>
          <a:xfrm>
            <a:off x="6035562" y="874482"/>
            <a:ext cx="2991356" cy="2563820"/>
          </a:xfrm>
          <a:prstGeom prst="curvedConnector2">
            <a:avLst/>
          </a:prstGeom>
          <a:ln w="571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C7AB558-396E-4098-B354-3E0662C047D4}"/>
              </a:ext>
            </a:extLst>
          </p:cNvPr>
          <p:cNvSpPr txBox="1"/>
          <p:nvPr/>
        </p:nvSpPr>
        <p:spPr>
          <a:xfrm>
            <a:off x="8867339" y="1172487"/>
            <a:ext cx="1882246" cy="52322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روشهای جایگزین</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40193992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D70941C-6983-4539-919A-1FFBCA1C0D51}"/>
              </a:ext>
            </a:extLst>
          </p:cNvPr>
          <p:cNvSpPr>
            <a:spLocks noGrp="1"/>
          </p:cNvSpPr>
          <p:nvPr>
            <p:ph type="body" idx="1"/>
          </p:nvPr>
        </p:nvSpPr>
        <p:spPr>
          <a:xfrm>
            <a:off x="396175" y="410719"/>
            <a:ext cx="5157787" cy="823912"/>
          </a:xfrm>
          <a:solidFill>
            <a:schemeClr val="accent2">
              <a:lumMod val="40000"/>
              <a:lumOff val="60000"/>
            </a:schemeClr>
          </a:solidFill>
        </p:spPr>
        <p:txBody>
          <a:bodyPr>
            <a:normAutofit/>
          </a:bodyPr>
          <a:lstStyle/>
          <a:p>
            <a:pPr algn="r" rtl="1"/>
            <a:r>
              <a:rPr lang="en-US" sz="3600" dirty="0">
                <a:latin typeface="Cambria" panose="02040503050406030204" pitchFamily="18" charset="0"/>
                <a:ea typeface="Cambria" panose="02040503050406030204" pitchFamily="18" charset="0"/>
              </a:rPr>
              <a:t>Credit memo</a:t>
            </a:r>
          </a:p>
        </p:txBody>
      </p:sp>
      <p:sp>
        <p:nvSpPr>
          <p:cNvPr id="6" name="Content Placeholder 5">
            <a:extLst>
              <a:ext uri="{FF2B5EF4-FFF2-40B4-BE49-F238E27FC236}">
                <a16:creationId xmlns:a16="http://schemas.microsoft.com/office/drawing/2014/main" id="{392B8D12-69F1-4B3C-AD8C-9F63E0AC22E8}"/>
              </a:ext>
            </a:extLst>
          </p:cNvPr>
          <p:cNvSpPr>
            <a:spLocks noGrp="1"/>
          </p:cNvSpPr>
          <p:nvPr>
            <p:ph sz="half" idx="2"/>
          </p:nvPr>
        </p:nvSpPr>
        <p:spPr>
          <a:xfrm>
            <a:off x="396175" y="1391830"/>
            <a:ext cx="5157787" cy="5208146"/>
          </a:xfrm>
          <a:gradFill>
            <a:gsLst>
              <a:gs pos="0">
                <a:schemeClr val="accent2">
                  <a:lumMod val="60000"/>
                  <a:lumOff val="40000"/>
                </a:schemeClr>
              </a:gs>
              <a:gs pos="100000">
                <a:schemeClr val="accent2">
                  <a:lumMod val="20000"/>
                  <a:lumOff val="80000"/>
                </a:schemeClr>
              </a:gs>
            </a:gsLst>
            <a:lin ang="5400000" scaled="1"/>
          </a:gradFill>
        </p:spPr>
        <p:txBody>
          <a:bodyPr anchor="ctr">
            <a:normAutofit/>
          </a:bodyPr>
          <a:lstStyle/>
          <a:p>
            <a:pPr algn="r" rtl="1"/>
            <a:r>
              <a:rPr lang="fa-IR" dirty="0"/>
              <a:t>هرگاه پس از شناسایی درآمد و هزینه توسط طرفین و یا پرداخت ما به ازای حجم مشخصی از کالاها</a:t>
            </a:r>
          </a:p>
          <a:p>
            <a:pPr algn="r" rtl="1"/>
            <a:r>
              <a:rPr lang="fa-IR" dirty="0"/>
              <a:t>تامین کننده نتواند مطابق با آن کالا تامین نماید؛ ما به ازای اقلام و یا تعداد کالای تامین نشده؛ اعلامیه اعتبار (بستانکار) صادر نموده و برای خریدار ارسال مینماید.</a:t>
            </a:r>
          </a:p>
          <a:p>
            <a:pPr algn="r" rtl="1"/>
            <a:r>
              <a:rPr lang="fa-IR" dirty="0"/>
              <a:t>شرکت خریدار، حسابهای پرداختنی خود را بستانکار مینماید.</a:t>
            </a:r>
          </a:p>
          <a:p>
            <a:pPr algn="r" rtl="1"/>
            <a:endParaRPr lang="fa-IR" dirty="0"/>
          </a:p>
          <a:p>
            <a:pPr marL="0" indent="0" algn="r" rtl="1">
              <a:buNone/>
            </a:pPr>
            <a:endParaRPr lang="en-US" dirty="0"/>
          </a:p>
        </p:txBody>
      </p:sp>
      <p:sp>
        <p:nvSpPr>
          <p:cNvPr id="7" name="Text Placeholder 6">
            <a:extLst>
              <a:ext uri="{FF2B5EF4-FFF2-40B4-BE49-F238E27FC236}">
                <a16:creationId xmlns:a16="http://schemas.microsoft.com/office/drawing/2014/main" id="{465D8D37-E4DC-4C11-850A-5FF23362725C}"/>
              </a:ext>
            </a:extLst>
          </p:cNvPr>
          <p:cNvSpPr>
            <a:spLocks noGrp="1"/>
          </p:cNvSpPr>
          <p:nvPr>
            <p:ph type="body" sz="quarter" idx="3"/>
          </p:nvPr>
        </p:nvSpPr>
        <p:spPr>
          <a:xfrm>
            <a:off x="6679189" y="410719"/>
            <a:ext cx="5183188" cy="823912"/>
          </a:xfrm>
          <a:solidFill>
            <a:schemeClr val="accent1">
              <a:lumMod val="60000"/>
              <a:lumOff val="40000"/>
            </a:schemeClr>
          </a:solidFill>
        </p:spPr>
        <p:txBody>
          <a:bodyPr>
            <a:normAutofit/>
          </a:bodyPr>
          <a:lstStyle/>
          <a:p>
            <a:pPr algn="r" rtl="1"/>
            <a:r>
              <a:rPr lang="en-US" sz="3600" dirty="0">
                <a:latin typeface="Cambria" panose="02040503050406030204" pitchFamily="18" charset="0"/>
                <a:ea typeface="Cambria" panose="02040503050406030204" pitchFamily="18" charset="0"/>
              </a:rPr>
              <a:t>Debit memo</a:t>
            </a:r>
          </a:p>
        </p:txBody>
      </p:sp>
      <p:sp>
        <p:nvSpPr>
          <p:cNvPr id="8" name="Content Placeholder 7">
            <a:extLst>
              <a:ext uri="{FF2B5EF4-FFF2-40B4-BE49-F238E27FC236}">
                <a16:creationId xmlns:a16="http://schemas.microsoft.com/office/drawing/2014/main" id="{3904EE6E-6078-4BCF-8C03-9B1BC3EBBF78}"/>
              </a:ext>
            </a:extLst>
          </p:cNvPr>
          <p:cNvSpPr>
            <a:spLocks noGrp="1"/>
          </p:cNvSpPr>
          <p:nvPr>
            <p:ph sz="quarter" idx="4"/>
          </p:nvPr>
        </p:nvSpPr>
        <p:spPr>
          <a:xfrm>
            <a:off x="6679189" y="1391830"/>
            <a:ext cx="5183188" cy="5208146"/>
          </a:xfrm>
          <a:gradFill>
            <a:gsLst>
              <a:gs pos="0">
                <a:schemeClr val="accent1">
                  <a:lumMod val="60000"/>
                  <a:lumOff val="40000"/>
                </a:schemeClr>
              </a:gs>
              <a:gs pos="100000">
                <a:schemeClr val="accent1">
                  <a:lumMod val="20000"/>
                  <a:lumOff val="80000"/>
                </a:schemeClr>
              </a:gs>
            </a:gsLst>
            <a:lin ang="5400000" scaled="1"/>
          </a:gradFill>
        </p:spPr>
        <p:txBody>
          <a:bodyPr anchor="ctr">
            <a:normAutofit/>
          </a:bodyPr>
          <a:lstStyle/>
          <a:p>
            <a:pPr algn="r" rtl="1"/>
            <a:r>
              <a:rPr lang="fa-IR" dirty="0"/>
              <a:t>هرگاه خریدار، مطابق با صورتحساب و یا سایر اسناد مرتبط پرداخت قسط یا مبلغ کل در تعهد خود را نتواند در موعد مقرر پرداخت نماید.</a:t>
            </a:r>
          </a:p>
          <a:p>
            <a:pPr algn="r" rtl="1"/>
            <a:r>
              <a:rPr lang="fa-IR" dirty="0"/>
              <a:t>خریدار به میزان مبلغی که از پرداخت آن نکول کرده، اعلامیه بدهکار صادر و برای تامین کننده ارسال میکند.</a:t>
            </a:r>
          </a:p>
          <a:p>
            <a:pPr algn="r" rtl="1"/>
            <a:r>
              <a:rPr lang="fa-IR" dirty="0"/>
              <a:t>در صورتی که تامین کننده، درآمد انتظاری را شناسایی و در سرفصل حسابهای دریافتنی ثبت نموده باشد، ما به ازای اعلامیه بدهکار دریافتی، حسابهای دریافتنی خود را بستانکار میکند</a:t>
            </a:r>
            <a:endParaRPr lang="en-US" dirty="0"/>
          </a:p>
        </p:txBody>
      </p:sp>
    </p:spTree>
    <p:extLst>
      <p:ext uri="{BB962C8B-B14F-4D97-AF65-F5344CB8AC3E}">
        <p14:creationId xmlns:p14="http://schemas.microsoft.com/office/powerpoint/2010/main" val="18874395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EF39F9F2-F746-4980-8BF9-828ABEF0DFE9}"/>
              </a:ext>
            </a:extLst>
          </p:cNvPr>
          <p:cNvSpPr>
            <a:spLocks/>
          </p:cNvSpPr>
          <p:nvPr/>
        </p:nvSpPr>
        <p:spPr bwMode="auto">
          <a:xfrm>
            <a:off x="-14515" y="1697823"/>
            <a:ext cx="3212715" cy="1327128"/>
          </a:xfrm>
          <a:custGeom>
            <a:avLst/>
            <a:gdLst>
              <a:gd name="T0" fmla="*/ 3795 w 5006"/>
              <a:gd name="T1" fmla="*/ 0 h 2065"/>
              <a:gd name="T2" fmla="*/ 3340 w 5006"/>
              <a:gd name="T3" fmla="*/ 0 h 2065"/>
              <a:gd name="T4" fmla="*/ 2201 w 5006"/>
              <a:gd name="T5" fmla="*/ 0 h 2065"/>
              <a:gd name="T6" fmla="*/ 0 w 5006"/>
              <a:gd name="T7" fmla="*/ 0 h 2065"/>
              <a:gd name="T8" fmla="*/ 0 w 5006"/>
              <a:gd name="T9" fmla="*/ 2065 h 2065"/>
              <a:gd name="T10" fmla="*/ 2201 w 5006"/>
              <a:gd name="T11" fmla="*/ 2065 h 2065"/>
              <a:gd name="T12" fmla="*/ 3340 w 5006"/>
              <a:gd name="T13" fmla="*/ 2065 h 2065"/>
              <a:gd name="T14" fmla="*/ 3795 w 5006"/>
              <a:gd name="T15" fmla="*/ 2065 h 2065"/>
              <a:gd name="T16" fmla="*/ 5006 w 5006"/>
              <a:gd name="T17" fmla="*/ 1033 h 2065"/>
              <a:gd name="T18" fmla="*/ 5006 w 5006"/>
              <a:gd name="T19" fmla="*/ 1033 h 2065"/>
              <a:gd name="T20" fmla="*/ 3795 w 5006"/>
              <a:gd name="T21" fmla="*/ 0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6" h="2065">
                <a:moveTo>
                  <a:pt x="3795" y="0"/>
                </a:moveTo>
                <a:cubicBezTo>
                  <a:pt x="3340" y="0"/>
                  <a:pt x="3340" y="0"/>
                  <a:pt x="3340" y="0"/>
                </a:cubicBezTo>
                <a:cubicBezTo>
                  <a:pt x="2201" y="0"/>
                  <a:pt x="2201" y="0"/>
                  <a:pt x="2201" y="0"/>
                </a:cubicBezTo>
                <a:cubicBezTo>
                  <a:pt x="0" y="0"/>
                  <a:pt x="0" y="0"/>
                  <a:pt x="0" y="0"/>
                </a:cubicBezTo>
                <a:cubicBezTo>
                  <a:pt x="0" y="2065"/>
                  <a:pt x="0" y="2065"/>
                  <a:pt x="0" y="2065"/>
                </a:cubicBezTo>
                <a:cubicBezTo>
                  <a:pt x="2201" y="2065"/>
                  <a:pt x="2201" y="2065"/>
                  <a:pt x="2201" y="2065"/>
                </a:cubicBezTo>
                <a:cubicBezTo>
                  <a:pt x="3340" y="2065"/>
                  <a:pt x="3340" y="2065"/>
                  <a:pt x="3340" y="2065"/>
                </a:cubicBezTo>
                <a:cubicBezTo>
                  <a:pt x="3795" y="2065"/>
                  <a:pt x="3795" y="2065"/>
                  <a:pt x="3795" y="2065"/>
                </a:cubicBezTo>
                <a:cubicBezTo>
                  <a:pt x="4363" y="2065"/>
                  <a:pt x="4776" y="1479"/>
                  <a:pt x="5006" y="1033"/>
                </a:cubicBezTo>
                <a:cubicBezTo>
                  <a:pt x="5006" y="1033"/>
                  <a:pt x="5006" y="1033"/>
                  <a:pt x="5006" y="1033"/>
                </a:cubicBezTo>
                <a:cubicBezTo>
                  <a:pt x="4744" y="574"/>
                  <a:pt x="4266" y="0"/>
                  <a:pt x="3795" y="0"/>
                </a:cubicBez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5">
            <a:extLst>
              <a:ext uri="{FF2B5EF4-FFF2-40B4-BE49-F238E27FC236}">
                <a16:creationId xmlns:a16="http://schemas.microsoft.com/office/drawing/2014/main" id="{B510D516-1BE2-4E50-BFDA-A0A08A385213}"/>
              </a:ext>
            </a:extLst>
          </p:cNvPr>
          <p:cNvSpPr>
            <a:spLocks/>
          </p:cNvSpPr>
          <p:nvPr/>
        </p:nvSpPr>
        <p:spPr bwMode="auto">
          <a:xfrm>
            <a:off x="8806914" y="1697823"/>
            <a:ext cx="3400960" cy="1327128"/>
          </a:xfrm>
          <a:custGeom>
            <a:avLst/>
            <a:gdLst>
              <a:gd name="T0" fmla="*/ 3098 w 5299"/>
              <a:gd name="T1" fmla="*/ 0 h 2065"/>
              <a:gd name="T2" fmla="*/ 1959 w 5299"/>
              <a:gd name="T3" fmla="*/ 0 h 2065"/>
              <a:gd name="T4" fmla="*/ 1505 w 5299"/>
              <a:gd name="T5" fmla="*/ 0 h 2065"/>
              <a:gd name="T6" fmla="*/ 299 w 5299"/>
              <a:gd name="T7" fmla="*/ 1023 h 2065"/>
              <a:gd name="T8" fmla="*/ 0 w 5299"/>
              <a:gd name="T9" fmla="*/ 1428 h 2065"/>
              <a:gd name="T10" fmla="*/ 361 w 5299"/>
              <a:gd name="T11" fmla="*/ 1322 h 2065"/>
              <a:gd name="T12" fmla="*/ 927 w 5299"/>
              <a:gd name="T13" fmla="*/ 1852 h 2065"/>
              <a:gd name="T14" fmla="*/ 1505 w 5299"/>
              <a:gd name="T15" fmla="*/ 2065 h 2065"/>
              <a:gd name="T16" fmla="*/ 1959 w 5299"/>
              <a:gd name="T17" fmla="*/ 2065 h 2065"/>
              <a:gd name="T18" fmla="*/ 3098 w 5299"/>
              <a:gd name="T19" fmla="*/ 2065 h 2065"/>
              <a:gd name="T20" fmla="*/ 5299 w 5299"/>
              <a:gd name="T21" fmla="*/ 2065 h 2065"/>
              <a:gd name="T22" fmla="*/ 5299 w 5299"/>
              <a:gd name="T23" fmla="*/ 0 h 2065"/>
              <a:gd name="T24" fmla="*/ 3098 w 5299"/>
              <a:gd name="T25" fmla="*/ 0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99" h="2065">
                <a:moveTo>
                  <a:pt x="3098" y="0"/>
                </a:moveTo>
                <a:cubicBezTo>
                  <a:pt x="1959" y="0"/>
                  <a:pt x="1959" y="0"/>
                  <a:pt x="1959" y="0"/>
                </a:cubicBezTo>
                <a:cubicBezTo>
                  <a:pt x="1505" y="0"/>
                  <a:pt x="1505" y="0"/>
                  <a:pt x="1505" y="0"/>
                </a:cubicBezTo>
                <a:cubicBezTo>
                  <a:pt x="1036" y="0"/>
                  <a:pt x="562" y="566"/>
                  <a:pt x="299" y="1023"/>
                </a:cubicBezTo>
                <a:cubicBezTo>
                  <a:pt x="184" y="1142"/>
                  <a:pt x="67" y="1285"/>
                  <a:pt x="0" y="1428"/>
                </a:cubicBezTo>
                <a:cubicBezTo>
                  <a:pt x="0" y="1428"/>
                  <a:pt x="221" y="1317"/>
                  <a:pt x="361" y="1322"/>
                </a:cubicBezTo>
                <a:cubicBezTo>
                  <a:pt x="463" y="1325"/>
                  <a:pt x="644" y="1660"/>
                  <a:pt x="927" y="1852"/>
                </a:cubicBezTo>
                <a:cubicBezTo>
                  <a:pt x="1097" y="1981"/>
                  <a:pt x="1290" y="2065"/>
                  <a:pt x="1505" y="2065"/>
                </a:cubicBezTo>
                <a:cubicBezTo>
                  <a:pt x="1959" y="2065"/>
                  <a:pt x="1959" y="2065"/>
                  <a:pt x="1959" y="2065"/>
                </a:cubicBezTo>
                <a:cubicBezTo>
                  <a:pt x="3098" y="2065"/>
                  <a:pt x="3098" y="2065"/>
                  <a:pt x="3098" y="2065"/>
                </a:cubicBezTo>
                <a:cubicBezTo>
                  <a:pt x="5299" y="2065"/>
                  <a:pt x="5299" y="2065"/>
                  <a:pt x="5299" y="2065"/>
                </a:cubicBezTo>
                <a:cubicBezTo>
                  <a:pt x="5299" y="0"/>
                  <a:pt x="5299" y="0"/>
                  <a:pt x="5299" y="0"/>
                </a:cubicBezTo>
                <a:lnTo>
                  <a:pt x="3098"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7" name="Freeform 7">
            <a:extLst>
              <a:ext uri="{FF2B5EF4-FFF2-40B4-BE49-F238E27FC236}">
                <a16:creationId xmlns:a16="http://schemas.microsoft.com/office/drawing/2014/main" id="{7C5EC686-11EB-449A-A663-689E77ED5E73}"/>
              </a:ext>
            </a:extLst>
          </p:cNvPr>
          <p:cNvSpPr>
            <a:spLocks/>
          </p:cNvSpPr>
          <p:nvPr/>
        </p:nvSpPr>
        <p:spPr bwMode="auto">
          <a:xfrm>
            <a:off x="3076826" y="1697823"/>
            <a:ext cx="3057413" cy="1327128"/>
          </a:xfrm>
          <a:custGeom>
            <a:avLst/>
            <a:gdLst>
              <a:gd name="T0" fmla="*/ 3553 w 4764"/>
              <a:gd name="T1" fmla="*/ 0 h 2065"/>
              <a:gd name="T2" fmla="*/ 3098 w 4764"/>
              <a:gd name="T3" fmla="*/ 0 h 2065"/>
              <a:gd name="T4" fmla="*/ 1959 w 4764"/>
              <a:gd name="T5" fmla="*/ 0 h 2065"/>
              <a:gd name="T6" fmla="*/ 1505 w 4764"/>
              <a:gd name="T7" fmla="*/ 0 h 2065"/>
              <a:gd name="T8" fmla="*/ 299 w 4764"/>
              <a:gd name="T9" fmla="*/ 1023 h 2065"/>
              <a:gd name="T10" fmla="*/ 0 w 4764"/>
              <a:gd name="T11" fmla="*/ 1428 h 2065"/>
              <a:gd name="T12" fmla="*/ 361 w 4764"/>
              <a:gd name="T13" fmla="*/ 1322 h 2065"/>
              <a:gd name="T14" fmla="*/ 927 w 4764"/>
              <a:gd name="T15" fmla="*/ 1852 h 2065"/>
              <a:gd name="T16" fmla="*/ 1505 w 4764"/>
              <a:gd name="T17" fmla="*/ 2065 h 2065"/>
              <a:gd name="T18" fmla="*/ 1959 w 4764"/>
              <a:gd name="T19" fmla="*/ 2065 h 2065"/>
              <a:gd name="T20" fmla="*/ 3098 w 4764"/>
              <a:gd name="T21" fmla="*/ 2065 h 2065"/>
              <a:gd name="T22" fmla="*/ 3553 w 4764"/>
              <a:gd name="T23" fmla="*/ 2065 h 2065"/>
              <a:gd name="T24" fmla="*/ 4764 w 4764"/>
              <a:gd name="T25" fmla="*/ 1033 h 2065"/>
              <a:gd name="T26" fmla="*/ 4764 w 4764"/>
              <a:gd name="T27" fmla="*/ 1033 h 2065"/>
              <a:gd name="T28" fmla="*/ 3553 w 4764"/>
              <a:gd name="T29" fmla="*/ 0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4" h="2065">
                <a:moveTo>
                  <a:pt x="3553" y="0"/>
                </a:moveTo>
                <a:cubicBezTo>
                  <a:pt x="3098" y="0"/>
                  <a:pt x="3098" y="0"/>
                  <a:pt x="3098" y="0"/>
                </a:cubicBezTo>
                <a:cubicBezTo>
                  <a:pt x="1959" y="0"/>
                  <a:pt x="1959" y="0"/>
                  <a:pt x="1959" y="0"/>
                </a:cubicBezTo>
                <a:cubicBezTo>
                  <a:pt x="1505" y="0"/>
                  <a:pt x="1505" y="0"/>
                  <a:pt x="1505" y="0"/>
                </a:cubicBezTo>
                <a:cubicBezTo>
                  <a:pt x="1036" y="0"/>
                  <a:pt x="561" y="566"/>
                  <a:pt x="299" y="1023"/>
                </a:cubicBezTo>
                <a:cubicBezTo>
                  <a:pt x="183" y="1142"/>
                  <a:pt x="67" y="1285"/>
                  <a:pt x="0" y="1428"/>
                </a:cubicBezTo>
                <a:cubicBezTo>
                  <a:pt x="0" y="1428"/>
                  <a:pt x="221" y="1317"/>
                  <a:pt x="361" y="1322"/>
                </a:cubicBezTo>
                <a:cubicBezTo>
                  <a:pt x="463" y="1325"/>
                  <a:pt x="644" y="1660"/>
                  <a:pt x="927" y="1852"/>
                </a:cubicBezTo>
                <a:cubicBezTo>
                  <a:pt x="1096" y="1981"/>
                  <a:pt x="1289" y="2065"/>
                  <a:pt x="1505" y="2065"/>
                </a:cubicBezTo>
                <a:cubicBezTo>
                  <a:pt x="1959" y="2065"/>
                  <a:pt x="1959" y="2065"/>
                  <a:pt x="1959" y="2065"/>
                </a:cubicBezTo>
                <a:cubicBezTo>
                  <a:pt x="3098" y="2065"/>
                  <a:pt x="3098" y="2065"/>
                  <a:pt x="3098" y="2065"/>
                </a:cubicBezTo>
                <a:cubicBezTo>
                  <a:pt x="3553" y="2065"/>
                  <a:pt x="3553" y="2065"/>
                  <a:pt x="3553" y="2065"/>
                </a:cubicBezTo>
                <a:cubicBezTo>
                  <a:pt x="4121" y="2065"/>
                  <a:pt x="4535" y="1479"/>
                  <a:pt x="4764" y="1033"/>
                </a:cubicBezTo>
                <a:cubicBezTo>
                  <a:pt x="4764" y="1033"/>
                  <a:pt x="4764" y="1033"/>
                  <a:pt x="4764" y="1033"/>
                </a:cubicBezTo>
                <a:cubicBezTo>
                  <a:pt x="4503" y="574"/>
                  <a:pt x="4025" y="0"/>
                  <a:pt x="3553" y="0"/>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8" name="Freeform 9">
            <a:extLst>
              <a:ext uri="{FF2B5EF4-FFF2-40B4-BE49-F238E27FC236}">
                <a16:creationId xmlns:a16="http://schemas.microsoft.com/office/drawing/2014/main" id="{8AEB9D83-35C9-4902-8B5A-8B8E7303961F}"/>
              </a:ext>
            </a:extLst>
          </p:cNvPr>
          <p:cNvSpPr>
            <a:spLocks/>
          </p:cNvSpPr>
          <p:nvPr/>
        </p:nvSpPr>
        <p:spPr bwMode="auto">
          <a:xfrm>
            <a:off x="5885753" y="1697823"/>
            <a:ext cx="3057413" cy="1327128"/>
          </a:xfrm>
          <a:custGeom>
            <a:avLst/>
            <a:gdLst>
              <a:gd name="T0" fmla="*/ 3553 w 4764"/>
              <a:gd name="T1" fmla="*/ 0 h 2065"/>
              <a:gd name="T2" fmla="*/ 3098 w 4764"/>
              <a:gd name="T3" fmla="*/ 0 h 2065"/>
              <a:gd name="T4" fmla="*/ 1959 w 4764"/>
              <a:gd name="T5" fmla="*/ 0 h 2065"/>
              <a:gd name="T6" fmla="*/ 1505 w 4764"/>
              <a:gd name="T7" fmla="*/ 0 h 2065"/>
              <a:gd name="T8" fmla="*/ 299 w 4764"/>
              <a:gd name="T9" fmla="*/ 1023 h 2065"/>
              <a:gd name="T10" fmla="*/ 0 w 4764"/>
              <a:gd name="T11" fmla="*/ 1428 h 2065"/>
              <a:gd name="T12" fmla="*/ 361 w 4764"/>
              <a:gd name="T13" fmla="*/ 1322 h 2065"/>
              <a:gd name="T14" fmla="*/ 927 w 4764"/>
              <a:gd name="T15" fmla="*/ 1852 h 2065"/>
              <a:gd name="T16" fmla="*/ 1505 w 4764"/>
              <a:gd name="T17" fmla="*/ 2065 h 2065"/>
              <a:gd name="T18" fmla="*/ 1959 w 4764"/>
              <a:gd name="T19" fmla="*/ 2065 h 2065"/>
              <a:gd name="T20" fmla="*/ 3098 w 4764"/>
              <a:gd name="T21" fmla="*/ 2065 h 2065"/>
              <a:gd name="T22" fmla="*/ 3553 w 4764"/>
              <a:gd name="T23" fmla="*/ 2065 h 2065"/>
              <a:gd name="T24" fmla="*/ 4764 w 4764"/>
              <a:gd name="T25" fmla="*/ 1033 h 2065"/>
              <a:gd name="T26" fmla="*/ 4764 w 4764"/>
              <a:gd name="T27" fmla="*/ 1033 h 2065"/>
              <a:gd name="T28" fmla="*/ 3553 w 4764"/>
              <a:gd name="T29" fmla="*/ 0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64" h="2065">
                <a:moveTo>
                  <a:pt x="3553" y="0"/>
                </a:moveTo>
                <a:cubicBezTo>
                  <a:pt x="3098" y="0"/>
                  <a:pt x="3098" y="0"/>
                  <a:pt x="3098" y="0"/>
                </a:cubicBezTo>
                <a:cubicBezTo>
                  <a:pt x="1959" y="0"/>
                  <a:pt x="1959" y="0"/>
                  <a:pt x="1959" y="0"/>
                </a:cubicBezTo>
                <a:cubicBezTo>
                  <a:pt x="1505" y="0"/>
                  <a:pt x="1505" y="0"/>
                  <a:pt x="1505" y="0"/>
                </a:cubicBezTo>
                <a:cubicBezTo>
                  <a:pt x="1036" y="0"/>
                  <a:pt x="562" y="566"/>
                  <a:pt x="299" y="1023"/>
                </a:cubicBezTo>
                <a:cubicBezTo>
                  <a:pt x="184" y="1142"/>
                  <a:pt x="67" y="1285"/>
                  <a:pt x="0" y="1428"/>
                </a:cubicBezTo>
                <a:cubicBezTo>
                  <a:pt x="0" y="1428"/>
                  <a:pt x="221" y="1317"/>
                  <a:pt x="361" y="1322"/>
                </a:cubicBezTo>
                <a:cubicBezTo>
                  <a:pt x="463" y="1325"/>
                  <a:pt x="644" y="1660"/>
                  <a:pt x="927" y="1852"/>
                </a:cubicBezTo>
                <a:cubicBezTo>
                  <a:pt x="1097" y="1981"/>
                  <a:pt x="1290" y="2065"/>
                  <a:pt x="1505" y="2065"/>
                </a:cubicBezTo>
                <a:cubicBezTo>
                  <a:pt x="1959" y="2065"/>
                  <a:pt x="1959" y="2065"/>
                  <a:pt x="1959" y="2065"/>
                </a:cubicBezTo>
                <a:cubicBezTo>
                  <a:pt x="3098" y="2065"/>
                  <a:pt x="3098" y="2065"/>
                  <a:pt x="3098" y="2065"/>
                </a:cubicBezTo>
                <a:cubicBezTo>
                  <a:pt x="3553" y="2065"/>
                  <a:pt x="3553" y="2065"/>
                  <a:pt x="3553" y="2065"/>
                </a:cubicBezTo>
                <a:cubicBezTo>
                  <a:pt x="4121" y="2065"/>
                  <a:pt x="4535" y="1479"/>
                  <a:pt x="4764" y="1033"/>
                </a:cubicBezTo>
                <a:cubicBezTo>
                  <a:pt x="4764" y="1033"/>
                  <a:pt x="4764" y="1033"/>
                  <a:pt x="4764" y="1033"/>
                </a:cubicBezTo>
                <a:cubicBezTo>
                  <a:pt x="4503" y="574"/>
                  <a:pt x="4025" y="0"/>
                  <a:pt x="3553" y="0"/>
                </a:cubicBezTo>
                <a:close/>
              </a:path>
            </a:pathLst>
          </a:custGeom>
          <a:solidFill>
            <a:srgbClr val="8A69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9" name="Freeform 8">
            <a:extLst>
              <a:ext uri="{FF2B5EF4-FFF2-40B4-BE49-F238E27FC236}">
                <a16:creationId xmlns:a16="http://schemas.microsoft.com/office/drawing/2014/main" id="{26DF7CF9-02C7-40F2-A524-0296C8F33034}"/>
              </a:ext>
            </a:extLst>
          </p:cNvPr>
          <p:cNvSpPr>
            <a:spLocks/>
          </p:cNvSpPr>
          <p:nvPr/>
        </p:nvSpPr>
        <p:spPr bwMode="auto">
          <a:xfrm>
            <a:off x="2299331" y="1628800"/>
            <a:ext cx="1796172" cy="1487136"/>
          </a:xfrm>
          <a:custGeom>
            <a:avLst/>
            <a:gdLst>
              <a:gd name="T0" fmla="*/ 2799 w 2799"/>
              <a:gd name="T1" fmla="*/ 108 h 2326"/>
              <a:gd name="T2" fmla="*/ 1658 w 2799"/>
              <a:gd name="T3" fmla="*/ 675 h 2326"/>
              <a:gd name="T4" fmla="*/ 0 w 2799"/>
              <a:gd name="T5" fmla="*/ 2173 h 2326"/>
              <a:gd name="T6" fmla="*/ 1400 w 2799"/>
              <a:gd name="T7" fmla="*/ 1389 h 2326"/>
              <a:gd name="T8" fmla="*/ 2799 w 2799"/>
              <a:gd name="T9" fmla="*/ 108 h 2326"/>
            </a:gdLst>
            <a:ahLst/>
            <a:cxnLst>
              <a:cxn ang="0">
                <a:pos x="T0" y="T1"/>
              </a:cxn>
              <a:cxn ang="0">
                <a:pos x="T2" y="T3"/>
              </a:cxn>
              <a:cxn ang="0">
                <a:pos x="T4" y="T5"/>
              </a:cxn>
              <a:cxn ang="0">
                <a:pos x="T6" y="T7"/>
              </a:cxn>
              <a:cxn ang="0">
                <a:pos x="T8" y="T9"/>
              </a:cxn>
            </a:cxnLst>
            <a:rect l="0" t="0" r="r" b="b"/>
            <a:pathLst>
              <a:path w="2799" h="2326">
                <a:moveTo>
                  <a:pt x="2799" y="108"/>
                </a:moveTo>
                <a:cubicBezTo>
                  <a:pt x="2799" y="108"/>
                  <a:pt x="2219" y="0"/>
                  <a:pt x="1658" y="675"/>
                </a:cubicBezTo>
                <a:cubicBezTo>
                  <a:pt x="1097" y="1351"/>
                  <a:pt x="765" y="2078"/>
                  <a:pt x="0" y="2173"/>
                </a:cubicBezTo>
                <a:cubicBezTo>
                  <a:pt x="0" y="2173"/>
                  <a:pt x="723" y="2326"/>
                  <a:pt x="1400" y="1389"/>
                </a:cubicBezTo>
                <a:cubicBezTo>
                  <a:pt x="2083" y="444"/>
                  <a:pt x="2156" y="252"/>
                  <a:pt x="2799" y="108"/>
                </a:cubicBezTo>
                <a:close/>
              </a:path>
            </a:pathLst>
          </a:custGeom>
          <a:solidFill>
            <a:schemeClr val="accent5">
              <a:lumMod val="7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10" name="Freeform 10">
            <a:extLst>
              <a:ext uri="{FF2B5EF4-FFF2-40B4-BE49-F238E27FC236}">
                <a16:creationId xmlns:a16="http://schemas.microsoft.com/office/drawing/2014/main" id="{4AED70E7-C32E-44F2-8BCA-4F4BA51133C3}"/>
              </a:ext>
            </a:extLst>
          </p:cNvPr>
          <p:cNvSpPr>
            <a:spLocks/>
          </p:cNvSpPr>
          <p:nvPr/>
        </p:nvSpPr>
        <p:spPr bwMode="auto">
          <a:xfrm>
            <a:off x="5198789" y="1619747"/>
            <a:ext cx="1796971" cy="1487136"/>
          </a:xfrm>
          <a:custGeom>
            <a:avLst/>
            <a:gdLst>
              <a:gd name="T0" fmla="*/ 2798 w 2798"/>
              <a:gd name="T1" fmla="*/ 108 h 2326"/>
              <a:gd name="T2" fmla="*/ 1657 w 2798"/>
              <a:gd name="T3" fmla="*/ 675 h 2326"/>
              <a:gd name="T4" fmla="*/ 0 w 2798"/>
              <a:gd name="T5" fmla="*/ 2173 h 2326"/>
              <a:gd name="T6" fmla="*/ 1399 w 2798"/>
              <a:gd name="T7" fmla="*/ 1389 h 2326"/>
              <a:gd name="T8" fmla="*/ 2798 w 2798"/>
              <a:gd name="T9" fmla="*/ 108 h 2326"/>
            </a:gdLst>
            <a:ahLst/>
            <a:cxnLst>
              <a:cxn ang="0">
                <a:pos x="T0" y="T1"/>
              </a:cxn>
              <a:cxn ang="0">
                <a:pos x="T2" y="T3"/>
              </a:cxn>
              <a:cxn ang="0">
                <a:pos x="T4" y="T5"/>
              </a:cxn>
              <a:cxn ang="0">
                <a:pos x="T6" y="T7"/>
              </a:cxn>
              <a:cxn ang="0">
                <a:pos x="T8" y="T9"/>
              </a:cxn>
            </a:cxnLst>
            <a:rect l="0" t="0" r="r" b="b"/>
            <a:pathLst>
              <a:path w="2798" h="2326">
                <a:moveTo>
                  <a:pt x="2798" y="108"/>
                </a:moveTo>
                <a:cubicBezTo>
                  <a:pt x="2798" y="108"/>
                  <a:pt x="2218" y="0"/>
                  <a:pt x="1657" y="675"/>
                </a:cubicBezTo>
                <a:cubicBezTo>
                  <a:pt x="1096" y="1351"/>
                  <a:pt x="765" y="2078"/>
                  <a:pt x="0" y="2173"/>
                </a:cubicBezTo>
                <a:cubicBezTo>
                  <a:pt x="0" y="2173"/>
                  <a:pt x="722" y="2326"/>
                  <a:pt x="1399" y="1389"/>
                </a:cubicBezTo>
                <a:cubicBezTo>
                  <a:pt x="2082" y="444"/>
                  <a:pt x="2155" y="252"/>
                  <a:pt x="2798" y="108"/>
                </a:cubicBez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11" name="Freeform 11">
            <a:extLst>
              <a:ext uri="{FF2B5EF4-FFF2-40B4-BE49-F238E27FC236}">
                <a16:creationId xmlns:a16="http://schemas.microsoft.com/office/drawing/2014/main" id="{EF873D2C-F9A1-45E0-A56D-A92E42AEBF2E}"/>
              </a:ext>
            </a:extLst>
          </p:cNvPr>
          <p:cNvSpPr>
            <a:spLocks/>
          </p:cNvSpPr>
          <p:nvPr/>
        </p:nvSpPr>
        <p:spPr bwMode="auto">
          <a:xfrm>
            <a:off x="8064689" y="1628800"/>
            <a:ext cx="1796172" cy="1487136"/>
          </a:xfrm>
          <a:custGeom>
            <a:avLst/>
            <a:gdLst>
              <a:gd name="T0" fmla="*/ 2798 w 2798"/>
              <a:gd name="T1" fmla="*/ 108 h 2326"/>
              <a:gd name="T2" fmla="*/ 1657 w 2798"/>
              <a:gd name="T3" fmla="*/ 675 h 2326"/>
              <a:gd name="T4" fmla="*/ 0 w 2798"/>
              <a:gd name="T5" fmla="*/ 2173 h 2326"/>
              <a:gd name="T6" fmla="*/ 1399 w 2798"/>
              <a:gd name="T7" fmla="*/ 1389 h 2326"/>
              <a:gd name="T8" fmla="*/ 2798 w 2798"/>
              <a:gd name="T9" fmla="*/ 108 h 2326"/>
            </a:gdLst>
            <a:ahLst/>
            <a:cxnLst>
              <a:cxn ang="0">
                <a:pos x="T0" y="T1"/>
              </a:cxn>
              <a:cxn ang="0">
                <a:pos x="T2" y="T3"/>
              </a:cxn>
              <a:cxn ang="0">
                <a:pos x="T4" y="T5"/>
              </a:cxn>
              <a:cxn ang="0">
                <a:pos x="T6" y="T7"/>
              </a:cxn>
              <a:cxn ang="0">
                <a:pos x="T8" y="T9"/>
              </a:cxn>
            </a:cxnLst>
            <a:rect l="0" t="0" r="r" b="b"/>
            <a:pathLst>
              <a:path w="2798" h="2326">
                <a:moveTo>
                  <a:pt x="2798" y="108"/>
                </a:moveTo>
                <a:cubicBezTo>
                  <a:pt x="2798" y="108"/>
                  <a:pt x="2218" y="0"/>
                  <a:pt x="1657" y="675"/>
                </a:cubicBezTo>
                <a:cubicBezTo>
                  <a:pt x="1096" y="1351"/>
                  <a:pt x="765" y="2078"/>
                  <a:pt x="0" y="2173"/>
                </a:cubicBezTo>
                <a:cubicBezTo>
                  <a:pt x="0" y="2173"/>
                  <a:pt x="722" y="2326"/>
                  <a:pt x="1399" y="1389"/>
                </a:cubicBezTo>
                <a:cubicBezTo>
                  <a:pt x="2082" y="444"/>
                  <a:pt x="2155" y="252"/>
                  <a:pt x="2798" y="108"/>
                </a:cubicBezTo>
                <a:close/>
              </a:path>
            </a:pathLst>
          </a:custGeom>
          <a:solidFill>
            <a:schemeClr val="accent2">
              <a:lumMod val="7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0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12" name="TextBox 11">
            <a:extLst>
              <a:ext uri="{FF2B5EF4-FFF2-40B4-BE49-F238E27FC236}">
                <a16:creationId xmlns:a16="http://schemas.microsoft.com/office/drawing/2014/main" id="{9E63FD95-CA67-4D0A-B387-24C6232DD496}"/>
              </a:ext>
            </a:extLst>
          </p:cNvPr>
          <p:cNvSpPr txBox="1"/>
          <p:nvPr/>
        </p:nvSpPr>
        <p:spPr>
          <a:xfrm>
            <a:off x="9685391" y="1970175"/>
            <a:ext cx="2284976" cy="95410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white"/>
                </a:solidFill>
                <a:effectLst/>
                <a:uLnTx/>
                <a:uFillTx/>
                <a:latin typeface="Arial" panose="020B0604020202020204" pitchFamily="34" charset="0"/>
                <a:ea typeface="+mn-ea"/>
              </a:rPr>
              <a:t>مرجوعی با بازگرداندن وجوه</a:t>
            </a:r>
            <a:endParaRPr kumimoji="0" lang="en-IN" sz="2800" b="1" i="0" u="none" strike="noStrike" kern="1200" cap="none" spc="0" normalizeH="0" baseline="0" noProof="0" dirty="0">
              <a:ln>
                <a:noFill/>
              </a:ln>
              <a:solidFill>
                <a:prstClr val="white"/>
              </a:solidFill>
              <a:effectLst/>
              <a:uLnTx/>
              <a:uFillTx/>
              <a:latin typeface="Arial" panose="020B0604020202020204" pitchFamily="34" charset="0"/>
              <a:ea typeface="+mn-ea"/>
            </a:endParaRPr>
          </a:p>
        </p:txBody>
      </p:sp>
      <p:sp>
        <p:nvSpPr>
          <p:cNvPr id="14" name="TextBox 13">
            <a:extLst>
              <a:ext uri="{FF2B5EF4-FFF2-40B4-BE49-F238E27FC236}">
                <a16:creationId xmlns:a16="http://schemas.microsoft.com/office/drawing/2014/main" id="{1B49E9E6-BA7E-47A2-A06E-AA8E5FB11741}"/>
              </a:ext>
            </a:extLst>
          </p:cNvPr>
          <p:cNvSpPr txBox="1"/>
          <p:nvPr/>
        </p:nvSpPr>
        <p:spPr>
          <a:xfrm>
            <a:off x="6459901" y="1951608"/>
            <a:ext cx="2107740" cy="95410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white"/>
                </a:solidFill>
                <a:effectLst/>
                <a:uLnTx/>
                <a:uFillTx/>
                <a:latin typeface="Arial" panose="020B0604020202020204" pitchFamily="34" charset="0"/>
                <a:ea typeface="+mn-ea"/>
              </a:rPr>
              <a:t>مرجوعی با تخصیص اعتبار</a:t>
            </a:r>
            <a:endParaRPr kumimoji="0" lang="en-IN" sz="2800" b="1" i="0" u="none" strike="noStrike" kern="1200" cap="none" spc="0" normalizeH="0" baseline="0" noProof="0" dirty="0">
              <a:ln>
                <a:noFill/>
              </a:ln>
              <a:solidFill>
                <a:prstClr val="white"/>
              </a:solidFill>
              <a:effectLst/>
              <a:uLnTx/>
              <a:uFillTx/>
              <a:latin typeface="Arial" panose="020B0604020202020204" pitchFamily="34" charset="0"/>
              <a:ea typeface="+mn-ea"/>
            </a:endParaRPr>
          </a:p>
        </p:txBody>
      </p:sp>
      <p:sp>
        <p:nvSpPr>
          <p:cNvPr id="16" name="TextBox 15">
            <a:extLst>
              <a:ext uri="{FF2B5EF4-FFF2-40B4-BE49-F238E27FC236}">
                <a16:creationId xmlns:a16="http://schemas.microsoft.com/office/drawing/2014/main" id="{99014F6A-4CAB-4027-99AF-066B26D7ED97}"/>
              </a:ext>
            </a:extLst>
          </p:cNvPr>
          <p:cNvSpPr txBox="1"/>
          <p:nvPr/>
        </p:nvSpPr>
        <p:spPr>
          <a:xfrm>
            <a:off x="3519105" y="1951607"/>
            <a:ext cx="2122619" cy="95410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white"/>
                </a:solidFill>
                <a:effectLst/>
                <a:uLnTx/>
                <a:uFillTx/>
                <a:latin typeface="Arial" panose="020B0604020202020204" pitchFamily="34" charset="0"/>
                <a:ea typeface="+mn-ea"/>
              </a:rPr>
              <a:t>مرجوعی  با خرید جایگزین</a:t>
            </a:r>
            <a:endParaRPr kumimoji="0" lang="en-IN" sz="2800" b="1" i="0" u="none" strike="noStrike" kern="1200" cap="none" spc="0" normalizeH="0" baseline="0" noProof="0" dirty="0">
              <a:ln>
                <a:noFill/>
              </a:ln>
              <a:solidFill>
                <a:prstClr val="white"/>
              </a:solidFill>
              <a:effectLst/>
              <a:uLnTx/>
              <a:uFillTx/>
              <a:latin typeface="Arial" panose="020B0604020202020204" pitchFamily="34" charset="0"/>
              <a:ea typeface="+mn-ea"/>
            </a:endParaRPr>
          </a:p>
        </p:txBody>
      </p:sp>
      <p:sp>
        <p:nvSpPr>
          <p:cNvPr id="18" name="TextBox 17">
            <a:extLst>
              <a:ext uri="{FF2B5EF4-FFF2-40B4-BE49-F238E27FC236}">
                <a16:creationId xmlns:a16="http://schemas.microsoft.com/office/drawing/2014/main" id="{0599E477-B6F6-4315-A5C3-4B15EDB3BEB3}"/>
              </a:ext>
            </a:extLst>
          </p:cNvPr>
          <p:cNvSpPr txBox="1"/>
          <p:nvPr/>
        </p:nvSpPr>
        <p:spPr>
          <a:xfrm>
            <a:off x="307818" y="1951607"/>
            <a:ext cx="2175028" cy="95410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white"/>
                </a:solidFill>
                <a:effectLst/>
                <a:uLnTx/>
                <a:uFillTx/>
                <a:latin typeface="Arial" panose="020B0604020202020204" pitchFamily="34" charset="0"/>
                <a:ea typeface="+mn-ea"/>
              </a:rPr>
              <a:t>عدم پذیرش مرجوعی</a:t>
            </a: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rPr>
              <a:t> </a:t>
            </a:r>
            <a:r>
              <a:rPr kumimoji="0" lang="fa-IR" sz="2800" b="1" i="0" u="none" strike="noStrike" kern="1200" cap="none" spc="0" normalizeH="0" baseline="0" noProof="0" dirty="0">
                <a:ln>
                  <a:noFill/>
                </a:ln>
                <a:solidFill>
                  <a:prstClr val="white"/>
                </a:solidFill>
                <a:effectLst/>
                <a:uLnTx/>
                <a:uFillTx/>
                <a:latin typeface="Arial" panose="020B0604020202020204" pitchFamily="34" charset="0"/>
                <a:ea typeface="+mn-ea"/>
              </a:rPr>
              <a:t> </a:t>
            </a:r>
            <a:endParaRPr kumimoji="0" lang="en-IN" sz="2800" b="1" i="0" u="none" strike="noStrike" kern="1200" cap="none" spc="0" normalizeH="0" baseline="0" noProof="0" dirty="0">
              <a:ln>
                <a:noFill/>
              </a:ln>
              <a:solidFill>
                <a:prstClr val="white"/>
              </a:solidFill>
              <a:effectLst/>
              <a:uLnTx/>
              <a:uFillTx/>
              <a:latin typeface="Arial" panose="020B0604020202020204" pitchFamily="34" charset="0"/>
              <a:ea typeface="+mn-ea"/>
            </a:endParaRPr>
          </a:p>
        </p:txBody>
      </p:sp>
      <p:sp>
        <p:nvSpPr>
          <p:cNvPr id="22" name="Rectangle 21">
            <a:extLst>
              <a:ext uri="{FF2B5EF4-FFF2-40B4-BE49-F238E27FC236}">
                <a16:creationId xmlns:a16="http://schemas.microsoft.com/office/drawing/2014/main" id="{31A48206-BD3A-4305-9595-006219DF8ABA}"/>
              </a:ext>
            </a:extLst>
          </p:cNvPr>
          <p:cNvSpPr/>
          <p:nvPr/>
        </p:nvSpPr>
        <p:spPr>
          <a:xfrm>
            <a:off x="3197417" y="3505200"/>
            <a:ext cx="2634558" cy="2660210"/>
          </a:xfrm>
          <a:prstGeom prst="rect">
            <a:avLst/>
          </a:prstGeom>
          <a:gradFill flip="none" rotWithShape="1">
            <a:gsLst>
              <a:gs pos="100000">
                <a:schemeClr val="bg1">
                  <a:lumMod val="75000"/>
                </a:schemeClr>
              </a:gs>
              <a:gs pos="0">
                <a:schemeClr val="bg1">
                  <a:lumMod val="95000"/>
                </a:schemeClr>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Issuing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Credit memo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New Invoice</a:t>
            </a:r>
          </a:p>
        </p:txBody>
      </p:sp>
      <p:sp>
        <p:nvSpPr>
          <p:cNvPr id="23" name="Rectangle 22">
            <a:extLst>
              <a:ext uri="{FF2B5EF4-FFF2-40B4-BE49-F238E27FC236}">
                <a16:creationId xmlns:a16="http://schemas.microsoft.com/office/drawing/2014/main" id="{03A0616E-1635-423A-AB60-A53C954B78D7}"/>
              </a:ext>
            </a:extLst>
          </p:cNvPr>
          <p:cNvSpPr/>
          <p:nvPr/>
        </p:nvSpPr>
        <p:spPr>
          <a:xfrm>
            <a:off x="6277139" y="3505200"/>
            <a:ext cx="2634558" cy="2660210"/>
          </a:xfrm>
          <a:prstGeom prst="rect">
            <a:avLst/>
          </a:prstGeom>
          <a:gradFill flip="none" rotWithShape="1">
            <a:gsLst>
              <a:gs pos="100000">
                <a:schemeClr val="bg1">
                  <a:lumMod val="75000"/>
                </a:schemeClr>
              </a:gs>
              <a:gs pos="0">
                <a:schemeClr val="bg1">
                  <a:lumMod val="95000"/>
                </a:schemeClr>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Issuing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Credit memo</a:t>
            </a:r>
          </a:p>
        </p:txBody>
      </p:sp>
      <p:sp>
        <p:nvSpPr>
          <p:cNvPr id="24" name="Rectangle 23">
            <a:extLst>
              <a:ext uri="{FF2B5EF4-FFF2-40B4-BE49-F238E27FC236}">
                <a16:creationId xmlns:a16="http://schemas.microsoft.com/office/drawing/2014/main" id="{CDAD94A6-6FCD-47B2-B683-A5FDD710A48C}"/>
              </a:ext>
            </a:extLst>
          </p:cNvPr>
          <p:cNvSpPr/>
          <p:nvPr/>
        </p:nvSpPr>
        <p:spPr>
          <a:xfrm>
            <a:off x="9356861" y="3505200"/>
            <a:ext cx="2634558" cy="2660210"/>
          </a:xfrm>
          <a:prstGeom prst="rect">
            <a:avLst/>
          </a:prstGeom>
          <a:gradFill flip="none" rotWithShape="1">
            <a:gsLst>
              <a:gs pos="100000">
                <a:schemeClr val="bg1">
                  <a:lumMod val="75000"/>
                </a:schemeClr>
              </a:gs>
              <a:gs pos="0">
                <a:schemeClr val="bg1">
                  <a:lumMod val="95000"/>
                </a:schemeClr>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Issuing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Credit memo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+Void Invoice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 Money Transfer to Purchaser</a:t>
            </a:r>
          </a:p>
        </p:txBody>
      </p:sp>
    </p:spTree>
    <p:extLst>
      <p:ext uri="{BB962C8B-B14F-4D97-AF65-F5344CB8AC3E}">
        <p14:creationId xmlns:p14="http://schemas.microsoft.com/office/powerpoint/2010/main" val="22792336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0">
            <a:extLst>
              <a:ext uri="{FF2B5EF4-FFF2-40B4-BE49-F238E27FC236}">
                <a16:creationId xmlns:a16="http://schemas.microsoft.com/office/drawing/2014/main" id="{7EDC77FF-D441-43D9-B6E9-A8F7BF86342E}"/>
              </a:ext>
            </a:extLst>
          </p:cNvPr>
          <p:cNvSpPr>
            <a:spLocks/>
          </p:cNvSpPr>
          <p:nvPr/>
        </p:nvSpPr>
        <p:spPr bwMode="auto">
          <a:xfrm rot="1176220">
            <a:off x="620488" y="420686"/>
            <a:ext cx="10837137" cy="5921789"/>
          </a:xfrm>
          <a:custGeom>
            <a:avLst/>
            <a:gdLst>
              <a:gd name="T0" fmla="*/ 2798 w 2798"/>
              <a:gd name="T1" fmla="*/ 108 h 2326"/>
              <a:gd name="T2" fmla="*/ 1657 w 2798"/>
              <a:gd name="T3" fmla="*/ 675 h 2326"/>
              <a:gd name="T4" fmla="*/ 0 w 2798"/>
              <a:gd name="T5" fmla="*/ 2173 h 2326"/>
              <a:gd name="T6" fmla="*/ 1399 w 2798"/>
              <a:gd name="T7" fmla="*/ 1389 h 2326"/>
              <a:gd name="T8" fmla="*/ 2798 w 2798"/>
              <a:gd name="T9" fmla="*/ 108 h 2326"/>
            </a:gdLst>
            <a:ahLst/>
            <a:cxnLst>
              <a:cxn ang="0">
                <a:pos x="T0" y="T1"/>
              </a:cxn>
              <a:cxn ang="0">
                <a:pos x="T2" y="T3"/>
              </a:cxn>
              <a:cxn ang="0">
                <a:pos x="T4" y="T5"/>
              </a:cxn>
              <a:cxn ang="0">
                <a:pos x="T6" y="T7"/>
              </a:cxn>
              <a:cxn ang="0">
                <a:pos x="T8" y="T9"/>
              </a:cxn>
            </a:cxnLst>
            <a:rect l="0" t="0" r="r" b="b"/>
            <a:pathLst>
              <a:path w="2798" h="2326">
                <a:moveTo>
                  <a:pt x="2798" y="108"/>
                </a:moveTo>
                <a:cubicBezTo>
                  <a:pt x="2798" y="108"/>
                  <a:pt x="2218" y="0"/>
                  <a:pt x="1657" y="675"/>
                </a:cubicBezTo>
                <a:cubicBezTo>
                  <a:pt x="1096" y="1351"/>
                  <a:pt x="765" y="2078"/>
                  <a:pt x="0" y="2173"/>
                </a:cubicBezTo>
                <a:cubicBezTo>
                  <a:pt x="0" y="2173"/>
                  <a:pt x="722" y="2326"/>
                  <a:pt x="1399" y="1389"/>
                </a:cubicBezTo>
                <a:cubicBezTo>
                  <a:pt x="2082" y="444"/>
                  <a:pt x="2155" y="252"/>
                  <a:pt x="2798" y="108"/>
                </a:cubicBezTo>
                <a:close/>
              </a:path>
            </a:pathLst>
          </a:custGeom>
          <a:solidFill>
            <a:schemeClr val="accent4">
              <a:lumMod val="75000"/>
            </a:scheme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37C01FF-50E3-4FD4-B836-FAF489BCEC4D}"/>
              </a:ext>
            </a:extLst>
          </p:cNvPr>
          <p:cNvSpPr txBox="1"/>
          <p:nvPr/>
        </p:nvSpPr>
        <p:spPr>
          <a:xfrm>
            <a:off x="9826496" y="520117"/>
            <a:ext cx="1667444" cy="52322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srgbClr val="70AD47">
                    <a:lumMod val="75000"/>
                  </a:srgbClr>
                </a:solidFill>
                <a:effectLst/>
                <a:uLnTx/>
                <a:uFillTx/>
                <a:latin typeface="Calibri" panose="020F0502020204030204"/>
                <a:ea typeface="+mn-ea"/>
                <a:cs typeface="B Titr" panose="00000700000000000000" pitchFamily="2" charset="-78"/>
              </a:rPr>
              <a:t>مفاصاحساب</a:t>
            </a:r>
            <a:endParaRPr kumimoji="0" lang="en-US" sz="2800" b="0" i="0" u="none" strike="noStrike" kern="1200" cap="none" spc="0" normalizeH="0" baseline="0" noProof="0" dirty="0">
              <a:ln>
                <a:noFill/>
              </a:ln>
              <a:solidFill>
                <a:srgbClr val="70AD47">
                  <a:lumMod val="75000"/>
                </a:srgbClr>
              </a:solidFill>
              <a:effectLst/>
              <a:uLnTx/>
              <a:uFillTx/>
              <a:latin typeface="Calibri" panose="020F0502020204030204"/>
              <a:ea typeface="+mn-ea"/>
              <a:cs typeface="B Titr" panose="00000700000000000000" pitchFamily="2" charset="-78"/>
            </a:endParaRPr>
          </a:p>
        </p:txBody>
      </p:sp>
      <p:sp>
        <p:nvSpPr>
          <p:cNvPr id="6" name="TextBox 5">
            <a:extLst>
              <a:ext uri="{FF2B5EF4-FFF2-40B4-BE49-F238E27FC236}">
                <a16:creationId xmlns:a16="http://schemas.microsoft.com/office/drawing/2014/main" id="{5C33B1C9-D20C-41CD-A383-F22F0859F697}"/>
              </a:ext>
            </a:extLst>
          </p:cNvPr>
          <p:cNvSpPr txBox="1"/>
          <p:nvPr/>
        </p:nvSpPr>
        <p:spPr>
          <a:xfrm flipH="1">
            <a:off x="258944" y="372234"/>
            <a:ext cx="7566054"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70AD47">
                    <a:lumMod val="75000"/>
                  </a:srgbClr>
                </a:solidFill>
                <a:effectLst/>
                <a:uLnTx/>
                <a:uFillTx/>
                <a:latin typeface="Calibri" panose="020F0502020204030204"/>
                <a:ea typeface="+mn-ea"/>
              </a:rPr>
              <a:t>مربوط به وضعیتی است که بطور موردی یا  ادواری، پرداخت مبالغی در تعهد یک شخص (حقیقی یا حقوقی) ایجاد شده و وی باید نسبت به تسویه و پرداخت تعهدات خود اقدام نماید. </a:t>
            </a:r>
            <a:endPar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70AD47">
                    <a:lumMod val="75000"/>
                  </a:srgbClr>
                </a:solidFill>
                <a:effectLst/>
                <a:uLnTx/>
                <a:uFillTx/>
                <a:latin typeface="Calibri" panose="020F0502020204030204"/>
                <a:ea typeface="+mn-ea"/>
              </a:rPr>
              <a:t>مثال از تعهد موردی مفاصاحساب شهرداری بابت ساخت ساختمان و </a:t>
            </a:r>
            <a:endPar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70AD47">
                    <a:lumMod val="75000"/>
                  </a:srgbClr>
                </a:solidFill>
                <a:effectLst/>
                <a:uLnTx/>
                <a:uFillTx/>
                <a:latin typeface="Calibri" panose="020F0502020204030204"/>
                <a:ea typeface="+mn-ea"/>
              </a:rPr>
              <a:t>مثالی از تعهد ادواری، پرداخت حق بیمه سازمان تامین اجتماعی</a:t>
            </a:r>
            <a:endPar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endParaRPr>
          </a:p>
        </p:txBody>
      </p:sp>
      <p:sp>
        <p:nvSpPr>
          <p:cNvPr id="7" name="TextBox 6">
            <a:extLst>
              <a:ext uri="{FF2B5EF4-FFF2-40B4-BE49-F238E27FC236}">
                <a16:creationId xmlns:a16="http://schemas.microsoft.com/office/drawing/2014/main" id="{68928368-F091-4D50-AA53-9008BEE1DC9E}"/>
              </a:ext>
            </a:extLst>
          </p:cNvPr>
          <p:cNvSpPr txBox="1"/>
          <p:nvPr/>
        </p:nvSpPr>
        <p:spPr>
          <a:xfrm>
            <a:off x="9450045" y="3763661"/>
            <a:ext cx="2042547" cy="523220"/>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srgbClr val="4472C4"/>
                </a:solidFill>
                <a:effectLst/>
                <a:uLnTx/>
                <a:uFillTx/>
                <a:latin typeface="Calibri" panose="020F0502020204030204"/>
                <a:ea typeface="+mn-ea"/>
                <a:cs typeface="B Titr" panose="00000700000000000000" pitchFamily="2" charset="-78"/>
              </a:rPr>
              <a:t>صورت وضعیت</a:t>
            </a:r>
            <a:endPar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B Titr" panose="00000700000000000000" pitchFamily="2" charset="-78"/>
            </a:endParaRPr>
          </a:p>
        </p:txBody>
      </p:sp>
      <p:sp>
        <p:nvSpPr>
          <p:cNvPr id="8" name="TextBox 7">
            <a:extLst>
              <a:ext uri="{FF2B5EF4-FFF2-40B4-BE49-F238E27FC236}">
                <a16:creationId xmlns:a16="http://schemas.microsoft.com/office/drawing/2014/main" id="{452BE473-3779-4382-831F-0F723FCF6502}"/>
              </a:ext>
            </a:extLst>
          </p:cNvPr>
          <p:cNvSpPr txBox="1"/>
          <p:nvPr/>
        </p:nvSpPr>
        <p:spPr>
          <a:xfrm flipH="1">
            <a:off x="5008968" y="4586818"/>
            <a:ext cx="6965878"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مربوط به </a:t>
            </a:r>
            <a:r>
              <a:rPr kumimoji="0" lang="fa-IR" sz="2400" b="0" i="0" u="none" strike="noStrike" kern="1200" cap="none" spc="0" normalizeH="0" baseline="0" noProof="0" dirty="0" err="1">
                <a:ln>
                  <a:noFill/>
                </a:ln>
                <a:solidFill>
                  <a:srgbClr val="4472C4"/>
                </a:solidFill>
                <a:effectLst/>
                <a:uLnTx/>
                <a:uFillTx/>
                <a:latin typeface="Calibri" panose="020F0502020204030204"/>
                <a:ea typeface="+mn-ea"/>
              </a:rPr>
              <a:t>نظامات</a:t>
            </a: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 مهندسی و پروژه هایی است که بدلیل طولانی بودن زمان اجرای آنها؛ حسب قرارداد، پرداخت حق </a:t>
            </a:r>
            <a:r>
              <a:rPr kumimoji="0" lang="fa-IR" sz="2400" b="0" i="0" u="none" strike="noStrike" kern="1200" cap="none" spc="0" normalizeH="0" baseline="0" noProof="0" dirty="0" err="1">
                <a:ln>
                  <a:noFill/>
                </a:ln>
                <a:solidFill>
                  <a:srgbClr val="4472C4"/>
                </a:solidFill>
                <a:effectLst/>
                <a:uLnTx/>
                <a:uFillTx/>
                <a:latin typeface="Calibri" panose="020F0502020204030204"/>
                <a:ea typeface="+mn-ea"/>
              </a:rPr>
              <a:t>الزحمه</a:t>
            </a: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 طی چند نوبت و حسب تشریفات خاصی (</a:t>
            </a:r>
            <a:r>
              <a:rPr kumimoji="0" lang="fa-IR" sz="2400" b="0" i="0" u="none" strike="noStrike" kern="1200" cap="none" spc="0" normalizeH="0" baseline="0" noProof="0" dirty="0" err="1">
                <a:ln>
                  <a:noFill/>
                </a:ln>
                <a:solidFill>
                  <a:srgbClr val="4472C4"/>
                </a:solidFill>
                <a:effectLst/>
                <a:uLnTx/>
                <a:uFillTx/>
                <a:latin typeface="Calibri" panose="020F0502020204030204"/>
                <a:ea typeface="+mn-ea"/>
              </a:rPr>
              <a:t>متره</a:t>
            </a: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 و برآورد) محاسبه و پرداخت میشود.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srgbClr val="4472C4"/>
                </a:solidFill>
                <a:effectLst/>
                <a:uLnTx/>
                <a:uFillTx/>
                <a:latin typeface="Calibri" panose="020F0502020204030204"/>
                <a:ea typeface="+mn-ea"/>
              </a:rPr>
              <a:t>صورت وضعیت نهایی مربوط به تکمیل پروژه است.</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endParaRPr>
          </a:p>
        </p:txBody>
      </p:sp>
    </p:spTree>
    <p:extLst>
      <p:ext uri="{BB962C8B-B14F-4D97-AF65-F5344CB8AC3E}">
        <p14:creationId xmlns:p14="http://schemas.microsoft.com/office/powerpoint/2010/main" val="10255136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 name="Straight Connector 117">
            <a:extLst>
              <a:ext uri="{FF2B5EF4-FFF2-40B4-BE49-F238E27FC236}">
                <a16:creationId xmlns:a16="http://schemas.microsoft.com/office/drawing/2014/main" id="{B28875CF-CB44-4F75-8374-560C6463A42C}"/>
              </a:ext>
            </a:extLst>
          </p:cNvPr>
          <p:cNvCxnSpPr>
            <a:cxnSpLocks/>
          </p:cNvCxnSpPr>
          <p:nvPr/>
        </p:nvCxnSpPr>
        <p:spPr>
          <a:xfrm>
            <a:off x="6505575" y="10877"/>
            <a:ext cx="0" cy="6712845"/>
          </a:xfrm>
          <a:prstGeom prst="line">
            <a:avLst/>
          </a:prstGeom>
          <a:ln w="139700"/>
        </p:spPr>
        <p:style>
          <a:lnRef idx="1">
            <a:schemeClr val="accent1"/>
          </a:lnRef>
          <a:fillRef idx="0">
            <a:schemeClr val="accent1"/>
          </a:fillRef>
          <a:effectRef idx="0">
            <a:schemeClr val="accent1"/>
          </a:effectRef>
          <a:fontRef idx="minor">
            <a:schemeClr val="tx1"/>
          </a:fontRef>
        </p:style>
      </p:cxnSp>
      <p:pic>
        <p:nvPicPr>
          <p:cNvPr id="111" name="Picture 110">
            <a:extLst>
              <a:ext uri="{FF2B5EF4-FFF2-40B4-BE49-F238E27FC236}">
                <a16:creationId xmlns:a16="http://schemas.microsoft.com/office/drawing/2014/main" id="{B91EF419-2ECD-4AAA-B0D5-0E4BFFB56B27}"/>
              </a:ext>
            </a:extLst>
          </p:cNvPr>
          <p:cNvPicPr>
            <a:picLocks noChangeAspect="1"/>
          </p:cNvPicPr>
          <p:nvPr/>
        </p:nvPicPr>
        <p:blipFill>
          <a:blip r:embed="rId2">
            <a:duotone>
              <a:prstClr val="black"/>
              <a:srgbClr val="00B050">
                <a:tint val="45000"/>
                <a:satMod val="400000"/>
              </a:srgbClr>
            </a:duotone>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132198" y="5136962"/>
            <a:ext cx="4608975" cy="1670449"/>
          </a:xfrm>
          <a:prstGeom prst="rect">
            <a:avLst/>
          </a:prstGeom>
        </p:spPr>
      </p:pic>
      <p:sp>
        <p:nvSpPr>
          <p:cNvPr id="39" name="Freeform 18">
            <a:extLst>
              <a:ext uri="{FF2B5EF4-FFF2-40B4-BE49-F238E27FC236}">
                <a16:creationId xmlns:a16="http://schemas.microsoft.com/office/drawing/2014/main" id="{B36C15FA-7FED-44A5-911C-7403B563E7FE}"/>
              </a:ext>
            </a:extLst>
          </p:cNvPr>
          <p:cNvSpPr>
            <a:spLocks/>
          </p:cNvSpPr>
          <p:nvPr/>
        </p:nvSpPr>
        <p:spPr bwMode="auto">
          <a:xfrm>
            <a:off x="7482745" y="5318557"/>
            <a:ext cx="212725" cy="1370013"/>
          </a:xfrm>
          <a:custGeom>
            <a:avLst/>
            <a:gdLst>
              <a:gd name="T0" fmla="*/ 134 w 134"/>
              <a:gd name="T1" fmla="*/ 0 h 863"/>
              <a:gd name="T2" fmla="*/ 134 w 134"/>
              <a:gd name="T3" fmla="*/ 617 h 863"/>
              <a:gd name="T4" fmla="*/ 0 w 134"/>
              <a:gd name="T5" fmla="*/ 863 h 863"/>
              <a:gd name="T6" fmla="*/ 0 w 134"/>
              <a:gd name="T7" fmla="*/ 547 h 863"/>
              <a:gd name="T8" fmla="*/ 134 w 134"/>
              <a:gd name="T9" fmla="*/ 0 h 863"/>
            </a:gdLst>
            <a:ahLst/>
            <a:cxnLst>
              <a:cxn ang="0">
                <a:pos x="T0" y="T1"/>
              </a:cxn>
              <a:cxn ang="0">
                <a:pos x="T2" y="T3"/>
              </a:cxn>
              <a:cxn ang="0">
                <a:pos x="T4" y="T5"/>
              </a:cxn>
              <a:cxn ang="0">
                <a:pos x="T6" y="T7"/>
              </a:cxn>
              <a:cxn ang="0">
                <a:pos x="T8" y="T9"/>
              </a:cxn>
            </a:cxnLst>
            <a:rect l="0" t="0" r="r" b="b"/>
            <a:pathLst>
              <a:path w="134" h="863">
                <a:moveTo>
                  <a:pt x="134" y="0"/>
                </a:moveTo>
                <a:lnTo>
                  <a:pt x="134" y="617"/>
                </a:lnTo>
                <a:lnTo>
                  <a:pt x="0" y="863"/>
                </a:lnTo>
                <a:lnTo>
                  <a:pt x="0" y="547"/>
                </a:lnTo>
                <a:lnTo>
                  <a:pt x="134" y="0"/>
                </a:lnTo>
                <a:close/>
              </a:path>
            </a:pathLst>
          </a:custGeom>
          <a:solidFill>
            <a:srgbClr val="445A7F">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Rectangle 19">
            <a:extLst>
              <a:ext uri="{FF2B5EF4-FFF2-40B4-BE49-F238E27FC236}">
                <a16:creationId xmlns:a16="http://schemas.microsoft.com/office/drawing/2014/main" id="{F1F03B1B-D0AE-460C-B053-3FAD3DA1C3C8}"/>
              </a:ext>
            </a:extLst>
          </p:cNvPr>
          <p:cNvSpPr>
            <a:spLocks noChangeArrowheads="1"/>
          </p:cNvSpPr>
          <p:nvPr/>
        </p:nvSpPr>
        <p:spPr bwMode="auto">
          <a:xfrm>
            <a:off x="7691881" y="5321710"/>
            <a:ext cx="2595872" cy="979488"/>
          </a:xfrm>
          <a:prstGeom prst="rect">
            <a:avLst/>
          </a:prstGeom>
          <a:solidFill>
            <a:srgbClr val="445A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Freeform 20">
            <a:extLst>
              <a:ext uri="{FF2B5EF4-FFF2-40B4-BE49-F238E27FC236}">
                <a16:creationId xmlns:a16="http://schemas.microsoft.com/office/drawing/2014/main" id="{615BE5CB-EB2C-485C-9A7B-15A6E5309BFC}"/>
              </a:ext>
            </a:extLst>
          </p:cNvPr>
          <p:cNvSpPr>
            <a:spLocks/>
          </p:cNvSpPr>
          <p:nvPr/>
        </p:nvSpPr>
        <p:spPr bwMode="auto">
          <a:xfrm>
            <a:off x="9834601" y="5324907"/>
            <a:ext cx="981075" cy="981075"/>
          </a:xfrm>
          <a:custGeom>
            <a:avLst/>
            <a:gdLst>
              <a:gd name="T0" fmla="*/ 308 w 618"/>
              <a:gd name="T1" fmla="*/ 0 h 618"/>
              <a:gd name="T2" fmla="*/ 359 w 618"/>
              <a:gd name="T3" fmla="*/ 4 h 618"/>
              <a:gd name="T4" fmla="*/ 406 w 618"/>
              <a:gd name="T5" fmla="*/ 16 h 618"/>
              <a:gd name="T6" fmla="*/ 451 w 618"/>
              <a:gd name="T7" fmla="*/ 35 h 618"/>
              <a:gd name="T8" fmla="*/ 491 w 618"/>
              <a:gd name="T9" fmla="*/ 61 h 618"/>
              <a:gd name="T10" fmla="*/ 527 w 618"/>
              <a:gd name="T11" fmla="*/ 91 h 618"/>
              <a:gd name="T12" fmla="*/ 558 w 618"/>
              <a:gd name="T13" fmla="*/ 127 h 618"/>
              <a:gd name="T14" fmla="*/ 584 w 618"/>
              <a:gd name="T15" fmla="*/ 167 h 618"/>
              <a:gd name="T16" fmla="*/ 602 w 618"/>
              <a:gd name="T17" fmla="*/ 212 h 618"/>
              <a:gd name="T18" fmla="*/ 614 w 618"/>
              <a:gd name="T19" fmla="*/ 259 h 618"/>
              <a:gd name="T20" fmla="*/ 618 w 618"/>
              <a:gd name="T21" fmla="*/ 308 h 618"/>
              <a:gd name="T22" fmla="*/ 614 w 618"/>
              <a:gd name="T23" fmla="*/ 359 h 618"/>
              <a:gd name="T24" fmla="*/ 602 w 618"/>
              <a:gd name="T25" fmla="*/ 406 h 618"/>
              <a:gd name="T26" fmla="*/ 584 w 618"/>
              <a:gd name="T27" fmla="*/ 451 h 618"/>
              <a:gd name="T28" fmla="*/ 558 w 618"/>
              <a:gd name="T29" fmla="*/ 491 h 618"/>
              <a:gd name="T30" fmla="*/ 527 w 618"/>
              <a:gd name="T31" fmla="*/ 528 h 618"/>
              <a:gd name="T32" fmla="*/ 491 w 618"/>
              <a:gd name="T33" fmla="*/ 558 h 618"/>
              <a:gd name="T34" fmla="*/ 451 w 618"/>
              <a:gd name="T35" fmla="*/ 584 h 618"/>
              <a:gd name="T36" fmla="*/ 406 w 618"/>
              <a:gd name="T37" fmla="*/ 602 h 618"/>
              <a:gd name="T38" fmla="*/ 359 w 618"/>
              <a:gd name="T39" fmla="*/ 614 h 618"/>
              <a:gd name="T40" fmla="*/ 308 w 618"/>
              <a:gd name="T41" fmla="*/ 618 h 618"/>
              <a:gd name="T42" fmla="*/ 259 w 618"/>
              <a:gd name="T43" fmla="*/ 614 h 618"/>
              <a:gd name="T44" fmla="*/ 212 w 618"/>
              <a:gd name="T45" fmla="*/ 602 h 618"/>
              <a:gd name="T46" fmla="*/ 167 w 618"/>
              <a:gd name="T47" fmla="*/ 584 h 618"/>
              <a:gd name="T48" fmla="*/ 127 w 618"/>
              <a:gd name="T49" fmla="*/ 558 h 618"/>
              <a:gd name="T50" fmla="*/ 91 w 618"/>
              <a:gd name="T51" fmla="*/ 528 h 618"/>
              <a:gd name="T52" fmla="*/ 60 w 618"/>
              <a:gd name="T53" fmla="*/ 491 h 618"/>
              <a:gd name="T54" fmla="*/ 34 w 618"/>
              <a:gd name="T55" fmla="*/ 451 h 618"/>
              <a:gd name="T56" fmla="*/ 16 w 618"/>
              <a:gd name="T57" fmla="*/ 406 h 618"/>
              <a:gd name="T58" fmla="*/ 4 w 618"/>
              <a:gd name="T59" fmla="*/ 359 h 618"/>
              <a:gd name="T60" fmla="*/ 0 w 618"/>
              <a:gd name="T61" fmla="*/ 308 h 618"/>
              <a:gd name="T62" fmla="*/ 4 w 618"/>
              <a:gd name="T63" fmla="*/ 259 h 618"/>
              <a:gd name="T64" fmla="*/ 16 w 618"/>
              <a:gd name="T65" fmla="*/ 212 h 618"/>
              <a:gd name="T66" fmla="*/ 34 w 618"/>
              <a:gd name="T67" fmla="*/ 167 h 618"/>
              <a:gd name="T68" fmla="*/ 60 w 618"/>
              <a:gd name="T69" fmla="*/ 127 h 618"/>
              <a:gd name="T70" fmla="*/ 91 w 618"/>
              <a:gd name="T71" fmla="*/ 91 h 618"/>
              <a:gd name="T72" fmla="*/ 127 w 618"/>
              <a:gd name="T73" fmla="*/ 61 h 618"/>
              <a:gd name="T74" fmla="*/ 167 w 618"/>
              <a:gd name="T75" fmla="*/ 35 h 618"/>
              <a:gd name="T76" fmla="*/ 212 w 618"/>
              <a:gd name="T77" fmla="*/ 16 h 618"/>
              <a:gd name="T78" fmla="*/ 259 w 618"/>
              <a:gd name="T79" fmla="*/ 4 h 618"/>
              <a:gd name="T80" fmla="*/ 308 w 618"/>
              <a:gd name="T81"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8" h="618">
                <a:moveTo>
                  <a:pt x="308" y="0"/>
                </a:moveTo>
                <a:lnTo>
                  <a:pt x="359" y="4"/>
                </a:lnTo>
                <a:lnTo>
                  <a:pt x="406" y="16"/>
                </a:lnTo>
                <a:lnTo>
                  <a:pt x="451" y="35"/>
                </a:lnTo>
                <a:lnTo>
                  <a:pt x="491" y="61"/>
                </a:lnTo>
                <a:lnTo>
                  <a:pt x="527" y="91"/>
                </a:lnTo>
                <a:lnTo>
                  <a:pt x="558" y="127"/>
                </a:lnTo>
                <a:lnTo>
                  <a:pt x="584" y="167"/>
                </a:lnTo>
                <a:lnTo>
                  <a:pt x="602" y="212"/>
                </a:lnTo>
                <a:lnTo>
                  <a:pt x="614" y="259"/>
                </a:lnTo>
                <a:lnTo>
                  <a:pt x="618" y="308"/>
                </a:lnTo>
                <a:lnTo>
                  <a:pt x="614" y="359"/>
                </a:lnTo>
                <a:lnTo>
                  <a:pt x="602" y="406"/>
                </a:lnTo>
                <a:lnTo>
                  <a:pt x="584" y="451"/>
                </a:lnTo>
                <a:lnTo>
                  <a:pt x="558" y="491"/>
                </a:lnTo>
                <a:lnTo>
                  <a:pt x="527" y="528"/>
                </a:lnTo>
                <a:lnTo>
                  <a:pt x="491" y="558"/>
                </a:lnTo>
                <a:lnTo>
                  <a:pt x="451" y="584"/>
                </a:lnTo>
                <a:lnTo>
                  <a:pt x="406" y="602"/>
                </a:lnTo>
                <a:lnTo>
                  <a:pt x="359" y="614"/>
                </a:lnTo>
                <a:lnTo>
                  <a:pt x="308" y="618"/>
                </a:lnTo>
                <a:lnTo>
                  <a:pt x="259" y="614"/>
                </a:lnTo>
                <a:lnTo>
                  <a:pt x="212" y="602"/>
                </a:lnTo>
                <a:lnTo>
                  <a:pt x="167" y="584"/>
                </a:lnTo>
                <a:lnTo>
                  <a:pt x="127" y="558"/>
                </a:lnTo>
                <a:lnTo>
                  <a:pt x="91" y="528"/>
                </a:lnTo>
                <a:lnTo>
                  <a:pt x="60" y="491"/>
                </a:lnTo>
                <a:lnTo>
                  <a:pt x="34" y="451"/>
                </a:lnTo>
                <a:lnTo>
                  <a:pt x="16" y="406"/>
                </a:lnTo>
                <a:lnTo>
                  <a:pt x="4" y="359"/>
                </a:lnTo>
                <a:lnTo>
                  <a:pt x="0" y="308"/>
                </a:lnTo>
                <a:lnTo>
                  <a:pt x="4" y="259"/>
                </a:lnTo>
                <a:lnTo>
                  <a:pt x="16" y="212"/>
                </a:lnTo>
                <a:lnTo>
                  <a:pt x="34" y="167"/>
                </a:lnTo>
                <a:lnTo>
                  <a:pt x="60" y="127"/>
                </a:lnTo>
                <a:lnTo>
                  <a:pt x="91" y="91"/>
                </a:lnTo>
                <a:lnTo>
                  <a:pt x="127" y="61"/>
                </a:lnTo>
                <a:lnTo>
                  <a:pt x="167" y="35"/>
                </a:lnTo>
                <a:lnTo>
                  <a:pt x="212" y="16"/>
                </a:lnTo>
                <a:lnTo>
                  <a:pt x="259" y="4"/>
                </a:lnTo>
                <a:lnTo>
                  <a:pt x="308" y="0"/>
                </a:lnTo>
                <a:close/>
              </a:path>
            </a:pathLst>
          </a:custGeom>
          <a:solidFill>
            <a:srgbClr val="445A7F"/>
          </a:solidFill>
          <a:ln w="0">
            <a:noFill/>
            <a:prstDash val="solid"/>
            <a:round/>
            <a:headEnd/>
            <a:tailEnd/>
          </a:ln>
        </p:spPr>
        <p:txBody>
          <a:bodyPr vert="horz" wrap="square" lIns="91440" tIns="45720" rIns="91440" bIns="45720" numCol="1" anchor="ctr" anchorCtr="1"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Freeform 8">
            <a:extLst>
              <a:ext uri="{FF2B5EF4-FFF2-40B4-BE49-F238E27FC236}">
                <a16:creationId xmlns:a16="http://schemas.microsoft.com/office/drawing/2014/main" id="{028F8C79-57A3-4FBD-8B4E-EC3EF01E5C3A}"/>
              </a:ext>
            </a:extLst>
          </p:cNvPr>
          <p:cNvSpPr>
            <a:spLocks/>
          </p:cNvSpPr>
          <p:nvPr/>
        </p:nvSpPr>
        <p:spPr bwMode="auto">
          <a:xfrm>
            <a:off x="6512783" y="5347595"/>
            <a:ext cx="865188" cy="1365250"/>
          </a:xfrm>
          <a:custGeom>
            <a:avLst/>
            <a:gdLst>
              <a:gd name="T0" fmla="*/ 0 w 545"/>
              <a:gd name="T1" fmla="*/ 0 h 860"/>
              <a:gd name="T2" fmla="*/ 545 w 545"/>
              <a:gd name="T3" fmla="*/ 544 h 860"/>
              <a:gd name="T4" fmla="*/ 545 w 545"/>
              <a:gd name="T5" fmla="*/ 860 h 860"/>
              <a:gd name="T6" fmla="*/ 3 w 545"/>
              <a:gd name="T7" fmla="*/ 284 h 860"/>
              <a:gd name="T8" fmla="*/ 0 w 545"/>
              <a:gd name="T9" fmla="*/ 0 h 860"/>
            </a:gdLst>
            <a:ahLst/>
            <a:cxnLst>
              <a:cxn ang="0">
                <a:pos x="T0" y="T1"/>
              </a:cxn>
              <a:cxn ang="0">
                <a:pos x="T2" y="T3"/>
              </a:cxn>
              <a:cxn ang="0">
                <a:pos x="T4" y="T5"/>
              </a:cxn>
              <a:cxn ang="0">
                <a:pos x="T6" y="T7"/>
              </a:cxn>
              <a:cxn ang="0">
                <a:pos x="T8" y="T9"/>
              </a:cxn>
            </a:cxnLst>
            <a:rect l="0" t="0" r="r" b="b"/>
            <a:pathLst>
              <a:path w="545" h="860">
                <a:moveTo>
                  <a:pt x="0" y="0"/>
                </a:moveTo>
                <a:lnTo>
                  <a:pt x="545" y="544"/>
                </a:lnTo>
                <a:lnTo>
                  <a:pt x="545" y="860"/>
                </a:lnTo>
                <a:lnTo>
                  <a:pt x="3" y="284"/>
                </a:lnTo>
                <a:lnTo>
                  <a:pt x="0" y="0"/>
                </a:lnTo>
                <a:close/>
              </a:path>
            </a:pathLst>
          </a:custGeom>
          <a:solidFill>
            <a:srgbClr val="445A7F">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5" name="Freeform 9">
            <a:extLst>
              <a:ext uri="{FF2B5EF4-FFF2-40B4-BE49-F238E27FC236}">
                <a16:creationId xmlns:a16="http://schemas.microsoft.com/office/drawing/2014/main" id="{29EAE2DB-EF2C-4F15-9E7D-7B11CE717A7E}"/>
              </a:ext>
            </a:extLst>
          </p:cNvPr>
          <p:cNvSpPr>
            <a:spLocks/>
          </p:cNvSpPr>
          <p:nvPr/>
        </p:nvSpPr>
        <p:spPr bwMode="auto">
          <a:xfrm>
            <a:off x="6509608" y="4091882"/>
            <a:ext cx="1689100" cy="1693863"/>
          </a:xfrm>
          <a:custGeom>
            <a:avLst/>
            <a:gdLst>
              <a:gd name="T0" fmla="*/ 0 w 1064"/>
              <a:gd name="T1" fmla="*/ 0 h 1069"/>
              <a:gd name="T2" fmla="*/ 1064 w 1064"/>
              <a:gd name="T3" fmla="*/ 1 h 1069"/>
              <a:gd name="T4" fmla="*/ 1060 w 1064"/>
              <a:gd name="T5" fmla="*/ 99 h 1069"/>
              <a:gd name="T6" fmla="*/ 1049 w 1064"/>
              <a:gd name="T7" fmla="*/ 193 h 1069"/>
              <a:gd name="T8" fmla="*/ 1027 w 1064"/>
              <a:gd name="T9" fmla="*/ 285 h 1069"/>
              <a:gd name="T10" fmla="*/ 1000 w 1064"/>
              <a:gd name="T11" fmla="*/ 373 h 1069"/>
              <a:gd name="T12" fmla="*/ 964 w 1064"/>
              <a:gd name="T13" fmla="*/ 458 h 1069"/>
              <a:gd name="T14" fmla="*/ 922 w 1064"/>
              <a:gd name="T15" fmla="*/ 540 h 1069"/>
              <a:gd name="T16" fmla="*/ 873 w 1064"/>
              <a:gd name="T17" fmla="*/ 617 h 1069"/>
              <a:gd name="T18" fmla="*/ 818 w 1064"/>
              <a:gd name="T19" fmla="*/ 689 h 1069"/>
              <a:gd name="T20" fmla="*/ 757 w 1064"/>
              <a:gd name="T21" fmla="*/ 756 h 1069"/>
              <a:gd name="T22" fmla="*/ 691 w 1064"/>
              <a:gd name="T23" fmla="*/ 818 h 1069"/>
              <a:gd name="T24" fmla="*/ 619 w 1064"/>
              <a:gd name="T25" fmla="*/ 873 h 1069"/>
              <a:gd name="T26" fmla="*/ 543 w 1064"/>
              <a:gd name="T27" fmla="*/ 924 h 1069"/>
              <a:gd name="T28" fmla="*/ 462 w 1064"/>
              <a:gd name="T29" fmla="*/ 967 h 1069"/>
              <a:gd name="T30" fmla="*/ 375 w 1064"/>
              <a:gd name="T31" fmla="*/ 1003 h 1069"/>
              <a:gd name="T32" fmla="*/ 287 w 1064"/>
              <a:gd name="T33" fmla="*/ 1032 h 1069"/>
              <a:gd name="T34" fmla="*/ 194 w 1064"/>
              <a:gd name="T35" fmla="*/ 1052 h 1069"/>
              <a:gd name="T36" fmla="*/ 98 w 1064"/>
              <a:gd name="T37" fmla="*/ 1065 h 1069"/>
              <a:gd name="T38" fmla="*/ 0 w 1064"/>
              <a:gd name="T39" fmla="*/ 1069 h 1069"/>
              <a:gd name="T40" fmla="*/ 0 w 1064"/>
              <a:gd name="T41"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4" h="1069">
                <a:moveTo>
                  <a:pt x="0" y="0"/>
                </a:moveTo>
                <a:lnTo>
                  <a:pt x="1064" y="1"/>
                </a:lnTo>
                <a:lnTo>
                  <a:pt x="1060" y="99"/>
                </a:lnTo>
                <a:lnTo>
                  <a:pt x="1049" y="193"/>
                </a:lnTo>
                <a:lnTo>
                  <a:pt x="1027" y="285"/>
                </a:lnTo>
                <a:lnTo>
                  <a:pt x="1000" y="373"/>
                </a:lnTo>
                <a:lnTo>
                  <a:pt x="964" y="458"/>
                </a:lnTo>
                <a:lnTo>
                  <a:pt x="922" y="540"/>
                </a:lnTo>
                <a:lnTo>
                  <a:pt x="873" y="617"/>
                </a:lnTo>
                <a:lnTo>
                  <a:pt x="818" y="689"/>
                </a:lnTo>
                <a:lnTo>
                  <a:pt x="757" y="756"/>
                </a:lnTo>
                <a:lnTo>
                  <a:pt x="691" y="818"/>
                </a:lnTo>
                <a:lnTo>
                  <a:pt x="619" y="873"/>
                </a:lnTo>
                <a:lnTo>
                  <a:pt x="543" y="924"/>
                </a:lnTo>
                <a:lnTo>
                  <a:pt x="462" y="967"/>
                </a:lnTo>
                <a:lnTo>
                  <a:pt x="375" y="1003"/>
                </a:lnTo>
                <a:lnTo>
                  <a:pt x="287" y="1032"/>
                </a:lnTo>
                <a:lnTo>
                  <a:pt x="194" y="1052"/>
                </a:lnTo>
                <a:lnTo>
                  <a:pt x="98" y="1065"/>
                </a:lnTo>
                <a:lnTo>
                  <a:pt x="0" y="1069"/>
                </a:lnTo>
                <a:lnTo>
                  <a:pt x="0" y="0"/>
                </a:lnTo>
                <a:close/>
              </a:path>
            </a:pathLst>
          </a:custGeom>
          <a:solidFill>
            <a:srgbClr val="445A7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Rectangle 17">
            <a:extLst>
              <a:ext uri="{FF2B5EF4-FFF2-40B4-BE49-F238E27FC236}">
                <a16:creationId xmlns:a16="http://schemas.microsoft.com/office/drawing/2014/main" id="{FF780300-D000-443D-A886-768B980A4BEE}"/>
              </a:ext>
            </a:extLst>
          </p:cNvPr>
          <p:cNvSpPr>
            <a:spLocks noChangeArrowheads="1"/>
          </p:cNvSpPr>
          <p:nvPr/>
        </p:nvSpPr>
        <p:spPr bwMode="auto">
          <a:xfrm>
            <a:off x="7371620" y="6201670"/>
            <a:ext cx="111125" cy="501650"/>
          </a:xfrm>
          <a:prstGeom prst="rect">
            <a:avLst/>
          </a:prstGeom>
          <a:solidFill>
            <a:srgbClr val="445A7F"/>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Freeform 6">
            <a:extLst>
              <a:ext uri="{FF2B5EF4-FFF2-40B4-BE49-F238E27FC236}">
                <a16:creationId xmlns:a16="http://schemas.microsoft.com/office/drawing/2014/main" id="{89B04C08-4DC1-462C-A212-C36D8EBBEDD1}"/>
              </a:ext>
            </a:extLst>
          </p:cNvPr>
          <p:cNvSpPr>
            <a:spLocks/>
          </p:cNvSpPr>
          <p:nvPr/>
        </p:nvSpPr>
        <p:spPr bwMode="auto">
          <a:xfrm>
            <a:off x="4814158" y="4078719"/>
            <a:ext cx="908050" cy="1498600"/>
          </a:xfrm>
          <a:custGeom>
            <a:avLst/>
            <a:gdLst>
              <a:gd name="T0" fmla="*/ 218 w 572"/>
              <a:gd name="T1" fmla="*/ 0 h 944"/>
              <a:gd name="T2" fmla="*/ 572 w 572"/>
              <a:gd name="T3" fmla="*/ 0 h 944"/>
              <a:gd name="T4" fmla="*/ 0 w 572"/>
              <a:gd name="T5" fmla="*/ 944 h 944"/>
              <a:gd name="T6" fmla="*/ 0 w 572"/>
              <a:gd name="T7" fmla="*/ 628 h 944"/>
              <a:gd name="T8" fmla="*/ 218 w 572"/>
              <a:gd name="T9" fmla="*/ 0 h 944"/>
            </a:gdLst>
            <a:ahLst/>
            <a:cxnLst>
              <a:cxn ang="0">
                <a:pos x="T0" y="T1"/>
              </a:cxn>
              <a:cxn ang="0">
                <a:pos x="T2" y="T3"/>
              </a:cxn>
              <a:cxn ang="0">
                <a:pos x="T4" y="T5"/>
              </a:cxn>
              <a:cxn ang="0">
                <a:pos x="T6" y="T7"/>
              </a:cxn>
              <a:cxn ang="0">
                <a:pos x="T8" y="T9"/>
              </a:cxn>
            </a:cxnLst>
            <a:rect l="0" t="0" r="r" b="b"/>
            <a:pathLst>
              <a:path w="572" h="944">
                <a:moveTo>
                  <a:pt x="218" y="0"/>
                </a:moveTo>
                <a:lnTo>
                  <a:pt x="572" y="0"/>
                </a:lnTo>
                <a:lnTo>
                  <a:pt x="0" y="944"/>
                </a:lnTo>
                <a:lnTo>
                  <a:pt x="0" y="628"/>
                </a:lnTo>
                <a:lnTo>
                  <a:pt x="218" y="0"/>
                </a:lnTo>
                <a:close/>
              </a:path>
            </a:pathLst>
          </a:custGeom>
          <a:solidFill>
            <a:srgbClr val="FA8D2C">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Freeform 10">
            <a:extLst>
              <a:ext uri="{FF2B5EF4-FFF2-40B4-BE49-F238E27FC236}">
                <a16:creationId xmlns:a16="http://schemas.microsoft.com/office/drawing/2014/main" id="{18DF29D5-FD01-4268-A779-DBEF7C5D2D35}"/>
              </a:ext>
            </a:extLst>
          </p:cNvPr>
          <p:cNvSpPr>
            <a:spLocks/>
          </p:cNvSpPr>
          <p:nvPr/>
        </p:nvSpPr>
        <p:spPr bwMode="auto">
          <a:xfrm>
            <a:off x="5160233" y="4078719"/>
            <a:ext cx="2698750" cy="1349375"/>
          </a:xfrm>
          <a:custGeom>
            <a:avLst/>
            <a:gdLst>
              <a:gd name="T0" fmla="*/ 0 w 1700"/>
              <a:gd name="T1" fmla="*/ 0 h 850"/>
              <a:gd name="T2" fmla="*/ 1700 w 1700"/>
              <a:gd name="T3" fmla="*/ 0 h 850"/>
              <a:gd name="T4" fmla="*/ 1695 w 1700"/>
              <a:gd name="T5" fmla="*/ 87 h 850"/>
              <a:gd name="T6" fmla="*/ 1682 w 1700"/>
              <a:gd name="T7" fmla="*/ 174 h 850"/>
              <a:gd name="T8" fmla="*/ 1662 w 1700"/>
              <a:gd name="T9" fmla="*/ 256 h 850"/>
              <a:gd name="T10" fmla="*/ 1633 w 1700"/>
              <a:gd name="T11" fmla="*/ 334 h 850"/>
              <a:gd name="T12" fmla="*/ 1597 w 1700"/>
              <a:gd name="T13" fmla="*/ 409 h 850"/>
              <a:gd name="T14" fmla="*/ 1554 w 1700"/>
              <a:gd name="T15" fmla="*/ 478 h 850"/>
              <a:gd name="T16" fmla="*/ 1506 w 1700"/>
              <a:gd name="T17" fmla="*/ 543 h 850"/>
              <a:gd name="T18" fmla="*/ 1450 w 1700"/>
              <a:gd name="T19" fmla="*/ 603 h 850"/>
              <a:gd name="T20" fmla="*/ 1391 w 1700"/>
              <a:gd name="T21" fmla="*/ 658 h 850"/>
              <a:gd name="T22" fmla="*/ 1325 w 1700"/>
              <a:gd name="T23" fmla="*/ 706 h 850"/>
              <a:gd name="T24" fmla="*/ 1256 w 1700"/>
              <a:gd name="T25" fmla="*/ 749 h 850"/>
              <a:gd name="T26" fmla="*/ 1181 w 1700"/>
              <a:gd name="T27" fmla="*/ 784 h 850"/>
              <a:gd name="T28" fmla="*/ 1103 w 1700"/>
              <a:gd name="T29" fmla="*/ 812 h 850"/>
              <a:gd name="T30" fmla="*/ 1021 w 1700"/>
              <a:gd name="T31" fmla="*/ 833 h 850"/>
              <a:gd name="T32" fmla="*/ 937 w 1700"/>
              <a:gd name="T33" fmla="*/ 846 h 850"/>
              <a:gd name="T34" fmla="*/ 850 w 1700"/>
              <a:gd name="T35" fmla="*/ 850 h 850"/>
              <a:gd name="T36" fmla="*/ 762 w 1700"/>
              <a:gd name="T37" fmla="*/ 846 h 850"/>
              <a:gd name="T38" fmla="*/ 679 w 1700"/>
              <a:gd name="T39" fmla="*/ 833 h 850"/>
              <a:gd name="T40" fmla="*/ 597 w 1700"/>
              <a:gd name="T41" fmla="*/ 812 h 850"/>
              <a:gd name="T42" fmla="*/ 519 w 1700"/>
              <a:gd name="T43" fmla="*/ 784 h 850"/>
              <a:gd name="T44" fmla="*/ 445 w 1700"/>
              <a:gd name="T45" fmla="*/ 749 h 850"/>
              <a:gd name="T46" fmla="*/ 375 w 1700"/>
              <a:gd name="T47" fmla="*/ 706 h 850"/>
              <a:gd name="T48" fmla="*/ 310 w 1700"/>
              <a:gd name="T49" fmla="*/ 658 h 850"/>
              <a:gd name="T50" fmla="*/ 249 w 1700"/>
              <a:gd name="T51" fmla="*/ 603 h 850"/>
              <a:gd name="T52" fmla="*/ 194 w 1700"/>
              <a:gd name="T53" fmla="*/ 543 h 850"/>
              <a:gd name="T54" fmla="*/ 145 w 1700"/>
              <a:gd name="T55" fmla="*/ 478 h 850"/>
              <a:gd name="T56" fmla="*/ 102 w 1700"/>
              <a:gd name="T57" fmla="*/ 409 h 850"/>
              <a:gd name="T58" fmla="*/ 66 w 1700"/>
              <a:gd name="T59" fmla="*/ 334 h 850"/>
              <a:gd name="T60" fmla="*/ 39 w 1700"/>
              <a:gd name="T61" fmla="*/ 256 h 850"/>
              <a:gd name="T62" fmla="*/ 17 w 1700"/>
              <a:gd name="T63" fmla="*/ 174 h 850"/>
              <a:gd name="T64" fmla="*/ 4 w 1700"/>
              <a:gd name="T65" fmla="*/ 87 h 850"/>
              <a:gd name="T66" fmla="*/ 0 w 1700"/>
              <a:gd name="T67" fmla="*/ 0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0" h="850">
                <a:moveTo>
                  <a:pt x="0" y="0"/>
                </a:moveTo>
                <a:lnTo>
                  <a:pt x="1700" y="0"/>
                </a:lnTo>
                <a:lnTo>
                  <a:pt x="1695" y="87"/>
                </a:lnTo>
                <a:lnTo>
                  <a:pt x="1682" y="174"/>
                </a:lnTo>
                <a:lnTo>
                  <a:pt x="1662" y="256"/>
                </a:lnTo>
                <a:lnTo>
                  <a:pt x="1633" y="334"/>
                </a:lnTo>
                <a:lnTo>
                  <a:pt x="1597" y="409"/>
                </a:lnTo>
                <a:lnTo>
                  <a:pt x="1554" y="478"/>
                </a:lnTo>
                <a:lnTo>
                  <a:pt x="1506" y="543"/>
                </a:lnTo>
                <a:lnTo>
                  <a:pt x="1450" y="603"/>
                </a:lnTo>
                <a:lnTo>
                  <a:pt x="1391" y="658"/>
                </a:lnTo>
                <a:lnTo>
                  <a:pt x="1325" y="706"/>
                </a:lnTo>
                <a:lnTo>
                  <a:pt x="1256" y="749"/>
                </a:lnTo>
                <a:lnTo>
                  <a:pt x="1181" y="784"/>
                </a:lnTo>
                <a:lnTo>
                  <a:pt x="1103" y="812"/>
                </a:lnTo>
                <a:lnTo>
                  <a:pt x="1021" y="833"/>
                </a:lnTo>
                <a:lnTo>
                  <a:pt x="937" y="846"/>
                </a:lnTo>
                <a:lnTo>
                  <a:pt x="850" y="850"/>
                </a:lnTo>
                <a:lnTo>
                  <a:pt x="762" y="846"/>
                </a:lnTo>
                <a:lnTo>
                  <a:pt x="679" y="833"/>
                </a:lnTo>
                <a:lnTo>
                  <a:pt x="597" y="812"/>
                </a:lnTo>
                <a:lnTo>
                  <a:pt x="519" y="784"/>
                </a:lnTo>
                <a:lnTo>
                  <a:pt x="445" y="749"/>
                </a:lnTo>
                <a:lnTo>
                  <a:pt x="375" y="706"/>
                </a:lnTo>
                <a:lnTo>
                  <a:pt x="310" y="658"/>
                </a:lnTo>
                <a:lnTo>
                  <a:pt x="249" y="603"/>
                </a:lnTo>
                <a:lnTo>
                  <a:pt x="194" y="543"/>
                </a:lnTo>
                <a:lnTo>
                  <a:pt x="145" y="478"/>
                </a:lnTo>
                <a:lnTo>
                  <a:pt x="102" y="409"/>
                </a:lnTo>
                <a:lnTo>
                  <a:pt x="66" y="334"/>
                </a:lnTo>
                <a:lnTo>
                  <a:pt x="39" y="256"/>
                </a:lnTo>
                <a:lnTo>
                  <a:pt x="17" y="174"/>
                </a:lnTo>
                <a:lnTo>
                  <a:pt x="4" y="87"/>
                </a:lnTo>
                <a:lnTo>
                  <a:pt x="0" y="0"/>
                </a:lnTo>
                <a:close/>
              </a:path>
            </a:pathLst>
          </a:custGeom>
          <a:solidFill>
            <a:srgbClr val="FA8D2C"/>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Rectangle 21">
            <a:extLst>
              <a:ext uri="{FF2B5EF4-FFF2-40B4-BE49-F238E27FC236}">
                <a16:creationId xmlns:a16="http://schemas.microsoft.com/office/drawing/2014/main" id="{5A222B45-61D6-4E83-B87B-F610C4D5C5CC}"/>
              </a:ext>
            </a:extLst>
          </p:cNvPr>
          <p:cNvSpPr>
            <a:spLocks noChangeArrowheads="1"/>
          </p:cNvSpPr>
          <p:nvPr/>
        </p:nvSpPr>
        <p:spPr bwMode="auto">
          <a:xfrm>
            <a:off x="4699858" y="5075669"/>
            <a:ext cx="112713" cy="501650"/>
          </a:xfrm>
          <a:prstGeom prst="rect">
            <a:avLst/>
          </a:prstGeom>
          <a:solidFill>
            <a:srgbClr val="FA8D2C"/>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Freeform 22">
            <a:extLst>
              <a:ext uri="{FF2B5EF4-FFF2-40B4-BE49-F238E27FC236}">
                <a16:creationId xmlns:a16="http://schemas.microsoft.com/office/drawing/2014/main" id="{1141890D-5DD6-40E1-B855-C4D09997F8F2}"/>
              </a:ext>
            </a:extLst>
          </p:cNvPr>
          <p:cNvSpPr>
            <a:spLocks/>
          </p:cNvSpPr>
          <p:nvPr/>
        </p:nvSpPr>
        <p:spPr bwMode="auto">
          <a:xfrm>
            <a:off x="4488720" y="4205719"/>
            <a:ext cx="211138" cy="1371600"/>
          </a:xfrm>
          <a:custGeom>
            <a:avLst/>
            <a:gdLst>
              <a:gd name="T0" fmla="*/ 0 w 133"/>
              <a:gd name="T1" fmla="*/ 0 h 864"/>
              <a:gd name="T2" fmla="*/ 133 w 133"/>
              <a:gd name="T3" fmla="*/ 548 h 864"/>
              <a:gd name="T4" fmla="*/ 133 w 133"/>
              <a:gd name="T5" fmla="*/ 864 h 864"/>
              <a:gd name="T6" fmla="*/ 0 w 133"/>
              <a:gd name="T7" fmla="*/ 619 h 864"/>
              <a:gd name="T8" fmla="*/ 0 w 133"/>
              <a:gd name="T9" fmla="*/ 0 h 864"/>
            </a:gdLst>
            <a:ahLst/>
            <a:cxnLst>
              <a:cxn ang="0">
                <a:pos x="T0" y="T1"/>
              </a:cxn>
              <a:cxn ang="0">
                <a:pos x="T2" y="T3"/>
              </a:cxn>
              <a:cxn ang="0">
                <a:pos x="T4" y="T5"/>
              </a:cxn>
              <a:cxn ang="0">
                <a:pos x="T6" y="T7"/>
              </a:cxn>
              <a:cxn ang="0">
                <a:pos x="T8" y="T9"/>
              </a:cxn>
            </a:cxnLst>
            <a:rect l="0" t="0" r="r" b="b"/>
            <a:pathLst>
              <a:path w="133" h="864">
                <a:moveTo>
                  <a:pt x="0" y="0"/>
                </a:moveTo>
                <a:lnTo>
                  <a:pt x="133" y="548"/>
                </a:lnTo>
                <a:lnTo>
                  <a:pt x="133" y="864"/>
                </a:lnTo>
                <a:lnTo>
                  <a:pt x="0" y="619"/>
                </a:lnTo>
                <a:lnTo>
                  <a:pt x="0" y="0"/>
                </a:lnTo>
                <a:close/>
              </a:path>
            </a:pathLst>
          </a:custGeom>
          <a:solidFill>
            <a:srgbClr val="FA8D2C">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ectangle 23">
            <a:extLst>
              <a:ext uri="{FF2B5EF4-FFF2-40B4-BE49-F238E27FC236}">
                <a16:creationId xmlns:a16="http://schemas.microsoft.com/office/drawing/2014/main" id="{DCC46ED7-2A2C-44C9-85DB-EF5943751417}"/>
              </a:ext>
            </a:extLst>
          </p:cNvPr>
          <p:cNvSpPr>
            <a:spLocks noChangeArrowheads="1"/>
          </p:cNvSpPr>
          <p:nvPr/>
        </p:nvSpPr>
        <p:spPr bwMode="auto">
          <a:xfrm>
            <a:off x="1788340" y="4213657"/>
            <a:ext cx="2708318" cy="977900"/>
          </a:xfrm>
          <a:prstGeom prst="rect">
            <a:avLst/>
          </a:prstGeom>
          <a:solidFill>
            <a:srgbClr val="FA8D2C"/>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Freeform 24">
            <a:extLst>
              <a:ext uri="{FF2B5EF4-FFF2-40B4-BE49-F238E27FC236}">
                <a16:creationId xmlns:a16="http://schemas.microsoft.com/office/drawing/2014/main" id="{E738BBBA-447A-44C5-8F92-ACD8A5BC1117}"/>
              </a:ext>
            </a:extLst>
          </p:cNvPr>
          <p:cNvSpPr>
            <a:spLocks/>
          </p:cNvSpPr>
          <p:nvPr/>
        </p:nvSpPr>
        <p:spPr bwMode="auto">
          <a:xfrm>
            <a:off x="1240784" y="4208894"/>
            <a:ext cx="979488" cy="981075"/>
          </a:xfrm>
          <a:custGeom>
            <a:avLst/>
            <a:gdLst>
              <a:gd name="T0" fmla="*/ 309 w 617"/>
              <a:gd name="T1" fmla="*/ 0 h 618"/>
              <a:gd name="T2" fmla="*/ 359 w 617"/>
              <a:gd name="T3" fmla="*/ 4 h 618"/>
              <a:gd name="T4" fmla="*/ 407 w 617"/>
              <a:gd name="T5" fmla="*/ 16 h 618"/>
              <a:gd name="T6" fmla="*/ 451 w 617"/>
              <a:gd name="T7" fmla="*/ 34 h 618"/>
              <a:gd name="T8" fmla="*/ 492 w 617"/>
              <a:gd name="T9" fmla="*/ 60 h 618"/>
              <a:gd name="T10" fmla="*/ 528 w 617"/>
              <a:gd name="T11" fmla="*/ 91 h 618"/>
              <a:gd name="T12" fmla="*/ 558 w 617"/>
              <a:gd name="T13" fmla="*/ 127 h 618"/>
              <a:gd name="T14" fmla="*/ 584 w 617"/>
              <a:gd name="T15" fmla="*/ 167 h 618"/>
              <a:gd name="T16" fmla="*/ 603 w 617"/>
              <a:gd name="T17" fmla="*/ 212 h 618"/>
              <a:gd name="T18" fmla="*/ 614 w 617"/>
              <a:gd name="T19" fmla="*/ 259 h 618"/>
              <a:gd name="T20" fmla="*/ 617 w 617"/>
              <a:gd name="T21" fmla="*/ 310 h 618"/>
              <a:gd name="T22" fmla="*/ 614 w 617"/>
              <a:gd name="T23" fmla="*/ 359 h 618"/>
              <a:gd name="T24" fmla="*/ 603 w 617"/>
              <a:gd name="T25" fmla="*/ 406 h 618"/>
              <a:gd name="T26" fmla="*/ 584 w 617"/>
              <a:gd name="T27" fmla="*/ 451 h 618"/>
              <a:gd name="T28" fmla="*/ 558 w 617"/>
              <a:gd name="T29" fmla="*/ 491 h 618"/>
              <a:gd name="T30" fmla="*/ 528 w 617"/>
              <a:gd name="T31" fmla="*/ 527 h 618"/>
              <a:gd name="T32" fmla="*/ 492 w 617"/>
              <a:gd name="T33" fmla="*/ 557 h 618"/>
              <a:gd name="T34" fmla="*/ 451 w 617"/>
              <a:gd name="T35" fmla="*/ 583 h 618"/>
              <a:gd name="T36" fmla="*/ 407 w 617"/>
              <a:gd name="T37" fmla="*/ 602 h 618"/>
              <a:gd name="T38" fmla="*/ 359 w 617"/>
              <a:gd name="T39" fmla="*/ 614 h 618"/>
              <a:gd name="T40" fmla="*/ 309 w 617"/>
              <a:gd name="T41" fmla="*/ 618 h 618"/>
              <a:gd name="T42" fmla="*/ 258 w 617"/>
              <a:gd name="T43" fmla="*/ 614 h 618"/>
              <a:gd name="T44" fmla="*/ 212 w 617"/>
              <a:gd name="T45" fmla="*/ 602 h 618"/>
              <a:gd name="T46" fmla="*/ 167 w 617"/>
              <a:gd name="T47" fmla="*/ 583 h 618"/>
              <a:gd name="T48" fmla="*/ 127 w 617"/>
              <a:gd name="T49" fmla="*/ 557 h 618"/>
              <a:gd name="T50" fmla="*/ 91 w 617"/>
              <a:gd name="T51" fmla="*/ 527 h 618"/>
              <a:gd name="T52" fmla="*/ 59 w 617"/>
              <a:gd name="T53" fmla="*/ 491 h 618"/>
              <a:gd name="T54" fmla="*/ 35 w 617"/>
              <a:gd name="T55" fmla="*/ 451 h 618"/>
              <a:gd name="T56" fmla="*/ 16 w 617"/>
              <a:gd name="T57" fmla="*/ 406 h 618"/>
              <a:gd name="T58" fmla="*/ 4 w 617"/>
              <a:gd name="T59" fmla="*/ 359 h 618"/>
              <a:gd name="T60" fmla="*/ 0 w 617"/>
              <a:gd name="T61" fmla="*/ 310 h 618"/>
              <a:gd name="T62" fmla="*/ 4 w 617"/>
              <a:gd name="T63" fmla="*/ 259 h 618"/>
              <a:gd name="T64" fmla="*/ 16 w 617"/>
              <a:gd name="T65" fmla="*/ 212 h 618"/>
              <a:gd name="T66" fmla="*/ 35 w 617"/>
              <a:gd name="T67" fmla="*/ 167 h 618"/>
              <a:gd name="T68" fmla="*/ 59 w 617"/>
              <a:gd name="T69" fmla="*/ 127 h 618"/>
              <a:gd name="T70" fmla="*/ 91 w 617"/>
              <a:gd name="T71" fmla="*/ 91 h 618"/>
              <a:gd name="T72" fmla="*/ 127 w 617"/>
              <a:gd name="T73" fmla="*/ 60 h 618"/>
              <a:gd name="T74" fmla="*/ 167 w 617"/>
              <a:gd name="T75" fmla="*/ 34 h 618"/>
              <a:gd name="T76" fmla="*/ 212 w 617"/>
              <a:gd name="T77" fmla="*/ 16 h 618"/>
              <a:gd name="T78" fmla="*/ 258 w 617"/>
              <a:gd name="T79" fmla="*/ 4 h 618"/>
              <a:gd name="T80" fmla="*/ 309 w 617"/>
              <a:gd name="T81"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7" h="618">
                <a:moveTo>
                  <a:pt x="309" y="0"/>
                </a:moveTo>
                <a:lnTo>
                  <a:pt x="359" y="4"/>
                </a:lnTo>
                <a:lnTo>
                  <a:pt x="407" y="16"/>
                </a:lnTo>
                <a:lnTo>
                  <a:pt x="451" y="34"/>
                </a:lnTo>
                <a:lnTo>
                  <a:pt x="492" y="60"/>
                </a:lnTo>
                <a:lnTo>
                  <a:pt x="528" y="91"/>
                </a:lnTo>
                <a:lnTo>
                  <a:pt x="558" y="127"/>
                </a:lnTo>
                <a:lnTo>
                  <a:pt x="584" y="167"/>
                </a:lnTo>
                <a:lnTo>
                  <a:pt x="603" y="212"/>
                </a:lnTo>
                <a:lnTo>
                  <a:pt x="614" y="259"/>
                </a:lnTo>
                <a:lnTo>
                  <a:pt x="617" y="310"/>
                </a:lnTo>
                <a:lnTo>
                  <a:pt x="614" y="359"/>
                </a:lnTo>
                <a:lnTo>
                  <a:pt x="603" y="406"/>
                </a:lnTo>
                <a:lnTo>
                  <a:pt x="584" y="451"/>
                </a:lnTo>
                <a:lnTo>
                  <a:pt x="558" y="491"/>
                </a:lnTo>
                <a:lnTo>
                  <a:pt x="528" y="527"/>
                </a:lnTo>
                <a:lnTo>
                  <a:pt x="492" y="557"/>
                </a:lnTo>
                <a:lnTo>
                  <a:pt x="451" y="583"/>
                </a:lnTo>
                <a:lnTo>
                  <a:pt x="407" y="602"/>
                </a:lnTo>
                <a:lnTo>
                  <a:pt x="359" y="614"/>
                </a:lnTo>
                <a:lnTo>
                  <a:pt x="309" y="618"/>
                </a:lnTo>
                <a:lnTo>
                  <a:pt x="258" y="614"/>
                </a:lnTo>
                <a:lnTo>
                  <a:pt x="212" y="602"/>
                </a:lnTo>
                <a:lnTo>
                  <a:pt x="167" y="583"/>
                </a:lnTo>
                <a:lnTo>
                  <a:pt x="127" y="557"/>
                </a:lnTo>
                <a:lnTo>
                  <a:pt x="91" y="527"/>
                </a:lnTo>
                <a:lnTo>
                  <a:pt x="59" y="491"/>
                </a:lnTo>
                <a:lnTo>
                  <a:pt x="35" y="451"/>
                </a:lnTo>
                <a:lnTo>
                  <a:pt x="16" y="406"/>
                </a:lnTo>
                <a:lnTo>
                  <a:pt x="4" y="359"/>
                </a:lnTo>
                <a:lnTo>
                  <a:pt x="0" y="310"/>
                </a:lnTo>
                <a:lnTo>
                  <a:pt x="4" y="259"/>
                </a:lnTo>
                <a:lnTo>
                  <a:pt x="16" y="212"/>
                </a:lnTo>
                <a:lnTo>
                  <a:pt x="35" y="167"/>
                </a:lnTo>
                <a:lnTo>
                  <a:pt x="59" y="127"/>
                </a:lnTo>
                <a:lnTo>
                  <a:pt x="91" y="91"/>
                </a:lnTo>
                <a:lnTo>
                  <a:pt x="127" y="60"/>
                </a:lnTo>
                <a:lnTo>
                  <a:pt x="167" y="34"/>
                </a:lnTo>
                <a:lnTo>
                  <a:pt x="212" y="16"/>
                </a:lnTo>
                <a:lnTo>
                  <a:pt x="258" y="4"/>
                </a:lnTo>
                <a:lnTo>
                  <a:pt x="309" y="0"/>
                </a:lnTo>
                <a:close/>
              </a:path>
            </a:pathLst>
          </a:custGeom>
          <a:solidFill>
            <a:srgbClr val="FA8D2C"/>
          </a:solidFill>
          <a:ln w="0">
            <a:noFill/>
            <a:prstDash val="solid"/>
            <a:round/>
            <a:headEnd/>
            <a:tailEnd/>
          </a:ln>
        </p:spPr>
        <p:txBody>
          <a:bodyPr vert="horz" wrap="square" lIns="91440" tIns="45720" rIns="91440" bIns="45720" numCol="1" anchor="ctr" anchorCtr="1"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0" name="Group 49">
            <a:extLst>
              <a:ext uri="{FF2B5EF4-FFF2-40B4-BE49-F238E27FC236}">
                <a16:creationId xmlns:a16="http://schemas.microsoft.com/office/drawing/2014/main" id="{EB835CE4-C2DE-48F0-8C74-EE97DF333CD2}"/>
              </a:ext>
            </a:extLst>
          </p:cNvPr>
          <p:cNvGrpSpPr/>
          <p:nvPr/>
        </p:nvGrpSpPr>
        <p:grpSpPr>
          <a:xfrm>
            <a:off x="3047270" y="1061477"/>
            <a:ext cx="4373563" cy="2797175"/>
            <a:chOff x="3047270" y="1878769"/>
            <a:chExt cx="4373563" cy="2797175"/>
          </a:xfrm>
        </p:grpSpPr>
        <p:sp>
          <p:nvSpPr>
            <p:cNvPr id="29" name="Rectangle 28">
              <a:extLst>
                <a:ext uri="{FF2B5EF4-FFF2-40B4-BE49-F238E27FC236}">
                  <a16:creationId xmlns:a16="http://schemas.microsoft.com/office/drawing/2014/main" id="{470D6E1E-7614-40CF-AD23-A0BE319D407F}"/>
                </a:ext>
              </a:extLst>
            </p:cNvPr>
            <p:cNvSpPr>
              <a:spLocks noChangeArrowheads="1"/>
            </p:cNvSpPr>
            <p:nvPr/>
          </p:nvSpPr>
          <p:spPr bwMode="auto">
            <a:xfrm>
              <a:off x="5406295" y="2853494"/>
              <a:ext cx="1103313" cy="398463"/>
            </a:xfrm>
            <a:prstGeom prst="rect">
              <a:avLst/>
            </a:prstGeom>
            <a:solidFill>
              <a:srgbClr val="56BCD7">
                <a:lumMod val="75000"/>
              </a:srgbClr>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Freeform 11">
              <a:extLst>
                <a:ext uri="{FF2B5EF4-FFF2-40B4-BE49-F238E27FC236}">
                  <a16:creationId xmlns:a16="http://schemas.microsoft.com/office/drawing/2014/main" id="{6732CCE7-42BE-44FE-BD8E-7E53903043B2}"/>
                </a:ext>
              </a:extLst>
            </p:cNvPr>
            <p:cNvSpPr>
              <a:spLocks/>
            </p:cNvSpPr>
            <p:nvPr/>
          </p:nvSpPr>
          <p:spPr bwMode="auto">
            <a:xfrm>
              <a:off x="5599970" y="2853494"/>
              <a:ext cx="1820863" cy="1822450"/>
            </a:xfrm>
            <a:custGeom>
              <a:avLst/>
              <a:gdLst>
                <a:gd name="T0" fmla="*/ 573 w 1147"/>
                <a:gd name="T1" fmla="*/ 0 h 1148"/>
                <a:gd name="T2" fmla="*/ 573 w 1147"/>
                <a:gd name="T3" fmla="*/ 573 h 1148"/>
                <a:gd name="T4" fmla="*/ 573 w 1147"/>
                <a:gd name="T5" fmla="*/ 571 h 1148"/>
                <a:gd name="T6" fmla="*/ 1147 w 1147"/>
                <a:gd name="T7" fmla="*/ 573 h 1148"/>
                <a:gd name="T8" fmla="*/ 1143 w 1147"/>
                <a:gd name="T9" fmla="*/ 645 h 1148"/>
                <a:gd name="T10" fmla="*/ 1130 w 1147"/>
                <a:gd name="T11" fmla="*/ 714 h 1148"/>
                <a:gd name="T12" fmla="*/ 1110 w 1147"/>
                <a:gd name="T13" fmla="*/ 780 h 1148"/>
                <a:gd name="T14" fmla="*/ 1081 w 1147"/>
                <a:gd name="T15" fmla="*/ 842 h 1148"/>
                <a:gd name="T16" fmla="*/ 1045 w 1147"/>
                <a:gd name="T17" fmla="*/ 901 h 1148"/>
                <a:gd name="T18" fmla="*/ 1003 w 1147"/>
                <a:gd name="T19" fmla="*/ 954 h 1148"/>
                <a:gd name="T20" fmla="*/ 955 w 1147"/>
                <a:gd name="T21" fmla="*/ 1002 h 1148"/>
                <a:gd name="T22" fmla="*/ 902 w 1147"/>
                <a:gd name="T23" fmla="*/ 1044 h 1148"/>
                <a:gd name="T24" fmla="*/ 843 w 1147"/>
                <a:gd name="T25" fmla="*/ 1080 h 1148"/>
                <a:gd name="T26" fmla="*/ 781 w 1147"/>
                <a:gd name="T27" fmla="*/ 1109 h 1148"/>
                <a:gd name="T28" fmla="*/ 715 w 1147"/>
                <a:gd name="T29" fmla="*/ 1129 h 1148"/>
                <a:gd name="T30" fmla="*/ 646 w 1147"/>
                <a:gd name="T31" fmla="*/ 1142 h 1148"/>
                <a:gd name="T32" fmla="*/ 573 w 1147"/>
                <a:gd name="T33" fmla="*/ 1148 h 1148"/>
                <a:gd name="T34" fmla="*/ 501 w 1147"/>
                <a:gd name="T35" fmla="*/ 1142 h 1148"/>
                <a:gd name="T36" fmla="*/ 432 w 1147"/>
                <a:gd name="T37" fmla="*/ 1129 h 1148"/>
                <a:gd name="T38" fmla="*/ 366 w 1147"/>
                <a:gd name="T39" fmla="*/ 1109 h 1148"/>
                <a:gd name="T40" fmla="*/ 304 w 1147"/>
                <a:gd name="T41" fmla="*/ 1080 h 1148"/>
                <a:gd name="T42" fmla="*/ 246 w 1147"/>
                <a:gd name="T43" fmla="*/ 1044 h 1148"/>
                <a:gd name="T44" fmla="*/ 193 w 1147"/>
                <a:gd name="T45" fmla="*/ 1002 h 1148"/>
                <a:gd name="T46" fmla="*/ 144 w 1147"/>
                <a:gd name="T47" fmla="*/ 954 h 1148"/>
                <a:gd name="T48" fmla="*/ 102 w 1147"/>
                <a:gd name="T49" fmla="*/ 901 h 1148"/>
                <a:gd name="T50" fmla="*/ 67 w 1147"/>
                <a:gd name="T51" fmla="*/ 844 h 1148"/>
                <a:gd name="T52" fmla="*/ 38 w 1147"/>
                <a:gd name="T53" fmla="*/ 782 h 1148"/>
                <a:gd name="T54" fmla="*/ 17 w 1147"/>
                <a:gd name="T55" fmla="*/ 715 h 1148"/>
                <a:gd name="T56" fmla="*/ 4 w 1147"/>
                <a:gd name="T57" fmla="*/ 646 h 1148"/>
                <a:gd name="T58" fmla="*/ 0 w 1147"/>
                <a:gd name="T59" fmla="*/ 574 h 1148"/>
                <a:gd name="T60" fmla="*/ 4 w 1147"/>
                <a:gd name="T61" fmla="*/ 502 h 1148"/>
                <a:gd name="T62" fmla="*/ 17 w 1147"/>
                <a:gd name="T63" fmla="*/ 433 h 1148"/>
                <a:gd name="T64" fmla="*/ 38 w 1147"/>
                <a:gd name="T65" fmla="*/ 366 h 1148"/>
                <a:gd name="T66" fmla="*/ 67 w 1147"/>
                <a:gd name="T67" fmla="*/ 304 h 1148"/>
                <a:gd name="T68" fmla="*/ 103 w 1147"/>
                <a:gd name="T69" fmla="*/ 247 h 1148"/>
                <a:gd name="T70" fmla="*/ 145 w 1147"/>
                <a:gd name="T71" fmla="*/ 194 h 1148"/>
                <a:gd name="T72" fmla="*/ 194 w 1147"/>
                <a:gd name="T73" fmla="*/ 146 h 1148"/>
                <a:gd name="T74" fmla="*/ 248 w 1147"/>
                <a:gd name="T75" fmla="*/ 103 h 1148"/>
                <a:gd name="T76" fmla="*/ 305 w 1147"/>
                <a:gd name="T77" fmla="*/ 68 h 1148"/>
                <a:gd name="T78" fmla="*/ 367 w 1147"/>
                <a:gd name="T79" fmla="*/ 39 h 1148"/>
                <a:gd name="T80" fmla="*/ 434 w 1147"/>
                <a:gd name="T81" fmla="*/ 18 h 1148"/>
                <a:gd name="T82" fmla="*/ 501 w 1147"/>
                <a:gd name="T83" fmla="*/ 5 h 1148"/>
                <a:gd name="T84" fmla="*/ 573 w 1147"/>
                <a:gd name="T85"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7" h="1148">
                  <a:moveTo>
                    <a:pt x="573" y="0"/>
                  </a:moveTo>
                  <a:lnTo>
                    <a:pt x="573" y="573"/>
                  </a:lnTo>
                  <a:lnTo>
                    <a:pt x="573" y="571"/>
                  </a:lnTo>
                  <a:lnTo>
                    <a:pt x="1147" y="573"/>
                  </a:lnTo>
                  <a:lnTo>
                    <a:pt x="1143" y="645"/>
                  </a:lnTo>
                  <a:lnTo>
                    <a:pt x="1130" y="714"/>
                  </a:lnTo>
                  <a:lnTo>
                    <a:pt x="1110" y="780"/>
                  </a:lnTo>
                  <a:lnTo>
                    <a:pt x="1081" y="842"/>
                  </a:lnTo>
                  <a:lnTo>
                    <a:pt x="1045" y="901"/>
                  </a:lnTo>
                  <a:lnTo>
                    <a:pt x="1003" y="954"/>
                  </a:lnTo>
                  <a:lnTo>
                    <a:pt x="955" y="1002"/>
                  </a:lnTo>
                  <a:lnTo>
                    <a:pt x="902" y="1044"/>
                  </a:lnTo>
                  <a:lnTo>
                    <a:pt x="843" y="1080"/>
                  </a:lnTo>
                  <a:lnTo>
                    <a:pt x="781" y="1109"/>
                  </a:lnTo>
                  <a:lnTo>
                    <a:pt x="715" y="1129"/>
                  </a:lnTo>
                  <a:lnTo>
                    <a:pt x="646" y="1142"/>
                  </a:lnTo>
                  <a:lnTo>
                    <a:pt x="573" y="1148"/>
                  </a:lnTo>
                  <a:lnTo>
                    <a:pt x="501" y="1142"/>
                  </a:lnTo>
                  <a:lnTo>
                    <a:pt x="432" y="1129"/>
                  </a:lnTo>
                  <a:lnTo>
                    <a:pt x="366" y="1109"/>
                  </a:lnTo>
                  <a:lnTo>
                    <a:pt x="304" y="1080"/>
                  </a:lnTo>
                  <a:lnTo>
                    <a:pt x="246" y="1044"/>
                  </a:lnTo>
                  <a:lnTo>
                    <a:pt x="193" y="1002"/>
                  </a:lnTo>
                  <a:lnTo>
                    <a:pt x="144" y="954"/>
                  </a:lnTo>
                  <a:lnTo>
                    <a:pt x="102" y="901"/>
                  </a:lnTo>
                  <a:lnTo>
                    <a:pt x="67" y="844"/>
                  </a:lnTo>
                  <a:lnTo>
                    <a:pt x="38" y="782"/>
                  </a:lnTo>
                  <a:lnTo>
                    <a:pt x="17" y="715"/>
                  </a:lnTo>
                  <a:lnTo>
                    <a:pt x="4" y="646"/>
                  </a:lnTo>
                  <a:lnTo>
                    <a:pt x="0" y="574"/>
                  </a:lnTo>
                  <a:lnTo>
                    <a:pt x="4" y="502"/>
                  </a:lnTo>
                  <a:lnTo>
                    <a:pt x="17" y="433"/>
                  </a:lnTo>
                  <a:lnTo>
                    <a:pt x="38" y="366"/>
                  </a:lnTo>
                  <a:lnTo>
                    <a:pt x="67" y="304"/>
                  </a:lnTo>
                  <a:lnTo>
                    <a:pt x="103" y="247"/>
                  </a:lnTo>
                  <a:lnTo>
                    <a:pt x="145" y="194"/>
                  </a:lnTo>
                  <a:lnTo>
                    <a:pt x="194" y="146"/>
                  </a:lnTo>
                  <a:lnTo>
                    <a:pt x="248" y="103"/>
                  </a:lnTo>
                  <a:lnTo>
                    <a:pt x="305" y="68"/>
                  </a:lnTo>
                  <a:lnTo>
                    <a:pt x="367" y="39"/>
                  </a:lnTo>
                  <a:lnTo>
                    <a:pt x="434" y="18"/>
                  </a:lnTo>
                  <a:lnTo>
                    <a:pt x="501" y="5"/>
                  </a:lnTo>
                  <a:lnTo>
                    <a:pt x="573" y="0"/>
                  </a:lnTo>
                  <a:close/>
                </a:path>
              </a:pathLst>
            </a:custGeom>
            <a:solidFill>
              <a:srgbClr val="56BCD7"/>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Freeform 25">
              <a:extLst>
                <a:ext uri="{FF2B5EF4-FFF2-40B4-BE49-F238E27FC236}">
                  <a16:creationId xmlns:a16="http://schemas.microsoft.com/office/drawing/2014/main" id="{3E6D9A20-B6B8-4BB1-8DB5-B63B4BF85D70}"/>
                </a:ext>
              </a:extLst>
            </p:cNvPr>
            <p:cNvSpPr>
              <a:spLocks/>
            </p:cNvSpPr>
            <p:nvPr/>
          </p:nvSpPr>
          <p:spPr bwMode="auto">
            <a:xfrm>
              <a:off x="5198333" y="1878769"/>
              <a:ext cx="212725" cy="1371600"/>
            </a:xfrm>
            <a:custGeom>
              <a:avLst/>
              <a:gdLst>
                <a:gd name="T0" fmla="*/ 0 w 134"/>
                <a:gd name="T1" fmla="*/ 0 h 864"/>
                <a:gd name="T2" fmla="*/ 134 w 134"/>
                <a:gd name="T3" fmla="*/ 614 h 864"/>
                <a:gd name="T4" fmla="*/ 134 w 134"/>
                <a:gd name="T5" fmla="*/ 864 h 864"/>
                <a:gd name="T6" fmla="*/ 0 w 134"/>
                <a:gd name="T7" fmla="*/ 619 h 864"/>
                <a:gd name="T8" fmla="*/ 0 w 134"/>
                <a:gd name="T9" fmla="*/ 0 h 864"/>
              </a:gdLst>
              <a:ahLst/>
              <a:cxnLst>
                <a:cxn ang="0">
                  <a:pos x="T0" y="T1"/>
                </a:cxn>
                <a:cxn ang="0">
                  <a:pos x="T2" y="T3"/>
                </a:cxn>
                <a:cxn ang="0">
                  <a:pos x="T4" y="T5"/>
                </a:cxn>
                <a:cxn ang="0">
                  <a:pos x="T6" y="T7"/>
                </a:cxn>
                <a:cxn ang="0">
                  <a:pos x="T8" y="T9"/>
                </a:cxn>
              </a:cxnLst>
              <a:rect l="0" t="0" r="r" b="b"/>
              <a:pathLst>
                <a:path w="134" h="864">
                  <a:moveTo>
                    <a:pt x="0" y="0"/>
                  </a:moveTo>
                  <a:lnTo>
                    <a:pt x="134" y="614"/>
                  </a:lnTo>
                  <a:lnTo>
                    <a:pt x="134" y="864"/>
                  </a:lnTo>
                  <a:lnTo>
                    <a:pt x="0" y="619"/>
                  </a:lnTo>
                  <a:lnTo>
                    <a:pt x="0" y="0"/>
                  </a:lnTo>
                  <a:close/>
                </a:path>
              </a:pathLst>
            </a:custGeom>
            <a:solidFill>
              <a:srgbClr val="56BCD7">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Rectangle 26">
              <a:extLst>
                <a:ext uri="{FF2B5EF4-FFF2-40B4-BE49-F238E27FC236}">
                  <a16:creationId xmlns:a16="http://schemas.microsoft.com/office/drawing/2014/main" id="{A509C63A-0922-4405-A398-C1D8A8B662C4}"/>
                </a:ext>
              </a:extLst>
            </p:cNvPr>
            <p:cNvSpPr>
              <a:spLocks noChangeArrowheads="1"/>
            </p:cNvSpPr>
            <p:nvPr/>
          </p:nvSpPr>
          <p:spPr bwMode="auto">
            <a:xfrm>
              <a:off x="3525108" y="1886706"/>
              <a:ext cx="1681163" cy="979488"/>
            </a:xfrm>
            <a:prstGeom prst="rect">
              <a:avLst/>
            </a:prstGeom>
            <a:solidFill>
              <a:srgbClr val="56BCD7"/>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Freeform 27">
              <a:extLst>
                <a:ext uri="{FF2B5EF4-FFF2-40B4-BE49-F238E27FC236}">
                  <a16:creationId xmlns:a16="http://schemas.microsoft.com/office/drawing/2014/main" id="{DC42ACB4-51FF-4054-84A7-9BB1A67E464B}"/>
                </a:ext>
              </a:extLst>
            </p:cNvPr>
            <p:cNvSpPr>
              <a:spLocks/>
            </p:cNvSpPr>
            <p:nvPr/>
          </p:nvSpPr>
          <p:spPr bwMode="auto">
            <a:xfrm>
              <a:off x="3047270" y="1881944"/>
              <a:ext cx="981075" cy="979488"/>
            </a:xfrm>
            <a:custGeom>
              <a:avLst/>
              <a:gdLst>
                <a:gd name="T0" fmla="*/ 308 w 618"/>
                <a:gd name="T1" fmla="*/ 0 h 617"/>
                <a:gd name="T2" fmla="*/ 359 w 618"/>
                <a:gd name="T3" fmla="*/ 4 h 617"/>
                <a:gd name="T4" fmla="*/ 407 w 618"/>
                <a:gd name="T5" fmla="*/ 16 h 617"/>
                <a:gd name="T6" fmla="*/ 451 w 618"/>
                <a:gd name="T7" fmla="*/ 34 h 617"/>
                <a:gd name="T8" fmla="*/ 492 w 618"/>
                <a:gd name="T9" fmla="*/ 59 h 617"/>
                <a:gd name="T10" fmla="*/ 528 w 618"/>
                <a:gd name="T11" fmla="*/ 91 h 617"/>
                <a:gd name="T12" fmla="*/ 558 w 618"/>
                <a:gd name="T13" fmla="*/ 127 h 617"/>
                <a:gd name="T14" fmla="*/ 584 w 618"/>
                <a:gd name="T15" fmla="*/ 167 h 617"/>
                <a:gd name="T16" fmla="*/ 603 w 618"/>
                <a:gd name="T17" fmla="*/ 210 h 617"/>
                <a:gd name="T18" fmla="*/ 614 w 618"/>
                <a:gd name="T19" fmla="*/ 258 h 617"/>
                <a:gd name="T20" fmla="*/ 618 w 618"/>
                <a:gd name="T21" fmla="*/ 308 h 617"/>
                <a:gd name="T22" fmla="*/ 614 w 618"/>
                <a:gd name="T23" fmla="*/ 359 h 617"/>
                <a:gd name="T24" fmla="*/ 603 w 618"/>
                <a:gd name="T25" fmla="*/ 406 h 617"/>
                <a:gd name="T26" fmla="*/ 584 w 618"/>
                <a:gd name="T27" fmla="*/ 451 h 617"/>
                <a:gd name="T28" fmla="*/ 558 w 618"/>
                <a:gd name="T29" fmla="*/ 491 h 617"/>
                <a:gd name="T30" fmla="*/ 528 w 618"/>
                <a:gd name="T31" fmla="*/ 527 h 617"/>
                <a:gd name="T32" fmla="*/ 492 w 618"/>
                <a:gd name="T33" fmla="*/ 558 h 617"/>
                <a:gd name="T34" fmla="*/ 451 w 618"/>
                <a:gd name="T35" fmla="*/ 582 h 617"/>
                <a:gd name="T36" fmla="*/ 407 w 618"/>
                <a:gd name="T37" fmla="*/ 601 h 617"/>
                <a:gd name="T38" fmla="*/ 359 w 618"/>
                <a:gd name="T39" fmla="*/ 614 h 617"/>
                <a:gd name="T40" fmla="*/ 308 w 618"/>
                <a:gd name="T41" fmla="*/ 617 h 617"/>
                <a:gd name="T42" fmla="*/ 259 w 618"/>
                <a:gd name="T43" fmla="*/ 614 h 617"/>
                <a:gd name="T44" fmla="*/ 212 w 618"/>
                <a:gd name="T45" fmla="*/ 601 h 617"/>
                <a:gd name="T46" fmla="*/ 167 w 618"/>
                <a:gd name="T47" fmla="*/ 582 h 617"/>
                <a:gd name="T48" fmla="*/ 127 w 618"/>
                <a:gd name="T49" fmla="*/ 558 h 617"/>
                <a:gd name="T50" fmla="*/ 91 w 618"/>
                <a:gd name="T51" fmla="*/ 527 h 617"/>
                <a:gd name="T52" fmla="*/ 60 w 618"/>
                <a:gd name="T53" fmla="*/ 491 h 617"/>
                <a:gd name="T54" fmla="*/ 35 w 618"/>
                <a:gd name="T55" fmla="*/ 451 h 617"/>
                <a:gd name="T56" fmla="*/ 16 w 618"/>
                <a:gd name="T57" fmla="*/ 406 h 617"/>
                <a:gd name="T58" fmla="*/ 4 w 618"/>
                <a:gd name="T59" fmla="*/ 359 h 617"/>
                <a:gd name="T60" fmla="*/ 0 w 618"/>
                <a:gd name="T61" fmla="*/ 308 h 617"/>
                <a:gd name="T62" fmla="*/ 4 w 618"/>
                <a:gd name="T63" fmla="*/ 258 h 617"/>
                <a:gd name="T64" fmla="*/ 16 w 618"/>
                <a:gd name="T65" fmla="*/ 210 h 617"/>
                <a:gd name="T66" fmla="*/ 35 w 618"/>
                <a:gd name="T67" fmla="*/ 167 h 617"/>
                <a:gd name="T68" fmla="*/ 60 w 618"/>
                <a:gd name="T69" fmla="*/ 127 h 617"/>
                <a:gd name="T70" fmla="*/ 91 w 618"/>
                <a:gd name="T71" fmla="*/ 91 h 617"/>
                <a:gd name="T72" fmla="*/ 127 w 618"/>
                <a:gd name="T73" fmla="*/ 59 h 617"/>
                <a:gd name="T74" fmla="*/ 167 w 618"/>
                <a:gd name="T75" fmla="*/ 34 h 617"/>
                <a:gd name="T76" fmla="*/ 212 w 618"/>
                <a:gd name="T77" fmla="*/ 16 h 617"/>
                <a:gd name="T78" fmla="*/ 259 w 618"/>
                <a:gd name="T79" fmla="*/ 4 h 617"/>
                <a:gd name="T80" fmla="*/ 308 w 618"/>
                <a:gd name="T81" fmla="*/ 0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8" h="617">
                  <a:moveTo>
                    <a:pt x="308" y="0"/>
                  </a:moveTo>
                  <a:lnTo>
                    <a:pt x="359" y="4"/>
                  </a:lnTo>
                  <a:lnTo>
                    <a:pt x="407" y="16"/>
                  </a:lnTo>
                  <a:lnTo>
                    <a:pt x="451" y="34"/>
                  </a:lnTo>
                  <a:lnTo>
                    <a:pt x="492" y="59"/>
                  </a:lnTo>
                  <a:lnTo>
                    <a:pt x="528" y="91"/>
                  </a:lnTo>
                  <a:lnTo>
                    <a:pt x="558" y="127"/>
                  </a:lnTo>
                  <a:lnTo>
                    <a:pt x="584" y="167"/>
                  </a:lnTo>
                  <a:lnTo>
                    <a:pt x="603" y="210"/>
                  </a:lnTo>
                  <a:lnTo>
                    <a:pt x="614" y="258"/>
                  </a:lnTo>
                  <a:lnTo>
                    <a:pt x="618" y="308"/>
                  </a:lnTo>
                  <a:lnTo>
                    <a:pt x="614" y="359"/>
                  </a:lnTo>
                  <a:lnTo>
                    <a:pt x="603" y="406"/>
                  </a:lnTo>
                  <a:lnTo>
                    <a:pt x="584" y="451"/>
                  </a:lnTo>
                  <a:lnTo>
                    <a:pt x="558" y="491"/>
                  </a:lnTo>
                  <a:lnTo>
                    <a:pt x="528" y="527"/>
                  </a:lnTo>
                  <a:lnTo>
                    <a:pt x="492" y="558"/>
                  </a:lnTo>
                  <a:lnTo>
                    <a:pt x="451" y="582"/>
                  </a:lnTo>
                  <a:lnTo>
                    <a:pt x="407" y="601"/>
                  </a:lnTo>
                  <a:lnTo>
                    <a:pt x="359" y="614"/>
                  </a:lnTo>
                  <a:lnTo>
                    <a:pt x="308" y="617"/>
                  </a:lnTo>
                  <a:lnTo>
                    <a:pt x="259" y="614"/>
                  </a:lnTo>
                  <a:lnTo>
                    <a:pt x="212" y="601"/>
                  </a:lnTo>
                  <a:lnTo>
                    <a:pt x="167" y="582"/>
                  </a:lnTo>
                  <a:lnTo>
                    <a:pt x="127" y="558"/>
                  </a:lnTo>
                  <a:lnTo>
                    <a:pt x="91" y="527"/>
                  </a:lnTo>
                  <a:lnTo>
                    <a:pt x="60" y="491"/>
                  </a:lnTo>
                  <a:lnTo>
                    <a:pt x="35" y="451"/>
                  </a:lnTo>
                  <a:lnTo>
                    <a:pt x="16" y="406"/>
                  </a:lnTo>
                  <a:lnTo>
                    <a:pt x="4" y="359"/>
                  </a:lnTo>
                  <a:lnTo>
                    <a:pt x="0" y="308"/>
                  </a:lnTo>
                  <a:lnTo>
                    <a:pt x="4" y="258"/>
                  </a:lnTo>
                  <a:lnTo>
                    <a:pt x="16" y="210"/>
                  </a:lnTo>
                  <a:lnTo>
                    <a:pt x="35" y="167"/>
                  </a:lnTo>
                  <a:lnTo>
                    <a:pt x="60" y="127"/>
                  </a:lnTo>
                  <a:lnTo>
                    <a:pt x="91" y="91"/>
                  </a:lnTo>
                  <a:lnTo>
                    <a:pt x="127" y="59"/>
                  </a:lnTo>
                  <a:lnTo>
                    <a:pt x="167" y="34"/>
                  </a:lnTo>
                  <a:lnTo>
                    <a:pt x="212" y="16"/>
                  </a:lnTo>
                  <a:lnTo>
                    <a:pt x="259" y="4"/>
                  </a:lnTo>
                  <a:lnTo>
                    <a:pt x="308" y="0"/>
                  </a:lnTo>
                  <a:close/>
                </a:path>
              </a:pathLst>
            </a:custGeom>
            <a:solidFill>
              <a:srgbClr val="56BCD7"/>
            </a:solidFill>
            <a:ln w="0">
              <a:noFill/>
              <a:prstDash val="solid"/>
              <a:round/>
              <a:headEnd/>
              <a:tailEnd/>
            </a:ln>
          </p:spPr>
          <p:txBody>
            <a:bodyPr vert="horz" wrap="square" lIns="91440" tIns="45720" rIns="91440" bIns="45720" numCol="1" anchor="ctr" anchorCtr="1"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1" name="Partial Circle 60">
            <a:extLst>
              <a:ext uri="{FF2B5EF4-FFF2-40B4-BE49-F238E27FC236}">
                <a16:creationId xmlns:a16="http://schemas.microsoft.com/office/drawing/2014/main" id="{06894269-C70F-4C3C-AE6C-7AD464E059EF}"/>
              </a:ext>
            </a:extLst>
          </p:cNvPr>
          <p:cNvSpPr/>
          <p:nvPr/>
        </p:nvSpPr>
        <p:spPr>
          <a:xfrm>
            <a:off x="5715122" y="3252645"/>
            <a:ext cx="1689100" cy="1643725"/>
          </a:xfrm>
          <a:prstGeom prst="pie">
            <a:avLst>
              <a:gd name="adj1" fmla="val 0"/>
              <a:gd name="adj2" fmla="val 1081849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4084B51C-66F9-4DC2-B6FC-70EBC51CC229}"/>
              </a:ext>
            </a:extLst>
          </p:cNvPr>
          <p:cNvGrpSpPr/>
          <p:nvPr/>
        </p:nvGrpSpPr>
        <p:grpSpPr>
          <a:xfrm>
            <a:off x="6095270" y="1780614"/>
            <a:ext cx="3081338" cy="1565276"/>
            <a:chOff x="6095270" y="2597906"/>
            <a:chExt cx="3081338" cy="1565276"/>
          </a:xfrm>
        </p:grpSpPr>
        <p:sp>
          <p:nvSpPr>
            <p:cNvPr id="34" name="Rectangle 13">
              <a:extLst>
                <a:ext uri="{FF2B5EF4-FFF2-40B4-BE49-F238E27FC236}">
                  <a16:creationId xmlns:a16="http://schemas.microsoft.com/office/drawing/2014/main" id="{3F99E053-A179-4996-8813-91F8F29396BD}"/>
                </a:ext>
              </a:extLst>
            </p:cNvPr>
            <p:cNvSpPr>
              <a:spLocks noChangeArrowheads="1"/>
            </p:cNvSpPr>
            <p:nvPr/>
          </p:nvSpPr>
          <p:spPr bwMode="auto">
            <a:xfrm>
              <a:off x="6509608" y="3334505"/>
              <a:ext cx="655638" cy="428625"/>
            </a:xfrm>
            <a:prstGeom prst="rect">
              <a:avLst/>
            </a:prstGeom>
            <a:solidFill>
              <a:srgbClr val="EF4231"/>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Freeform 14">
              <a:extLst>
                <a:ext uri="{FF2B5EF4-FFF2-40B4-BE49-F238E27FC236}">
                  <a16:creationId xmlns:a16="http://schemas.microsoft.com/office/drawing/2014/main" id="{3A57570B-71DB-46DF-91E8-9539E105B72E}"/>
                </a:ext>
              </a:extLst>
            </p:cNvPr>
            <p:cNvSpPr>
              <a:spLocks/>
            </p:cNvSpPr>
            <p:nvPr/>
          </p:nvSpPr>
          <p:spPr bwMode="auto">
            <a:xfrm>
              <a:off x="7165245" y="2597906"/>
              <a:ext cx="177800" cy="1157288"/>
            </a:xfrm>
            <a:custGeom>
              <a:avLst/>
              <a:gdLst>
                <a:gd name="T0" fmla="*/ 112 w 112"/>
                <a:gd name="T1" fmla="*/ 0 h 729"/>
                <a:gd name="T2" fmla="*/ 112 w 112"/>
                <a:gd name="T3" fmla="*/ 522 h 729"/>
                <a:gd name="T4" fmla="*/ 0 w 112"/>
                <a:gd name="T5" fmla="*/ 729 h 729"/>
                <a:gd name="T6" fmla="*/ 0 w 112"/>
                <a:gd name="T7" fmla="*/ 464 h 729"/>
                <a:gd name="T8" fmla="*/ 112 w 112"/>
                <a:gd name="T9" fmla="*/ 0 h 729"/>
              </a:gdLst>
              <a:ahLst/>
              <a:cxnLst>
                <a:cxn ang="0">
                  <a:pos x="T0" y="T1"/>
                </a:cxn>
                <a:cxn ang="0">
                  <a:pos x="T2" y="T3"/>
                </a:cxn>
                <a:cxn ang="0">
                  <a:pos x="T4" y="T5"/>
                </a:cxn>
                <a:cxn ang="0">
                  <a:pos x="T6" y="T7"/>
                </a:cxn>
                <a:cxn ang="0">
                  <a:pos x="T8" y="T9"/>
                </a:cxn>
              </a:cxnLst>
              <a:rect l="0" t="0" r="r" b="b"/>
              <a:pathLst>
                <a:path w="112" h="729">
                  <a:moveTo>
                    <a:pt x="112" y="0"/>
                  </a:moveTo>
                  <a:lnTo>
                    <a:pt x="112" y="522"/>
                  </a:lnTo>
                  <a:lnTo>
                    <a:pt x="0" y="729"/>
                  </a:lnTo>
                  <a:lnTo>
                    <a:pt x="0" y="464"/>
                  </a:lnTo>
                  <a:lnTo>
                    <a:pt x="112" y="0"/>
                  </a:lnTo>
                  <a:close/>
                </a:path>
              </a:pathLst>
            </a:custGeom>
            <a:solidFill>
              <a:srgbClr val="EF4231">
                <a:lumMod val="75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Rectangle 15">
              <a:extLst>
                <a:ext uri="{FF2B5EF4-FFF2-40B4-BE49-F238E27FC236}">
                  <a16:creationId xmlns:a16="http://schemas.microsoft.com/office/drawing/2014/main" id="{4D9904E0-2207-4225-96BB-AFC4E1F2A46B}"/>
                </a:ext>
              </a:extLst>
            </p:cNvPr>
            <p:cNvSpPr>
              <a:spLocks noChangeArrowheads="1"/>
            </p:cNvSpPr>
            <p:nvPr/>
          </p:nvSpPr>
          <p:spPr bwMode="auto">
            <a:xfrm>
              <a:off x="7336695" y="2602669"/>
              <a:ext cx="1420813" cy="828675"/>
            </a:xfrm>
            <a:prstGeom prst="rect">
              <a:avLst/>
            </a:prstGeom>
            <a:solidFill>
              <a:srgbClr val="EF4231"/>
            </a:solid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Freeform 16">
              <a:extLst>
                <a:ext uri="{FF2B5EF4-FFF2-40B4-BE49-F238E27FC236}">
                  <a16:creationId xmlns:a16="http://schemas.microsoft.com/office/drawing/2014/main" id="{F3761A8E-C1C5-4529-B8FD-4CC7AE211C2C}"/>
                </a:ext>
              </a:extLst>
            </p:cNvPr>
            <p:cNvSpPr>
              <a:spLocks/>
            </p:cNvSpPr>
            <p:nvPr/>
          </p:nvSpPr>
          <p:spPr bwMode="auto">
            <a:xfrm>
              <a:off x="8346345" y="2599494"/>
              <a:ext cx="830263" cy="833438"/>
            </a:xfrm>
            <a:custGeom>
              <a:avLst/>
              <a:gdLst>
                <a:gd name="T0" fmla="*/ 261 w 523"/>
                <a:gd name="T1" fmla="*/ 0 h 525"/>
                <a:gd name="T2" fmla="*/ 308 w 523"/>
                <a:gd name="T3" fmla="*/ 5 h 525"/>
                <a:gd name="T4" fmla="*/ 353 w 523"/>
                <a:gd name="T5" fmla="*/ 16 h 525"/>
                <a:gd name="T6" fmla="*/ 393 w 523"/>
                <a:gd name="T7" fmla="*/ 36 h 525"/>
                <a:gd name="T8" fmla="*/ 429 w 523"/>
                <a:gd name="T9" fmla="*/ 62 h 525"/>
                <a:gd name="T10" fmla="*/ 461 w 523"/>
                <a:gd name="T11" fmla="*/ 94 h 525"/>
                <a:gd name="T12" fmla="*/ 487 w 523"/>
                <a:gd name="T13" fmla="*/ 130 h 525"/>
                <a:gd name="T14" fmla="*/ 507 w 523"/>
                <a:gd name="T15" fmla="*/ 170 h 525"/>
                <a:gd name="T16" fmla="*/ 519 w 523"/>
                <a:gd name="T17" fmla="*/ 215 h 525"/>
                <a:gd name="T18" fmla="*/ 523 w 523"/>
                <a:gd name="T19" fmla="*/ 263 h 525"/>
                <a:gd name="T20" fmla="*/ 519 w 523"/>
                <a:gd name="T21" fmla="*/ 309 h 525"/>
                <a:gd name="T22" fmla="*/ 507 w 523"/>
                <a:gd name="T23" fmla="*/ 354 h 525"/>
                <a:gd name="T24" fmla="*/ 487 w 523"/>
                <a:gd name="T25" fmla="*/ 395 h 525"/>
                <a:gd name="T26" fmla="*/ 461 w 523"/>
                <a:gd name="T27" fmla="*/ 431 h 525"/>
                <a:gd name="T28" fmla="*/ 429 w 523"/>
                <a:gd name="T29" fmla="*/ 463 h 525"/>
                <a:gd name="T30" fmla="*/ 393 w 523"/>
                <a:gd name="T31" fmla="*/ 489 h 525"/>
                <a:gd name="T32" fmla="*/ 353 w 523"/>
                <a:gd name="T33" fmla="*/ 508 h 525"/>
                <a:gd name="T34" fmla="*/ 308 w 523"/>
                <a:gd name="T35" fmla="*/ 521 h 525"/>
                <a:gd name="T36" fmla="*/ 261 w 523"/>
                <a:gd name="T37" fmla="*/ 525 h 525"/>
                <a:gd name="T38" fmla="*/ 215 w 523"/>
                <a:gd name="T39" fmla="*/ 521 h 525"/>
                <a:gd name="T40" fmla="*/ 170 w 523"/>
                <a:gd name="T41" fmla="*/ 508 h 525"/>
                <a:gd name="T42" fmla="*/ 130 w 523"/>
                <a:gd name="T43" fmla="*/ 489 h 525"/>
                <a:gd name="T44" fmla="*/ 92 w 523"/>
                <a:gd name="T45" fmla="*/ 463 h 525"/>
                <a:gd name="T46" fmla="*/ 60 w 523"/>
                <a:gd name="T47" fmla="*/ 431 h 525"/>
                <a:gd name="T48" fmla="*/ 34 w 523"/>
                <a:gd name="T49" fmla="*/ 395 h 525"/>
                <a:gd name="T50" fmla="*/ 16 w 523"/>
                <a:gd name="T51" fmla="*/ 354 h 525"/>
                <a:gd name="T52" fmla="*/ 4 w 523"/>
                <a:gd name="T53" fmla="*/ 309 h 525"/>
                <a:gd name="T54" fmla="*/ 0 w 523"/>
                <a:gd name="T55" fmla="*/ 263 h 525"/>
                <a:gd name="T56" fmla="*/ 4 w 523"/>
                <a:gd name="T57" fmla="*/ 215 h 525"/>
                <a:gd name="T58" fmla="*/ 16 w 523"/>
                <a:gd name="T59" fmla="*/ 170 h 525"/>
                <a:gd name="T60" fmla="*/ 34 w 523"/>
                <a:gd name="T61" fmla="*/ 130 h 525"/>
                <a:gd name="T62" fmla="*/ 60 w 523"/>
                <a:gd name="T63" fmla="*/ 94 h 525"/>
                <a:gd name="T64" fmla="*/ 92 w 523"/>
                <a:gd name="T65" fmla="*/ 62 h 525"/>
                <a:gd name="T66" fmla="*/ 130 w 523"/>
                <a:gd name="T67" fmla="*/ 36 h 525"/>
                <a:gd name="T68" fmla="*/ 170 w 523"/>
                <a:gd name="T69" fmla="*/ 16 h 525"/>
                <a:gd name="T70" fmla="*/ 215 w 523"/>
                <a:gd name="T71" fmla="*/ 5 h 525"/>
                <a:gd name="T72" fmla="*/ 261 w 523"/>
                <a:gd name="T73"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3" h="525">
                  <a:moveTo>
                    <a:pt x="261" y="0"/>
                  </a:moveTo>
                  <a:lnTo>
                    <a:pt x="308" y="5"/>
                  </a:lnTo>
                  <a:lnTo>
                    <a:pt x="353" y="16"/>
                  </a:lnTo>
                  <a:lnTo>
                    <a:pt x="393" y="36"/>
                  </a:lnTo>
                  <a:lnTo>
                    <a:pt x="429" y="62"/>
                  </a:lnTo>
                  <a:lnTo>
                    <a:pt x="461" y="94"/>
                  </a:lnTo>
                  <a:lnTo>
                    <a:pt x="487" y="130"/>
                  </a:lnTo>
                  <a:lnTo>
                    <a:pt x="507" y="170"/>
                  </a:lnTo>
                  <a:lnTo>
                    <a:pt x="519" y="215"/>
                  </a:lnTo>
                  <a:lnTo>
                    <a:pt x="523" y="263"/>
                  </a:lnTo>
                  <a:lnTo>
                    <a:pt x="519" y="309"/>
                  </a:lnTo>
                  <a:lnTo>
                    <a:pt x="507" y="354"/>
                  </a:lnTo>
                  <a:lnTo>
                    <a:pt x="487" y="395"/>
                  </a:lnTo>
                  <a:lnTo>
                    <a:pt x="461" y="431"/>
                  </a:lnTo>
                  <a:lnTo>
                    <a:pt x="429" y="463"/>
                  </a:lnTo>
                  <a:lnTo>
                    <a:pt x="393" y="489"/>
                  </a:lnTo>
                  <a:lnTo>
                    <a:pt x="353" y="508"/>
                  </a:lnTo>
                  <a:lnTo>
                    <a:pt x="308" y="521"/>
                  </a:lnTo>
                  <a:lnTo>
                    <a:pt x="261" y="525"/>
                  </a:lnTo>
                  <a:lnTo>
                    <a:pt x="215" y="521"/>
                  </a:lnTo>
                  <a:lnTo>
                    <a:pt x="170" y="508"/>
                  </a:lnTo>
                  <a:lnTo>
                    <a:pt x="130" y="489"/>
                  </a:lnTo>
                  <a:lnTo>
                    <a:pt x="92" y="463"/>
                  </a:lnTo>
                  <a:lnTo>
                    <a:pt x="60" y="431"/>
                  </a:lnTo>
                  <a:lnTo>
                    <a:pt x="34" y="395"/>
                  </a:lnTo>
                  <a:lnTo>
                    <a:pt x="16" y="354"/>
                  </a:lnTo>
                  <a:lnTo>
                    <a:pt x="4" y="309"/>
                  </a:lnTo>
                  <a:lnTo>
                    <a:pt x="0" y="263"/>
                  </a:lnTo>
                  <a:lnTo>
                    <a:pt x="4" y="215"/>
                  </a:lnTo>
                  <a:lnTo>
                    <a:pt x="16" y="170"/>
                  </a:lnTo>
                  <a:lnTo>
                    <a:pt x="34" y="130"/>
                  </a:lnTo>
                  <a:lnTo>
                    <a:pt x="60" y="94"/>
                  </a:lnTo>
                  <a:lnTo>
                    <a:pt x="92" y="62"/>
                  </a:lnTo>
                  <a:lnTo>
                    <a:pt x="130" y="36"/>
                  </a:lnTo>
                  <a:lnTo>
                    <a:pt x="170" y="16"/>
                  </a:lnTo>
                  <a:lnTo>
                    <a:pt x="215" y="5"/>
                  </a:lnTo>
                  <a:lnTo>
                    <a:pt x="261" y="0"/>
                  </a:lnTo>
                  <a:close/>
                </a:path>
              </a:pathLst>
            </a:custGeom>
            <a:solidFill>
              <a:srgbClr val="EF4231"/>
            </a:solidFill>
            <a:ln w="0">
              <a:noFill/>
              <a:prstDash val="solid"/>
              <a:round/>
              <a:headEnd/>
              <a:tailEnd/>
            </a:ln>
          </p:spPr>
          <p:txBody>
            <a:bodyPr vert="horz" wrap="square" lIns="91440" tIns="45720" rIns="91440" bIns="45720" numCol="1" anchor="ctr" anchorCtr="1"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9" name="Freeform 12">
              <a:extLst>
                <a:ext uri="{FF2B5EF4-FFF2-40B4-BE49-F238E27FC236}">
                  <a16:creationId xmlns:a16="http://schemas.microsoft.com/office/drawing/2014/main" id="{436D274D-0D72-4419-B2DC-F30470BB515D}"/>
                </a:ext>
              </a:extLst>
            </p:cNvPr>
            <p:cNvSpPr>
              <a:spLocks/>
            </p:cNvSpPr>
            <p:nvPr/>
          </p:nvSpPr>
          <p:spPr bwMode="auto">
            <a:xfrm>
              <a:off x="6095270" y="3329744"/>
              <a:ext cx="833438" cy="833438"/>
            </a:xfrm>
            <a:custGeom>
              <a:avLst/>
              <a:gdLst>
                <a:gd name="T0" fmla="*/ 263 w 525"/>
                <a:gd name="T1" fmla="*/ 0 h 525"/>
                <a:gd name="T2" fmla="*/ 310 w 525"/>
                <a:gd name="T3" fmla="*/ 4 h 525"/>
                <a:gd name="T4" fmla="*/ 355 w 525"/>
                <a:gd name="T5" fmla="*/ 17 h 525"/>
                <a:gd name="T6" fmla="*/ 396 w 525"/>
                <a:gd name="T7" fmla="*/ 36 h 525"/>
                <a:gd name="T8" fmla="*/ 433 w 525"/>
                <a:gd name="T9" fmla="*/ 62 h 525"/>
                <a:gd name="T10" fmla="*/ 463 w 525"/>
                <a:gd name="T11" fmla="*/ 94 h 525"/>
                <a:gd name="T12" fmla="*/ 489 w 525"/>
                <a:gd name="T13" fmla="*/ 130 h 525"/>
                <a:gd name="T14" fmla="*/ 509 w 525"/>
                <a:gd name="T15" fmla="*/ 172 h 525"/>
                <a:gd name="T16" fmla="*/ 521 w 525"/>
                <a:gd name="T17" fmla="*/ 216 h 525"/>
                <a:gd name="T18" fmla="*/ 525 w 525"/>
                <a:gd name="T19" fmla="*/ 262 h 525"/>
                <a:gd name="T20" fmla="*/ 521 w 525"/>
                <a:gd name="T21" fmla="*/ 310 h 525"/>
                <a:gd name="T22" fmla="*/ 509 w 525"/>
                <a:gd name="T23" fmla="*/ 355 h 525"/>
                <a:gd name="T24" fmla="*/ 489 w 525"/>
                <a:gd name="T25" fmla="*/ 395 h 525"/>
                <a:gd name="T26" fmla="*/ 463 w 525"/>
                <a:gd name="T27" fmla="*/ 433 h 525"/>
                <a:gd name="T28" fmla="*/ 433 w 525"/>
                <a:gd name="T29" fmla="*/ 464 h 525"/>
                <a:gd name="T30" fmla="*/ 396 w 525"/>
                <a:gd name="T31" fmla="*/ 490 h 525"/>
                <a:gd name="T32" fmla="*/ 355 w 525"/>
                <a:gd name="T33" fmla="*/ 509 h 525"/>
                <a:gd name="T34" fmla="*/ 310 w 525"/>
                <a:gd name="T35" fmla="*/ 520 h 525"/>
                <a:gd name="T36" fmla="*/ 263 w 525"/>
                <a:gd name="T37" fmla="*/ 525 h 525"/>
                <a:gd name="T38" fmla="*/ 215 w 525"/>
                <a:gd name="T39" fmla="*/ 520 h 525"/>
                <a:gd name="T40" fmla="*/ 172 w 525"/>
                <a:gd name="T41" fmla="*/ 509 h 525"/>
                <a:gd name="T42" fmla="*/ 130 w 525"/>
                <a:gd name="T43" fmla="*/ 490 h 525"/>
                <a:gd name="T44" fmla="*/ 94 w 525"/>
                <a:gd name="T45" fmla="*/ 464 h 525"/>
                <a:gd name="T46" fmla="*/ 62 w 525"/>
                <a:gd name="T47" fmla="*/ 433 h 525"/>
                <a:gd name="T48" fmla="*/ 36 w 525"/>
                <a:gd name="T49" fmla="*/ 395 h 525"/>
                <a:gd name="T50" fmla="*/ 18 w 525"/>
                <a:gd name="T51" fmla="*/ 355 h 525"/>
                <a:gd name="T52" fmla="*/ 5 w 525"/>
                <a:gd name="T53" fmla="*/ 310 h 525"/>
                <a:gd name="T54" fmla="*/ 0 w 525"/>
                <a:gd name="T55" fmla="*/ 262 h 525"/>
                <a:gd name="T56" fmla="*/ 5 w 525"/>
                <a:gd name="T57" fmla="*/ 216 h 525"/>
                <a:gd name="T58" fmla="*/ 18 w 525"/>
                <a:gd name="T59" fmla="*/ 172 h 525"/>
                <a:gd name="T60" fmla="*/ 36 w 525"/>
                <a:gd name="T61" fmla="*/ 130 h 525"/>
                <a:gd name="T62" fmla="*/ 62 w 525"/>
                <a:gd name="T63" fmla="*/ 94 h 525"/>
                <a:gd name="T64" fmla="*/ 94 w 525"/>
                <a:gd name="T65" fmla="*/ 62 h 525"/>
                <a:gd name="T66" fmla="*/ 130 w 525"/>
                <a:gd name="T67" fmla="*/ 36 h 525"/>
                <a:gd name="T68" fmla="*/ 172 w 525"/>
                <a:gd name="T69" fmla="*/ 17 h 525"/>
                <a:gd name="T70" fmla="*/ 215 w 525"/>
                <a:gd name="T71" fmla="*/ 4 h 525"/>
                <a:gd name="T72" fmla="*/ 263 w 525"/>
                <a:gd name="T73"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5" h="525">
                  <a:moveTo>
                    <a:pt x="263" y="0"/>
                  </a:moveTo>
                  <a:lnTo>
                    <a:pt x="310" y="4"/>
                  </a:lnTo>
                  <a:lnTo>
                    <a:pt x="355" y="17"/>
                  </a:lnTo>
                  <a:lnTo>
                    <a:pt x="396" y="36"/>
                  </a:lnTo>
                  <a:lnTo>
                    <a:pt x="433" y="62"/>
                  </a:lnTo>
                  <a:lnTo>
                    <a:pt x="463" y="94"/>
                  </a:lnTo>
                  <a:lnTo>
                    <a:pt x="489" y="130"/>
                  </a:lnTo>
                  <a:lnTo>
                    <a:pt x="509" y="172"/>
                  </a:lnTo>
                  <a:lnTo>
                    <a:pt x="521" y="216"/>
                  </a:lnTo>
                  <a:lnTo>
                    <a:pt x="525" y="262"/>
                  </a:lnTo>
                  <a:lnTo>
                    <a:pt x="521" y="310"/>
                  </a:lnTo>
                  <a:lnTo>
                    <a:pt x="509" y="355"/>
                  </a:lnTo>
                  <a:lnTo>
                    <a:pt x="489" y="395"/>
                  </a:lnTo>
                  <a:lnTo>
                    <a:pt x="463" y="433"/>
                  </a:lnTo>
                  <a:lnTo>
                    <a:pt x="433" y="464"/>
                  </a:lnTo>
                  <a:lnTo>
                    <a:pt x="396" y="490"/>
                  </a:lnTo>
                  <a:lnTo>
                    <a:pt x="355" y="509"/>
                  </a:lnTo>
                  <a:lnTo>
                    <a:pt x="310" y="520"/>
                  </a:lnTo>
                  <a:lnTo>
                    <a:pt x="263" y="525"/>
                  </a:lnTo>
                  <a:lnTo>
                    <a:pt x="215" y="520"/>
                  </a:lnTo>
                  <a:lnTo>
                    <a:pt x="172" y="509"/>
                  </a:lnTo>
                  <a:lnTo>
                    <a:pt x="130" y="490"/>
                  </a:lnTo>
                  <a:lnTo>
                    <a:pt x="94" y="464"/>
                  </a:lnTo>
                  <a:lnTo>
                    <a:pt x="62" y="433"/>
                  </a:lnTo>
                  <a:lnTo>
                    <a:pt x="36" y="395"/>
                  </a:lnTo>
                  <a:lnTo>
                    <a:pt x="18" y="355"/>
                  </a:lnTo>
                  <a:lnTo>
                    <a:pt x="5" y="310"/>
                  </a:lnTo>
                  <a:lnTo>
                    <a:pt x="0" y="262"/>
                  </a:lnTo>
                  <a:lnTo>
                    <a:pt x="5" y="216"/>
                  </a:lnTo>
                  <a:lnTo>
                    <a:pt x="18" y="172"/>
                  </a:lnTo>
                  <a:lnTo>
                    <a:pt x="36" y="130"/>
                  </a:lnTo>
                  <a:lnTo>
                    <a:pt x="62" y="94"/>
                  </a:lnTo>
                  <a:lnTo>
                    <a:pt x="94" y="62"/>
                  </a:lnTo>
                  <a:lnTo>
                    <a:pt x="130" y="36"/>
                  </a:lnTo>
                  <a:lnTo>
                    <a:pt x="172" y="17"/>
                  </a:lnTo>
                  <a:lnTo>
                    <a:pt x="215" y="4"/>
                  </a:lnTo>
                  <a:lnTo>
                    <a:pt x="263" y="0"/>
                  </a:lnTo>
                  <a:close/>
                </a:path>
              </a:pathLst>
            </a:custGeom>
            <a:solidFill>
              <a:srgbClr val="EF423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6EAC96DA-BF89-4ABF-919E-F2D0921383DA}"/>
              </a:ext>
            </a:extLst>
          </p:cNvPr>
          <p:cNvSpPr txBox="1"/>
          <p:nvPr/>
        </p:nvSpPr>
        <p:spPr>
          <a:xfrm>
            <a:off x="7606523" y="1917816"/>
            <a:ext cx="1210972"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سریع</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3" name="TextBox 62">
            <a:extLst>
              <a:ext uri="{FF2B5EF4-FFF2-40B4-BE49-F238E27FC236}">
                <a16:creationId xmlns:a16="http://schemas.microsoft.com/office/drawing/2014/main" id="{DFF431CD-B9E0-4E96-B04C-528C42963EF5}"/>
              </a:ext>
            </a:extLst>
          </p:cNvPr>
          <p:cNvSpPr txBox="1"/>
          <p:nvPr/>
        </p:nvSpPr>
        <p:spPr>
          <a:xfrm>
            <a:off x="3267863" y="1309568"/>
            <a:ext cx="1210972" cy="46166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کند</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4" name="TextBox 63">
            <a:extLst>
              <a:ext uri="{FF2B5EF4-FFF2-40B4-BE49-F238E27FC236}">
                <a16:creationId xmlns:a16="http://schemas.microsoft.com/office/drawing/2014/main" id="{2BD7E589-84C0-483F-85EE-EF467DE40576}"/>
              </a:ext>
            </a:extLst>
          </p:cNvPr>
          <p:cNvSpPr txBox="1"/>
          <p:nvPr/>
        </p:nvSpPr>
        <p:spPr>
          <a:xfrm>
            <a:off x="1844984" y="4271240"/>
            <a:ext cx="2423459" cy="83099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وجود اطلاعات کامل معامله</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5" name="TextBox 64">
            <a:extLst>
              <a:ext uri="{FF2B5EF4-FFF2-40B4-BE49-F238E27FC236}">
                <a16:creationId xmlns:a16="http://schemas.microsoft.com/office/drawing/2014/main" id="{39B76D10-0D5F-40C0-B6E6-20CE86CCE20B}"/>
              </a:ext>
            </a:extLst>
          </p:cNvPr>
          <p:cNvSpPr txBox="1"/>
          <p:nvPr/>
        </p:nvSpPr>
        <p:spPr>
          <a:xfrm>
            <a:off x="8004952" y="5420304"/>
            <a:ext cx="2016903" cy="83099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0" i="0" u="none" strike="noStrike" kern="1200" cap="none" spc="0" normalizeH="0" baseline="0" noProof="0" dirty="0">
                <a:ln>
                  <a:noFill/>
                </a:ln>
                <a:solidFill>
                  <a:prstClr val="white"/>
                </a:solidFill>
                <a:effectLst/>
                <a:uLnTx/>
                <a:uFillTx/>
                <a:latin typeface="Calibri" panose="020F0502020204030204"/>
                <a:ea typeface="+mn-ea"/>
              </a:rPr>
              <a:t>گمنامی و نبود اطلاعات معامله</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endParaRPr>
          </a:p>
        </p:txBody>
      </p:sp>
      <p:sp>
        <p:nvSpPr>
          <p:cNvPr id="66" name="TextBox 65">
            <a:extLst>
              <a:ext uri="{FF2B5EF4-FFF2-40B4-BE49-F238E27FC236}">
                <a16:creationId xmlns:a16="http://schemas.microsoft.com/office/drawing/2014/main" id="{2E2F0AF5-E844-4FA9-A495-EC5981C855E4}"/>
              </a:ext>
            </a:extLst>
          </p:cNvPr>
          <p:cNvSpPr txBox="1"/>
          <p:nvPr/>
        </p:nvSpPr>
        <p:spPr>
          <a:xfrm flipH="1">
            <a:off x="304800" y="2775568"/>
            <a:ext cx="4105360" cy="95410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معاملات بنگاههای بزرگ (دولتی یا عمومی) با یکدیگر</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67" name="TextBox 66">
            <a:extLst>
              <a:ext uri="{FF2B5EF4-FFF2-40B4-BE49-F238E27FC236}">
                <a16:creationId xmlns:a16="http://schemas.microsoft.com/office/drawing/2014/main" id="{1C684603-E93C-41A4-ADE0-3E34E598CD86}"/>
              </a:ext>
            </a:extLst>
          </p:cNvPr>
          <p:cNvSpPr txBox="1"/>
          <p:nvPr/>
        </p:nvSpPr>
        <p:spPr>
          <a:xfrm>
            <a:off x="8233633" y="3344740"/>
            <a:ext cx="3824749" cy="95410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a:ln>
                  <a:noFill/>
                </a:ln>
                <a:solidFill>
                  <a:prstClr val="black"/>
                </a:solidFill>
                <a:effectLst/>
                <a:uLnTx/>
                <a:uFillTx/>
                <a:latin typeface="Calibri" panose="020F0502020204030204"/>
                <a:ea typeface="+mn-ea"/>
              </a:rPr>
              <a:t>معاملات اشخاص در فروشگاههای خرده فروشی</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08" name="TextBox 107">
            <a:extLst>
              <a:ext uri="{FF2B5EF4-FFF2-40B4-BE49-F238E27FC236}">
                <a16:creationId xmlns:a16="http://schemas.microsoft.com/office/drawing/2014/main" id="{C3A8E767-B026-4989-9C68-2F2B0F4E2710}"/>
              </a:ext>
            </a:extLst>
          </p:cNvPr>
          <p:cNvSpPr txBox="1"/>
          <p:nvPr/>
        </p:nvSpPr>
        <p:spPr>
          <a:xfrm>
            <a:off x="974485" y="5779442"/>
            <a:ext cx="2737345" cy="52322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a:ln>
                  <a:noFill/>
                </a:ln>
                <a:solidFill>
                  <a:prstClr val="white"/>
                </a:solidFill>
                <a:effectLst/>
                <a:uLnTx/>
                <a:uFillTx/>
                <a:latin typeface="Arial" panose="020B0604020202020204" pitchFamily="34" charset="0"/>
                <a:ea typeface="+mn-ea"/>
              </a:rPr>
              <a:t>ایده آل سازمان مالیاتی</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mn-ea"/>
            </a:endParaRPr>
          </a:p>
        </p:txBody>
      </p:sp>
      <p:pic>
        <p:nvPicPr>
          <p:cNvPr id="112" name="Picture 111">
            <a:extLst>
              <a:ext uri="{FF2B5EF4-FFF2-40B4-BE49-F238E27FC236}">
                <a16:creationId xmlns:a16="http://schemas.microsoft.com/office/drawing/2014/main" id="{D9673651-88DB-432E-B97A-A2A8A6F5A7A8}"/>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Layer>
                </a14:imgProps>
              </a:ext>
            </a:extLst>
          </a:blip>
          <a:stretch>
            <a:fillRect/>
          </a:stretch>
        </p:blipFill>
        <p:spPr>
          <a:xfrm>
            <a:off x="7420833" y="145778"/>
            <a:ext cx="4608975" cy="1670449"/>
          </a:xfrm>
          <a:prstGeom prst="rect">
            <a:avLst/>
          </a:prstGeom>
        </p:spPr>
      </p:pic>
      <p:sp>
        <p:nvSpPr>
          <p:cNvPr id="113" name="TextBox 112">
            <a:extLst>
              <a:ext uri="{FF2B5EF4-FFF2-40B4-BE49-F238E27FC236}">
                <a16:creationId xmlns:a16="http://schemas.microsoft.com/office/drawing/2014/main" id="{6B849AB4-FD8B-4979-8D3D-B5975A839B63}"/>
              </a:ext>
            </a:extLst>
          </p:cNvPr>
          <p:cNvSpPr txBox="1"/>
          <p:nvPr/>
        </p:nvSpPr>
        <p:spPr>
          <a:xfrm>
            <a:off x="8004952" y="731192"/>
            <a:ext cx="3393553" cy="52322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a:ln>
                  <a:noFill/>
                </a:ln>
                <a:solidFill>
                  <a:prstClr val="white"/>
                </a:solidFill>
                <a:effectLst/>
                <a:uLnTx/>
                <a:uFillTx/>
                <a:latin typeface="Arial" panose="020B0604020202020204" pitchFamily="34" charset="0"/>
                <a:ea typeface="+mn-ea"/>
              </a:rPr>
              <a:t>ایده آل خریدار و فروشنده</a:t>
            </a:r>
            <a:endParaRPr kumimoji="0" lang="en-US" sz="2800" b="1" i="0" u="none" strike="noStrike" kern="0" cap="none" spc="0" normalizeH="0" baseline="0" noProof="0" dirty="0">
              <a:ln>
                <a:noFill/>
              </a:ln>
              <a:solidFill>
                <a:prstClr val="white"/>
              </a:solidFill>
              <a:effectLst/>
              <a:uLnTx/>
              <a:uFillTx/>
              <a:latin typeface="Arial" panose="020B0604020202020204" pitchFamily="34" charset="0"/>
              <a:ea typeface="+mn-ea"/>
            </a:endParaRPr>
          </a:p>
        </p:txBody>
      </p:sp>
      <p:sp>
        <p:nvSpPr>
          <p:cNvPr id="119" name="TextBox 118">
            <a:extLst>
              <a:ext uri="{FF2B5EF4-FFF2-40B4-BE49-F238E27FC236}">
                <a16:creationId xmlns:a16="http://schemas.microsoft.com/office/drawing/2014/main" id="{D0D62FF1-6206-4BBD-BD83-6C1122DA2C8E}"/>
              </a:ext>
            </a:extLst>
          </p:cNvPr>
          <p:cNvSpPr txBox="1"/>
          <p:nvPr/>
        </p:nvSpPr>
        <p:spPr>
          <a:xfrm flipH="1">
            <a:off x="3479070" y="654992"/>
            <a:ext cx="1616805"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rPr>
              <a:t>اثر جانبی منفی</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0" name="TextBox 119">
            <a:extLst>
              <a:ext uri="{FF2B5EF4-FFF2-40B4-BE49-F238E27FC236}">
                <a16:creationId xmlns:a16="http://schemas.microsoft.com/office/drawing/2014/main" id="{DF0A9AEF-E65C-4D82-A2DB-C1D7DFBAE6D5}"/>
              </a:ext>
            </a:extLst>
          </p:cNvPr>
          <p:cNvSpPr txBox="1"/>
          <p:nvPr/>
        </p:nvSpPr>
        <p:spPr>
          <a:xfrm flipH="1">
            <a:off x="8813070" y="4922192"/>
            <a:ext cx="1616805"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rPr>
              <a:t>اثر جانبی منفی</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1" name="TextBox 120">
            <a:extLst>
              <a:ext uri="{FF2B5EF4-FFF2-40B4-BE49-F238E27FC236}">
                <a16:creationId xmlns:a16="http://schemas.microsoft.com/office/drawing/2014/main" id="{3BC93F8F-7B33-4EC8-9386-1A997B620604}"/>
              </a:ext>
            </a:extLst>
          </p:cNvPr>
          <p:cNvSpPr txBox="1"/>
          <p:nvPr/>
        </p:nvSpPr>
        <p:spPr>
          <a:xfrm flipH="1">
            <a:off x="2821845" y="3836342"/>
            <a:ext cx="1616805"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rPr>
              <a:t>مزیت</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122" name="TextBox 121">
            <a:extLst>
              <a:ext uri="{FF2B5EF4-FFF2-40B4-BE49-F238E27FC236}">
                <a16:creationId xmlns:a16="http://schemas.microsoft.com/office/drawing/2014/main" id="{EBEA3DA2-709D-41A2-8199-B226CE39E724}"/>
              </a:ext>
            </a:extLst>
          </p:cNvPr>
          <p:cNvSpPr txBox="1"/>
          <p:nvPr/>
        </p:nvSpPr>
        <p:spPr>
          <a:xfrm flipH="1">
            <a:off x="6298470" y="1397942"/>
            <a:ext cx="1616805"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Calibri" panose="020F0502020204030204"/>
                <a:ea typeface="+mn-ea"/>
              </a:rPr>
              <a:t>مزیت</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2109345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562CA99D-5FEC-4C68-B951-D17DF7905A18}"/>
              </a:ext>
            </a:extLst>
          </p:cNvPr>
          <p:cNvGrpSpPr/>
          <p:nvPr/>
        </p:nvGrpSpPr>
        <p:grpSpPr>
          <a:xfrm>
            <a:off x="256573" y="466308"/>
            <a:ext cx="9525602" cy="6155716"/>
            <a:chOff x="980473" y="332958"/>
            <a:chExt cx="9525602" cy="6155716"/>
          </a:xfrm>
        </p:grpSpPr>
        <p:sp>
          <p:nvSpPr>
            <p:cNvPr id="25" name="Rectangle 24">
              <a:extLst>
                <a:ext uri="{FF2B5EF4-FFF2-40B4-BE49-F238E27FC236}">
                  <a16:creationId xmlns:a16="http://schemas.microsoft.com/office/drawing/2014/main" id="{FE393F04-064A-4D61-B4FB-7D12B5621FAE}"/>
                </a:ext>
              </a:extLst>
            </p:cNvPr>
            <p:cNvSpPr>
              <a:spLocks noChangeArrowheads="1"/>
            </p:cNvSpPr>
            <p:nvPr/>
          </p:nvSpPr>
          <p:spPr bwMode="auto">
            <a:xfrm>
              <a:off x="2204753" y="756883"/>
              <a:ext cx="5652434" cy="1427811"/>
            </a:xfrm>
            <a:prstGeom prst="rect">
              <a:avLst/>
            </a:prstGeom>
            <a:solidFill>
              <a:srgbClr val="EF4231"/>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0" cap="none" spc="0" normalizeH="0" baseline="0" noProof="0" dirty="0">
                  <a:ln>
                    <a:noFill/>
                  </a:ln>
                  <a:solidFill>
                    <a:prstClr val="white"/>
                  </a:solidFill>
                  <a:effectLst/>
                  <a:uLnTx/>
                  <a:uFillTx/>
                  <a:latin typeface="Arial" panose="020B0604020202020204" pitchFamily="34" charset="0"/>
                  <a:ea typeface="+mn-ea"/>
                </a:rPr>
                <a:t>صورتحساب به ازای هر معامله حاوی اطلاعات کامل از خریدار، فروشنده و مورد معامله</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n-ea"/>
              </a:endParaRPr>
            </a:p>
          </p:txBody>
        </p:sp>
        <p:sp>
          <p:nvSpPr>
            <p:cNvPr id="26" name="Freeform 7">
              <a:extLst>
                <a:ext uri="{FF2B5EF4-FFF2-40B4-BE49-F238E27FC236}">
                  <a16:creationId xmlns:a16="http://schemas.microsoft.com/office/drawing/2014/main" id="{A53A4E66-2CF9-45C7-9597-E883E842A9B8}"/>
                </a:ext>
              </a:extLst>
            </p:cNvPr>
            <p:cNvSpPr>
              <a:spLocks noEditPoints="1"/>
            </p:cNvSpPr>
            <p:nvPr/>
          </p:nvSpPr>
          <p:spPr bwMode="auto">
            <a:xfrm>
              <a:off x="990001" y="332958"/>
              <a:ext cx="864619" cy="1999338"/>
            </a:xfrm>
            <a:custGeom>
              <a:avLst/>
              <a:gdLst>
                <a:gd name="T0" fmla="*/ 256 w 726"/>
                <a:gd name="T1" fmla="*/ 110 h 990"/>
                <a:gd name="T2" fmla="*/ 242 w 726"/>
                <a:gd name="T3" fmla="*/ 141 h 990"/>
                <a:gd name="T4" fmla="*/ 222 w 726"/>
                <a:gd name="T5" fmla="*/ 169 h 990"/>
                <a:gd name="T6" fmla="*/ 194 w 726"/>
                <a:gd name="T7" fmla="*/ 191 h 990"/>
                <a:gd name="T8" fmla="*/ 156 w 726"/>
                <a:gd name="T9" fmla="*/ 204 h 990"/>
                <a:gd name="T10" fmla="*/ 102 w 726"/>
                <a:gd name="T11" fmla="*/ 209 h 990"/>
                <a:gd name="T12" fmla="*/ 215 w 726"/>
                <a:gd name="T13" fmla="*/ 313 h 990"/>
                <a:gd name="T14" fmla="*/ 360 w 726"/>
                <a:gd name="T15" fmla="*/ 911 h 990"/>
                <a:gd name="T16" fmla="*/ 262 w 726"/>
                <a:gd name="T17" fmla="*/ 93 h 990"/>
                <a:gd name="T18" fmla="*/ 421 w 726"/>
                <a:gd name="T19" fmla="*/ 1 h 990"/>
                <a:gd name="T20" fmla="*/ 442 w 726"/>
                <a:gd name="T21" fmla="*/ 7 h 990"/>
                <a:gd name="T22" fmla="*/ 452 w 726"/>
                <a:gd name="T23" fmla="*/ 17 h 990"/>
                <a:gd name="T24" fmla="*/ 454 w 726"/>
                <a:gd name="T25" fmla="*/ 23 h 990"/>
                <a:gd name="T26" fmla="*/ 455 w 726"/>
                <a:gd name="T27" fmla="*/ 284 h 990"/>
                <a:gd name="T28" fmla="*/ 726 w 726"/>
                <a:gd name="T29" fmla="*/ 988 h 990"/>
                <a:gd name="T30" fmla="*/ 413 w 726"/>
                <a:gd name="T31" fmla="*/ 989 h 990"/>
                <a:gd name="T32" fmla="*/ 413 w 726"/>
                <a:gd name="T33" fmla="*/ 989 h 990"/>
                <a:gd name="T34" fmla="*/ 361 w 726"/>
                <a:gd name="T35" fmla="*/ 990 h 990"/>
                <a:gd name="T36" fmla="*/ 299 w 726"/>
                <a:gd name="T37" fmla="*/ 990 h 990"/>
                <a:gd name="T38" fmla="*/ 234 w 726"/>
                <a:gd name="T39" fmla="*/ 990 h 990"/>
                <a:gd name="T40" fmla="*/ 190 w 726"/>
                <a:gd name="T41" fmla="*/ 988 h 990"/>
                <a:gd name="T42" fmla="*/ 165 w 726"/>
                <a:gd name="T43" fmla="*/ 979 h 990"/>
                <a:gd name="T44" fmla="*/ 152 w 726"/>
                <a:gd name="T45" fmla="*/ 966 h 990"/>
                <a:gd name="T46" fmla="*/ 145 w 726"/>
                <a:gd name="T47" fmla="*/ 952 h 990"/>
                <a:gd name="T48" fmla="*/ 143 w 726"/>
                <a:gd name="T49" fmla="*/ 943 h 990"/>
                <a:gd name="T50" fmla="*/ 141 w 726"/>
                <a:gd name="T51" fmla="*/ 394 h 990"/>
                <a:gd name="T52" fmla="*/ 48 w 726"/>
                <a:gd name="T53" fmla="*/ 393 h 990"/>
                <a:gd name="T54" fmla="*/ 22 w 726"/>
                <a:gd name="T55" fmla="*/ 386 h 990"/>
                <a:gd name="T56" fmla="*/ 9 w 726"/>
                <a:gd name="T57" fmla="*/ 373 h 990"/>
                <a:gd name="T58" fmla="*/ 2 w 726"/>
                <a:gd name="T59" fmla="*/ 360 h 990"/>
                <a:gd name="T60" fmla="*/ 0 w 726"/>
                <a:gd name="T61" fmla="*/ 351 h 990"/>
                <a:gd name="T62" fmla="*/ 0 w 726"/>
                <a:gd name="T63" fmla="*/ 161 h 990"/>
                <a:gd name="T64" fmla="*/ 8 w 726"/>
                <a:gd name="T65" fmla="*/ 132 h 990"/>
                <a:gd name="T66" fmla="*/ 23 w 726"/>
                <a:gd name="T67" fmla="*/ 114 h 990"/>
                <a:gd name="T68" fmla="*/ 41 w 726"/>
                <a:gd name="T69" fmla="*/ 105 h 990"/>
                <a:gd name="T70" fmla="*/ 53 w 726"/>
                <a:gd name="T71" fmla="*/ 102 h 990"/>
                <a:gd name="T72" fmla="*/ 88 w 726"/>
                <a:gd name="T73" fmla="*/ 91 h 990"/>
                <a:gd name="T74" fmla="*/ 144 w 726"/>
                <a:gd name="T75" fmla="*/ 66 h 990"/>
                <a:gd name="T76" fmla="*/ 183 w 726"/>
                <a:gd name="T77" fmla="*/ 39 h 990"/>
                <a:gd name="T78" fmla="*/ 205 w 726"/>
                <a:gd name="T79" fmla="*/ 17 h 990"/>
                <a:gd name="T80" fmla="*/ 217 w 726"/>
                <a:gd name="T81" fmla="*/ 2 h 990"/>
                <a:gd name="T82" fmla="*/ 223 w 726"/>
                <a:gd name="T83" fmla="*/ 0 h 990"/>
                <a:gd name="T84" fmla="*/ 249 w 726"/>
                <a:gd name="T85" fmla="*/ 0 h 990"/>
                <a:gd name="T86" fmla="*/ 290 w 726"/>
                <a:gd name="T87" fmla="*/ 0 h 990"/>
                <a:gd name="T88" fmla="*/ 335 w 726"/>
                <a:gd name="T89" fmla="*/ 0 h 990"/>
                <a:gd name="T90" fmla="*/ 375 w 726"/>
                <a:gd name="T91" fmla="*/ 0 h 990"/>
                <a:gd name="T92" fmla="*/ 400 w 726"/>
                <a:gd name="T93" fmla="*/ 0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6" h="990">
                  <a:moveTo>
                    <a:pt x="262" y="93"/>
                  </a:moveTo>
                  <a:lnTo>
                    <a:pt x="256" y="110"/>
                  </a:lnTo>
                  <a:lnTo>
                    <a:pt x="249" y="126"/>
                  </a:lnTo>
                  <a:lnTo>
                    <a:pt x="242" y="141"/>
                  </a:lnTo>
                  <a:lnTo>
                    <a:pt x="232" y="155"/>
                  </a:lnTo>
                  <a:lnTo>
                    <a:pt x="222" y="169"/>
                  </a:lnTo>
                  <a:lnTo>
                    <a:pt x="210" y="180"/>
                  </a:lnTo>
                  <a:lnTo>
                    <a:pt x="194" y="191"/>
                  </a:lnTo>
                  <a:lnTo>
                    <a:pt x="176" y="198"/>
                  </a:lnTo>
                  <a:lnTo>
                    <a:pt x="156" y="204"/>
                  </a:lnTo>
                  <a:lnTo>
                    <a:pt x="131" y="208"/>
                  </a:lnTo>
                  <a:lnTo>
                    <a:pt x="102" y="209"/>
                  </a:lnTo>
                  <a:lnTo>
                    <a:pt x="102" y="313"/>
                  </a:lnTo>
                  <a:lnTo>
                    <a:pt x="215" y="313"/>
                  </a:lnTo>
                  <a:lnTo>
                    <a:pt x="215" y="911"/>
                  </a:lnTo>
                  <a:lnTo>
                    <a:pt x="360" y="911"/>
                  </a:lnTo>
                  <a:lnTo>
                    <a:pt x="360" y="93"/>
                  </a:lnTo>
                  <a:lnTo>
                    <a:pt x="262" y="93"/>
                  </a:lnTo>
                  <a:close/>
                  <a:moveTo>
                    <a:pt x="403" y="0"/>
                  </a:moveTo>
                  <a:lnTo>
                    <a:pt x="421" y="1"/>
                  </a:lnTo>
                  <a:lnTo>
                    <a:pt x="433" y="3"/>
                  </a:lnTo>
                  <a:lnTo>
                    <a:pt x="442" y="7"/>
                  </a:lnTo>
                  <a:lnTo>
                    <a:pt x="448" y="11"/>
                  </a:lnTo>
                  <a:lnTo>
                    <a:pt x="452" y="17"/>
                  </a:lnTo>
                  <a:lnTo>
                    <a:pt x="453" y="21"/>
                  </a:lnTo>
                  <a:lnTo>
                    <a:pt x="454" y="23"/>
                  </a:lnTo>
                  <a:lnTo>
                    <a:pt x="454" y="24"/>
                  </a:lnTo>
                  <a:lnTo>
                    <a:pt x="455" y="284"/>
                  </a:lnTo>
                  <a:lnTo>
                    <a:pt x="726" y="284"/>
                  </a:lnTo>
                  <a:lnTo>
                    <a:pt x="726" y="988"/>
                  </a:lnTo>
                  <a:lnTo>
                    <a:pt x="414" y="989"/>
                  </a:lnTo>
                  <a:lnTo>
                    <a:pt x="413" y="989"/>
                  </a:lnTo>
                  <a:lnTo>
                    <a:pt x="413" y="989"/>
                  </a:lnTo>
                  <a:lnTo>
                    <a:pt x="413" y="989"/>
                  </a:lnTo>
                  <a:lnTo>
                    <a:pt x="361" y="990"/>
                  </a:lnTo>
                  <a:lnTo>
                    <a:pt x="361" y="990"/>
                  </a:lnTo>
                  <a:lnTo>
                    <a:pt x="331" y="990"/>
                  </a:lnTo>
                  <a:lnTo>
                    <a:pt x="299" y="990"/>
                  </a:lnTo>
                  <a:lnTo>
                    <a:pt x="266" y="990"/>
                  </a:lnTo>
                  <a:lnTo>
                    <a:pt x="234" y="990"/>
                  </a:lnTo>
                  <a:lnTo>
                    <a:pt x="209" y="990"/>
                  </a:lnTo>
                  <a:lnTo>
                    <a:pt x="190" y="988"/>
                  </a:lnTo>
                  <a:lnTo>
                    <a:pt x="176" y="985"/>
                  </a:lnTo>
                  <a:lnTo>
                    <a:pt x="165" y="979"/>
                  </a:lnTo>
                  <a:lnTo>
                    <a:pt x="157" y="973"/>
                  </a:lnTo>
                  <a:lnTo>
                    <a:pt x="152" y="966"/>
                  </a:lnTo>
                  <a:lnTo>
                    <a:pt x="147" y="959"/>
                  </a:lnTo>
                  <a:lnTo>
                    <a:pt x="145" y="952"/>
                  </a:lnTo>
                  <a:lnTo>
                    <a:pt x="144" y="947"/>
                  </a:lnTo>
                  <a:lnTo>
                    <a:pt x="143" y="943"/>
                  </a:lnTo>
                  <a:lnTo>
                    <a:pt x="143" y="942"/>
                  </a:lnTo>
                  <a:lnTo>
                    <a:pt x="141" y="394"/>
                  </a:lnTo>
                  <a:lnTo>
                    <a:pt x="66" y="394"/>
                  </a:lnTo>
                  <a:lnTo>
                    <a:pt x="48" y="393"/>
                  </a:lnTo>
                  <a:lnTo>
                    <a:pt x="33" y="390"/>
                  </a:lnTo>
                  <a:lnTo>
                    <a:pt x="22" y="386"/>
                  </a:lnTo>
                  <a:lnTo>
                    <a:pt x="14" y="379"/>
                  </a:lnTo>
                  <a:lnTo>
                    <a:pt x="9" y="373"/>
                  </a:lnTo>
                  <a:lnTo>
                    <a:pt x="4" y="366"/>
                  </a:lnTo>
                  <a:lnTo>
                    <a:pt x="2" y="360"/>
                  </a:lnTo>
                  <a:lnTo>
                    <a:pt x="0" y="354"/>
                  </a:lnTo>
                  <a:lnTo>
                    <a:pt x="0" y="351"/>
                  </a:lnTo>
                  <a:lnTo>
                    <a:pt x="0" y="350"/>
                  </a:lnTo>
                  <a:lnTo>
                    <a:pt x="0" y="161"/>
                  </a:lnTo>
                  <a:lnTo>
                    <a:pt x="2" y="144"/>
                  </a:lnTo>
                  <a:lnTo>
                    <a:pt x="8" y="132"/>
                  </a:lnTo>
                  <a:lnTo>
                    <a:pt x="15" y="121"/>
                  </a:lnTo>
                  <a:lnTo>
                    <a:pt x="23" y="114"/>
                  </a:lnTo>
                  <a:lnTo>
                    <a:pt x="32" y="109"/>
                  </a:lnTo>
                  <a:lnTo>
                    <a:pt x="41" y="105"/>
                  </a:lnTo>
                  <a:lnTo>
                    <a:pt x="48" y="103"/>
                  </a:lnTo>
                  <a:lnTo>
                    <a:pt x="53" y="102"/>
                  </a:lnTo>
                  <a:lnTo>
                    <a:pt x="54" y="102"/>
                  </a:lnTo>
                  <a:lnTo>
                    <a:pt x="88" y="91"/>
                  </a:lnTo>
                  <a:lnTo>
                    <a:pt x="118" y="79"/>
                  </a:lnTo>
                  <a:lnTo>
                    <a:pt x="144" y="66"/>
                  </a:lnTo>
                  <a:lnTo>
                    <a:pt x="165" y="53"/>
                  </a:lnTo>
                  <a:lnTo>
                    <a:pt x="183" y="39"/>
                  </a:lnTo>
                  <a:lnTo>
                    <a:pt x="196" y="27"/>
                  </a:lnTo>
                  <a:lnTo>
                    <a:pt x="205" y="17"/>
                  </a:lnTo>
                  <a:lnTo>
                    <a:pt x="213" y="7"/>
                  </a:lnTo>
                  <a:lnTo>
                    <a:pt x="217" y="2"/>
                  </a:lnTo>
                  <a:lnTo>
                    <a:pt x="218" y="0"/>
                  </a:lnTo>
                  <a:lnTo>
                    <a:pt x="223" y="0"/>
                  </a:lnTo>
                  <a:lnTo>
                    <a:pt x="233" y="0"/>
                  </a:lnTo>
                  <a:lnTo>
                    <a:pt x="249" y="0"/>
                  </a:lnTo>
                  <a:lnTo>
                    <a:pt x="269" y="0"/>
                  </a:lnTo>
                  <a:lnTo>
                    <a:pt x="290" y="0"/>
                  </a:lnTo>
                  <a:lnTo>
                    <a:pt x="313" y="0"/>
                  </a:lnTo>
                  <a:lnTo>
                    <a:pt x="335" y="0"/>
                  </a:lnTo>
                  <a:lnTo>
                    <a:pt x="357" y="0"/>
                  </a:lnTo>
                  <a:lnTo>
                    <a:pt x="375" y="0"/>
                  </a:lnTo>
                  <a:lnTo>
                    <a:pt x="390" y="0"/>
                  </a:lnTo>
                  <a:lnTo>
                    <a:pt x="400" y="0"/>
                  </a:lnTo>
                  <a:lnTo>
                    <a:pt x="403" y="0"/>
                  </a:lnTo>
                  <a:close/>
                </a:path>
              </a:pathLst>
            </a:custGeom>
            <a:solidFill>
              <a:srgbClr val="EF4231"/>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27" name="Freeform 8">
              <a:extLst>
                <a:ext uri="{FF2B5EF4-FFF2-40B4-BE49-F238E27FC236}">
                  <a16:creationId xmlns:a16="http://schemas.microsoft.com/office/drawing/2014/main" id="{B69B49EF-9815-40A7-874D-E407A820272D}"/>
                </a:ext>
              </a:extLst>
            </p:cNvPr>
            <p:cNvSpPr>
              <a:spLocks/>
            </p:cNvSpPr>
            <p:nvPr/>
          </p:nvSpPr>
          <p:spPr bwMode="auto">
            <a:xfrm>
              <a:off x="1854620" y="756884"/>
              <a:ext cx="350135" cy="1583313"/>
            </a:xfrm>
            <a:custGeom>
              <a:avLst/>
              <a:gdLst>
                <a:gd name="T0" fmla="*/ 294 w 294"/>
                <a:gd name="T1" fmla="*/ 0 h 784"/>
                <a:gd name="T2" fmla="*/ 294 w 294"/>
                <a:gd name="T3" fmla="*/ 707 h 784"/>
                <a:gd name="T4" fmla="*/ 0 w 294"/>
                <a:gd name="T5" fmla="*/ 784 h 784"/>
                <a:gd name="T6" fmla="*/ 0 w 294"/>
                <a:gd name="T7" fmla="*/ 80 h 784"/>
                <a:gd name="T8" fmla="*/ 294 w 294"/>
                <a:gd name="T9" fmla="*/ 0 h 784"/>
              </a:gdLst>
              <a:ahLst/>
              <a:cxnLst>
                <a:cxn ang="0">
                  <a:pos x="T0" y="T1"/>
                </a:cxn>
                <a:cxn ang="0">
                  <a:pos x="T2" y="T3"/>
                </a:cxn>
                <a:cxn ang="0">
                  <a:pos x="T4" y="T5"/>
                </a:cxn>
                <a:cxn ang="0">
                  <a:pos x="T6" y="T7"/>
                </a:cxn>
                <a:cxn ang="0">
                  <a:pos x="T8" y="T9"/>
                </a:cxn>
              </a:cxnLst>
              <a:rect l="0" t="0" r="r" b="b"/>
              <a:pathLst>
                <a:path w="294" h="784">
                  <a:moveTo>
                    <a:pt x="294" y="0"/>
                  </a:moveTo>
                  <a:lnTo>
                    <a:pt x="294" y="707"/>
                  </a:lnTo>
                  <a:lnTo>
                    <a:pt x="0" y="784"/>
                  </a:lnTo>
                  <a:lnTo>
                    <a:pt x="0" y="80"/>
                  </a:lnTo>
                  <a:lnTo>
                    <a:pt x="294" y="0"/>
                  </a:lnTo>
                  <a:close/>
                </a:path>
              </a:pathLst>
            </a:custGeom>
            <a:solidFill>
              <a:srgbClr val="EF4231">
                <a:lumMod val="75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28" name="Freeform 9">
              <a:extLst>
                <a:ext uri="{FF2B5EF4-FFF2-40B4-BE49-F238E27FC236}">
                  <a16:creationId xmlns:a16="http://schemas.microsoft.com/office/drawing/2014/main" id="{BC0C5984-9BF8-4AB1-9667-66CFC9005473}"/>
                </a:ext>
              </a:extLst>
            </p:cNvPr>
            <p:cNvSpPr>
              <a:spLocks/>
            </p:cNvSpPr>
            <p:nvPr/>
          </p:nvSpPr>
          <p:spPr bwMode="auto">
            <a:xfrm>
              <a:off x="7857188" y="756884"/>
              <a:ext cx="356089" cy="1579274"/>
            </a:xfrm>
            <a:custGeom>
              <a:avLst/>
              <a:gdLst>
                <a:gd name="T0" fmla="*/ 0 w 299"/>
                <a:gd name="T1" fmla="*/ 0 h 782"/>
                <a:gd name="T2" fmla="*/ 299 w 299"/>
                <a:gd name="T3" fmla="*/ 80 h 782"/>
                <a:gd name="T4" fmla="*/ 299 w 299"/>
                <a:gd name="T5" fmla="*/ 782 h 782"/>
                <a:gd name="T6" fmla="*/ 0 w 299"/>
                <a:gd name="T7" fmla="*/ 707 h 782"/>
                <a:gd name="T8" fmla="*/ 0 w 299"/>
                <a:gd name="T9" fmla="*/ 0 h 782"/>
              </a:gdLst>
              <a:ahLst/>
              <a:cxnLst>
                <a:cxn ang="0">
                  <a:pos x="T0" y="T1"/>
                </a:cxn>
                <a:cxn ang="0">
                  <a:pos x="T2" y="T3"/>
                </a:cxn>
                <a:cxn ang="0">
                  <a:pos x="T4" y="T5"/>
                </a:cxn>
                <a:cxn ang="0">
                  <a:pos x="T6" y="T7"/>
                </a:cxn>
                <a:cxn ang="0">
                  <a:pos x="T8" y="T9"/>
                </a:cxn>
              </a:cxnLst>
              <a:rect l="0" t="0" r="r" b="b"/>
              <a:pathLst>
                <a:path w="299" h="782">
                  <a:moveTo>
                    <a:pt x="0" y="0"/>
                  </a:moveTo>
                  <a:lnTo>
                    <a:pt x="299" y="80"/>
                  </a:lnTo>
                  <a:lnTo>
                    <a:pt x="299" y="782"/>
                  </a:lnTo>
                  <a:lnTo>
                    <a:pt x="0" y="707"/>
                  </a:lnTo>
                  <a:lnTo>
                    <a:pt x="0" y="0"/>
                  </a:lnTo>
                  <a:close/>
                </a:path>
              </a:pathLst>
            </a:custGeom>
            <a:solidFill>
              <a:srgbClr val="EF4231">
                <a:lumMod val="60000"/>
                <a:lumOff val="40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29" name="Rectangle 28">
              <a:extLst>
                <a:ext uri="{FF2B5EF4-FFF2-40B4-BE49-F238E27FC236}">
                  <a16:creationId xmlns:a16="http://schemas.microsoft.com/office/drawing/2014/main" id="{983D5D3F-4FAB-40B3-B7F5-7A7785456804}"/>
                </a:ext>
              </a:extLst>
            </p:cNvPr>
            <p:cNvSpPr>
              <a:spLocks noChangeArrowheads="1"/>
            </p:cNvSpPr>
            <p:nvPr/>
          </p:nvSpPr>
          <p:spPr bwMode="auto">
            <a:xfrm>
              <a:off x="8213278" y="937883"/>
              <a:ext cx="2292797" cy="1417711"/>
            </a:xfrm>
            <a:prstGeom prst="rect">
              <a:avLst/>
            </a:prstGeom>
            <a:solidFill>
              <a:srgbClr val="EF4231"/>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Invoice</a:t>
              </a:r>
            </a:p>
          </p:txBody>
        </p:sp>
        <p:sp>
          <p:nvSpPr>
            <p:cNvPr id="30" name="Freeform 11">
              <a:extLst>
                <a:ext uri="{FF2B5EF4-FFF2-40B4-BE49-F238E27FC236}">
                  <a16:creationId xmlns:a16="http://schemas.microsoft.com/office/drawing/2014/main" id="{C943598E-E3C2-4296-A315-AF2F3B01A41B}"/>
                </a:ext>
              </a:extLst>
            </p:cNvPr>
            <p:cNvSpPr>
              <a:spLocks/>
            </p:cNvSpPr>
            <p:nvPr/>
          </p:nvSpPr>
          <p:spPr bwMode="auto">
            <a:xfrm>
              <a:off x="1854620" y="2811045"/>
              <a:ext cx="350135" cy="1585333"/>
            </a:xfrm>
            <a:custGeom>
              <a:avLst/>
              <a:gdLst>
                <a:gd name="T0" fmla="*/ 294 w 294"/>
                <a:gd name="T1" fmla="*/ 0 h 785"/>
                <a:gd name="T2" fmla="*/ 294 w 294"/>
                <a:gd name="T3" fmla="*/ 707 h 785"/>
                <a:gd name="T4" fmla="*/ 0 w 294"/>
                <a:gd name="T5" fmla="*/ 785 h 785"/>
                <a:gd name="T6" fmla="*/ 0 w 294"/>
                <a:gd name="T7" fmla="*/ 80 h 785"/>
                <a:gd name="T8" fmla="*/ 294 w 294"/>
                <a:gd name="T9" fmla="*/ 0 h 785"/>
              </a:gdLst>
              <a:ahLst/>
              <a:cxnLst>
                <a:cxn ang="0">
                  <a:pos x="T0" y="T1"/>
                </a:cxn>
                <a:cxn ang="0">
                  <a:pos x="T2" y="T3"/>
                </a:cxn>
                <a:cxn ang="0">
                  <a:pos x="T4" y="T5"/>
                </a:cxn>
                <a:cxn ang="0">
                  <a:pos x="T6" y="T7"/>
                </a:cxn>
                <a:cxn ang="0">
                  <a:pos x="T8" y="T9"/>
                </a:cxn>
              </a:cxnLst>
              <a:rect l="0" t="0" r="r" b="b"/>
              <a:pathLst>
                <a:path w="294" h="785">
                  <a:moveTo>
                    <a:pt x="294" y="0"/>
                  </a:moveTo>
                  <a:lnTo>
                    <a:pt x="294" y="707"/>
                  </a:lnTo>
                  <a:lnTo>
                    <a:pt x="0" y="785"/>
                  </a:lnTo>
                  <a:lnTo>
                    <a:pt x="0" y="80"/>
                  </a:lnTo>
                  <a:lnTo>
                    <a:pt x="294" y="0"/>
                  </a:lnTo>
                  <a:close/>
                </a:path>
              </a:pathLst>
            </a:custGeom>
            <a:solidFill>
              <a:srgbClr val="56BCD7">
                <a:lumMod val="75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31" name="Rectangle 30">
              <a:extLst>
                <a:ext uri="{FF2B5EF4-FFF2-40B4-BE49-F238E27FC236}">
                  <a16:creationId xmlns:a16="http://schemas.microsoft.com/office/drawing/2014/main" id="{7E291173-13CC-4B8E-AD17-10C4BA33D7BA}"/>
                </a:ext>
              </a:extLst>
            </p:cNvPr>
            <p:cNvSpPr>
              <a:spLocks noChangeArrowheads="1"/>
            </p:cNvSpPr>
            <p:nvPr/>
          </p:nvSpPr>
          <p:spPr bwMode="auto">
            <a:xfrm>
              <a:off x="2204753" y="2811045"/>
              <a:ext cx="5652434" cy="1427811"/>
            </a:xfrm>
            <a:prstGeom prst="rect">
              <a:avLst/>
            </a:prstGeom>
            <a:solidFill>
              <a:srgbClr val="56BCD7"/>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0" cap="none" spc="0" normalizeH="0" baseline="0" noProof="0" dirty="0">
                  <a:ln>
                    <a:noFill/>
                  </a:ln>
                  <a:solidFill>
                    <a:prstClr val="white"/>
                  </a:solidFill>
                  <a:effectLst/>
                  <a:uLnTx/>
                  <a:uFillTx/>
                  <a:latin typeface="Arial" panose="020B0604020202020204" pitchFamily="34" charset="0"/>
                  <a:ea typeface="+mn-ea"/>
                </a:rPr>
                <a:t>صورتحساب ساده به ازای هر معامله حاوی اطلاعات اصلی مورد معامله و اطلاعات حداقلی از خریدار</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n-ea"/>
              </a:endParaRPr>
            </a:p>
          </p:txBody>
        </p:sp>
        <p:sp>
          <p:nvSpPr>
            <p:cNvPr id="32" name="Freeform 13">
              <a:extLst>
                <a:ext uri="{FF2B5EF4-FFF2-40B4-BE49-F238E27FC236}">
                  <a16:creationId xmlns:a16="http://schemas.microsoft.com/office/drawing/2014/main" id="{08D0A4F9-EDA3-4BD7-87DA-7255A03E475E}"/>
                </a:ext>
              </a:extLst>
            </p:cNvPr>
            <p:cNvSpPr>
              <a:spLocks/>
            </p:cNvSpPr>
            <p:nvPr/>
          </p:nvSpPr>
          <p:spPr bwMode="auto">
            <a:xfrm>
              <a:off x="7857188" y="2811045"/>
              <a:ext cx="356089" cy="1585333"/>
            </a:xfrm>
            <a:custGeom>
              <a:avLst/>
              <a:gdLst>
                <a:gd name="T0" fmla="*/ 0 w 299"/>
                <a:gd name="T1" fmla="*/ 0 h 785"/>
                <a:gd name="T2" fmla="*/ 299 w 299"/>
                <a:gd name="T3" fmla="*/ 80 h 785"/>
                <a:gd name="T4" fmla="*/ 299 w 299"/>
                <a:gd name="T5" fmla="*/ 80 h 785"/>
                <a:gd name="T6" fmla="*/ 299 w 299"/>
                <a:gd name="T7" fmla="*/ 785 h 785"/>
                <a:gd name="T8" fmla="*/ 0 w 299"/>
                <a:gd name="T9" fmla="*/ 707 h 785"/>
                <a:gd name="T10" fmla="*/ 0 w 299"/>
                <a:gd name="T11" fmla="*/ 0 h 785"/>
              </a:gdLst>
              <a:ahLst/>
              <a:cxnLst>
                <a:cxn ang="0">
                  <a:pos x="T0" y="T1"/>
                </a:cxn>
                <a:cxn ang="0">
                  <a:pos x="T2" y="T3"/>
                </a:cxn>
                <a:cxn ang="0">
                  <a:pos x="T4" y="T5"/>
                </a:cxn>
                <a:cxn ang="0">
                  <a:pos x="T6" y="T7"/>
                </a:cxn>
                <a:cxn ang="0">
                  <a:pos x="T8" y="T9"/>
                </a:cxn>
                <a:cxn ang="0">
                  <a:pos x="T10" y="T11"/>
                </a:cxn>
              </a:cxnLst>
              <a:rect l="0" t="0" r="r" b="b"/>
              <a:pathLst>
                <a:path w="299" h="785">
                  <a:moveTo>
                    <a:pt x="0" y="0"/>
                  </a:moveTo>
                  <a:lnTo>
                    <a:pt x="299" y="80"/>
                  </a:lnTo>
                  <a:lnTo>
                    <a:pt x="299" y="80"/>
                  </a:lnTo>
                  <a:lnTo>
                    <a:pt x="299" y="785"/>
                  </a:lnTo>
                  <a:lnTo>
                    <a:pt x="0" y="707"/>
                  </a:lnTo>
                  <a:lnTo>
                    <a:pt x="0" y="0"/>
                  </a:lnTo>
                  <a:close/>
                </a:path>
              </a:pathLst>
            </a:custGeom>
            <a:solidFill>
              <a:srgbClr val="56BCD7">
                <a:lumMod val="60000"/>
                <a:lumOff val="40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33" name="Rectangle 32">
              <a:extLst>
                <a:ext uri="{FF2B5EF4-FFF2-40B4-BE49-F238E27FC236}">
                  <a16:creationId xmlns:a16="http://schemas.microsoft.com/office/drawing/2014/main" id="{04CE16B6-6A6D-42F5-91C1-CE229830ACF6}"/>
                </a:ext>
              </a:extLst>
            </p:cNvPr>
            <p:cNvSpPr>
              <a:spLocks noChangeArrowheads="1"/>
            </p:cNvSpPr>
            <p:nvPr/>
          </p:nvSpPr>
          <p:spPr bwMode="auto">
            <a:xfrm>
              <a:off x="8213278" y="2982520"/>
              <a:ext cx="2292797" cy="1423772"/>
            </a:xfrm>
            <a:prstGeom prst="rect">
              <a:avLst/>
            </a:prstGeom>
            <a:solidFill>
              <a:srgbClr val="56BCD7"/>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Simplified Invoice</a:t>
              </a:r>
            </a:p>
          </p:txBody>
        </p:sp>
        <p:sp>
          <p:nvSpPr>
            <p:cNvPr id="34" name="Freeform 15">
              <a:extLst>
                <a:ext uri="{FF2B5EF4-FFF2-40B4-BE49-F238E27FC236}">
                  <a16:creationId xmlns:a16="http://schemas.microsoft.com/office/drawing/2014/main" id="{19B80D5A-DA5D-42FD-8C41-81F6E01B5714}"/>
                </a:ext>
              </a:extLst>
            </p:cNvPr>
            <p:cNvSpPr>
              <a:spLocks noEditPoints="1"/>
            </p:cNvSpPr>
            <p:nvPr/>
          </p:nvSpPr>
          <p:spPr bwMode="auto">
            <a:xfrm>
              <a:off x="980473" y="2407364"/>
              <a:ext cx="874146" cy="1987220"/>
            </a:xfrm>
            <a:custGeom>
              <a:avLst/>
              <a:gdLst>
                <a:gd name="T0" fmla="*/ 232 w 734"/>
                <a:gd name="T1" fmla="*/ 109 h 984"/>
                <a:gd name="T2" fmla="*/ 157 w 734"/>
                <a:gd name="T3" fmla="*/ 152 h 984"/>
                <a:gd name="T4" fmla="*/ 118 w 734"/>
                <a:gd name="T5" fmla="*/ 229 h 984"/>
                <a:gd name="T6" fmla="*/ 110 w 734"/>
                <a:gd name="T7" fmla="*/ 373 h 984"/>
                <a:gd name="T8" fmla="*/ 231 w 734"/>
                <a:gd name="T9" fmla="*/ 267 h 984"/>
                <a:gd name="T10" fmla="*/ 253 w 734"/>
                <a:gd name="T11" fmla="*/ 225 h 984"/>
                <a:gd name="T12" fmla="*/ 295 w 734"/>
                <a:gd name="T13" fmla="*/ 213 h 984"/>
                <a:gd name="T14" fmla="*/ 335 w 734"/>
                <a:gd name="T15" fmla="*/ 222 h 984"/>
                <a:gd name="T16" fmla="*/ 356 w 734"/>
                <a:gd name="T17" fmla="*/ 258 h 984"/>
                <a:gd name="T18" fmla="*/ 360 w 734"/>
                <a:gd name="T19" fmla="*/ 338 h 984"/>
                <a:gd name="T20" fmla="*/ 329 w 734"/>
                <a:gd name="T21" fmla="*/ 428 h 984"/>
                <a:gd name="T22" fmla="*/ 277 w 734"/>
                <a:gd name="T23" fmla="*/ 502 h 984"/>
                <a:gd name="T24" fmla="*/ 214 w 734"/>
                <a:gd name="T25" fmla="*/ 569 h 984"/>
                <a:gd name="T26" fmla="*/ 157 w 734"/>
                <a:gd name="T27" fmla="*/ 639 h 984"/>
                <a:gd name="T28" fmla="*/ 119 w 734"/>
                <a:gd name="T29" fmla="*/ 724 h 984"/>
                <a:gd name="T30" fmla="*/ 110 w 734"/>
                <a:gd name="T31" fmla="*/ 890 h 984"/>
                <a:gd name="T32" fmla="*/ 237 w 734"/>
                <a:gd name="T33" fmla="*/ 779 h 984"/>
                <a:gd name="T34" fmla="*/ 248 w 734"/>
                <a:gd name="T35" fmla="*/ 713 h 984"/>
                <a:gd name="T36" fmla="*/ 291 w 734"/>
                <a:gd name="T37" fmla="*/ 650 h 984"/>
                <a:gd name="T38" fmla="*/ 353 w 734"/>
                <a:gd name="T39" fmla="*/ 582 h 984"/>
                <a:gd name="T40" fmla="*/ 418 w 734"/>
                <a:gd name="T41" fmla="*/ 506 h 984"/>
                <a:gd name="T42" fmla="*/ 468 w 734"/>
                <a:gd name="T43" fmla="*/ 413 h 984"/>
                <a:gd name="T44" fmla="*/ 488 w 734"/>
                <a:gd name="T45" fmla="*/ 298 h 984"/>
                <a:gd name="T46" fmla="*/ 471 w 734"/>
                <a:gd name="T47" fmla="*/ 199 h 984"/>
                <a:gd name="T48" fmla="*/ 420 w 734"/>
                <a:gd name="T49" fmla="*/ 134 h 984"/>
                <a:gd name="T50" fmla="*/ 335 w 734"/>
                <a:gd name="T51" fmla="*/ 103 h 984"/>
                <a:gd name="T52" fmla="*/ 288 w 734"/>
                <a:gd name="T53" fmla="*/ 0 h 984"/>
                <a:gd name="T54" fmla="*/ 373 w 734"/>
                <a:gd name="T55" fmla="*/ 6 h 984"/>
                <a:gd name="T56" fmla="*/ 468 w 734"/>
                <a:gd name="T57" fmla="*/ 36 h 984"/>
                <a:gd name="T58" fmla="*/ 533 w 734"/>
                <a:gd name="T59" fmla="*/ 83 h 984"/>
                <a:gd name="T60" fmla="*/ 572 w 734"/>
                <a:gd name="T61" fmla="*/ 138 h 984"/>
                <a:gd name="T62" fmla="*/ 593 w 734"/>
                <a:gd name="T63" fmla="*/ 192 h 984"/>
                <a:gd name="T64" fmla="*/ 600 w 734"/>
                <a:gd name="T65" fmla="*/ 238 h 984"/>
                <a:gd name="T66" fmla="*/ 601 w 734"/>
                <a:gd name="T67" fmla="*/ 267 h 984"/>
                <a:gd name="T68" fmla="*/ 600 w 734"/>
                <a:gd name="T69" fmla="*/ 275 h 984"/>
                <a:gd name="T70" fmla="*/ 572 w 734"/>
                <a:gd name="T71" fmla="*/ 980 h 984"/>
                <a:gd name="T72" fmla="*/ 104 w 734"/>
                <a:gd name="T73" fmla="*/ 978 h 984"/>
                <a:gd name="T74" fmla="*/ 46 w 734"/>
                <a:gd name="T75" fmla="*/ 958 h 984"/>
                <a:gd name="T76" fmla="*/ 17 w 734"/>
                <a:gd name="T77" fmla="*/ 931 h 984"/>
                <a:gd name="T78" fmla="*/ 5 w 734"/>
                <a:gd name="T79" fmla="*/ 906 h 984"/>
                <a:gd name="T80" fmla="*/ 3 w 734"/>
                <a:gd name="T81" fmla="*/ 895 h 984"/>
                <a:gd name="T82" fmla="*/ 9 w 734"/>
                <a:gd name="T83" fmla="*/ 673 h 984"/>
                <a:gd name="T84" fmla="*/ 33 w 734"/>
                <a:gd name="T85" fmla="*/ 600 h 984"/>
                <a:gd name="T86" fmla="*/ 62 w 734"/>
                <a:gd name="T87" fmla="*/ 545 h 984"/>
                <a:gd name="T88" fmla="*/ 81 w 734"/>
                <a:gd name="T89" fmla="*/ 517 h 984"/>
                <a:gd name="T90" fmla="*/ 45 w 734"/>
                <a:gd name="T91" fmla="*/ 494 h 984"/>
                <a:gd name="T92" fmla="*/ 13 w 734"/>
                <a:gd name="T93" fmla="*/ 454 h 984"/>
                <a:gd name="T94" fmla="*/ 4 w 734"/>
                <a:gd name="T95" fmla="*/ 426 h 984"/>
                <a:gd name="T96" fmla="*/ 0 w 734"/>
                <a:gd name="T97" fmla="*/ 325 h 984"/>
                <a:gd name="T98" fmla="*/ 17 w 734"/>
                <a:gd name="T99" fmla="*/ 207 h 984"/>
                <a:gd name="T100" fmla="*/ 54 w 734"/>
                <a:gd name="T101" fmla="*/ 122 h 984"/>
                <a:gd name="T102" fmla="*/ 103 w 734"/>
                <a:gd name="T103" fmla="*/ 64 h 984"/>
                <a:gd name="T104" fmla="*/ 159 w 734"/>
                <a:gd name="T105" fmla="*/ 28 h 984"/>
                <a:gd name="T106" fmla="*/ 211 w 734"/>
                <a:gd name="T107" fmla="*/ 9 h 984"/>
                <a:gd name="T108" fmla="*/ 256 w 734"/>
                <a:gd name="T109" fmla="*/ 1 h 984"/>
                <a:gd name="T110" fmla="*/ 284 w 734"/>
                <a:gd name="T111" fmla="*/ 0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4" h="984">
                  <a:moveTo>
                    <a:pt x="299" y="101"/>
                  </a:moveTo>
                  <a:lnTo>
                    <a:pt x="263" y="103"/>
                  </a:lnTo>
                  <a:lnTo>
                    <a:pt x="232" y="109"/>
                  </a:lnTo>
                  <a:lnTo>
                    <a:pt x="203" y="119"/>
                  </a:lnTo>
                  <a:lnTo>
                    <a:pt x="179" y="134"/>
                  </a:lnTo>
                  <a:lnTo>
                    <a:pt x="157" y="152"/>
                  </a:lnTo>
                  <a:lnTo>
                    <a:pt x="141" y="174"/>
                  </a:lnTo>
                  <a:lnTo>
                    <a:pt x="127" y="199"/>
                  </a:lnTo>
                  <a:lnTo>
                    <a:pt x="118" y="229"/>
                  </a:lnTo>
                  <a:lnTo>
                    <a:pt x="112" y="261"/>
                  </a:lnTo>
                  <a:lnTo>
                    <a:pt x="110" y="298"/>
                  </a:lnTo>
                  <a:lnTo>
                    <a:pt x="110" y="373"/>
                  </a:lnTo>
                  <a:lnTo>
                    <a:pt x="230" y="373"/>
                  </a:lnTo>
                  <a:lnTo>
                    <a:pt x="230" y="289"/>
                  </a:lnTo>
                  <a:lnTo>
                    <a:pt x="231" y="267"/>
                  </a:lnTo>
                  <a:lnTo>
                    <a:pt x="236" y="250"/>
                  </a:lnTo>
                  <a:lnTo>
                    <a:pt x="243" y="235"/>
                  </a:lnTo>
                  <a:lnTo>
                    <a:pt x="253" y="225"/>
                  </a:lnTo>
                  <a:lnTo>
                    <a:pt x="265" y="218"/>
                  </a:lnTo>
                  <a:lnTo>
                    <a:pt x="280" y="214"/>
                  </a:lnTo>
                  <a:lnTo>
                    <a:pt x="295" y="213"/>
                  </a:lnTo>
                  <a:lnTo>
                    <a:pt x="310" y="214"/>
                  </a:lnTo>
                  <a:lnTo>
                    <a:pt x="323" y="217"/>
                  </a:lnTo>
                  <a:lnTo>
                    <a:pt x="335" y="222"/>
                  </a:lnTo>
                  <a:lnTo>
                    <a:pt x="344" y="230"/>
                  </a:lnTo>
                  <a:lnTo>
                    <a:pt x="351" y="243"/>
                  </a:lnTo>
                  <a:lnTo>
                    <a:pt x="356" y="258"/>
                  </a:lnTo>
                  <a:lnTo>
                    <a:pt x="361" y="278"/>
                  </a:lnTo>
                  <a:lnTo>
                    <a:pt x="362" y="302"/>
                  </a:lnTo>
                  <a:lnTo>
                    <a:pt x="360" y="338"/>
                  </a:lnTo>
                  <a:lnTo>
                    <a:pt x="353" y="370"/>
                  </a:lnTo>
                  <a:lnTo>
                    <a:pt x="343" y="400"/>
                  </a:lnTo>
                  <a:lnTo>
                    <a:pt x="329" y="428"/>
                  </a:lnTo>
                  <a:lnTo>
                    <a:pt x="314" y="454"/>
                  </a:lnTo>
                  <a:lnTo>
                    <a:pt x="296" y="479"/>
                  </a:lnTo>
                  <a:lnTo>
                    <a:pt x="277" y="502"/>
                  </a:lnTo>
                  <a:lnTo>
                    <a:pt x="257" y="524"/>
                  </a:lnTo>
                  <a:lnTo>
                    <a:pt x="236" y="546"/>
                  </a:lnTo>
                  <a:lnTo>
                    <a:pt x="214" y="569"/>
                  </a:lnTo>
                  <a:lnTo>
                    <a:pt x="195" y="592"/>
                  </a:lnTo>
                  <a:lnTo>
                    <a:pt x="175" y="615"/>
                  </a:lnTo>
                  <a:lnTo>
                    <a:pt x="157" y="639"/>
                  </a:lnTo>
                  <a:lnTo>
                    <a:pt x="142" y="665"/>
                  </a:lnTo>
                  <a:lnTo>
                    <a:pt x="128" y="694"/>
                  </a:lnTo>
                  <a:lnTo>
                    <a:pt x="119" y="724"/>
                  </a:lnTo>
                  <a:lnTo>
                    <a:pt x="112" y="758"/>
                  </a:lnTo>
                  <a:lnTo>
                    <a:pt x="110" y="795"/>
                  </a:lnTo>
                  <a:lnTo>
                    <a:pt x="110" y="890"/>
                  </a:lnTo>
                  <a:lnTo>
                    <a:pt x="477" y="890"/>
                  </a:lnTo>
                  <a:lnTo>
                    <a:pt x="477" y="779"/>
                  </a:lnTo>
                  <a:lnTo>
                    <a:pt x="237" y="779"/>
                  </a:lnTo>
                  <a:lnTo>
                    <a:pt x="235" y="757"/>
                  </a:lnTo>
                  <a:lnTo>
                    <a:pt x="239" y="735"/>
                  </a:lnTo>
                  <a:lnTo>
                    <a:pt x="248" y="713"/>
                  </a:lnTo>
                  <a:lnTo>
                    <a:pt x="259" y="692"/>
                  </a:lnTo>
                  <a:lnTo>
                    <a:pt x="274" y="672"/>
                  </a:lnTo>
                  <a:lnTo>
                    <a:pt x="291" y="650"/>
                  </a:lnTo>
                  <a:lnTo>
                    <a:pt x="311" y="628"/>
                  </a:lnTo>
                  <a:lnTo>
                    <a:pt x="332" y="606"/>
                  </a:lnTo>
                  <a:lnTo>
                    <a:pt x="353" y="582"/>
                  </a:lnTo>
                  <a:lnTo>
                    <a:pt x="375" y="559"/>
                  </a:lnTo>
                  <a:lnTo>
                    <a:pt x="397" y="533"/>
                  </a:lnTo>
                  <a:lnTo>
                    <a:pt x="418" y="506"/>
                  </a:lnTo>
                  <a:lnTo>
                    <a:pt x="437" y="477"/>
                  </a:lnTo>
                  <a:lnTo>
                    <a:pt x="454" y="446"/>
                  </a:lnTo>
                  <a:lnTo>
                    <a:pt x="468" y="413"/>
                  </a:lnTo>
                  <a:lnTo>
                    <a:pt x="479" y="376"/>
                  </a:lnTo>
                  <a:lnTo>
                    <a:pt x="486" y="338"/>
                  </a:lnTo>
                  <a:lnTo>
                    <a:pt x="488" y="298"/>
                  </a:lnTo>
                  <a:lnTo>
                    <a:pt x="486" y="261"/>
                  </a:lnTo>
                  <a:lnTo>
                    <a:pt x="481" y="229"/>
                  </a:lnTo>
                  <a:lnTo>
                    <a:pt x="471" y="199"/>
                  </a:lnTo>
                  <a:lnTo>
                    <a:pt x="458" y="174"/>
                  </a:lnTo>
                  <a:lnTo>
                    <a:pt x="440" y="152"/>
                  </a:lnTo>
                  <a:lnTo>
                    <a:pt x="420" y="134"/>
                  </a:lnTo>
                  <a:lnTo>
                    <a:pt x="395" y="119"/>
                  </a:lnTo>
                  <a:lnTo>
                    <a:pt x="367" y="109"/>
                  </a:lnTo>
                  <a:lnTo>
                    <a:pt x="335" y="103"/>
                  </a:lnTo>
                  <a:lnTo>
                    <a:pt x="299" y="101"/>
                  </a:lnTo>
                  <a:close/>
                  <a:moveTo>
                    <a:pt x="284" y="0"/>
                  </a:moveTo>
                  <a:lnTo>
                    <a:pt x="288" y="0"/>
                  </a:lnTo>
                  <a:lnTo>
                    <a:pt x="290" y="0"/>
                  </a:lnTo>
                  <a:lnTo>
                    <a:pt x="334" y="2"/>
                  </a:lnTo>
                  <a:lnTo>
                    <a:pt x="373" y="6"/>
                  </a:lnTo>
                  <a:lnTo>
                    <a:pt x="409" y="15"/>
                  </a:lnTo>
                  <a:lnTo>
                    <a:pt x="440" y="25"/>
                  </a:lnTo>
                  <a:lnTo>
                    <a:pt x="468" y="36"/>
                  </a:lnTo>
                  <a:lnTo>
                    <a:pt x="493" y="51"/>
                  </a:lnTo>
                  <a:lnTo>
                    <a:pt x="515" y="66"/>
                  </a:lnTo>
                  <a:lnTo>
                    <a:pt x="533" y="83"/>
                  </a:lnTo>
                  <a:lnTo>
                    <a:pt x="548" y="101"/>
                  </a:lnTo>
                  <a:lnTo>
                    <a:pt x="562" y="119"/>
                  </a:lnTo>
                  <a:lnTo>
                    <a:pt x="572" y="138"/>
                  </a:lnTo>
                  <a:lnTo>
                    <a:pt x="580" y="157"/>
                  </a:lnTo>
                  <a:lnTo>
                    <a:pt x="587" y="174"/>
                  </a:lnTo>
                  <a:lnTo>
                    <a:pt x="593" y="192"/>
                  </a:lnTo>
                  <a:lnTo>
                    <a:pt x="596" y="208"/>
                  </a:lnTo>
                  <a:lnTo>
                    <a:pt x="599" y="224"/>
                  </a:lnTo>
                  <a:lnTo>
                    <a:pt x="600" y="238"/>
                  </a:lnTo>
                  <a:lnTo>
                    <a:pt x="601" y="250"/>
                  </a:lnTo>
                  <a:lnTo>
                    <a:pt x="601" y="260"/>
                  </a:lnTo>
                  <a:lnTo>
                    <a:pt x="601" y="267"/>
                  </a:lnTo>
                  <a:lnTo>
                    <a:pt x="601" y="273"/>
                  </a:lnTo>
                  <a:lnTo>
                    <a:pt x="600" y="274"/>
                  </a:lnTo>
                  <a:lnTo>
                    <a:pt x="600" y="275"/>
                  </a:lnTo>
                  <a:lnTo>
                    <a:pt x="734" y="275"/>
                  </a:lnTo>
                  <a:lnTo>
                    <a:pt x="734" y="980"/>
                  </a:lnTo>
                  <a:lnTo>
                    <a:pt x="572" y="980"/>
                  </a:lnTo>
                  <a:lnTo>
                    <a:pt x="162" y="984"/>
                  </a:lnTo>
                  <a:lnTo>
                    <a:pt x="131" y="983"/>
                  </a:lnTo>
                  <a:lnTo>
                    <a:pt x="104" y="978"/>
                  </a:lnTo>
                  <a:lnTo>
                    <a:pt x="81" y="973"/>
                  </a:lnTo>
                  <a:lnTo>
                    <a:pt x="61" y="966"/>
                  </a:lnTo>
                  <a:lnTo>
                    <a:pt x="46" y="958"/>
                  </a:lnTo>
                  <a:lnTo>
                    <a:pt x="33" y="949"/>
                  </a:lnTo>
                  <a:lnTo>
                    <a:pt x="24" y="940"/>
                  </a:lnTo>
                  <a:lnTo>
                    <a:pt x="17" y="931"/>
                  </a:lnTo>
                  <a:lnTo>
                    <a:pt x="11" y="921"/>
                  </a:lnTo>
                  <a:lnTo>
                    <a:pt x="7" y="913"/>
                  </a:lnTo>
                  <a:lnTo>
                    <a:pt x="5" y="906"/>
                  </a:lnTo>
                  <a:lnTo>
                    <a:pt x="4" y="901"/>
                  </a:lnTo>
                  <a:lnTo>
                    <a:pt x="4" y="896"/>
                  </a:lnTo>
                  <a:lnTo>
                    <a:pt x="3" y="895"/>
                  </a:lnTo>
                  <a:lnTo>
                    <a:pt x="3" y="728"/>
                  </a:lnTo>
                  <a:lnTo>
                    <a:pt x="5" y="700"/>
                  </a:lnTo>
                  <a:lnTo>
                    <a:pt x="9" y="673"/>
                  </a:lnTo>
                  <a:lnTo>
                    <a:pt x="16" y="648"/>
                  </a:lnTo>
                  <a:lnTo>
                    <a:pt x="24" y="623"/>
                  </a:lnTo>
                  <a:lnTo>
                    <a:pt x="33" y="600"/>
                  </a:lnTo>
                  <a:lnTo>
                    <a:pt x="44" y="579"/>
                  </a:lnTo>
                  <a:lnTo>
                    <a:pt x="53" y="562"/>
                  </a:lnTo>
                  <a:lnTo>
                    <a:pt x="62" y="545"/>
                  </a:lnTo>
                  <a:lnTo>
                    <a:pt x="70" y="533"/>
                  </a:lnTo>
                  <a:lnTo>
                    <a:pt x="77" y="523"/>
                  </a:lnTo>
                  <a:lnTo>
                    <a:pt x="81" y="517"/>
                  </a:lnTo>
                  <a:lnTo>
                    <a:pt x="83" y="515"/>
                  </a:lnTo>
                  <a:lnTo>
                    <a:pt x="61" y="506"/>
                  </a:lnTo>
                  <a:lnTo>
                    <a:pt x="45" y="494"/>
                  </a:lnTo>
                  <a:lnTo>
                    <a:pt x="31" y="481"/>
                  </a:lnTo>
                  <a:lnTo>
                    <a:pt x="21" y="467"/>
                  </a:lnTo>
                  <a:lnTo>
                    <a:pt x="13" y="454"/>
                  </a:lnTo>
                  <a:lnTo>
                    <a:pt x="9" y="443"/>
                  </a:lnTo>
                  <a:lnTo>
                    <a:pt x="6" y="432"/>
                  </a:lnTo>
                  <a:lnTo>
                    <a:pt x="4" y="426"/>
                  </a:lnTo>
                  <a:lnTo>
                    <a:pt x="4" y="424"/>
                  </a:lnTo>
                  <a:lnTo>
                    <a:pt x="0" y="372"/>
                  </a:lnTo>
                  <a:lnTo>
                    <a:pt x="0" y="325"/>
                  </a:lnTo>
                  <a:lnTo>
                    <a:pt x="3" y="282"/>
                  </a:lnTo>
                  <a:lnTo>
                    <a:pt x="8" y="243"/>
                  </a:lnTo>
                  <a:lnTo>
                    <a:pt x="17" y="207"/>
                  </a:lnTo>
                  <a:lnTo>
                    <a:pt x="27" y="176"/>
                  </a:lnTo>
                  <a:lnTo>
                    <a:pt x="39" y="148"/>
                  </a:lnTo>
                  <a:lnTo>
                    <a:pt x="54" y="122"/>
                  </a:lnTo>
                  <a:lnTo>
                    <a:pt x="69" y="101"/>
                  </a:lnTo>
                  <a:lnTo>
                    <a:pt x="86" y="81"/>
                  </a:lnTo>
                  <a:lnTo>
                    <a:pt x="103" y="64"/>
                  </a:lnTo>
                  <a:lnTo>
                    <a:pt x="121" y="51"/>
                  </a:lnTo>
                  <a:lnTo>
                    <a:pt x="140" y="38"/>
                  </a:lnTo>
                  <a:lnTo>
                    <a:pt x="159" y="28"/>
                  </a:lnTo>
                  <a:lnTo>
                    <a:pt x="176" y="21"/>
                  </a:lnTo>
                  <a:lnTo>
                    <a:pt x="195" y="14"/>
                  </a:lnTo>
                  <a:lnTo>
                    <a:pt x="211" y="9"/>
                  </a:lnTo>
                  <a:lnTo>
                    <a:pt x="228" y="5"/>
                  </a:lnTo>
                  <a:lnTo>
                    <a:pt x="242" y="3"/>
                  </a:lnTo>
                  <a:lnTo>
                    <a:pt x="256" y="1"/>
                  </a:lnTo>
                  <a:lnTo>
                    <a:pt x="267" y="0"/>
                  </a:lnTo>
                  <a:lnTo>
                    <a:pt x="277" y="0"/>
                  </a:lnTo>
                  <a:lnTo>
                    <a:pt x="284" y="0"/>
                  </a:lnTo>
                  <a:close/>
                </a:path>
              </a:pathLst>
            </a:custGeom>
            <a:solidFill>
              <a:srgbClr val="56BCD7"/>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35" name="Freeform 16">
              <a:extLst>
                <a:ext uri="{FF2B5EF4-FFF2-40B4-BE49-F238E27FC236}">
                  <a16:creationId xmlns:a16="http://schemas.microsoft.com/office/drawing/2014/main" id="{59B556B9-98B5-40C0-A21B-D2F0BB42501A}"/>
                </a:ext>
              </a:extLst>
            </p:cNvPr>
            <p:cNvSpPr>
              <a:spLocks/>
            </p:cNvSpPr>
            <p:nvPr/>
          </p:nvSpPr>
          <p:spPr bwMode="auto">
            <a:xfrm>
              <a:off x="1842710" y="4897363"/>
              <a:ext cx="362044" cy="1577256"/>
            </a:xfrm>
            <a:custGeom>
              <a:avLst/>
              <a:gdLst>
                <a:gd name="T0" fmla="*/ 304 w 304"/>
                <a:gd name="T1" fmla="*/ 0 h 781"/>
                <a:gd name="T2" fmla="*/ 304 w 304"/>
                <a:gd name="T3" fmla="*/ 702 h 781"/>
                <a:gd name="T4" fmla="*/ 0 w 304"/>
                <a:gd name="T5" fmla="*/ 781 h 781"/>
                <a:gd name="T6" fmla="*/ 0 w 304"/>
                <a:gd name="T7" fmla="*/ 82 h 781"/>
                <a:gd name="T8" fmla="*/ 304 w 304"/>
                <a:gd name="T9" fmla="*/ 0 h 781"/>
              </a:gdLst>
              <a:ahLst/>
              <a:cxnLst>
                <a:cxn ang="0">
                  <a:pos x="T0" y="T1"/>
                </a:cxn>
                <a:cxn ang="0">
                  <a:pos x="T2" y="T3"/>
                </a:cxn>
                <a:cxn ang="0">
                  <a:pos x="T4" y="T5"/>
                </a:cxn>
                <a:cxn ang="0">
                  <a:pos x="T6" y="T7"/>
                </a:cxn>
                <a:cxn ang="0">
                  <a:pos x="T8" y="T9"/>
                </a:cxn>
              </a:cxnLst>
              <a:rect l="0" t="0" r="r" b="b"/>
              <a:pathLst>
                <a:path w="304" h="781">
                  <a:moveTo>
                    <a:pt x="304" y="0"/>
                  </a:moveTo>
                  <a:lnTo>
                    <a:pt x="304" y="702"/>
                  </a:lnTo>
                  <a:lnTo>
                    <a:pt x="0" y="781"/>
                  </a:lnTo>
                  <a:lnTo>
                    <a:pt x="0" y="82"/>
                  </a:lnTo>
                  <a:lnTo>
                    <a:pt x="304" y="0"/>
                  </a:lnTo>
                  <a:close/>
                </a:path>
              </a:pathLst>
            </a:custGeom>
            <a:solidFill>
              <a:srgbClr val="A54C95">
                <a:lumMod val="75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36" name="Rectangle 17">
              <a:extLst>
                <a:ext uri="{FF2B5EF4-FFF2-40B4-BE49-F238E27FC236}">
                  <a16:creationId xmlns:a16="http://schemas.microsoft.com/office/drawing/2014/main" id="{F69512FD-8D10-4C3A-9DD8-24D4013F2E9B}"/>
                </a:ext>
              </a:extLst>
            </p:cNvPr>
            <p:cNvSpPr>
              <a:spLocks noChangeArrowheads="1"/>
            </p:cNvSpPr>
            <p:nvPr/>
          </p:nvSpPr>
          <p:spPr bwMode="auto">
            <a:xfrm>
              <a:off x="2204753" y="4897363"/>
              <a:ext cx="5652434" cy="1417711"/>
            </a:xfrm>
            <a:prstGeom prst="rect">
              <a:avLst/>
            </a:prstGeom>
            <a:solidFill>
              <a:srgbClr val="A54C95"/>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fa-IR" sz="2400" b="0" i="0" u="none" strike="noStrike" kern="0" cap="none" spc="0" normalizeH="0" baseline="0" noProof="0" dirty="0">
                  <a:ln>
                    <a:noFill/>
                  </a:ln>
                  <a:solidFill>
                    <a:prstClr val="white"/>
                  </a:solidFill>
                  <a:effectLst/>
                  <a:uLnTx/>
                  <a:uFillTx/>
                  <a:latin typeface="Arial" panose="020B0604020202020204" pitchFamily="34" charset="0"/>
                  <a:ea typeface="+mn-ea"/>
                </a:rPr>
                <a:t>صورتحساب جمعی شامل افشای اطلاعات از حجم فروش طی یک دوره زمانی</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mn-ea"/>
              </a:endParaRPr>
            </a:p>
          </p:txBody>
        </p:sp>
        <p:sp>
          <p:nvSpPr>
            <p:cNvPr id="37" name="Freeform 18">
              <a:extLst>
                <a:ext uri="{FF2B5EF4-FFF2-40B4-BE49-F238E27FC236}">
                  <a16:creationId xmlns:a16="http://schemas.microsoft.com/office/drawing/2014/main" id="{C61AC1AD-87C0-478E-829B-4A040235064B}"/>
                </a:ext>
              </a:extLst>
            </p:cNvPr>
            <p:cNvSpPr>
              <a:spLocks/>
            </p:cNvSpPr>
            <p:nvPr/>
          </p:nvSpPr>
          <p:spPr bwMode="auto">
            <a:xfrm>
              <a:off x="7857187" y="4897363"/>
              <a:ext cx="357281" cy="1577256"/>
            </a:xfrm>
            <a:custGeom>
              <a:avLst/>
              <a:gdLst>
                <a:gd name="T0" fmla="*/ 0 w 300"/>
                <a:gd name="T1" fmla="*/ 0 h 781"/>
                <a:gd name="T2" fmla="*/ 300 w 300"/>
                <a:gd name="T3" fmla="*/ 75 h 781"/>
                <a:gd name="T4" fmla="*/ 299 w 300"/>
                <a:gd name="T5" fmla="*/ 75 h 781"/>
                <a:gd name="T6" fmla="*/ 299 w 300"/>
                <a:gd name="T7" fmla="*/ 781 h 781"/>
                <a:gd name="T8" fmla="*/ 0 w 300"/>
                <a:gd name="T9" fmla="*/ 702 h 781"/>
                <a:gd name="T10" fmla="*/ 0 w 300"/>
                <a:gd name="T11" fmla="*/ 0 h 781"/>
              </a:gdLst>
              <a:ahLst/>
              <a:cxnLst>
                <a:cxn ang="0">
                  <a:pos x="T0" y="T1"/>
                </a:cxn>
                <a:cxn ang="0">
                  <a:pos x="T2" y="T3"/>
                </a:cxn>
                <a:cxn ang="0">
                  <a:pos x="T4" y="T5"/>
                </a:cxn>
                <a:cxn ang="0">
                  <a:pos x="T6" y="T7"/>
                </a:cxn>
                <a:cxn ang="0">
                  <a:pos x="T8" y="T9"/>
                </a:cxn>
                <a:cxn ang="0">
                  <a:pos x="T10" y="T11"/>
                </a:cxn>
              </a:cxnLst>
              <a:rect l="0" t="0" r="r" b="b"/>
              <a:pathLst>
                <a:path w="300" h="781">
                  <a:moveTo>
                    <a:pt x="0" y="0"/>
                  </a:moveTo>
                  <a:lnTo>
                    <a:pt x="300" y="75"/>
                  </a:lnTo>
                  <a:lnTo>
                    <a:pt x="299" y="75"/>
                  </a:lnTo>
                  <a:lnTo>
                    <a:pt x="299" y="781"/>
                  </a:lnTo>
                  <a:lnTo>
                    <a:pt x="0" y="702"/>
                  </a:lnTo>
                  <a:lnTo>
                    <a:pt x="0" y="0"/>
                  </a:lnTo>
                  <a:close/>
                </a:path>
              </a:pathLst>
            </a:custGeom>
            <a:solidFill>
              <a:srgbClr val="A54C95">
                <a:lumMod val="60000"/>
                <a:lumOff val="40000"/>
              </a:srgbClr>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sp>
          <p:nvSpPr>
            <p:cNvPr id="38" name="Rectangle 19">
              <a:extLst>
                <a:ext uri="{FF2B5EF4-FFF2-40B4-BE49-F238E27FC236}">
                  <a16:creationId xmlns:a16="http://schemas.microsoft.com/office/drawing/2014/main" id="{0D471324-4DD4-47B9-A2B0-AA5AE0FAC9B2}"/>
                </a:ext>
              </a:extLst>
            </p:cNvPr>
            <p:cNvSpPr>
              <a:spLocks noChangeArrowheads="1"/>
            </p:cNvSpPr>
            <p:nvPr/>
          </p:nvSpPr>
          <p:spPr bwMode="auto">
            <a:xfrm>
              <a:off x="8213278" y="5062884"/>
              <a:ext cx="2292797" cy="1425790"/>
            </a:xfrm>
            <a:prstGeom prst="rect">
              <a:avLst/>
            </a:prstGeom>
            <a:solidFill>
              <a:srgbClr val="A54C95"/>
            </a:solidFill>
            <a:ln w="0">
              <a:no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1218987"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Collection Invoice</a:t>
              </a:r>
            </a:p>
          </p:txBody>
        </p:sp>
        <p:sp>
          <p:nvSpPr>
            <p:cNvPr id="39" name="Freeform 20">
              <a:extLst>
                <a:ext uri="{FF2B5EF4-FFF2-40B4-BE49-F238E27FC236}">
                  <a16:creationId xmlns:a16="http://schemas.microsoft.com/office/drawing/2014/main" id="{60D70FD1-91AE-4C6F-9B55-BC288075C4BE}"/>
                </a:ext>
              </a:extLst>
            </p:cNvPr>
            <p:cNvSpPr>
              <a:spLocks noEditPoints="1"/>
            </p:cNvSpPr>
            <p:nvPr/>
          </p:nvSpPr>
          <p:spPr bwMode="auto">
            <a:xfrm>
              <a:off x="981663" y="4459146"/>
              <a:ext cx="861046" cy="2013475"/>
            </a:xfrm>
            <a:custGeom>
              <a:avLst/>
              <a:gdLst>
                <a:gd name="T0" fmla="*/ 196 w 723"/>
                <a:gd name="T1" fmla="*/ 121 h 997"/>
                <a:gd name="T2" fmla="*/ 121 w 723"/>
                <a:gd name="T3" fmla="*/ 203 h 997"/>
                <a:gd name="T4" fmla="*/ 104 w 723"/>
                <a:gd name="T5" fmla="*/ 346 h 997"/>
                <a:gd name="T6" fmla="*/ 228 w 723"/>
                <a:gd name="T7" fmla="*/ 254 h 997"/>
                <a:gd name="T8" fmla="*/ 271 w 723"/>
                <a:gd name="T9" fmla="*/ 218 h 997"/>
                <a:gd name="T10" fmla="*/ 325 w 723"/>
                <a:gd name="T11" fmla="*/ 226 h 997"/>
                <a:gd name="T12" fmla="*/ 351 w 723"/>
                <a:gd name="T13" fmla="*/ 283 h 997"/>
                <a:gd name="T14" fmla="*/ 347 w 723"/>
                <a:gd name="T15" fmla="*/ 392 h 997"/>
                <a:gd name="T16" fmla="*/ 309 w 723"/>
                <a:gd name="T17" fmla="*/ 432 h 997"/>
                <a:gd name="T18" fmla="*/ 228 w 723"/>
                <a:gd name="T19" fmla="*/ 550 h 997"/>
                <a:gd name="T20" fmla="*/ 321 w 723"/>
                <a:gd name="T21" fmla="*/ 563 h 997"/>
                <a:gd name="T22" fmla="*/ 351 w 723"/>
                <a:gd name="T23" fmla="*/ 626 h 997"/>
                <a:gd name="T24" fmla="*/ 348 w 723"/>
                <a:gd name="T25" fmla="*/ 759 h 997"/>
                <a:gd name="T26" fmla="*/ 314 w 723"/>
                <a:gd name="T27" fmla="*/ 801 h 997"/>
                <a:gd name="T28" fmla="*/ 257 w 723"/>
                <a:gd name="T29" fmla="*/ 799 h 997"/>
                <a:gd name="T30" fmla="*/ 224 w 723"/>
                <a:gd name="T31" fmla="*/ 748 h 997"/>
                <a:gd name="T32" fmla="*/ 104 w 723"/>
                <a:gd name="T33" fmla="*/ 718 h 997"/>
                <a:gd name="T34" fmla="*/ 134 w 723"/>
                <a:gd name="T35" fmla="*/ 844 h 997"/>
                <a:gd name="T36" fmla="*/ 224 w 723"/>
                <a:gd name="T37" fmla="*/ 911 h 997"/>
                <a:gd name="T38" fmla="*/ 357 w 723"/>
                <a:gd name="T39" fmla="*/ 911 h 997"/>
                <a:gd name="T40" fmla="*/ 448 w 723"/>
                <a:gd name="T41" fmla="*/ 844 h 997"/>
                <a:gd name="T42" fmla="*/ 478 w 723"/>
                <a:gd name="T43" fmla="*/ 718 h 997"/>
                <a:gd name="T44" fmla="*/ 466 w 723"/>
                <a:gd name="T45" fmla="*/ 574 h 997"/>
                <a:gd name="T46" fmla="*/ 412 w 723"/>
                <a:gd name="T47" fmla="*/ 500 h 997"/>
                <a:gd name="T48" fmla="*/ 450 w 723"/>
                <a:gd name="T49" fmla="*/ 439 h 997"/>
                <a:gd name="T50" fmla="*/ 478 w 723"/>
                <a:gd name="T51" fmla="*/ 323 h 997"/>
                <a:gd name="T52" fmla="*/ 461 w 723"/>
                <a:gd name="T53" fmla="*/ 203 h 997"/>
                <a:gd name="T54" fmla="*/ 385 w 723"/>
                <a:gd name="T55" fmla="*/ 121 h 997"/>
                <a:gd name="T56" fmla="*/ 284 w 723"/>
                <a:gd name="T57" fmla="*/ 0 h 997"/>
                <a:gd name="T58" fmla="*/ 373 w 723"/>
                <a:gd name="T59" fmla="*/ 6 h 997"/>
                <a:gd name="T60" fmla="*/ 492 w 723"/>
                <a:gd name="T61" fmla="*/ 50 h 997"/>
                <a:gd name="T62" fmla="*/ 560 w 723"/>
                <a:gd name="T63" fmla="*/ 118 h 997"/>
                <a:gd name="T64" fmla="*/ 591 w 723"/>
                <a:gd name="T65" fmla="*/ 193 h 997"/>
                <a:gd name="T66" fmla="*/ 599 w 723"/>
                <a:gd name="T67" fmla="*/ 256 h 997"/>
                <a:gd name="T68" fmla="*/ 597 w 723"/>
                <a:gd name="T69" fmla="*/ 290 h 997"/>
                <a:gd name="T70" fmla="*/ 250 w 723"/>
                <a:gd name="T71" fmla="*/ 997 h 997"/>
                <a:gd name="T72" fmla="*/ 115 w 723"/>
                <a:gd name="T73" fmla="*/ 982 h 997"/>
                <a:gd name="T74" fmla="*/ 40 w 723"/>
                <a:gd name="T75" fmla="*/ 936 h 997"/>
                <a:gd name="T76" fmla="*/ 8 w 723"/>
                <a:gd name="T77" fmla="*/ 872 h 997"/>
                <a:gd name="T78" fmla="*/ 2 w 723"/>
                <a:gd name="T79" fmla="*/ 804 h 997"/>
                <a:gd name="T80" fmla="*/ 2 w 723"/>
                <a:gd name="T81" fmla="*/ 617 h 997"/>
                <a:gd name="T82" fmla="*/ 5 w 723"/>
                <a:gd name="T83" fmla="*/ 566 h 997"/>
                <a:gd name="T84" fmla="*/ 41 w 723"/>
                <a:gd name="T85" fmla="*/ 505 h 997"/>
                <a:gd name="T86" fmla="*/ 69 w 723"/>
                <a:gd name="T87" fmla="*/ 486 h 997"/>
                <a:gd name="T88" fmla="*/ 16 w 723"/>
                <a:gd name="T89" fmla="*/ 403 h 997"/>
                <a:gd name="T90" fmla="*/ 1 w 723"/>
                <a:gd name="T91" fmla="*/ 319 h 997"/>
                <a:gd name="T92" fmla="*/ 5 w 723"/>
                <a:gd name="T93" fmla="*/ 251 h 997"/>
                <a:gd name="T94" fmla="*/ 52 w 723"/>
                <a:gd name="T95" fmla="*/ 122 h 997"/>
                <a:gd name="T96" fmla="*/ 124 w 723"/>
                <a:gd name="T97" fmla="*/ 48 h 997"/>
                <a:gd name="T98" fmla="*/ 202 w 723"/>
                <a:gd name="T99" fmla="*/ 11 h 997"/>
                <a:gd name="T100" fmla="*/ 264 w 723"/>
                <a:gd name="T101" fmla="*/ 1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23" h="997">
                  <a:moveTo>
                    <a:pt x="291" y="102"/>
                  </a:moveTo>
                  <a:lnTo>
                    <a:pt x="256" y="104"/>
                  </a:lnTo>
                  <a:lnTo>
                    <a:pt x="224" y="110"/>
                  </a:lnTo>
                  <a:lnTo>
                    <a:pt x="196" y="121"/>
                  </a:lnTo>
                  <a:lnTo>
                    <a:pt x="172" y="136"/>
                  </a:lnTo>
                  <a:lnTo>
                    <a:pt x="151" y="154"/>
                  </a:lnTo>
                  <a:lnTo>
                    <a:pt x="134" y="176"/>
                  </a:lnTo>
                  <a:lnTo>
                    <a:pt x="121" y="203"/>
                  </a:lnTo>
                  <a:lnTo>
                    <a:pt x="111" y="232"/>
                  </a:lnTo>
                  <a:lnTo>
                    <a:pt x="106" y="266"/>
                  </a:lnTo>
                  <a:lnTo>
                    <a:pt x="104" y="303"/>
                  </a:lnTo>
                  <a:lnTo>
                    <a:pt x="104" y="346"/>
                  </a:lnTo>
                  <a:lnTo>
                    <a:pt x="223" y="346"/>
                  </a:lnTo>
                  <a:lnTo>
                    <a:pt x="223" y="294"/>
                  </a:lnTo>
                  <a:lnTo>
                    <a:pt x="224" y="273"/>
                  </a:lnTo>
                  <a:lnTo>
                    <a:pt x="228" y="254"/>
                  </a:lnTo>
                  <a:lnTo>
                    <a:pt x="235" y="239"/>
                  </a:lnTo>
                  <a:lnTo>
                    <a:pt x="245" y="229"/>
                  </a:lnTo>
                  <a:lnTo>
                    <a:pt x="257" y="222"/>
                  </a:lnTo>
                  <a:lnTo>
                    <a:pt x="271" y="218"/>
                  </a:lnTo>
                  <a:lnTo>
                    <a:pt x="287" y="216"/>
                  </a:lnTo>
                  <a:lnTo>
                    <a:pt x="302" y="217"/>
                  </a:lnTo>
                  <a:lnTo>
                    <a:pt x="314" y="220"/>
                  </a:lnTo>
                  <a:lnTo>
                    <a:pt x="325" y="226"/>
                  </a:lnTo>
                  <a:lnTo>
                    <a:pt x="335" y="234"/>
                  </a:lnTo>
                  <a:lnTo>
                    <a:pt x="342" y="247"/>
                  </a:lnTo>
                  <a:lnTo>
                    <a:pt x="348" y="262"/>
                  </a:lnTo>
                  <a:lnTo>
                    <a:pt x="351" y="283"/>
                  </a:lnTo>
                  <a:lnTo>
                    <a:pt x="352" y="307"/>
                  </a:lnTo>
                  <a:lnTo>
                    <a:pt x="352" y="351"/>
                  </a:lnTo>
                  <a:lnTo>
                    <a:pt x="351" y="374"/>
                  </a:lnTo>
                  <a:lnTo>
                    <a:pt x="347" y="392"/>
                  </a:lnTo>
                  <a:lnTo>
                    <a:pt x="341" y="406"/>
                  </a:lnTo>
                  <a:lnTo>
                    <a:pt x="333" y="418"/>
                  </a:lnTo>
                  <a:lnTo>
                    <a:pt x="321" y="426"/>
                  </a:lnTo>
                  <a:lnTo>
                    <a:pt x="309" y="432"/>
                  </a:lnTo>
                  <a:lnTo>
                    <a:pt x="294" y="435"/>
                  </a:lnTo>
                  <a:lnTo>
                    <a:pt x="277" y="436"/>
                  </a:lnTo>
                  <a:lnTo>
                    <a:pt x="228" y="436"/>
                  </a:lnTo>
                  <a:lnTo>
                    <a:pt x="228" y="550"/>
                  </a:lnTo>
                  <a:lnTo>
                    <a:pt x="270" y="550"/>
                  </a:lnTo>
                  <a:lnTo>
                    <a:pt x="290" y="551"/>
                  </a:lnTo>
                  <a:lnTo>
                    <a:pt x="307" y="555"/>
                  </a:lnTo>
                  <a:lnTo>
                    <a:pt x="321" y="563"/>
                  </a:lnTo>
                  <a:lnTo>
                    <a:pt x="333" y="573"/>
                  </a:lnTo>
                  <a:lnTo>
                    <a:pt x="342" y="588"/>
                  </a:lnTo>
                  <a:lnTo>
                    <a:pt x="347" y="605"/>
                  </a:lnTo>
                  <a:lnTo>
                    <a:pt x="351" y="626"/>
                  </a:lnTo>
                  <a:lnTo>
                    <a:pt x="352" y="652"/>
                  </a:lnTo>
                  <a:lnTo>
                    <a:pt x="352" y="715"/>
                  </a:lnTo>
                  <a:lnTo>
                    <a:pt x="351" y="739"/>
                  </a:lnTo>
                  <a:lnTo>
                    <a:pt x="348" y="759"/>
                  </a:lnTo>
                  <a:lnTo>
                    <a:pt x="342" y="774"/>
                  </a:lnTo>
                  <a:lnTo>
                    <a:pt x="335" y="787"/>
                  </a:lnTo>
                  <a:lnTo>
                    <a:pt x="325" y="795"/>
                  </a:lnTo>
                  <a:lnTo>
                    <a:pt x="314" y="801"/>
                  </a:lnTo>
                  <a:lnTo>
                    <a:pt x="302" y="804"/>
                  </a:lnTo>
                  <a:lnTo>
                    <a:pt x="287" y="805"/>
                  </a:lnTo>
                  <a:lnTo>
                    <a:pt x="271" y="803"/>
                  </a:lnTo>
                  <a:lnTo>
                    <a:pt x="257" y="799"/>
                  </a:lnTo>
                  <a:lnTo>
                    <a:pt x="245" y="792"/>
                  </a:lnTo>
                  <a:lnTo>
                    <a:pt x="235" y="781"/>
                  </a:lnTo>
                  <a:lnTo>
                    <a:pt x="228" y="767"/>
                  </a:lnTo>
                  <a:lnTo>
                    <a:pt x="224" y="748"/>
                  </a:lnTo>
                  <a:lnTo>
                    <a:pt x="223" y="726"/>
                  </a:lnTo>
                  <a:lnTo>
                    <a:pt x="223" y="652"/>
                  </a:lnTo>
                  <a:lnTo>
                    <a:pt x="104" y="652"/>
                  </a:lnTo>
                  <a:lnTo>
                    <a:pt x="104" y="718"/>
                  </a:lnTo>
                  <a:lnTo>
                    <a:pt x="106" y="754"/>
                  </a:lnTo>
                  <a:lnTo>
                    <a:pt x="111" y="788"/>
                  </a:lnTo>
                  <a:lnTo>
                    <a:pt x="121" y="818"/>
                  </a:lnTo>
                  <a:lnTo>
                    <a:pt x="134" y="844"/>
                  </a:lnTo>
                  <a:lnTo>
                    <a:pt x="151" y="866"/>
                  </a:lnTo>
                  <a:lnTo>
                    <a:pt x="172" y="885"/>
                  </a:lnTo>
                  <a:lnTo>
                    <a:pt x="196" y="900"/>
                  </a:lnTo>
                  <a:lnTo>
                    <a:pt x="224" y="911"/>
                  </a:lnTo>
                  <a:lnTo>
                    <a:pt x="256" y="917"/>
                  </a:lnTo>
                  <a:lnTo>
                    <a:pt x="291" y="919"/>
                  </a:lnTo>
                  <a:lnTo>
                    <a:pt x="326" y="917"/>
                  </a:lnTo>
                  <a:lnTo>
                    <a:pt x="357" y="911"/>
                  </a:lnTo>
                  <a:lnTo>
                    <a:pt x="385" y="900"/>
                  </a:lnTo>
                  <a:lnTo>
                    <a:pt x="410" y="885"/>
                  </a:lnTo>
                  <a:lnTo>
                    <a:pt x="431" y="866"/>
                  </a:lnTo>
                  <a:lnTo>
                    <a:pt x="448" y="844"/>
                  </a:lnTo>
                  <a:lnTo>
                    <a:pt x="461" y="818"/>
                  </a:lnTo>
                  <a:lnTo>
                    <a:pt x="470" y="788"/>
                  </a:lnTo>
                  <a:lnTo>
                    <a:pt x="476" y="754"/>
                  </a:lnTo>
                  <a:lnTo>
                    <a:pt x="478" y="718"/>
                  </a:lnTo>
                  <a:lnTo>
                    <a:pt x="478" y="655"/>
                  </a:lnTo>
                  <a:lnTo>
                    <a:pt x="477" y="626"/>
                  </a:lnTo>
                  <a:lnTo>
                    <a:pt x="474" y="599"/>
                  </a:lnTo>
                  <a:lnTo>
                    <a:pt x="466" y="574"/>
                  </a:lnTo>
                  <a:lnTo>
                    <a:pt x="458" y="551"/>
                  </a:lnTo>
                  <a:lnTo>
                    <a:pt x="446" y="532"/>
                  </a:lnTo>
                  <a:lnTo>
                    <a:pt x="430" y="514"/>
                  </a:lnTo>
                  <a:lnTo>
                    <a:pt x="412" y="500"/>
                  </a:lnTo>
                  <a:lnTo>
                    <a:pt x="391" y="487"/>
                  </a:lnTo>
                  <a:lnTo>
                    <a:pt x="414" y="475"/>
                  </a:lnTo>
                  <a:lnTo>
                    <a:pt x="434" y="459"/>
                  </a:lnTo>
                  <a:lnTo>
                    <a:pt x="450" y="439"/>
                  </a:lnTo>
                  <a:lnTo>
                    <a:pt x="462" y="416"/>
                  </a:lnTo>
                  <a:lnTo>
                    <a:pt x="471" y="389"/>
                  </a:lnTo>
                  <a:lnTo>
                    <a:pt x="477" y="358"/>
                  </a:lnTo>
                  <a:lnTo>
                    <a:pt x="478" y="323"/>
                  </a:lnTo>
                  <a:lnTo>
                    <a:pt x="478" y="303"/>
                  </a:lnTo>
                  <a:lnTo>
                    <a:pt x="476" y="266"/>
                  </a:lnTo>
                  <a:lnTo>
                    <a:pt x="470" y="232"/>
                  </a:lnTo>
                  <a:lnTo>
                    <a:pt x="461" y="203"/>
                  </a:lnTo>
                  <a:lnTo>
                    <a:pt x="448" y="176"/>
                  </a:lnTo>
                  <a:lnTo>
                    <a:pt x="431" y="154"/>
                  </a:lnTo>
                  <a:lnTo>
                    <a:pt x="410" y="136"/>
                  </a:lnTo>
                  <a:lnTo>
                    <a:pt x="385" y="121"/>
                  </a:lnTo>
                  <a:lnTo>
                    <a:pt x="357" y="110"/>
                  </a:lnTo>
                  <a:lnTo>
                    <a:pt x="326" y="104"/>
                  </a:lnTo>
                  <a:lnTo>
                    <a:pt x="291" y="102"/>
                  </a:lnTo>
                  <a:close/>
                  <a:moveTo>
                    <a:pt x="284" y="0"/>
                  </a:moveTo>
                  <a:lnTo>
                    <a:pt x="288" y="0"/>
                  </a:lnTo>
                  <a:lnTo>
                    <a:pt x="290" y="0"/>
                  </a:lnTo>
                  <a:lnTo>
                    <a:pt x="334" y="2"/>
                  </a:lnTo>
                  <a:lnTo>
                    <a:pt x="373" y="6"/>
                  </a:lnTo>
                  <a:lnTo>
                    <a:pt x="408" y="14"/>
                  </a:lnTo>
                  <a:lnTo>
                    <a:pt x="439" y="24"/>
                  </a:lnTo>
                  <a:lnTo>
                    <a:pt x="467" y="35"/>
                  </a:lnTo>
                  <a:lnTo>
                    <a:pt x="492" y="50"/>
                  </a:lnTo>
                  <a:lnTo>
                    <a:pt x="513" y="65"/>
                  </a:lnTo>
                  <a:lnTo>
                    <a:pt x="532" y="82"/>
                  </a:lnTo>
                  <a:lnTo>
                    <a:pt x="547" y="100"/>
                  </a:lnTo>
                  <a:lnTo>
                    <a:pt x="560" y="118"/>
                  </a:lnTo>
                  <a:lnTo>
                    <a:pt x="571" y="137"/>
                  </a:lnTo>
                  <a:lnTo>
                    <a:pt x="579" y="155"/>
                  </a:lnTo>
                  <a:lnTo>
                    <a:pt x="585" y="174"/>
                  </a:lnTo>
                  <a:lnTo>
                    <a:pt x="591" y="193"/>
                  </a:lnTo>
                  <a:lnTo>
                    <a:pt x="595" y="210"/>
                  </a:lnTo>
                  <a:lnTo>
                    <a:pt x="597" y="227"/>
                  </a:lnTo>
                  <a:lnTo>
                    <a:pt x="598" y="243"/>
                  </a:lnTo>
                  <a:lnTo>
                    <a:pt x="599" y="256"/>
                  </a:lnTo>
                  <a:lnTo>
                    <a:pt x="599" y="268"/>
                  </a:lnTo>
                  <a:lnTo>
                    <a:pt x="598" y="278"/>
                  </a:lnTo>
                  <a:lnTo>
                    <a:pt x="598" y="285"/>
                  </a:lnTo>
                  <a:lnTo>
                    <a:pt x="597" y="290"/>
                  </a:lnTo>
                  <a:lnTo>
                    <a:pt x="597" y="291"/>
                  </a:lnTo>
                  <a:lnTo>
                    <a:pt x="723" y="298"/>
                  </a:lnTo>
                  <a:lnTo>
                    <a:pt x="723" y="997"/>
                  </a:lnTo>
                  <a:lnTo>
                    <a:pt x="250" y="997"/>
                  </a:lnTo>
                  <a:lnTo>
                    <a:pt x="209" y="997"/>
                  </a:lnTo>
                  <a:lnTo>
                    <a:pt x="174" y="995"/>
                  </a:lnTo>
                  <a:lnTo>
                    <a:pt x="142" y="990"/>
                  </a:lnTo>
                  <a:lnTo>
                    <a:pt x="115" y="982"/>
                  </a:lnTo>
                  <a:lnTo>
                    <a:pt x="91" y="973"/>
                  </a:lnTo>
                  <a:lnTo>
                    <a:pt x="72" y="963"/>
                  </a:lnTo>
                  <a:lnTo>
                    <a:pt x="55" y="949"/>
                  </a:lnTo>
                  <a:lnTo>
                    <a:pt x="40" y="936"/>
                  </a:lnTo>
                  <a:lnTo>
                    <a:pt x="29" y="921"/>
                  </a:lnTo>
                  <a:lnTo>
                    <a:pt x="21" y="905"/>
                  </a:lnTo>
                  <a:lnTo>
                    <a:pt x="14" y="888"/>
                  </a:lnTo>
                  <a:lnTo>
                    <a:pt x="8" y="872"/>
                  </a:lnTo>
                  <a:lnTo>
                    <a:pt x="5" y="854"/>
                  </a:lnTo>
                  <a:lnTo>
                    <a:pt x="3" y="837"/>
                  </a:lnTo>
                  <a:lnTo>
                    <a:pt x="2" y="821"/>
                  </a:lnTo>
                  <a:lnTo>
                    <a:pt x="2" y="804"/>
                  </a:lnTo>
                  <a:lnTo>
                    <a:pt x="2" y="789"/>
                  </a:lnTo>
                  <a:lnTo>
                    <a:pt x="2" y="774"/>
                  </a:lnTo>
                  <a:lnTo>
                    <a:pt x="2" y="761"/>
                  </a:lnTo>
                  <a:lnTo>
                    <a:pt x="2" y="617"/>
                  </a:lnTo>
                  <a:lnTo>
                    <a:pt x="2" y="601"/>
                  </a:lnTo>
                  <a:lnTo>
                    <a:pt x="2" y="591"/>
                  </a:lnTo>
                  <a:lnTo>
                    <a:pt x="2" y="588"/>
                  </a:lnTo>
                  <a:lnTo>
                    <a:pt x="5" y="566"/>
                  </a:lnTo>
                  <a:lnTo>
                    <a:pt x="11" y="546"/>
                  </a:lnTo>
                  <a:lnTo>
                    <a:pt x="20" y="530"/>
                  </a:lnTo>
                  <a:lnTo>
                    <a:pt x="30" y="516"/>
                  </a:lnTo>
                  <a:lnTo>
                    <a:pt x="41" y="505"/>
                  </a:lnTo>
                  <a:lnTo>
                    <a:pt x="52" y="496"/>
                  </a:lnTo>
                  <a:lnTo>
                    <a:pt x="61" y="490"/>
                  </a:lnTo>
                  <a:lnTo>
                    <a:pt x="67" y="487"/>
                  </a:lnTo>
                  <a:lnTo>
                    <a:pt x="69" y="486"/>
                  </a:lnTo>
                  <a:lnTo>
                    <a:pt x="51" y="468"/>
                  </a:lnTo>
                  <a:lnTo>
                    <a:pt x="36" y="449"/>
                  </a:lnTo>
                  <a:lnTo>
                    <a:pt x="24" y="426"/>
                  </a:lnTo>
                  <a:lnTo>
                    <a:pt x="16" y="403"/>
                  </a:lnTo>
                  <a:lnTo>
                    <a:pt x="9" y="379"/>
                  </a:lnTo>
                  <a:lnTo>
                    <a:pt x="4" y="358"/>
                  </a:lnTo>
                  <a:lnTo>
                    <a:pt x="2" y="337"/>
                  </a:lnTo>
                  <a:lnTo>
                    <a:pt x="1" y="319"/>
                  </a:lnTo>
                  <a:lnTo>
                    <a:pt x="0" y="306"/>
                  </a:lnTo>
                  <a:lnTo>
                    <a:pt x="1" y="296"/>
                  </a:lnTo>
                  <a:lnTo>
                    <a:pt x="1" y="293"/>
                  </a:lnTo>
                  <a:lnTo>
                    <a:pt x="5" y="251"/>
                  </a:lnTo>
                  <a:lnTo>
                    <a:pt x="14" y="214"/>
                  </a:lnTo>
                  <a:lnTo>
                    <a:pt x="24" y="179"/>
                  </a:lnTo>
                  <a:lnTo>
                    <a:pt x="36" y="149"/>
                  </a:lnTo>
                  <a:lnTo>
                    <a:pt x="52" y="122"/>
                  </a:lnTo>
                  <a:lnTo>
                    <a:pt x="68" y="100"/>
                  </a:lnTo>
                  <a:lnTo>
                    <a:pt x="86" y="79"/>
                  </a:lnTo>
                  <a:lnTo>
                    <a:pt x="105" y="62"/>
                  </a:lnTo>
                  <a:lnTo>
                    <a:pt x="124" y="48"/>
                  </a:lnTo>
                  <a:lnTo>
                    <a:pt x="144" y="35"/>
                  </a:lnTo>
                  <a:lnTo>
                    <a:pt x="164" y="26"/>
                  </a:lnTo>
                  <a:lnTo>
                    <a:pt x="183" y="18"/>
                  </a:lnTo>
                  <a:lnTo>
                    <a:pt x="202" y="11"/>
                  </a:lnTo>
                  <a:lnTo>
                    <a:pt x="221" y="7"/>
                  </a:lnTo>
                  <a:lnTo>
                    <a:pt x="237" y="4"/>
                  </a:lnTo>
                  <a:lnTo>
                    <a:pt x="252" y="2"/>
                  </a:lnTo>
                  <a:lnTo>
                    <a:pt x="264" y="1"/>
                  </a:lnTo>
                  <a:lnTo>
                    <a:pt x="276" y="0"/>
                  </a:lnTo>
                  <a:lnTo>
                    <a:pt x="284" y="0"/>
                  </a:lnTo>
                  <a:close/>
                </a:path>
              </a:pathLst>
            </a:custGeom>
            <a:solidFill>
              <a:srgbClr val="A54C95"/>
            </a:solidFill>
            <a:ln w="0">
              <a:noFill/>
              <a:prstDash val="solid"/>
              <a:round/>
              <a:headEnd/>
              <a:tailEnd/>
            </a:ln>
          </p:spPr>
          <p:txBody>
            <a:bodyPr vert="horz" wrap="square" lIns="68598" tIns="34299" rIns="68598" bIns="34299"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mn-ea"/>
              </a:endParaRPr>
            </a:p>
          </p:txBody>
        </p:sp>
      </p:grpSp>
      <p:sp>
        <p:nvSpPr>
          <p:cNvPr id="42" name="TextBox 41">
            <a:extLst>
              <a:ext uri="{FF2B5EF4-FFF2-40B4-BE49-F238E27FC236}">
                <a16:creationId xmlns:a16="http://schemas.microsoft.com/office/drawing/2014/main" id="{BBE27BBA-E413-4823-A9EB-10076F740A28}"/>
              </a:ext>
            </a:extLst>
          </p:cNvPr>
          <p:cNvSpPr txBox="1"/>
          <p:nvPr/>
        </p:nvSpPr>
        <p:spPr>
          <a:xfrm>
            <a:off x="9886950" y="1733549"/>
            <a:ext cx="2190749" cy="452431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راهکار مرسوم سازمانهای مالیاتستانی دنیا جهت مدیریت تنوع معاملات</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endParaRPr>
          </a:p>
        </p:txBody>
      </p:sp>
    </p:spTree>
    <p:extLst>
      <p:ext uri="{BB962C8B-B14F-4D97-AF65-F5344CB8AC3E}">
        <p14:creationId xmlns:p14="http://schemas.microsoft.com/office/powerpoint/2010/main" val="39315123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EDA7C604-B2C5-4FE2-A3A5-C45738CDD938}"/>
              </a:ext>
            </a:extLst>
          </p:cNvPr>
          <p:cNvGrpSpPr/>
          <p:nvPr/>
        </p:nvGrpSpPr>
        <p:grpSpPr>
          <a:xfrm>
            <a:off x="2224932" y="4062669"/>
            <a:ext cx="2675173" cy="2676270"/>
            <a:chOff x="4863357" y="2329119"/>
            <a:chExt cx="2675173" cy="2676270"/>
          </a:xfrm>
        </p:grpSpPr>
        <p:sp>
          <p:nvSpPr>
            <p:cNvPr id="9" name="Freeform 38">
              <a:extLst>
                <a:ext uri="{FF2B5EF4-FFF2-40B4-BE49-F238E27FC236}">
                  <a16:creationId xmlns:a16="http://schemas.microsoft.com/office/drawing/2014/main" id="{43BDE7A5-0BEC-4E65-8577-6D31DAA300A1}"/>
                </a:ext>
              </a:extLst>
            </p:cNvPr>
            <p:cNvSpPr/>
            <p:nvPr/>
          </p:nvSpPr>
          <p:spPr>
            <a:xfrm>
              <a:off x="4863357" y="2329119"/>
              <a:ext cx="2675173" cy="2676270"/>
            </a:xfrm>
            <a:custGeom>
              <a:avLst/>
              <a:gdLst>
                <a:gd name="connsiteX0" fmla="*/ 1160462 w 2316162"/>
                <a:gd name="connsiteY0" fmla="*/ 0 h 2359024"/>
                <a:gd name="connsiteX1" fmla="*/ 1198562 w 2316162"/>
                <a:gd name="connsiteY1" fmla="*/ 4762 h 2359024"/>
                <a:gd name="connsiteX2" fmla="*/ 1231900 w 2316162"/>
                <a:gd name="connsiteY2" fmla="*/ 15875 h 2359024"/>
                <a:gd name="connsiteX3" fmla="*/ 1262062 w 2316162"/>
                <a:gd name="connsiteY3" fmla="*/ 34925 h 2359024"/>
                <a:gd name="connsiteX4" fmla="*/ 1289050 w 2316162"/>
                <a:gd name="connsiteY4" fmla="*/ 60325 h 2359024"/>
                <a:gd name="connsiteX5" fmla="*/ 1308100 w 2316162"/>
                <a:gd name="connsiteY5" fmla="*/ 88900 h 2359024"/>
                <a:gd name="connsiteX6" fmla="*/ 1320800 w 2316162"/>
                <a:gd name="connsiteY6" fmla="*/ 122237 h 2359024"/>
                <a:gd name="connsiteX7" fmla="*/ 1323975 w 2316162"/>
                <a:gd name="connsiteY7" fmla="*/ 158750 h 2359024"/>
                <a:gd name="connsiteX8" fmla="*/ 1322387 w 2316162"/>
                <a:gd name="connsiteY8" fmla="*/ 177800 h 2359024"/>
                <a:gd name="connsiteX9" fmla="*/ 1317625 w 2316162"/>
                <a:gd name="connsiteY9" fmla="*/ 200025 h 2359024"/>
                <a:gd name="connsiteX10" fmla="*/ 1311275 w 2316162"/>
                <a:gd name="connsiteY10" fmla="*/ 222250 h 2359024"/>
                <a:gd name="connsiteX11" fmla="*/ 1304925 w 2316162"/>
                <a:gd name="connsiteY11" fmla="*/ 244475 h 2359024"/>
                <a:gd name="connsiteX12" fmla="*/ 1296987 w 2316162"/>
                <a:gd name="connsiteY12" fmla="*/ 265112 h 2359024"/>
                <a:gd name="connsiteX13" fmla="*/ 1290637 w 2316162"/>
                <a:gd name="connsiteY13" fmla="*/ 280987 h 2359024"/>
                <a:gd name="connsiteX14" fmla="*/ 1285875 w 2316162"/>
                <a:gd name="connsiteY14" fmla="*/ 290512 h 2359024"/>
                <a:gd name="connsiteX15" fmla="*/ 1282700 w 2316162"/>
                <a:gd name="connsiteY15" fmla="*/ 295275 h 2359024"/>
                <a:gd name="connsiteX16" fmla="*/ 1274762 w 2316162"/>
                <a:gd name="connsiteY16" fmla="*/ 322262 h 2359024"/>
                <a:gd name="connsiteX17" fmla="*/ 1274762 w 2316162"/>
                <a:gd name="connsiteY17" fmla="*/ 346075 h 2359024"/>
                <a:gd name="connsiteX18" fmla="*/ 1285875 w 2316162"/>
                <a:gd name="connsiteY18" fmla="*/ 366712 h 2359024"/>
                <a:gd name="connsiteX19" fmla="*/ 1300162 w 2316162"/>
                <a:gd name="connsiteY19" fmla="*/ 382587 h 2359024"/>
                <a:gd name="connsiteX20" fmla="*/ 1322387 w 2316162"/>
                <a:gd name="connsiteY20" fmla="*/ 392112 h 2359024"/>
                <a:gd name="connsiteX21" fmla="*/ 1350962 w 2316162"/>
                <a:gd name="connsiteY21" fmla="*/ 395287 h 2359024"/>
                <a:gd name="connsiteX22" fmla="*/ 1908175 w 2316162"/>
                <a:gd name="connsiteY22" fmla="*/ 395287 h 2359024"/>
                <a:gd name="connsiteX23" fmla="*/ 1911350 w 2316162"/>
                <a:gd name="connsiteY23" fmla="*/ 477837 h 2359024"/>
                <a:gd name="connsiteX24" fmla="*/ 1911350 w 2316162"/>
                <a:gd name="connsiteY24" fmla="*/ 485775 h 2359024"/>
                <a:gd name="connsiteX25" fmla="*/ 1911350 w 2316162"/>
                <a:gd name="connsiteY25" fmla="*/ 496887 h 2359024"/>
                <a:gd name="connsiteX26" fmla="*/ 1911350 w 2316162"/>
                <a:gd name="connsiteY26" fmla="*/ 506412 h 2359024"/>
                <a:gd name="connsiteX27" fmla="*/ 1908175 w 2316162"/>
                <a:gd name="connsiteY27" fmla="*/ 936625 h 2359024"/>
                <a:gd name="connsiteX28" fmla="*/ 1909762 w 2316162"/>
                <a:gd name="connsiteY28" fmla="*/ 962025 h 2359024"/>
                <a:gd name="connsiteX29" fmla="*/ 1917700 w 2316162"/>
                <a:gd name="connsiteY29" fmla="*/ 981075 h 2359024"/>
                <a:gd name="connsiteX30" fmla="*/ 1930400 w 2316162"/>
                <a:gd name="connsiteY30" fmla="*/ 995362 h 2359024"/>
                <a:gd name="connsiteX31" fmla="*/ 1946275 w 2316162"/>
                <a:gd name="connsiteY31" fmla="*/ 1006475 h 2359024"/>
                <a:gd name="connsiteX32" fmla="*/ 1965325 w 2316162"/>
                <a:gd name="connsiteY32" fmla="*/ 1011237 h 2359024"/>
                <a:gd name="connsiteX33" fmla="*/ 1985962 w 2316162"/>
                <a:gd name="connsiteY33" fmla="*/ 1009650 h 2359024"/>
                <a:gd name="connsiteX34" fmla="*/ 2011362 w 2316162"/>
                <a:gd name="connsiteY34" fmla="*/ 1003300 h 2359024"/>
                <a:gd name="connsiteX35" fmla="*/ 2016125 w 2316162"/>
                <a:gd name="connsiteY35" fmla="*/ 1001712 h 2359024"/>
                <a:gd name="connsiteX36" fmla="*/ 2027237 w 2316162"/>
                <a:gd name="connsiteY36" fmla="*/ 996950 h 2359024"/>
                <a:gd name="connsiteX37" fmla="*/ 2043112 w 2316162"/>
                <a:gd name="connsiteY37" fmla="*/ 990600 h 2359024"/>
                <a:gd name="connsiteX38" fmla="*/ 2063750 w 2316162"/>
                <a:gd name="connsiteY38" fmla="*/ 982662 h 2359024"/>
                <a:gd name="connsiteX39" fmla="*/ 2087562 w 2316162"/>
                <a:gd name="connsiteY39" fmla="*/ 976312 h 2359024"/>
                <a:gd name="connsiteX40" fmla="*/ 2109787 w 2316162"/>
                <a:gd name="connsiteY40" fmla="*/ 969962 h 2359024"/>
                <a:gd name="connsiteX41" fmla="*/ 2132012 w 2316162"/>
                <a:gd name="connsiteY41" fmla="*/ 965200 h 2359024"/>
                <a:gd name="connsiteX42" fmla="*/ 2151062 w 2316162"/>
                <a:gd name="connsiteY42" fmla="*/ 963612 h 2359024"/>
                <a:gd name="connsiteX43" fmla="*/ 2190750 w 2316162"/>
                <a:gd name="connsiteY43" fmla="*/ 968375 h 2359024"/>
                <a:gd name="connsiteX44" fmla="*/ 2224087 w 2316162"/>
                <a:gd name="connsiteY44" fmla="*/ 979487 h 2359024"/>
                <a:gd name="connsiteX45" fmla="*/ 2254250 w 2316162"/>
                <a:gd name="connsiteY45" fmla="*/ 998537 h 2359024"/>
                <a:gd name="connsiteX46" fmla="*/ 2281237 w 2316162"/>
                <a:gd name="connsiteY46" fmla="*/ 1022350 h 2359024"/>
                <a:gd name="connsiteX47" fmla="*/ 2298700 w 2316162"/>
                <a:gd name="connsiteY47" fmla="*/ 1052512 h 2359024"/>
                <a:gd name="connsiteX48" fmla="*/ 2311400 w 2316162"/>
                <a:gd name="connsiteY48" fmla="*/ 1085850 h 2359024"/>
                <a:gd name="connsiteX49" fmla="*/ 2316162 w 2316162"/>
                <a:gd name="connsiteY49" fmla="*/ 1120775 h 2359024"/>
                <a:gd name="connsiteX50" fmla="*/ 2311400 w 2316162"/>
                <a:gd name="connsiteY50" fmla="*/ 1158875 h 2359024"/>
                <a:gd name="connsiteX51" fmla="*/ 2298700 w 2316162"/>
                <a:gd name="connsiteY51" fmla="*/ 1192212 h 2359024"/>
                <a:gd name="connsiteX52" fmla="*/ 2281237 w 2316162"/>
                <a:gd name="connsiteY52" fmla="*/ 1220787 h 2359024"/>
                <a:gd name="connsiteX53" fmla="*/ 2254250 w 2316162"/>
                <a:gd name="connsiteY53" fmla="*/ 1246187 h 2359024"/>
                <a:gd name="connsiteX54" fmla="*/ 2224087 w 2316162"/>
                <a:gd name="connsiteY54" fmla="*/ 1265237 h 2359024"/>
                <a:gd name="connsiteX55" fmla="*/ 2190750 w 2316162"/>
                <a:gd name="connsiteY55" fmla="*/ 1276350 h 2359024"/>
                <a:gd name="connsiteX56" fmla="*/ 2151062 w 2316162"/>
                <a:gd name="connsiteY56" fmla="*/ 1281112 h 2359024"/>
                <a:gd name="connsiteX57" fmla="*/ 2132012 w 2316162"/>
                <a:gd name="connsiteY57" fmla="*/ 1279525 h 2359024"/>
                <a:gd name="connsiteX58" fmla="*/ 2109787 w 2316162"/>
                <a:gd name="connsiteY58" fmla="*/ 1274762 h 2359024"/>
                <a:gd name="connsiteX59" fmla="*/ 2087562 w 2316162"/>
                <a:gd name="connsiteY59" fmla="*/ 1268412 h 2359024"/>
                <a:gd name="connsiteX60" fmla="*/ 2063750 w 2316162"/>
                <a:gd name="connsiteY60" fmla="*/ 1260475 h 2359024"/>
                <a:gd name="connsiteX61" fmla="*/ 2043112 w 2316162"/>
                <a:gd name="connsiteY61" fmla="*/ 1254125 h 2359024"/>
                <a:gd name="connsiteX62" fmla="*/ 2027237 w 2316162"/>
                <a:gd name="connsiteY62" fmla="*/ 1247775 h 2359024"/>
                <a:gd name="connsiteX63" fmla="*/ 2016125 w 2316162"/>
                <a:gd name="connsiteY63" fmla="*/ 1243012 h 2359024"/>
                <a:gd name="connsiteX64" fmla="*/ 2011362 w 2316162"/>
                <a:gd name="connsiteY64" fmla="*/ 1241425 h 2359024"/>
                <a:gd name="connsiteX65" fmla="*/ 1985962 w 2316162"/>
                <a:gd name="connsiteY65" fmla="*/ 1235075 h 2359024"/>
                <a:gd name="connsiteX66" fmla="*/ 1965325 w 2316162"/>
                <a:gd name="connsiteY66" fmla="*/ 1233487 h 2359024"/>
                <a:gd name="connsiteX67" fmla="*/ 1946275 w 2316162"/>
                <a:gd name="connsiteY67" fmla="*/ 1238250 h 2359024"/>
                <a:gd name="connsiteX68" fmla="*/ 1930400 w 2316162"/>
                <a:gd name="connsiteY68" fmla="*/ 1247775 h 2359024"/>
                <a:gd name="connsiteX69" fmla="*/ 1917700 w 2316162"/>
                <a:gd name="connsiteY69" fmla="*/ 1263650 h 2359024"/>
                <a:gd name="connsiteX70" fmla="*/ 1909762 w 2316162"/>
                <a:gd name="connsiteY70" fmla="*/ 1282700 h 2359024"/>
                <a:gd name="connsiteX71" fmla="*/ 1908175 w 2316162"/>
                <a:gd name="connsiteY71" fmla="*/ 1306512 h 2359024"/>
                <a:gd name="connsiteX72" fmla="*/ 1909203 w 2316162"/>
                <a:gd name="connsiteY72" fmla="*/ 1861565 h 2359024"/>
                <a:gd name="connsiteX73" fmla="*/ 1358900 w 2316162"/>
                <a:gd name="connsiteY73" fmla="*/ 1862137 h 2359024"/>
                <a:gd name="connsiteX74" fmla="*/ 1331912 w 2316162"/>
                <a:gd name="connsiteY74" fmla="*/ 1866900 h 2359024"/>
                <a:gd name="connsiteX75" fmla="*/ 1309687 w 2316162"/>
                <a:gd name="connsiteY75" fmla="*/ 1878012 h 2359024"/>
                <a:gd name="connsiteX76" fmla="*/ 1293812 w 2316162"/>
                <a:gd name="connsiteY76" fmla="*/ 1892300 h 2359024"/>
                <a:gd name="connsiteX77" fmla="*/ 1285875 w 2316162"/>
                <a:gd name="connsiteY77" fmla="*/ 1912937 h 2359024"/>
                <a:gd name="connsiteX78" fmla="*/ 1282700 w 2316162"/>
                <a:gd name="connsiteY78" fmla="*/ 1936750 h 2359024"/>
                <a:gd name="connsiteX79" fmla="*/ 1292225 w 2316162"/>
                <a:gd name="connsiteY79" fmla="*/ 1963737 h 2359024"/>
                <a:gd name="connsiteX80" fmla="*/ 1293812 w 2316162"/>
                <a:gd name="connsiteY80" fmla="*/ 1968500 h 2359024"/>
                <a:gd name="connsiteX81" fmla="*/ 1298575 w 2316162"/>
                <a:gd name="connsiteY81" fmla="*/ 1978025 h 2359024"/>
                <a:gd name="connsiteX82" fmla="*/ 1304925 w 2316162"/>
                <a:gd name="connsiteY82" fmla="*/ 1993900 h 2359024"/>
                <a:gd name="connsiteX83" fmla="*/ 1312862 w 2316162"/>
                <a:gd name="connsiteY83" fmla="*/ 2014537 h 2359024"/>
                <a:gd name="connsiteX84" fmla="*/ 1320800 w 2316162"/>
                <a:gd name="connsiteY84" fmla="*/ 2035175 h 2359024"/>
                <a:gd name="connsiteX85" fmla="*/ 1327150 w 2316162"/>
                <a:gd name="connsiteY85" fmla="*/ 2058987 h 2359024"/>
                <a:gd name="connsiteX86" fmla="*/ 1331912 w 2316162"/>
                <a:gd name="connsiteY86" fmla="*/ 2081212 h 2359024"/>
                <a:gd name="connsiteX87" fmla="*/ 1333500 w 2316162"/>
                <a:gd name="connsiteY87" fmla="*/ 2098675 h 2359024"/>
                <a:gd name="connsiteX88" fmla="*/ 1328737 w 2316162"/>
                <a:gd name="connsiteY88" fmla="*/ 2136775 h 2359024"/>
                <a:gd name="connsiteX89" fmla="*/ 1316037 w 2316162"/>
                <a:gd name="connsiteY89" fmla="*/ 2170112 h 2359024"/>
                <a:gd name="connsiteX90" fmla="*/ 1298575 w 2316162"/>
                <a:gd name="connsiteY90" fmla="*/ 2198687 h 2359024"/>
                <a:gd name="connsiteX91" fmla="*/ 1271587 w 2316162"/>
                <a:gd name="connsiteY91" fmla="*/ 2222500 h 2359024"/>
                <a:gd name="connsiteX92" fmla="*/ 1241425 w 2316162"/>
                <a:gd name="connsiteY92" fmla="*/ 2243137 h 2359024"/>
                <a:gd name="connsiteX93" fmla="*/ 1208087 w 2316162"/>
                <a:gd name="connsiteY93" fmla="*/ 2254250 h 2359024"/>
                <a:gd name="connsiteX94" fmla="*/ 1168400 w 2316162"/>
                <a:gd name="connsiteY94" fmla="*/ 2259012 h 2359024"/>
                <a:gd name="connsiteX95" fmla="*/ 1131887 w 2316162"/>
                <a:gd name="connsiteY95" fmla="*/ 2254250 h 2359024"/>
                <a:gd name="connsiteX96" fmla="*/ 1096962 w 2316162"/>
                <a:gd name="connsiteY96" fmla="*/ 2243137 h 2359024"/>
                <a:gd name="connsiteX97" fmla="*/ 1066800 w 2316162"/>
                <a:gd name="connsiteY97" fmla="*/ 2222500 h 2359024"/>
                <a:gd name="connsiteX98" fmla="*/ 1041400 w 2316162"/>
                <a:gd name="connsiteY98" fmla="*/ 2198687 h 2359024"/>
                <a:gd name="connsiteX99" fmla="*/ 1022350 w 2316162"/>
                <a:gd name="connsiteY99" fmla="*/ 2170112 h 2359024"/>
                <a:gd name="connsiteX100" fmla="*/ 1009650 w 2316162"/>
                <a:gd name="connsiteY100" fmla="*/ 2136775 h 2359024"/>
                <a:gd name="connsiteX101" fmla="*/ 1004887 w 2316162"/>
                <a:gd name="connsiteY101" fmla="*/ 2098675 h 2359024"/>
                <a:gd name="connsiteX102" fmla="*/ 1006475 w 2316162"/>
                <a:gd name="connsiteY102" fmla="*/ 2081212 h 2359024"/>
                <a:gd name="connsiteX103" fmla="*/ 1011237 w 2316162"/>
                <a:gd name="connsiteY103" fmla="*/ 2058987 h 2359024"/>
                <a:gd name="connsiteX104" fmla="*/ 1019175 w 2316162"/>
                <a:gd name="connsiteY104" fmla="*/ 2035175 h 2359024"/>
                <a:gd name="connsiteX105" fmla="*/ 1027112 w 2316162"/>
                <a:gd name="connsiteY105" fmla="*/ 2014537 h 2359024"/>
                <a:gd name="connsiteX106" fmla="*/ 1033462 w 2316162"/>
                <a:gd name="connsiteY106" fmla="*/ 1993900 h 2359024"/>
                <a:gd name="connsiteX107" fmla="*/ 1039812 w 2316162"/>
                <a:gd name="connsiteY107" fmla="*/ 1978025 h 2359024"/>
                <a:gd name="connsiteX108" fmla="*/ 1044575 w 2316162"/>
                <a:gd name="connsiteY108" fmla="*/ 1968500 h 2359024"/>
                <a:gd name="connsiteX109" fmla="*/ 1046162 w 2316162"/>
                <a:gd name="connsiteY109" fmla="*/ 1963737 h 2359024"/>
                <a:gd name="connsiteX110" fmla="*/ 1054100 w 2316162"/>
                <a:gd name="connsiteY110" fmla="*/ 1936750 h 2359024"/>
                <a:gd name="connsiteX111" fmla="*/ 1054100 w 2316162"/>
                <a:gd name="connsiteY111" fmla="*/ 1912937 h 2359024"/>
                <a:gd name="connsiteX112" fmla="*/ 1046162 w 2316162"/>
                <a:gd name="connsiteY112" fmla="*/ 1892300 h 2359024"/>
                <a:gd name="connsiteX113" fmla="*/ 1030287 w 2316162"/>
                <a:gd name="connsiteY113" fmla="*/ 1878012 h 2359024"/>
                <a:gd name="connsiteX114" fmla="*/ 1006475 w 2316162"/>
                <a:gd name="connsiteY114" fmla="*/ 1866900 h 2359024"/>
                <a:gd name="connsiteX115" fmla="*/ 979487 w 2316162"/>
                <a:gd name="connsiteY115" fmla="*/ 1862137 h 2359024"/>
                <a:gd name="connsiteX116" fmla="*/ 420687 w 2316162"/>
                <a:gd name="connsiteY116" fmla="*/ 1862137 h 2359024"/>
                <a:gd name="connsiteX117" fmla="*/ 420687 w 2316162"/>
                <a:gd name="connsiteY117" fmla="*/ 2359024 h 2359024"/>
                <a:gd name="connsiteX118" fmla="*/ 411984 w 2316162"/>
                <a:gd name="connsiteY118" fmla="*/ 2359024 h 2359024"/>
                <a:gd name="connsiteX119" fmla="*/ 411984 w 2316162"/>
                <a:gd name="connsiteY119" fmla="*/ 1368423 h 2359024"/>
                <a:gd name="connsiteX120" fmla="*/ 409575 w 2316162"/>
                <a:gd name="connsiteY120" fmla="*/ 1368423 h 2359024"/>
                <a:gd name="connsiteX121" fmla="*/ 409575 w 2316162"/>
                <a:gd name="connsiteY121" fmla="*/ 1306513 h 2359024"/>
                <a:gd name="connsiteX122" fmla="*/ 406400 w 2316162"/>
                <a:gd name="connsiteY122" fmla="*/ 1284288 h 2359024"/>
                <a:gd name="connsiteX123" fmla="*/ 398463 w 2316162"/>
                <a:gd name="connsiteY123" fmla="*/ 1266825 h 2359024"/>
                <a:gd name="connsiteX124" fmla="*/ 382588 w 2316162"/>
                <a:gd name="connsiteY124" fmla="*/ 1254125 h 2359024"/>
                <a:gd name="connsiteX125" fmla="*/ 365125 w 2316162"/>
                <a:gd name="connsiteY125" fmla="*/ 1247775 h 2359024"/>
                <a:gd name="connsiteX126" fmla="*/ 344488 w 2316162"/>
                <a:gd name="connsiteY126" fmla="*/ 1246188 h 2359024"/>
                <a:gd name="connsiteX127" fmla="*/ 320675 w 2316162"/>
                <a:gd name="connsiteY127" fmla="*/ 1249363 h 2359024"/>
                <a:gd name="connsiteX128" fmla="*/ 295275 w 2316162"/>
                <a:gd name="connsiteY128" fmla="*/ 1257300 h 2359024"/>
                <a:gd name="connsiteX129" fmla="*/ 292100 w 2316162"/>
                <a:gd name="connsiteY129" fmla="*/ 1258888 h 2359024"/>
                <a:gd name="connsiteX130" fmla="*/ 282575 w 2316162"/>
                <a:gd name="connsiteY130" fmla="*/ 1262063 h 2359024"/>
                <a:gd name="connsiteX131" fmla="*/ 266700 w 2316162"/>
                <a:gd name="connsiteY131" fmla="*/ 1265238 h 2359024"/>
                <a:gd name="connsiteX132" fmla="*/ 249238 w 2316162"/>
                <a:gd name="connsiteY132" fmla="*/ 1270000 h 2359024"/>
                <a:gd name="connsiteX133" fmla="*/ 227013 w 2316162"/>
                <a:gd name="connsiteY133" fmla="*/ 1273175 h 2359024"/>
                <a:gd name="connsiteX134" fmla="*/ 204788 w 2316162"/>
                <a:gd name="connsiteY134" fmla="*/ 1277938 h 2359024"/>
                <a:gd name="connsiteX135" fmla="*/ 184150 w 2316162"/>
                <a:gd name="connsiteY135" fmla="*/ 1279525 h 2359024"/>
                <a:gd name="connsiteX136" fmla="*/ 165100 w 2316162"/>
                <a:gd name="connsiteY136" fmla="*/ 1281113 h 2359024"/>
                <a:gd name="connsiteX137" fmla="*/ 127000 w 2316162"/>
                <a:gd name="connsiteY137" fmla="*/ 1276350 h 2359024"/>
                <a:gd name="connsiteX138" fmla="*/ 92075 w 2316162"/>
                <a:gd name="connsiteY138" fmla="*/ 1265238 h 2359024"/>
                <a:gd name="connsiteX139" fmla="*/ 61913 w 2316162"/>
                <a:gd name="connsiteY139" fmla="*/ 1246188 h 2359024"/>
                <a:gd name="connsiteX140" fmla="*/ 36513 w 2316162"/>
                <a:gd name="connsiteY140" fmla="*/ 1220788 h 2359024"/>
                <a:gd name="connsiteX141" fmla="*/ 17463 w 2316162"/>
                <a:gd name="connsiteY141" fmla="*/ 1192213 h 2359024"/>
                <a:gd name="connsiteX142" fmla="*/ 4763 w 2316162"/>
                <a:gd name="connsiteY142" fmla="*/ 1158875 h 2359024"/>
                <a:gd name="connsiteX143" fmla="*/ 0 w 2316162"/>
                <a:gd name="connsiteY143" fmla="*/ 1122362 h 2359024"/>
                <a:gd name="connsiteX144" fmla="*/ 4763 w 2316162"/>
                <a:gd name="connsiteY144" fmla="*/ 1085850 h 2359024"/>
                <a:gd name="connsiteX145" fmla="*/ 17463 w 2316162"/>
                <a:gd name="connsiteY145" fmla="*/ 1052512 h 2359024"/>
                <a:gd name="connsiteX146" fmla="*/ 36513 w 2316162"/>
                <a:gd name="connsiteY146" fmla="*/ 1022350 h 2359024"/>
                <a:gd name="connsiteX147" fmla="*/ 61913 w 2316162"/>
                <a:gd name="connsiteY147" fmla="*/ 998537 h 2359024"/>
                <a:gd name="connsiteX148" fmla="*/ 92075 w 2316162"/>
                <a:gd name="connsiteY148" fmla="*/ 979487 h 2359024"/>
                <a:gd name="connsiteX149" fmla="*/ 127000 w 2316162"/>
                <a:gd name="connsiteY149" fmla="*/ 968375 h 2359024"/>
                <a:gd name="connsiteX150" fmla="*/ 165100 w 2316162"/>
                <a:gd name="connsiteY150" fmla="*/ 963612 h 2359024"/>
                <a:gd name="connsiteX151" fmla="*/ 184150 w 2316162"/>
                <a:gd name="connsiteY151" fmla="*/ 965200 h 2359024"/>
                <a:gd name="connsiteX152" fmla="*/ 206375 w 2316162"/>
                <a:gd name="connsiteY152" fmla="*/ 969962 h 2359024"/>
                <a:gd name="connsiteX153" fmla="*/ 230188 w 2316162"/>
                <a:gd name="connsiteY153" fmla="*/ 976312 h 2359024"/>
                <a:gd name="connsiteX154" fmla="*/ 252413 w 2316162"/>
                <a:gd name="connsiteY154" fmla="*/ 984250 h 2359024"/>
                <a:gd name="connsiteX155" fmla="*/ 273050 w 2316162"/>
                <a:gd name="connsiteY155" fmla="*/ 990600 h 2359024"/>
                <a:gd name="connsiteX156" fmla="*/ 290513 w 2316162"/>
                <a:gd name="connsiteY156" fmla="*/ 996950 h 2359024"/>
                <a:gd name="connsiteX157" fmla="*/ 301625 w 2316162"/>
                <a:gd name="connsiteY157" fmla="*/ 1001712 h 2359024"/>
                <a:gd name="connsiteX158" fmla="*/ 304800 w 2316162"/>
                <a:gd name="connsiteY158" fmla="*/ 1003300 h 2359024"/>
                <a:gd name="connsiteX159" fmla="*/ 333375 w 2316162"/>
                <a:gd name="connsiteY159" fmla="*/ 1011237 h 2359024"/>
                <a:gd name="connsiteX160" fmla="*/ 358775 w 2316162"/>
                <a:gd name="connsiteY160" fmla="*/ 1009650 h 2359024"/>
                <a:gd name="connsiteX161" fmla="*/ 379413 w 2316162"/>
                <a:gd name="connsiteY161" fmla="*/ 1001712 h 2359024"/>
                <a:gd name="connsiteX162" fmla="*/ 396875 w 2316162"/>
                <a:gd name="connsiteY162" fmla="*/ 987425 h 2359024"/>
                <a:gd name="connsiteX163" fmla="*/ 406400 w 2316162"/>
                <a:gd name="connsiteY163" fmla="*/ 965200 h 2359024"/>
                <a:gd name="connsiteX164" fmla="*/ 409575 w 2316162"/>
                <a:gd name="connsiteY164" fmla="*/ 936625 h 2359024"/>
                <a:gd name="connsiteX165" fmla="*/ 409575 w 2316162"/>
                <a:gd name="connsiteY165" fmla="*/ 402374 h 2359024"/>
                <a:gd name="connsiteX166" fmla="*/ 412616 w 2316162"/>
                <a:gd name="connsiteY166" fmla="*/ 402374 h 2359024"/>
                <a:gd name="connsiteX167" fmla="*/ 412616 w 2316162"/>
                <a:gd name="connsiteY167" fmla="*/ 395287 h 2359024"/>
                <a:gd name="connsiteX168" fmla="*/ 969962 w 2316162"/>
                <a:gd name="connsiteY168" fmla="*/ 395287 h 2359024"/>
                <a:gd name="connsiteX169" fmla="*/ 996950 w 2316162"/>
                <a:gd name="connsiteY169" fmla="*/ 392112 h 2359024"/>
                <a:gd name="connsiteX170" fmla="*/ 1020762 w 2316162"/>
                <a:gd name="connsiteY170" fmla="*/ 382587 h 2359024"/>
                <a:gd name="connsiteX171" fmla="*/ 1036637 w 2316162"/>
                <a:gd name="connsiteY171" fmla="*/ 366712 h 2359024"/>
                <a:gd name="connsiteX172" fmla="*/ 1044575 w 2316162"/>
                <a:gd name="connsiteY172" fmla="*/ 346075 h 2359024"/>
                <a:gd name="connsiteX173" fmla="*/ 1046162 w 2316162"/>
                <a:gd name="connsiteY173" fmla="*/ 322262 h 2359024"/>
                <a:gd name="connsiteX174" fmla="*/ 1038225 w 2316162"/>
                <a:gd name="connsiteY174" fmla="*/ 295275 h 2359024"/>
                <a:gd name="connsiteX175" fmla="*/ 1036637 w 2316162"/>
                <a:gd name="connsiteY175" fmla="*/ 290512 h 2359024"/>
                <a:gd name="connsiteX176" fmla="*/ 1031875 w 2316162"/>
                <a:gd name="connsiteY176" fmla="*/ 280987 h 2359024"/>
                <a:gd name="connsiteX177" fmla="*/ 1025525 w 2316162"/>
                <a:gd name="connsiteY177" fmla="*/ 265112 h 2359024"/>
                <a:gd name="connsiteX178" fmla="*/ 1016000 w 2316162"/>
                <a:gd name="connsiteY178" fmla="*/ 244475 h 2359024"/>
                <a:gd name="connsiteX179" fmla="*/ 1008062 w 2316162"/>
                <a:gd name="connsiteY179" fmla="*/ 222250 h 2359024"/>
                <a:gd name="connsiteX180" fmla="*/ 1001712 w 2316162"/>
                <a:gd name="connsiteY180" fmla="*/ 200025 h 2359024"/>
                <a:gd name="connsiteX181" fmla="*/ 996950 w 2316162"/>
                <a:gd name="connsiteY181" fmla="*/ 177800 h 2359024"/>
                <a:gd name="connsiteX182" fmla="*/ 995362 w 2316162"/>
                <a:gd name="connsiteY182" fmla="*/ 158750 h 2359024"/>
                <a:gd name="connsiteX183" fmla="*/ 1000125 w 2316162"/>
                <a:gd name="connsiteY183" fmla="*/ 122237 h 2359024"/>
                <a:gd name="connsiteX184" fmla="*/ 1011237 w 2316162"/>
                <a:gd name="connsiteY184" fmla="*/ 88900 h 2359024"/>
                <a:gd name="connsiteX185" fmla="*/ 1031875 w 2316162"/>
                <a:gd name="connsiteY185" fmla="*/ 60325 h 2359024"/>
                <a:gd name="connsiteX186" fmla="*/ 1057275 w 2316162"/>
                <a:gd name="connsiteY186" fmla="*/ 34925 h 2359024"/>
                <a:gd name="connsiteX187" fmla="*/ 1087437 w 2316162"/>
                <a:gd name="connsiteY187" fmla="*/ 15875 h 2359024"/>
                <a:gd name="connsiteX188" fmla="*/ 1122362 w 2316162"/>
                <a:gd name="connsiteY188" fmla="*/ 4762 h 2359024"/>
                <a:gd name="connsiteX0" fmla="*/ 1160462 w 2316162"/>
                <a:gd name="connsiteY0" fmla="*/ 0 h 2359024"/>
                <a:gd name="connsiteX1" fmla="*/ 1198562 w 2316162"/>
                <a:gd name="connsiteY1" fmla="*/ 4762 h 2359024"/>
                <a:gd name="connsiteX2" fmla="*/ 1231900 w 2316162"/>
                <a:gd name="connsiteY2" fmla="*/ 15875 h 2359024"/>
                <a:gd name="connsiteX3" fmla="*/ 1262062 w 2316162"/>
                <a:gd name="connsiteY3" fmla="*/ 34925 h 2359024"/>
                <a:gd name="connsiteX4" fmla="*/ 1289050 w 2316162"/>
                <a:gd name="connsiteY4" fmla="*/ 60325 h 2359024"/>
                <a:gd name="connsiteX5" fmla="*/ 1308100 w 2316162"/>
                <a:gd name="connsiteY5" fmla="*/ 88900 h 2359024"/>
                <a:gd name="connsiteX6" fmla="*/ 1320800 w 2316162"/>
                <a:gd name="connsiteY6" fmla="*/ 122237 h 2359024"/>
                <a:gd name="connsiteX7" fmla="*/ 1323975 w 2316162"/>
                <a:gd name="connsiteY7" fmla="*/ 158750 h 2359024"/>
                <a:gd name="connsiteX8" fmla="*/ 1322387 w 2316162"/>
                <a:gd name="connsiteY8" fmla="*/ 177800 h 2359024"/>
                <a:gd name="connsiteX9" fmla="*/ 1317625 w 2316162"/>
                <a:gd name="connsiteY9" fmla="*/ 200025 h 2359024"/>
                <a:gd name="connsiteX10" fmla="*/ 1311275 w 2316162"/>
                <a:gd name="connsiteY10" fmla="*/ 222250 h 2359024"/>
                <a:gd name="connsiteX11" fmla="*/ 1304925 w 2316162"/>
                <a:gd name="connsiteY11" fmla="*/ 244475 h 2359024"/>
                <a:gd name="connsiteX12" fmla="*/ 1296987 w 2316162"/>
                <a:gd name="connsiteY12" fmla="*/ 265112 h 2359024"/>
                <a:gd name="connsiteX13" fmla="*/ 1290637 w 2316162"/>
                <a:gd name="connsiteY13" fmla="*/ 280987 h 2359024"/>
                <a:gd name="connsiteX14" fmla="*/ 1285875 w 2316162"/>
                <a:gd name="connsiteY14" fmla="*/ 290512 h 2359024"/>
                <a:gd name="connsiteX15" fmla="*/ 1282700 w 2316162"/>
                <a:gd name="connsiteY15" fmla="*/ 295275 h 2359024"/>
                <a:gd name="connsiteX16" fmla="*/ 1274762 w 2316162"/>
                <a:gd name="connsiteY16" fmla="*/ 322262 h 2359024"/>
                <a:gd name="connsiteX17" fmla="*/ 1274762 w 2316162"/>
                <a:gd name="connsiteY17" fmla="*/ 346075 h 2359024"/>
                <a:gd name="connsiteX18" fmla="*/ 1285875 w 2316162"/>
                <a:gd name="connsiteY18" fmla="*/ 366712 h 2359024"/>
                <a:gd name="connsiteX19" fmla="*/ 1300162 w 2316162"/>
                <a:gd name="connsiteY19" fmla="*/ 382587 h 2359024"/>
                <a:gd name="connsiteX20" fmla="*/ 1322387 w 2316162"/>
                <a:gd name="connsiteY20" fmla="*/ 392112 h 2359024"/>
                <a:gd name="connsiteX21" fmla="*/ 1350962 w 2316162"/>
                <a:gd name="connsiteY21" fmla="*/ 395287 h 2359024"/>
                <a:gd name="connsiteX22" fmla="*/ 1908175 w 2316162"/>
                <a:gd name="connsiteY22" fmla="*/ 395287 h 2359024"/>
                <a:gd name="connsiteX23" fmla="*/ 1911350 w 2316162"/>
                <a:gd name="connsiteY23" fmla="*/ 477837 h 2359024"/>
                <a:gd name="connsiteX24" fmla="*/ 1911350 w 2316162"/>
                <a:gd name="connsiteY24" fmla="*/ 485775 h 2359024"/>
                <a:gd name="connsiteX25" fmla="*/ 1911350 w 2316162"/>
                <a:gd name="connsiteY25" fmla="*/ 496887 h 2359024"/>
                <a:gd name="connsiteX26" fmla="*/ 1911350 w 2316162"/>
                <a:gd name="connsiteY26" fmla="*/ 506412 h 2359024"/>
                <a:gd name="connsiteX27" fmla="*/ 1908175 w 2316162"/>
                <a:gd name="connsiteY27" fmla="*/ 936625 h 2359024"/>
                <a:gd name="connsiteX28" fmla="*/ 1909762 w 2316162"/>
                <a:gd name="connsiteY28" fmla="*/ 962025 h 2359024"/>
                <a:gd name="connsiteX29" fmla="*/ 1917700 w 2316162"/>
                <a:gd name="connsiteY29" fmla="*/ 981075 h 2359024"/>
                <a:gd name="connsiteX30" fmla="*/ 1930400 w 2316162"/>
                <a:gd name="connsiteY30" fmla="*/ 995362 h 2359024"/>
                <a:gd name="connsiteX31" fmla="*/ 1946275 w 2316162"/>
                <a:gd name="connsiteY31" fmla="*/ 1006475 h 2359024"/>
                <a:gd name="connsiteX32" fmla="*/ 1965325 w 2316162"/>
                <a:gd name="connsiteY32" fmla="*/ 1011237 h 2359024"/>
                <a:gd name="connsiteX33" fmla="*/ 1985962 w 2316162"/>
                <a:gd name="connsiteY33" fmla="*/ 1009650 h 2359024"/>
                <a:gd name="connsiteX34" fmla="*/ 2011362 w 2316162"/>
                <a:gd name="connsiteY34" fmla="*/ 1003300 h 2359024"/>
                <a:gd name="connsiteX35" fmla="*/ 2016125 w 2316162"/>
                <a:gd name="connsiteY35" fmla="*/ 1001712 h 2359024"/>
                <a:gd name="connsiteX36" fmla="*/ 2027237 w 2316162"/>
                <a:gd name="connsiteY36" fmla="*/ 996950 h 2359024"/>
                <a:gd name="connsiteX37" fmla="*/ 2043112 w 2316162"/>
                <a:gd name="connsiteY37" fmla="*/ 990600 h 2359024"/>
                <a:gd name="connsiteX38" fmla="*/ 2063750 w 2316162"/>
                <a:gd name="connsiteY38" fmla="*/ 982662 h 2359024"/>
                <a:gd name="connsiteX39" fmla="*/ 2087562 w 2316162"/>
                <a:gd name="connsiteY39" fmla="*/ 976312 h 2359024"/>
                <a:gd name="connsiteX40" fmla="*/ 2109787 w 2316162"/>
                <a:gd name="connsiteY40" fmla="*/ 969962 h 2359024"/>
                <a:gd name="connsiteX41" fmla="*/ 2132012 w 2316162"/>
                <a:gd name="connsiteY41" fmla="*/ 965200 h 2359024"/>
                <a:gd name="connsiteX42" fmla="*/ 2151062 w 2316162"/>
                <a:gd name="connsiteY42" fmla="*/ 963612 h 2359024"/>
                <a:gd name="connsiteX43" fmla="*/ 2190750 w 2316162"/>
                <a:gd name="connsiteY43" fmla="*/ 968375 h 2359024"/>
                <a:gd name="connsiteX44" fmla="*/ 2224087 w 2316162"/>
                <a:gd name="connsiteY44" fmla="*/ 979487 h 2359024"/>
                <a:gd name="connsiteX45" fmla="*/ 2254250 w 2316162"/>
                <a:gd name="connsiteY45" fmla="*/ 998537 h 2359024"/>
                <a:gd name="connsiteX46" fmla="*/ 2281237 w 2316162"/>
                <a:gd name="connsiteY46" fmla="*/ 1022350 h 2359024"/>
                <a:gd name="connsiteX47" fmla="*/ 2298700 w 2316162"/>
                <a:gd name="connsiteY47" fmla="*/ 1052512 h 2359024"/>
                <a:gd name="connsiteX48" fmla="*/ 2311400 w 2316162"/>
                <a:gd name="connsiteY48" fmla="*/ 1085850 h 2359024"/>
                <a:gd name="connsiteX49" fmla="*/ 2316162 w 2316162"/>
                <a:gd name="connsiteY49" fmla="*/ 1120775 h 2359024"/>
                <a:gd name="connsiteX50" fmla="*/ 2311400 w 2316162"/>
                <a:gd name="connsiteY50" fmla="*/ 1158875 h 2359024"/>
                <a:gd name="connsiteX51" fmla="*/ 2298700 w 2316162"/>
                <a:gd name="connsiteY51" fmla="*/ 1192212 h 2359024"/>
                <a:gd name="connsiteX52" fmla="*/ 2281237 w 2316162"/>
                <a:gd name="connsiteY52" fmla="*/ 1220787 h 2359024"/>
                <a:gd name="connsiteX53" fmla="*/ 2254250 w 2316162"/>
                <a:gd name="connsiteY53" fmla="*/ 1246187 h 2359024"/>
                <a:gd name="connsiteX54" fmla="*/ 2224087 w 2316162"/>
                <a:gd name="connsiteY54" fmla="*/ 1265237 h 2359024"/>
                <a:gd name="connsiteX55" fmla="*/ 2190750 w 2316162"/>
                <a:gd name="connsiteY55" fmla="*/ 1276350 h 2359024"/>
                <a:gd name="connsiteX56" fmla="*/ 2151062 w 2316162"/>
                <a:gd name="connsiteY56" fmla="*/ 1281112 h 2359024"/>
                <a:gd name="connsiteX57" fmla="*/ 2132012 w 2316162"/>
                <a:gd name="connsiteY57" fmla="*/ 1279525 h 2359024"/>
                <a:gd name="connsiteX58" fmla="*/ 2109787 w 2316162"/>
                <a:gd name="connsiteY58" fmla="*/ 1274762 h 2359024"/>
                <a:gd name="connsiteX59" fmla="*/ 2087562 w 2316162"/>
                <a:gd name="connsiteY59" fmla="*/ 1268412 h 2359024"/>
                <a:gd name="connsiteX60" fmla="*/ 2063750 w 2316162"/>
                <a:gd name="connsiteY60" fmla="*/ 1260475 h 2359024"/>
                <a:gd name="connsiteX61" fmla="*/ 2043112 w 2316162"/>
                <a:gd name="connsiteY61" fmla="*/ 1254125 h 2359024"/>
                <a:gd name="connsiteX62" fmla="*/ 2027237 w 2316162"/>
                <a:gd name="connsiteY62" fmla="*/ 1247775 h 2359024"/>
                <a:gd name="connsiteX63" fmla="*/ 2016125 w 2316162"/>
                <a:gd name="connsiteY63" fmla="*/ 1243012 h 2359024"/>
                <a:gd name="connsiteX64" fmla="*/ 2011362 w 2316162"/>
                <a:gd name="connsiteY64" fmla="*/ 1241425 h 2359024"/>
                <a:gd name="connsiteX65" fmla="*/ 1985962 w 2316162"/>
                <a:gd name="connsiteY65" fmla="*/ 1235075 h 2359024"/>
                <a:gd name="connsiteX66" fmla="*/ 1965325 w 2316162"/>
                <a:gd name="connsiteY66" fmla="*/ 1233487 h 2359024"/>
                <a:gd name="connsiteX67" fmla="*/ 1946275 w 2316162"/>
                <a:gd name="connsiteY67" fmla="*/ 1238250 h 2359024"/>
                <a:gd name="connsiteX68" fmla="*/ 1930400 w 2316162"/>
                <a:gd name="connsiteY68" fmla="*/ 1247775 h 2359024"/>
                <a:gd name="connsiteX69" fmla="*/ 1917700 w 2316162"/>
                <a:gd name="connsiteY69" fmla="*/ 1263650 h 2359024"/>
                <a:gd name="connsiteX70" fmla="*/ 1909762 w 2316162"/>
                <a:gd name="connsiteY70" fmla="*/ 1282700 h 2359024"/>
                <a:gd name="connsiteX71" fmla="*/ 1908175 w 2316162"/>
                <a:gd name="connsiteY71" fmla="*/ 1306512 h 2359024"/>
                <a:gd name="connsiteX72" fmla="*/ 1909203 w 2316162"/>
                <a:gd name="connsiteY72" fmla="*/ 1861565 h 2359024"/>
                <a:gd name="connsiteX73" fmla="*/ 1358900 w 2316162"/>
                <a:gd name="connsiteY73" fmla="*/ 1862137 h 2359024"/>
                <a:gd name="connsiteX74" fmla="*/ 1331912 w 2316162"/>
                <a:gd name="connsiteY74" fmla="*/ 1866900 h 2359024"/>
                <a:gd name="connsiteX75" fmla="*/ 1309687 w 2316162"/>
                <a:gd name="connsiteY75" fmla="*/ 1878012 h 2359024"/>
                <a:gd name="connsiteX76" fmla="*/ 1293812 w 2316162"/>
                <a:gd name="connsiteY76" fmla="*/ 1892300 h 2359024"/>
                <a:gd name="connsiteX77" fmla="*/ 1285875 w 2316162"/>
                <a:gd name="connsiteY77" fmla="*/ 1912937 h 2359024"/>
                <a:gd name="connsiteX78" fmla="*/ 1282700 w 2316162"/>
                <a:gd name="connsiteY78" fmla="*/ 1936750 h 2359024"/>
                <a:gd name="connsiteX79" fmla="*/ 1292225 w 2316162"/>
                <a:gd name="connsiteY79" fmla="*/ 1963737 h 2359024"/>
                <a:gd name="connsiteX80" fmla="*/ 1293812 w 2316162"/>
                <a:gd name="connsiteY80" fmla="*/ 1968500 h 2359024"/>
                <a:gd name="connsiteX81" fmla="*/ 1298575 w 2316162"/>
                <a:gd name="connsiteY81" fmla="*/ 1978025 h 2359024"/>
                <a:gd name="connsiteX82" fmla="*/ 1304925 w 2316162"/>
                <a:gd name="connsiteY82" fmla="*/ 1993900 h 2359024"/>
                <a:gd name="connsiteX83" fmla="*/ 1312862 w 2316162"/>
                <a:gd name="connsiteY83" fmla="*/ 2014537 h 2359024"/>
                <a:gd name="connsiteX84" fmla="*/ 1320800 w 2316162"/>
                <a:gd name="connsiteY84" fmla="*/ 2035175 h 2359024"/>
                <a:gd name="connsiteX85" fmla="*/ 1327150 w 2316162"/>
                <a:gd name="connsiteY85" fmla="*/ 2058987 h 2359024"/>
                <a:gd name="connsiteX86" fmla="*/ 1331912 w 2316162"/>
                <a:gd name="connsiteY86" fmla="*/ 2081212 h 2359024"/>
                <a:gd name="connsiteX87" fmla="*/ 1333500 w 2316162"/>
                <a:gd name="connsiteY87" fmla="*/ 2098675 h 2359024"/>
                <a:gd name="connsiteX88" fmla="*/ 1328737 w 2316162"/>
                <a:gd name="connsiteY88" fmla="*/ 2136775 h 2359024"/>
                <a:gd name="connsiteX89" fmla="*/ 1316037 w 2316162"/>
                <a:gd name="connsiteY89" fmla="*/ 2170112 h 2359024"/>
                <a:gd name="connsiteX90" fmla="*/ 1298575 w 2316162"/>
                <a:gd name="connsiteY90" fmla="*/ 2198687 h 2359024"/>
                <a:gd name="connsiteX91" fmla="*/ 1271587 w 2316162"/>
                <a:gd name="connsiteY91" fmla="*/ 2222500 h 2359024"/>
                <a:gd name="connsiteX92" fmla="*/ 1241425 w 2316162"/>
                <a:gd name="connsiteY92" fmla="*/ 2243137 h 2359024"/>
                <a:gd name="connsiteX93" fmla="*/ 1208087 w 2316162"/>
                <a:gd name="connsiteY93" fmla="*/ 2254250 h 2359024"/>
                <a:gd name="connsiteX94" fmla="*/ 1168400 w 2316162"/>
                <a:gd name="connsiteY94" fmla="*/ 2259012 h 2359024"/>
                <a:gd name="connsiteX95" fmla="*/ 1131887 w 2316162"/>
                <a:gd name="connsiteY95" fmla="*/ 2254250 h 2359024"/>
                <a:gd name="connsiteX96" fmla="*/ 1096962 w 2316162"/>
                <a:gd name="connsiteY96" fmla="*/ 2243137 h 2359024"/>
                <a:gd name="connsiteX97" fmla="*/ 1066800 w 2316162"/>
                <a:gd name="connsiteY97" fmla="*/ 2222500 h 2359024"/>
                <a:gd name="connsiteX98" fmla="*/ 1041400 w 2316162"/>
                <a:gd name="connsiteY98" fmla="*/ 2198687 h 2359024"/>
                <a:gd name="connsiteX99" fmla="*/ 1022350 w 2316162"/>
                <a:gd name="connsiteY99" fmla="*/ 2170112 h 2359024"/>
                <a:gd name="connsiteX100" fmla="*/ 1009650 w 2316162"/>
                <a:gd name="connsiteY100" fmla="*/ 2136775 h 2359024"/>
                <a:gd name="connsiteX101" fmla="*/ 1004887 w 2316162"/>
                <a:gd name="connsiteY101" fmla="*/ 2098675 h 2359024"/>
                <a:gd name="connsiteX102" fmla="*/ 1006475 w 2316162"/>
                <a:gd name="connsiteY102" fmla="*/ 2081212 h 2359024"/>
                <a:gd name="connsiteX103" fmla="*/ 1011237 w 2316162"/>
                <a:gd name="connsiteY103" fmla="*/ 2058987 h 2359024"/>
                <a:gd name="connsiteX104" fmla="*/ 1019175 w 2316162"/>
                <a:gd name="connsiteY104" fmla="*/ 2035175 h 2359024"/>
                <a:gd name="connsiteX105" fmla="*/ 1027112 w 2316162"/>
                <a:gd name="connsiteY105" fmla="*/ 2014537 h 2359024"/>
                <a:gd name="connsiteX106" fmla="*/ 1033462 w 2316162"/>
                <a:gd name="connsiteY106" fmla="*/ 1993900 h 2359024"/>
                <a:gd name="connsiteX107" fmla="*/ 1039812 w 2316162"/>
                <a:gd name="connsiteY107" fmla="*/ 1978025 h 2359024"/>
                <a:gd name="connsiteX108" fmla="*/ 1044575 w 2316162"/>
                <a:gd name="connsiteY108" fmla="*/ 1968500 h 2359024"/>
                <a:gd name="connsiteX109" fmla="*/ 1046162 w 2316162"/>
                <a:gd name="connsiteY109" fmla="*/ 1963737 h 2359024"/>
                <a:gd name="connsiteX110" fmla="*/ 1054100 w 2316162"/>
                <a:gd name="connsiteY110" fmla="*/ 1936750 h 2359024"/>
                <a:gd name="connsiteX111" fmla="*/ 1054100 w 2316162"/>
                <a:gd name="connsiteY111" fmla="*/ 1912937 h 2359024"/>
                <a:gd name="connsiteX112" fmla="*/ 1046162 w 2316162"/>
                <a:gd name="connsiteY112" fmla="*/ 1892300 h 2359024"/>
                <a:gd name="connsiteX113" fmla="*/ 1030287 w 2316162"/>
                <a:gd name="connsiteY113" fmla="*/ 1878012 h 2359024"/>
                <a:gd name="connsiteX114" fmla="*/ 1006475 w 2316162"/>
                <a:gd name="connsiteY114" fmla="*/ 1866900 h 2359024"/>
                <a:gd name="connsiteX115" fmla="*/ 979487 w 2316162"/>
                <a:gd name="connsiteY115" fmla="*/ 1862137 h 2359024"/>
                <a:gd name="connsiteX116" fmla="*/ 420687 w 2316162"/>
                <a:gd name="connsiteY116" fmla="*/ 1862137 h 2359024"/>
                <a:gd name="connsiteX117" fmla="*/ 420687 w 2316162"/>
                <a:gd name="connsiteY117" fmla="*/ 2359024 h 2359024"/>
                <a:gd name="connsiteX118" fmla="*/ 411984 w 2316162"/>
                <a:gd name="connsiteY118" fmla="*/ 1368423 h 2359024"/>
                <a:gd name="connsiteX119" fmla="*/ 409575 w 2316162"/>
                <a:gd name="connsiteY119" fmla="*/ 1368423 h 2359024"/>
                <a:gd name="connsiteX120" fmla="*/ 409575 w 2316162"/>
                <a:gd name="connsiteY120" fmla="*/ 1306513 h 2359024"/>
                <a:gd name="connsiteX121" fmla="*/ 406400 w 2316162"/>
                <a:gd name="connsiteY121" fmla="*/ 1284288 h 2359024"/>
                <a:gd name="connsiteX122" fmla="*/ 398463 w 2316162"/>
                <a:gd name="connsiteY122" fmla="*/ 1266825 h 2359024"/>
                <a:gd name="connsiteX123" fmla="*/ 382588 w 2316162"/>
                <a:gd name="connsiteY123" fmla="*/ 1254125 h 2359024"/>
                <a:gd name="connsiteX124" fmla="*/ 365125 w 2316162"/>
                <a:gd name="connsiteY124" fmla="*/ 1247775 h 2359024"/>
                <a:gd name="connsiteX125" fmla="*/ 344488 w 2316162"/>
                <a:gd name="connsiteY125" fmla="*/ 1246188 h 2359024"/>
                <a:gd name="connsiteX126" fmla="*/ 320675 w 2316162"/>
                <a:gd name="connsiteY126" fmla="*/ 1249363 h 2359024"/>
                <a:gd name="connsiteX127" fmla="*/ 295275 w 2316162"/>
                <a:gd name="connsiteY127" fmla="*/ 1257300 h 2359024"/>
                <a:gd name="connsiteX128" fmla="*/ 292100 w 2316162"/>
                <a:gd name="connsiteY128" fmla="*/ 1258888 h 2359024"/>
                <a:gd name="connsiteX129" fmla="*/ 282575 w 2316162"/>
                <a:gd name="connsiteY129" fmla="*/ 1262063 h 2359024"/>
                <a:gd name="connsiteX130" fmla="*/ 266700 w 2316162"/>
                <a:gd name="connsiteY130" fmla="*/ 1265238 h 2359024"/>
                <a:gd name="connsiteX131" fmla="*/ 249238 w 2316162"/>
                <a:gd name="connsiteY131" fmla="*/ 1270000 h 2359024"/>
                <a:gd name="connsiteX132" fmla="*/ 227013 w 2316162"/>
                <a:gd name="connsiteY132" fmla="*/ 1273175 h 2359024"/>
                <a:gd name="connsiteX133" fmla="*/ 204788 w 2316162"/>
                <a:gd name="connsiteY133" fmla="*/ 1277938 h 2359024"/>
                <a:gd name="connsiteX134" fmla="*/ 184150 w 2316162"/>
                <a:gd name="connsiteY134" fmla="*/ 1279525 h 2359024"/>
                <a:gd name="connsiteX135" fmla="*/ 165100 w 2316162"/>
                <a:gd name="connsiteY135" fmla="*/ 1281113 h 2359024"/>
                <a:gd name="connsiteX136" fmla="*/ 127000 w 2316162"/>
                <a:gd name="connsiteY136" fmla="*/ 1276350 h 2359024"/>
                <a:gd name="connsiteX137" fmla="*/ 92075 w 2316162"/>
                <a:gd name="connsiteY137" fmla="*/ 1265238 h 2359024"/>
                <a:gd name="connsiteX138" fmla="*/ 61913 w 2316162"/>
                <a:gd name="connsiteY138" fmla="*/ 1246188 h 2359024"/>
                <a:gd name="connsiteX139" fmla="*/ 36513 w 2316162"/>
                <a:gd name="connsiteY139" fmla="*/ 1220788 h 2359024"/>
                <a:gd name="connsiteX140" fmla="*/ 17463 w 2316162"/>
                <a:gd name="connsiteY140" fmla="*/ 1192213 h 2359024"/>
                <a:gd name="connsiteX141" fmla="*/ 4763 w 2316162"/>
                <a:gd name="connsiteY141" fmla="*/ 1158875 h 2359024"/>
                <a:gd name="connsiteX142" fmla="*/ 0 w 2316162"/>
                <a:gd name="connsiteY142" fmla="*/ 1122362 h 2359024"/>
                <a:gd name="connsiteX143" fmla="*/ 4763 w 2316162"/>
                <a:gd name="connsiteY143" fmla="*/ 1085850 h 2359024"/>
                <a:gd name="connsiteX144" fmla="*/ 17463 w 2316162"/>
                <a:gd name="connsiteY144" fmla="*/ 1052512 h 2359024"/>
                <a:gd name="connsiteX145" fmla="*/ 36513 w 2316162"/>
                <a:gd name="connsiteY145" fmla="*/ 1022350 h 2359024"/>
                <a:gd name="connsiteX146" fmla="*/ 61913 w 2316162"/>
                <a:gd name="connsiteY146" fmla="*/ 998537 h 2359024"/>
                <a:gd name="connsiteX147" fmla="*/ 92075 w 2316162"/>
                <a:gd name="connsiteY147" fmla="*/ 979487 h 2359024"/>
                <a:gd name="connsiteX148" fmla="*/ 127000 w 2316162"/>
                <a:gd name="connsiteY148" fmla="*/ 968375 h 2359024"/>
                <a:gd name="connsiteX149" fmla="*/ 165100 w 2316162"/>
                <a:gd name="connsiteY149" fmla="*/ 963612 h 2359024"/>
                <a:gd name="connsiteX150" fmla="*/ 184150 w 2316162"/>
                <a:gd name="connsiteY150" fmla="*/ 965200 h 2359024"/>
                <a:gd name="connsiteX151" fmla="*/ 206375 w 2316162"/>
                <a:gd name="connsiteY151" fmla="*/ 969962 h 2359024"/>
                <a:gd name="connsiteX152" fmla="*/ 230188 w 2316162"/>
                <a:gd name="connsiteY152" fmla="*/ 976312 h 2359024"/>
                <a:gd name="connsiteX153" fmla="*/ 252413 w 2316162"/>
                <a:gd name="connsiteY153" fmla="*/ 984250 h 2359024"/>
                <a:gd name="connsiteX154" fmla="*/ 273050 w 2316162"/>
                <a:gd name="connsiteY154" fmla="*/ 990600 h 2359024"/>
                <a:gd name="connsiteX155" fmla="*/ 290513 w 2316162"/>
                <a:gd name="connsiteY155" fmla="*/ 996950 h 2359024"/>
                <a:gd name="connsiteX156" fmla="*/ 301625 w 2316162"/>
                <a:gd name="connsiteY156" fmla="*/ 1001712 h 2359024"/>
                <a:gd name="connsiteX157" fmla="*/ 304800 w 2316162"/>
                <a:gd name="connsiteY157" fmla="*/ 1003300 h 2359024"/>
                <a:gd name="connsiteX158" fmla="*/ 333375 w 2316162"/>
                <a:gd name="connsiteY158" fmla="*/ 1011237 h 2359024"/>
                <a:gd name="connsiteX159" fmla="*/ 358775 w 2316162"/>
                <a:gd name="connsiteY159" fmla="*/ 1009650 h 2359024"/>
                <a:gd name="connsiteX160" fmla="*/ 379413 w 2316162"/>
                <a:gd name="connsiteY160" fmla="*/ 1001712 h 2359024"/>
                <a:gd name="connsiteX161" fmla="*/ 396875 w 2316162"/>
                <a:gd name="connsiteY161" fmla="*/ 987425 h 2359024"/>
                <a:gd name="connsiteX162" fmla="*/ 406400 w 2316162"/>
                <a:gd name="connsiteY162" fmla="*/ 965200 h 2359024"/>
                <a:gd name="connsiteX163" fmla="*/ 409575 w 2316162"/>
                <a:gd name="connsiteY163" fmla="*/ 936625 h 2359024"/>
                <a:gd name="connsiteX164" fmla="*/ 409575 w 2316162"/>
                <a:gd name="connsiteY164" fmla="*/ 402374 h 2359024"/>
                <a:gd name="connsiteX165" fmla="*/ 412616 w 2316162"/>
                <a:gd name="connsiteY165" fmla="*/ 402374 h 2359024"/>
                <a:gd name="connsiteX166" fmla="*/ 412616 w 2316162"/>
                <a:gd name="connsiteY166" fmla="*/ 395287 h 2359024"/>
                <a:gd name="connsiteX167" fmla="*/ 969962 w 2316162"/>
                <a:gd name="connsiteY167" fmla="*/ 395287 h 2359024"/>
                <a:gd name="connsiteX168" fmla="*/ 996950 w 2316162"/>
                <a:gd name="connsiteY168" fmla="*/ 392112 h 2359024"/>
                <a:gd name="connsiteX169" fmla="*/ 1020762 w 2316162"/>
                <a:gd name="connsiteY169" fmla="*/ 382587 h 2359024"/>
                <a:gd name="connsiteX170" fmla="*/ 1036637 w 2316162"/>
                <a:gd name="connsiteY170" fmla="*/ 366712 h 2359024"/>
                <a:gd name="connsiteX171" fmla="*/ 1044575 w 2316162"/>
                <a:gd name="connsiteY171" fmla="*/ 346075 h 2359024"/>
                <a:gd name="connsiteX172" fmla="*/ 1046162 w 2316162"/>
                <a:gd name="connsiteY172" fmla="*/ 322262 h 2359024"/>
                <a:gd name="connsiteX173" fmla="*/ 1038225 w 2316162"/>
                <a:gd name="connsiteY173" fmla="*/ 295275 h 2359024"/>
                <a:gd name="connsiteX174" fmla="*/ 1036637 w 2316162"/>
                <a:gd name="connsiteY174" fmla="*/ 290512 h 2359024"/>
                <a:gd name="connsiteX175" fmla="*/ 1031875 w 2316162"/>
                <a:gd name="connsiteY175" fmla="*/ 280987 h 2359024"/>
                <a:gd name="connsiteX176" fmla="*/ 1025525 w 2316162"/>
                <a:gd name="connsiteY176" fmla="*/ 265112 h 2359024"/>
                <a:gd name="connsiteX177" fmla="*/ 1016000 w 2316162"/>
                <a:gd name="connsiteY177" fmla="*/ 244475 h 2359024"/>
                <a:gd name="connsiteX178" fmla="*/ 1008062 w 2316162"/>
                <a:gd name="connsiteY178" fmla="*/ 222250 h 2359024"/>
                <a:gd name="connsiteX179" fmla="*/ 1001712 w 2316162"/>
                <a:gd name="connsiteY179" fmla="*/ 200025 h 2359024"/>
                <a:gd name="connsiteX180" fmla="*/ 996950 w 2316162"/>
                <a:gd name="connsiteY180" fmla="*/ 177800 h 2359024"/>
                <a:gd name="connsiteX181" fmla="*/ 995362 w 2316162"/>
                <a:gd name="connsiteY181" fmla="*/ 158750 h 2359024"/>
                <a:gd name="connsiteX182" fmla="*/ 1000125 w 2316162"/>
                <a:gd name="connsiteY182" fmla="*/ 122237 h 2359024"/>
                <a:gd name="connsiteX183" fmla="*/ 1011237 w 2316162"/>
                <a:gd name="connsiteY183" fmla="*/ 88900 h 2359024"/>
                <a:gd name="connsiteX184" fmla="*/ 1031875 w 2316162"/>
                <a:gd name="connsiteY184" fmla="*/ 60325 h 2359024"/>
                <a:gd name="connsiteX185" fmla="*/ 1057275 w 2316162"/>
                <a:gd name="connsiteY185" fmla="*/ 34925 h 2359024"/>
                <a:gd name="connsiteX186" fmla="*/ 1087437 w 2316162"/>
                <a:gd name="connsiteY186" fmla="*/ 15875 h 2359024"/>
                <a:gd name="connsiteX187" fmla="*/ 1122362 w 2316162"/>
                <a:gd name="connsiteY187" fmla="*/ 4762 h 2359024"/>
                <a:gd name="connsiteX188" fmla="*/ 1160462 w 2316162"/>
                <a:gd name="connsiteY188" fmla="*/ 0 h 2359024"/>
                <a:gd name="connsiteX0" fmla="*/ 1160462 w 2316162"/>
                <a:gd name="connsiteY0" fmla="*/ 0 h 2259012"/>
                <a:gd name="connsiteX1" fmla="*/ 1198562 w 2316162"/>
                <a:gd name="connsiteY1" fmla="*/ 4762 h 2259012"/>
                <a:gd name="connsiteX2" fmla="*/ 1231900 w 2316162"/>
                <a:gd name="connsiteY2" fmla="*/ 15875 h 2259012"/>
                <a:gd name="connsiteX3" fmla="*/ 1262062 w 2316162"/>
                <a:gd name="connsiteY3" fmla="*/ 34925 h 2259012"/>
                <a:gd name="connsiteX4" fmla="*/ 1289050 w 2316162"/>
                <a:gd name="connsiteY4" fmla="*/ 60325 h 2259012"/>
                <a:gd name="connsiteX5" fmla="*/ 1308100 w 2316162"/>
                <a:gd name="connsiteY5" fmla="*/ 88900 h 2259012"/>
                <a:gd name="connsiteX6" fmla="*/ 1320800 w 2316162"/>
                <a:gd name="connsiteY6" fmla="*/ 122237 h 2259012"/>
                <a:gd name="connsiteX7" fmla="*/ 1323975 w 2316162"/>
                <a:gd name="connsiteY7" fmla="*/ 158750 h 2259012"/>
                <a:gd name="connsiteX8" fmla="*/ 1322387 w 2316162"/>
                <a:gd name="connsiteY8" fmla="*/ 177800 h 2259012"/>
                <a:gd name="connsiteX9" fmla="*/ 1317625 w 2316162"/>
                <a:gd name="connsiteY9" fmla="*/ 200025 h 2259012"/>
                <a:gd name="connsiteX10" fmla="*/ 1311275 w 2316162"/>
                <a:gd name="connsiteY10" fmla="*/ 222250 h 2259012"/>
                <a:gd name="connsiteX11" fmla="*/ 1304925 w 2316162"/>
                <a:gd name="connsiteY11" fmla="*/ 244475 h 2259012"/>
                <a:gd name="connsiteX12" fmla="*/ 1296987 w 2316162"/>
                <a:gd name="connsiteY12" fmla="*/ 265112 h 2259012"/>
                <a:gd name="connsiteX13" fmla="*/ 1290637 w 2316162"/>
                <a:gd name="connsiteY13" fmla="*/ 280987 h 2259012"/>
                <a:gd name="connsiteX14" fmla="*/ 1285875 w 2316162"/>
                <a:gd name="connsiteY14" fmla="*/ 290512 h 2259012"/>
                <a:gd name="connsiteX15" fmla="*/ 1282700 w 2316162"/>
                <a:gd name="connsiteY15" fmla="*/ 295275 h 2259012"/>
                <a:gd name="connsiteX16" fmla="*/ 1274762 w 2316162"/>
                <a:gd name="connsiteY16" fmla="*/ 322262 h 2259012"/>
                <a:gd name="connsiteX17" fmla="*/ 1274762 w 2316162"/>
                <a:gd name="connsiteY17" fmla="*/ 346075 h 2259012"/>
                <a:gd name="connsiteX18" fmla="*/ 1285875 w 2316162"/>
                <a:gd name="connsiteY18" fmla="*/ 366712 h 2259012"/>
                <a:gd name="connsiteX19" fmla="*/ 1300162 w 2316162"/>
                <a:gd name="connsiteY19" fmla="*/ 382587 h 2259012"/>
                <a:gd name="connsiteX20" fmla="*/ 1322387 w 2316162"/>
                <a:gd name="connsiteY20" fmla="*/ 392112 h 2259012"/>
                <a:gd name="connsiteX21" fmla="*/ 1350962 w 2316162"/>
                <a:gd name="connsiteY21" fmla="*/ 395287 h 2259012"/>
                <a:gd name="connsiteX22" fmla="*/ 1908175 w 2316162"/>
                <a:gd name="connsiteY22" fmla="*/ 395287 h 2259012"/>
                <a:gd name="connsiteX23" fmla="*/ 1911350 w 2316162"/>
                <a:gd name="connsiteY23" fmla="*/ 477837 h 2259012"/>
                <a:gd name="connsiteX24" fmla="*/ 1911350 w 2316162"/>
                <a:gd name="connsiteY24" fmla="*/ 485775 h 2259012"/>
                <a:gd name="connsiteX25" fmla="*/ 1911350 w 2316162"/>
                <a:gd name="connsiteY25" fmla="*/ 496887 h 2259012"/>
                <a:gd name="connsiteX26" fmla="*/ 1911350 w 2316162"/>
                <a:gd name="connsiteY26" fmla="*/ 506412 h 2259012"/>
                <a:gd name="connsiteX27" fmla="*/ 1908175 w 2316162"/>
                <a:gd name="connsiteY27" fmla="*/ 936625 h 2259012"/>
                <a:gd name="connsiteX28" fmla="*/ 1909762 w 2316162"/>
                <a:gd name="connsiteY28" fmla="*/ 962025 h 2259012"/>
                <a:gd name="connsiteX29" fmla="*/ 1917700 w 2316162"/>
                <a:gd name="connsiteY29" fmla="*/ 981075 h 2259012"/>
                <a:gd name="connsiteX30" fmla="*/ 1930400 w 2316162"/>
                <a:gd name="connsiteY30" fmla="*/ 995362 h 2259012"/>
                <a:gd name="connsiteX31" fmla="*/ 1946275 w 2316162"/>
                <a:gd name="connsiteY31" fmla="*/ 1006475 h 2259012"/>
                <a:gd name="connsiteX32" fmla="*/ 1965325 w 2316162"/>
                <a:gd name="connsiteY32" fmla="*/ 1011237 h 2259012"/>
                <a:gd name="connsiteX33" fmla="*/ 1985962 w 2316162"/>
                <a:gd name="connsiteY33" fmla="*/ 1009650 h 2259012"/>
                <a:gd name="connsiteX34" fmla="*/ 2011362 w 2316162"/>
                <a:gd name="connsiteY34" fmla="*/ 1003300 h 2259012"/>
                <a:gd name="connsiteX35" fmla="*/ 2016125 w 2316162"/>
                <a:gd name="connsiteY35" fmla="*/ 1001712 h 2259012"/>
                <a:gd name="connsiteX36" fmla="*/ 2027237 w 2316162"/>
                <a:gd name="connsiteY36" fmla="*/ 996950 h 2259012"/>
                <a:gd name="connsiteX37" fmla="*/ 2043112 w 2316162"/>
                <a:gd name="connsiteY37" fmla="*/ 990600 h 2259012"/>
                <a:gd name="connsiteX38" fmla="*/ 2063750 w 2316162"/>
                <a:gd name="connsiteY38" fmla="*/ 982662 h 2259012"/>
                <a:gd name="connsiteX39" fmla="*/ 2087562 w 2316162"/>
                <a:gd name="connsiteY39" fmla="*/ 976312 h 2259012"/>
                <a:gd name="connsiteX40" fmla="*/ 2109787 w 2316162"/>
                <a:gd name="connsiteY40" fmla="*/ 969962 h 2259012"/>
                <a:gd name="connsiteX41" fmla="*/ 2132012 w 2316162"/>
                <a:gd name="connsiteY41" fmla="*/ 965200 h 2259012"/>
                <a:gd name="connsiteX42" fmla="*/ 2151062 w 2316162"/>
                <a:gd name="connsiteY42" fmla="*/ 963612 h 2259012"/>
                <a:gd name="connsiteX43" fmla="*/ 2190750 w 2316162"/>
                <a:gd name="connsiteY43" fmla="*/ 968375 h 2259012"/>
                <a:gd name="connsiteX44" fmla="*/ 2224087 w 2316162"/>
                <a:gd name="connsiteY44" fmla="*/ 979487 h 2259012"/>
                <a:gd name="connsiteX45" fmla="*/ 2254250 w 2316162"/>
                <a:gd name="connsiteY45" fmla="*/ 998537 h 2259012"/>
                <a:gd name="connsiteX46" fmla="*/ 2281237 w 2316162"/>
                <a:gd name="connsiteY46" fmla="*/ 1022350 h 2259012"/>
                <a:gd name="connsiteX47" fmla="*/ 2298700 w 2316162"/>
                <a:gd name="connsiteY47" fmla="*/ 1052512 h 2259012"/>
                <a:gd name="connsiteX48" fmla="*/ 2311400 w 2316162"/>
                <a:gd name="connsiteY48" fmla="*/ 1085850 h 2259012"/>
                <a:gd name="connsiteX49" fmla="*/ 2316162 w 2316162"/>
                <a:gd name="connsiteY49" fmla="*/ 1120775 h 2259012"/>
                <a:gd name="connsiteX50" fmla="*/ 2311400 w 2316162"/>
                <a:gd name="connsiteY50" fmla="*/ 1158875 h 2259012"/>
                <a:gd name="connsiteX51" fmla="*/ 2298700 w 2316162"/>
                <a:gd name="connsiteY51" fmla="*/ 1192212 h 2259012"/>
                <a:gd name="connsiteX52" fmla="*/ 2281237 w 2316162"/>
                <a:gd name="connsiteY52" fmla="*/ 1220787 h 2259012"/>
                <a:gd name="connsiteX53" fmla="*/ 2254250 w 2316162"/>
                <a:gd name="connsiteY53" fmla="*/ 1246187 h 2259012"/>
                <a:gd name="connsiteX54" fmla="*/ 2224087 w 2316162"/>
                <a:gd name="connsiteY54" fmla="*/ 1265237 h 2259012"/>
                <a:gd name="connsiteX55" fmla="*/ 2190750 w 2316162"/>
                <a:gd name="connsiteY55" fmla="*/ 1276350 h 2259012"/>
                <a:gd name="connsiteX56" fmla="*/ 2151062 w 2316162"/>
                <a:gd name="connsiteY56" fmla="*/ 1281112 h 2259012"/>
                <a:gd name="connsiteX57" fmla="*/ 2132012 w 2316162"/>
                <a:gd name="connsiteY57" fmla="*/ 1279525 h 2259012"/>
                <a:gd name="connsiteX58" fmla="*/ 2109787 w 2316162"/>
                <a:gd name="connsiteY58" fmla="*/ 1274762 h 2259012"/>
                <a:gd name="connsiteX59" fmla="*/ 2087562 w 2316162"/>
                <a:gd name="connsiteY59" fmla="*/ 1268412 h 2259012"/>
                <a:gd name="connsiteX60" fmla="*/ 2063750 w 2316162"/>
                <a:gd name="connsiteY60" fmla="*/ 1260475 h 2259012"/>
                <a:gd name="connsiteX61" fmla="*/ 2043112 w 2316162"/>
                <a:gd name="connsiteY61" fmla="*/ 1254125 h 2259012"/>
                <a:gd name="connsiteX62" fmla="*/ 2027237 w 2316162"/>
                <a:gd name="connsiteY62" fmla="*/ 1247775 h 2259012"/>
                <a:gd name="connsiteX63" fmla="*/ 2016125 w 2316162"/>
                <a:gd name="connsiteY63" fmla="*/ 1243012 h 2259012"/>
                <a:gd name="connsiteX64" fmla="*/ 2011362 w 2316162"/>
                <a:gd name="connsiteY64" fmla="*/ 1241425 h 2259012"/>
                <a:gd name="connsiteX65" fmla="*/ 1985962 w 2316162"/>
                <a:gd name="connsiteY65" fmla="*/ 1235075 h 2259012"/>
                <a:gd name="connsiteX66" fmla="*/ 1965325 w 2316162"/>
                <a:gd name="connsiteY66" fmla="*/ 1233487 h 2259012"/>
                <a:gd name="connsiteX67" fmla="*/ 1946275 w 2316162"/>
                <a:gd name="connsiteY67" fmla="*/ 1238250 h 2259012"/>
                <a:gd name="connsiteX68" fmla="*/ 1930400 w 2316162"/>
                <a:gd name="connsiteY68" fmla="*/ 1247775 h 2259012"/>
                <a:gd name="connsiteX69" fmla="*/ 1917700 w 2316162"/>
                <a:gd name="connsiteY69" fmla="*/ 1263650 h 2259012"/>
                <a:gd name="connsiteX70" fmla="*/ 1909762 w 2316162"/>
                <a:gd name="connsiteY70" fmla="*/ 1282700 h 2259012"/>
                <a:gd name="connsiteX71" fmla="*/ 1908175 w 2316162"/>
                <a:gd name="connsiteY71" fmla="*/ 1306512 h 2259012"/>
                <a:gd name="connsiteX72" fmla="*/ 1909203 w 2316162"/>
                <a:gd name="connsiteY72" fmla="*/ 1861565 h 2259012"/>
                <a:gd name="connsiteX73" fmla="*/ 1358900 w 2316162"/>
                <a:gd name="connsiteY73" fmla="*/ 1862137 h 2259012"/>
                <a:gd name="connsiteX74" fmla="*/ 1331912 w 2316162"/>
                <a:gd name="connsiteY74" fmla="*/ 1866900 h 2259012"/>
                <a:gd name="connsiteX75" fmla="*/ 1309687 w 2316162"/>
                <a:gd name="connsiteY75" fmla="*/ 1878012 h 2259012"/>
                <a:gd name="connsiteX76" fmla="*/ 1293812 w 2316162"/>
                <a:gd name="connsiteY76" fmla="*/ 1892300 h 2259012"/>
                <a:gd name="connsiteX77" fmla="*/ 1285875 w 2316162"/>
                <a:gd name="connsiteY77" fmla="*/ 1912937 h 2259012"/>
                <a:gd name="connsiteX78" fmla="*/ 1282700 w 2316162"/>
                <a:gd name="connsiteY78" fmla="*/ 1936750 h 2259012"/>
                <a:gd name="connsiteX79" fmla="*/ 1292225 w 2316162"/>
                <a:gd name="connsiteY79" fmla="*/ 1963737 h 2259012"/>
                <a:gd name="connsiteX80" fmla="*/ 1293812 w 2316162"/>
                <a:gd name="connsiteY80" fmla="*/ 1968500 h 2259012"/>
                <a:gd name="connsiteX81" fmla="*/ 1298575 w 2316162"/>
                <a:gd name="connsiteY81" fmla="*/ 1978025 h 2259012"/>
                <a:gd name="connsiteX82" fmla="*/ 1304925 w 2316162"/>
                <a:gd name="connsiteY82" fmla="*/ 1993900 h 2259012"/>
                <a:gd name="connsiteX83" fmla="*/ 1312862 w 2316162"/>
                <a:gd name="connsiteY83" fmla="*/ 2014537 h 2259012"/>
                <a:gd name="connsiteX84" fmla="*/ 1320800 w 2316162"/>
                <a:gd name="connsiteY84" fmla="*/ 2035175 h 2259012"/>
                <a:gd name="connsiteX85" fmla="*/ 1327150 w 2316162"/>
                <a:gd name="connsiteY85" fmla="*/ 2058987 h 2259012"/>
                <a:gd name="connsiteX86" fmla="*/ 1331912 w 2316162"/>
                <a:gd name="connsiteY86" fmla="*/ 2081212 h 2259012"/>
                <a:gd name="connsiteX87" fmla="*/ 1333500 w 2316162"/>
                <a:gd name="connsiteY87" fmla="*/ 2098675 h 2259012"/>
                <a:gd name="connsiteX88" fmla="*/ 1328737 w 2316162"/>
                <a:gd name="connsiteY88" fmla="*/ 2136775 h 2259012"/>
                <a:gd name="connsiteX89" fmla="*/ 1316037 w 2316162"/>
                <a:gd name="connsiteY89" fmla="*/ 2170112 h 2259012"/>
                <a:gd name="connsiteX90" fmla="*/ 1298575 w 2316162"/>
                <a:gd name="connsiteY90" fmla="*/ 2198687 h 2259012"/>
                <a:gd name="connsiteX91" fmla="*/ 1271587 w 2316162"/>
                <a:gd name="connsiteY91" fmla="*/ 2222500 h 2259012"/>
                <a:gd name="connsiteX92" fmla="*/ 1241425 w 2316162"/>
                <a:gd name="connsiteY92" fmla="*/ 2243137 h 2259012"/>
                <a:gd name="connsiteX93" fmla="*/ 1208087 w 2316162"/>
                <a:gd name="connsiteY93" fmla="*/ 2254250 h 2259012"/>
                <a:gd name="connsiteX94" fmla="*/ 1168400 w 2316162"/>
                <a:gd name="connsiteY94" fmla="*/ 2259012 h 2259012"/>
                <a:gd name="connsiteX95" fmla="*/ 1131887 w 2316162"/>
                <a:gd name="connsiteY95" fmla="*/ 2254250 h 2259012"/>
                <a:gd name="connsiteX96" fmla="*/ 1096962 w 2316162"/>
                <a:gd name="connsiteY96" fmla="*/ 2243137 h 2259012"/>
                <a:gd name="connsiteX97" fmla="*/ 1066800 w 2316162"/>
                <a:gd name="connsiteY97" fmla="*/ 2222500 h 2259012"/>
                <a:gd name="connsiteX98" fmla="*/ 1041400 w 2316162"/>
                <a:gd name="connsiteY98" fmla="*/ 2198687 h 2259012"/>
                <a:gd name="connsiteX99" fmla="*/ 1022350 w 2316162"/>
                <a:gd name="connsiteY99" fmla="*/ 2170112 h 2259012"/>
                <a:gd name="connsiteX100" fmla="*/ 1009650 w 2316162"/>
                <a:gd name="connsiteY100" fmla="*/ 2136775 h 2259012"/>
                <a:gd name="connsiteX101" fmla="*/ 1004887 w 2316162"/>
                <a:gd name="connsiteY101" fmla="*/ 2098675 h 2259012"/>
                <a:gd name="connsiteX102" fmla="*/ 1006475 w 2316162"/>
                <a:gd name="connsiteY102" fmla="*/ 2081212 h 2259012"/>
                <a:gd name="connsiteX103" fmla="*/ 1011237 w 2316162"/>
                <a:gd name="connsiteY103" fmla="*/ 2058987 h 2259012"/>
                <a:gd name="connsiteX104" fmla="*/ 1019175 w 2316162"/>
                <a:gd name="connsiteY104" fmla="*/ 2035175 h 2259012"/>
                <a:gd name="connsiteX105" fmla="*/ 1027112 w 2316162"/>
                <a:gd name="connsiteY105" fmla="*/ 2014537 h 2259012"/>
                <a:gd name="connsiteX106" fmla="*/ 1033462 w 2316162"/>
                <a:gd name="connsiteY106" fmla="*/ 1993900 h 2259012"/>
                <a:gd name="connsiteX107" fmla="*/ 1039812 w 2316162"/>
                <a:gd name="connsiteY107" fmla="*/ 1978025 h 2259012"/>
                <a:gd name="connsiteX108" fmla="*/ 1044575 w 2316162"/>
                <a:gd name="connsiteY108" fmla="*/ 1968500 h 2259012"/>
                <a:gd name="connsiteX109" fmla="*/ 1046162 w 2316162"/>
                <a:gd name="connsiteY109" fmla="*/ 1963737 h 2259012"/>
                <a:gd name="connsiteX110" fmla="*/ 1054100 w 2316162"/>
                <a:gd name="connsiteY110" fmla="*/ 1936750 h 2259012"/>
                <a:gd name="connsiteX111" fmla="*/ 1054100 w 2316162"/>
                <a:gd name="connsiteY111" fmla="*/ 1912937 h 2259012"/>
                <a:gd name="connsiteX112" fmla="*/ 1046162 w 2316162"/>
                <a:gd name="connsiteY112" fmla="*/ 1892300 h 2259012"/>
                <a:gd name="connsiteX113" fmla="*/ 1030287 w 2316162"/>
                <a:gd name="connsiteY113" fmla="*/ 1878012 h 2259012"/>
                <a:gd name="connsiteX114" fmla="*/ 1006475 w 2316162"/>
                <a:gd name="connsiteY114" fmla="*/ 1866900 h 2259012"/>
                <a:gd name="connsiteX115" fmla="*/ 979487 w 2316162"/>
                <a:gd name="connsiteY115" fmla="*/ 1862137 h 2259012"/>
                <a:gd name="connsiteX116" fmla="*/ 420687 w 2316162"/>
                <a:gd name="connsiteY116" fmla="*/ 1862137 h 2259012"/>
                <a:gd name="connsiteX117" fmla="*/ 411984 w 2316162"/>
                <a:gd name="connsiteY117" fmla="*/ 1368423 h 2259012"/>
                <a:gd name="connsiteX118" fmla="*/ 409575 w 2316162"/>
                <a:gd name="connsiteY118" fmla="*/ 1368423 h 2259012"/>
                <a:gd name="connsiteX119" fmla="*/ 409575 w 2316162"/>
                <a:gd name="connsiteY119" fmla="*/ 1306513 h 2259012"/>
                <a:gd name="connsiteX120" fmla="*/ 406400 w 2316162"/>
                <a:gd name="connsiteY120" fmla="*/ 1284288 h 2259012"/>
                <a:gd name="connsiteX121" fmla="*/ 398463 w 2316162"/>
                <a:gd name="connsiteY121" fmla="*/ 1266825 h 2259012"/>
                <a:gd name="connsiteX122" fmla="*/ 382588 w 2316162"/>
                <a:gd name="connsiteY122" fmla="*/ 1254125 h 2259012"/>
                <a:gd name="connsiteX123" fmla="*/ 365125 w 2316162"/>
                <a:gd name="connsiteY123" fmla="*/ 1247775 h 2259012"/>
                <a:gd name="connsiteX124" fmla="*/ 344488 w 2316162"/>
                <a:gd name="connsiteY124" fmla="*/ 1246188 h 2259012"/>
                <a:gd name="connsiteX125" fmla="*/ 320675 w 2316162"/>
                <a:gd name="connsiteY125" fmla="*/ 1249363 h 2259012"/>
                <a:gd name="connsiteX126" fmla="*/ 295275 w 2316162"/>
                <a:gd name="connsiteY126" fmla="*/ 1257300 h 2259012"/>
                <a:gd name="connsiteX127" fmla="*/ 292100 w 2316162"/>
                <a:gd name="connsiteY127" fmla="*/ 1258888 h 2259012"/>
                <a:gd name="connsiteX128" fmla="*/ 282575 w 2316162"/>
                <a:gd name="connsiteY128" fmla="*/ 1262063 h 2259012"/>
                <a:gd name="connsiteX129" fmla="*/ 266700 w 2316162"/>
                <a:gd name="connsiteY129" fmla="*/ 1265238 h 2259012"/>
                <a:gd name="connsiteX130" fmla="*/ 249238 w 2316162"/>
                <a:gd name="connsiteY130" fmla="*/ 1270000 h 2259012"/>
                <a:gd name="connsiteX131" fmla="*/ 227013 w 2316162"/>
                <a:gd name="connsiteY131" fmla="*/ 1273175 h 2259012"/>
                <a:gd name="connsiteX132" fmla="*/ 204788 w 2316162"/>
                <a:gd name="connsiteY132" fmla="*/ 1277938 h 2259012"/>
                <a:gd name="connsiteX133" fmla="*/ 184150 w 2316162"/>
                <a:gd name="connsiteY133" fmla="*/ 1279525 h 2259012"/>
                <a:gd name="connsiteX134" fmla="*/ 165100 w 2316162"/>
                <a:gd name="connsiteY134" fmla="*/ 1281113 h 2259012"/>
                <a:gd name="connsiteX135" fmla="*/ 127000 w 2316162"/>
                <a:gd name="connsiteY135" fmla="*/ 1276350 h 2259012"/>
                <a:gd name="connsiteX136" fmla="*/ 92075 w 2316162"/>
                <a:gd name="connsiteY136" fmla="*/ 1265238 h 2259012"/>
                <a:gd name="connsiteX137" fmla="*/ 61913 w 2316162"/>
                <a:gd name="connsiteY137" fmla="*/ 1246188 h 2259012"/>
                <a:gd name="connsiteX138" fmla="*/ 36513 w 2316162"/>
                <a:gd name="connsiteY138" fmla="*/ 1220788 h 2259012"/>
                <a:gd name="connsiteX139" fmla="*/ 17463 w 2316162"/>
                <a:gd name="connsiteY139" fmla="*/ 1192213 h 2259012"/>
                <a:gd name="connsiteX140" fmla="*/ 4763 w 2316162"/>
                <a:gd name="connsiteY140" fmla="*/ 1158875 h 2259012"/>
                <a:gd name="connsiteX141" fmla="*/ 0 w 2316162"/>
                <a:gd name="connsiteY141" fmla="*/ 1122362 h 2259012"/>
                <a:gd name="connsiteX142" fmla="*/ 4763 w 2316162"/>
                <a:gd name="connsiteY142" fmla="*/ 1085850 h 2259012"/>
                <a:gd name="connsiteX143" fmla="*/ 17463 w 2316162"/>
                <a:gd name="connsiteY143" fmla="*/ 1052512 h 2259012"/>
                <a:gd name="connsiteX144" fmla="*/ 36513 w 2316162"/>
                <a:gd name="connsiteY144" fmla="*/ 1022350 h 2259012"/>
                <a:gd name="connsiteX145" fmla="*/ 61913 w 2316162"/>
                <a:gd name="connsiteY145" fmla="*/ 998537 h 2259012"/>
                <a:gd name="connsiteX146" fmla="*/ 92075 w 2316162"/>
                <a:gd name="connsiteY146" fmla="*/ 979487 h 2259012"/>
                <a:gd name="connsiteX147" fmla="*/ 127000 w 2316162"/>
                <a:gd name="connsiteY147" fmla="*/ 968375 h 2259012"/>
                <a:gd name="connsiteX148" fmla="*/ 165100 w 2316162"/>
                <a:gd name="connsiteY148" fmla="*/ 963612 h 2259012"/>
                <a:gd name="connsiteX149" fmla="*/ 184150 w 2316162"/>
                <a:gd name="connsiteY149" fmla="*/ 965200 h 2259012"/>
                <a:gd name="connsiteX150" fmla="*/ 206375 w 2316162"/>
                <a:gd name="connsiteY150" fmla="*/ 969962 h 2259012"/>
                <a:gd name="connsiteX151" fmla="*/ 230188 w 2316162"/>
                <a:gd name="connsiteY151" fmla="*/ 976312 h 2259012"/>
                <a:gd name="connsiteX152" fmla="*/ 252413 w 2316162"/>
                <a:gd name="connsiteY152" fmla="*/ 984250 h 2259012"/>
                <a:gd name="connsiteX153" fmla="*/ 273050 w 2316162"/>
                <a:gd name="connsiteY153" fmla="*/ 990600 h 2259012"/>
                <a:gd name="connsiteX154" fmla="*/ 290513 w 2316162"/>
                <a:gd name="connsiteY154" fmla="*/ 996950 h 2259012"/>
                <a:gd name="connsiteX155" fmla="*/ 301625 w 2316162"/>
                <a:gd name="connsiteY155" fmla="*/ 1001712 h 2259012"/>
                <a:gd name="connsiteX156" fmla="*/ 304800 w 2316162"/>
                <a:gd name="connsiteY156" fmla="*/ 1003300 h 2259012"/>
                <a:gd name="connsiteX157" fmla="*/ 333375 w 2316162"/>
                <a:gd name="connsiteY157" fmla="*/ 1011237 h 2259012"/>
                <a:gd name="connsiteX158" fmla="*/ 358775 w 2316162"/>
                <a:gd name="connsiteY158" fmla="*/ 1009650 h 2259012"/>
                <a:gd name="connsiteX159" fmla="*/ 379413 w 2316162"/>
                <a:gd name="connsiteY159" fmla="*/ 1001712 h 2259012"/>
                <a:gd name="connsiteX160" fmla="*/ 396875 w 2316162"/>
                <a:gd name="connsiteY160" fmla="*/ 987425 h 2259012"/>
                <a:gd name="connsiteX161" fmla="*/ 406400 w 2316162"/>
                <a:gd name="connsiteY161" fmla="*/ 965200 h 2259012"/>
                <a:gd name="connsiteX162" fmla="*/ 409575 w 2316162"/>
                <a:gd name="connsiteY162" fmla="*/ 936625 h 2259012"/>
                <a:gd name="connsiteX163" fmla="*/ 409575 w 2316162"/>
                <a:gd name="connsiteY163" fmla="*/ 402374 h 2259012"/>
                <a:gd name="connsiteX164" fmla="*/ 412616 w 2316162"/>
                <a:gd name="connsiteY164" fmla="*/ 402374 h 2259012"/>
                <a:gd name="connsiteX165" fmla="*/ 412616 w 2316162"/>
                <a:gd name="connsiteY165" fmla="*/ 395287 h 2259012"/>
                <a:gd name="connsiteX166" fmla="*/ 969962 w 2316162"/>
                <a:gd name="connsiteY166" fmla="*/ 395287 h 2259012"/>
                <a:gd name="connsiteX167" fmla="*/ 996950 w 2316162"/>
                <a:gd name="connsiteY167" fmla="*/ 392112 h 2259012"/>
                <a:gd name="connsiteX168" fmla="*/ 1020762 w 2316162"/>
                <a:gd name="connsiteY168" fmla="*/ 382587 h 2259012"/>
                <a:gd name="connsiteX169" fmla="*/ 1036637 w 2316162"/>
                <a:gd name="connsiteY169" fmla="*/ 366712 h 2259012"/>
                <a:gd name="connsiteX170" fmla="*/ 1044575 w 2316162"/>
                <a:gd name="connsiteY170" fmla="*/ 346075 h 2259012"/>
                <a:gd name="connsiteX171" fmla="*/ 1046162 w 2316162"/>
                <a:gd name="connsiteY171" fmla="*/ 322262 h 2259012"/>
                <a:gd name="connsiteX172" fmla="*/ 1038225 w 2316162"/>
                <a:gd name="connsiteY172" fmla="*/ 295275 h 2259012"/>
                <a:gd name="connsiteX173" fmla="*/ 1036637 w 2316162"/>
                <a:gd name="connsiteY173" fmla="*/ 290512 h 2259012"/>
                <a:gd name="connsiteX174" fmla="*/ 1031875 w 2316162"/>
                <a:gd name="connsiteY174" fmla="*/ 280987 h 2259012"/>
                <a:gd name="connsiteX175" fmla="*/ 1025525 w 2316162"/>
                <a:gd name="connsiteY175" fmla="*/ 265112 h 2259012"/>
                <a:gd name="connsiteX176" fmla="*/ 1016000 w 2316162"/>
                <a:gd name="connsiteY176" fmla="*/ 244475 h 2259012"/>
                <a:gd name="connsiteX177" fmla="*/ 1008062 w 2316162"/>
                <a:gd name="connsiteY177" fmla="*/ 222250 h 2259012"/>
                <a:gd name="connsiteX178" fmla="*/ 1001712 w 2316162"/>
                <a:gd name="connsiteY178" fmla="*/ 200025 h 2259012"/>
                <a:gd name="connsiteX179" fmla="*/ 996950 w 2316162"/>
                <a:gd name="connsiteY179" fmla="*/ 177800 h 2259012"/>
                <a:gd name="connsiteX180" fmla="*/ 995362 w 2316162"/>
                <a:gd name="connsiteY180" fmla="*/ 158750 h 2259012"/>
                <a:gd name="connsiteX181" fmla="*/ 1000125 w 2316162"/>
                <a:gd name="connsiteY181" fmla="*/ 122237 h 2259012"/>
                <a:gd name="connsiteX182" fmla="*/ 1011237 w 2316162"/>
                <a:gd name="connsiteY182" fmla="*/ 88900 h 2259012"/>
                <a:gd name="connsiteX183" fmla="*/ 1031875 w 2316162"/>
                <a:gd name="connsiteY183" fmla="*/ 60325 h 2259012"/>
                <a:gd name="connsiteX184" fmla="*/ 1057275 w 2316162"/>
                <a:gd name="connsiteY184" fmla="*/ 34925 h 2259012"/>
                <a:gd name="connsiteX185" fmla="*/ 1087437 w 2316162"/>
                <a:gd name="connsiteY185" fmla="*/ 15875 h 2259012"/>
                <a:gd name="connsiteX186" fmla="*/ 1122362 w 2316162"/>
                <a:gd name="connsiteY186" fmla="*/ 4762 h 2259012"/>
                <a:gd name="connsiteX187" fmla="*/ 1160462 w 2316162"/>
                <a:gd name="connsiteY187" fmla="*/ 0 h 2259012"/>
                <a:gd name="connsiteX0" fmla="*/ 1160462 w 2316162"/>
                <a:gd name="connsiteY0" fmla="*/ 0 h 2259012"/>
                <a:gd name="connsiteX1" fmla="*/ 1198562 w 2316162"/>
                <a:gd name="connsiteY1" fmla="*/ 4762 h 2259012"/>
                <a:gd name="connsiteX2" fmla="*/ 1231900 w 2316162"/>
                <a:gd name="connsiteY2" fmla="*/ 15875 h 2259012"/>
                <a:gd name="connsiteX3" fmla="*/ 1262062 w 2316162"/>
                <a:gd name="connsiteY3" fmla="*/ 34925 h 2259012"/>
                <a:gd name="connsiteX4" fmla="*/ 1289050 w 2316162"/>
                <a:gd name="connsiteY4" fmla="*/ 60325 h 2259012"/>
                <a:gd name="connsiteX5" fmla="*/ 1308100 w 2316162"/>
                <a:gd name="connsiteY5" fmla="*/ 88900 h 2259012"/>
                <a:gd name="connsiteX6" fmla="*/ 1320800 w 2316162"/>
                <a:gd name="connsiteY6" fmla="*/ 122237 h 2259012"/>
                <a:gd name="connsiteX7" fmla="*/ 1323975 w 2316162"/>
                <a:gd name="connsiteY7" fmla="*/ 158750 h 2259012"/>
                <a:gd name="connsiteX8" fmla="*/ 1322387 w 2316162"/>
                <a:gd name="connsiteY8" fmla="*/ 177800 h 2259012"/>
                <a:gd name="connsiteX9" fmla="*/ 1317625 w 2316162"/>
                <a:gd name="connsiteY9" fmla="*/ 200025 h 2259012"/>
                <a:gd name="connsiteX10" fmla="*/ 1311275 w 2316162"/>
                <a:gd name="connsiteY10" fmla="*/ 222250 h 2259012"/>
                <a:gd name="connsiteX11" fmla="*/ 1304925 w 2316162"/>
                <a:gd name="connsiteY11" fmla="*/ 244475 h 2259012"/>
                <a:gd name="connsiteX12" fmla="*/ 1296987 w 2316162"/>
                <a:gd name="connsiteY12" fmla="*/ 265112 h 2259012"/>
                <a:gd name="connsiteX13" fmla="*/ 1290637 w 2316162"/>
                <a:gd name="connsiteY13" fmla="*/ 280987 h 2259012"/>
                <a:gd name="connsiteX14" fmla="*/ 1285875 w 2316162"/>
                <a:gd name="connsiteY14" fmla="*/ 290512 h 2259012"/>
                <a:gd name="connsiteX15" fmla="*/ 1282700 w 2316162"/>
                <a:gd name="connsiteY15" fmla="*/ 295275 h 2259012"/>
                <a:gd name="connsiteX16" fmla="*/ 1274762 w 2316162"/>
                <a:gd name="connsiteY16" fmla="*/ 322262 h 2259012"/>
                <a:gd name="connsiteX17" fmla="*/ 1274762 w 2316162"/>
                <a:gd name="connsiteY17" fmla="*/ 346075 h 2259012"/>
                <a:gd name="connsiteX18" fmla="*/ 1285875 w 2316162"/>
                <a:gd name="connsiteY18" fmla="*/ 366712 h 2259012"/>
                <a:gd name="connsiteX19" fmla="*/ 1300162 w 2316162"/>
                <a:gd name="connsiteY19" fmla="*/ 382587 h 2259012"/>
                <a:gd name="connsiteX20" fmla="*/ 1322387 w 2316162"/>
                <a:gd name="connsiteY20" fmla="*/ 392112 h 2259012"/>
                <a:gd name="connsiteX21" fmla="*/ 1350962 w 2316162"/>
                <a:gd name="connsiteY21" fmla="*/ 395287 h 2259012"/>
                <a:gd name="connsiteX22" fmla="*/ 1908175 w 2316162"/>
                <a:gd name="connsiteY22" fmla="*/ 395287 h 2259012"/>
                <a:gd name="connsiteX23" fmla="*/ 1911350 w 2316162"/>
                <a:gd name="connsiteY23" fmla="*/ 477837 h 2259012"/>
                <a:gd name="connsiteX24" fmla="*/ 1911350 w 2316162"/>
                <a:gd name="connsiteY24" fmla="*/ 485775 h 2259012"/>
                <a:gd name="connsiteX25" fmla="*/ 1911350 w 2316162"/>
                <a:gd name="connsiteY25" fmla="*/ 496887 h 2259012"/>
                <a:gd name="connsiteX26" fmla="*/ 1911350 w 2316162"/>
                <a:gd name="connsiteY26" fmla="*/ 506412 h 2259012"/>
                <a:gd name="connsiteX27" fmla="*/ 1908175 w 2316162"/>
                <a:gd name="connsiteY27" fmla="*/ 936625 h 2259012"/>
                <a:gd name="connsiteX28" fmla="*/ 1909762 w 2316162"/>
                <a:gd name="connsiteY28" fmla="*/ 962025 h 2259012"/>
                <a:gd name="connsiteX29" fmla="*/ 1917700 w 2316162"/>
                <a:gd name="connsiteY29" fmla="*/ 981075 h 2259012"/>
                <a:gd name="connsiteX30" fmla="*/ 1930400 w 2316162"/>
                <a:gd name="connsiteY30" fmla="*/ 995362 h 2259012"/>
                <a:gd name="connsiteX31" fmla="*/ 1946275 w 2316162"/>
                <a:gd name="connsiteY31" fmla="*/ 1006475 h 2259012"/>
                <a:gd name="connsiteX32" fmla="*/ 1965325 w 2316162"/>
                <a:gd name="connsiteY32" fmla="*/ 1011237 h 2259012"/>
                <a:gd name="connsiteX33" fmla="*/ 1985962 w 2316162"/>
                <a:gd name="connsiteY33" fmla="*/ 1009650 h 2259012"/>
                <a:gd name="connsiteX34" fmla="*/ 2011362 w 2316162"/>
                <a:gd name="connsiteY34" fmla="*/ 1003300 h 2259012"/>
                <a:gd name="connsiteX35" fmla="*/ 2016125 w 2316162"/>
                <a:gd name="connsiteY35" fmla="*/ 1001712 h 2259012"/>
                <a:gd name="connsiteX36" fmla="*/ 2027237 w 2316162"/>
                <a:gd name="connsiteY36" fmla="*/ 996950 h 2259012"/>
                <a:gd name="connsiteX37" fmla="*/ 2043112 w 2316162"/>
                <a:gd name="connsiteY37" fmla="*/ 990600 h 2259012"/>
                <a:gd name="connsiteX38" fmla="*/ 2063750 w 2316162"/>
                <a:gd name="connsiteY38" fmla="*/ 982662 h 2259012"/>
                <a:gd name="connsiteX39" fmla="*/ 2087562 w 2316162"/>
                <a:gd name="connsiteY39" fmla="*/ 976312 h 2259012"/>
                <a:gd name="connsiteX40" fmla="*/ 2109787 w 2316162"/>
                <a:gd name="connsiteY40" fmla="*/ 969962 h 2259012"/>
                <a:gd name="connsiteX41" fmla="*/ 2132012 w 2316162"/>
                <a:gd name="connsiteY41" fmla="*/ 965200 h 2259012"/>
                <a:gd name="connsiteX42" fmla="*/ 2151062 w 2316162"/>
                <a:gd name="connsiteY42" fmla="*/ 963612 h 2259012"/>
                <a:gd name="connsiteX43" fmla="*/ 2190750 w 2316162"/>
                <a:gd name="connsiteY43" fmla="*/ 968375 h 2259012"/>
                <a:gd name="connsiteX44" fmla="*/ 2224087 w 2316162"/>
                <a:gd name="connsiteY44" fmla="*/ 979487 h 2259012"/>
                <a:gd name="connsiteX45" fmla="*/ 2254250 w 2316162"/>
                <a:gd name="connsiteY45" fmla="*/ 998537 h 2259012"/>
                <a:gd name="connsiteX46" fmla="*/ 2281237 w 2316162"/>
                <a:gd name="connsiteY46" fmla="*/ 1022350 h 2259012"/>
                <a:gd name="connsiteX47" fmla="*/ 2298700 w 2316162"/>
                <a:gd name="connsiteY47" fmla="*/ 1052512 h 2259012"/>
                <a:gd name="connsiteX48" fmla="*/ 2311400 w 2316162"/>
                <a:gd name="connsiteY48" fmla="*/ 1085850 h 2259012"/>
                <a:gd name="connsiteX49" fmla="*/ 2316162 w 2316162"/>
                <a:gd name="connsiteY49" fmla="*/ 1120775 h 2259012"/>
                <a:gd name="connsiteX50" fmla="*/ 2311400 w 2316162"/>
                <a:gd name="connsiteY50" fmla="*/ 1158875 h 2259012"/>
                <a:gd name="connsiteX51" fmla="*/ 2298700 w 2316162"/>
                <a:gd name="connsiteY51" fmla="*/ 1192212 h 2259012"/>
                <a:gd name="connsiteX52" fmla="*/ 2281237 w 2316162"/>
                <a:gd name="connsiteY52" fmla="*/ 1220787 h 2259012"/>
                <a:gd name="connsiteX53" fmla="*/ 2254250 w 2316162"/>
                <a:gd name="connsiteY53" fmla="*/ 1246187 h 2259012"/>
                <a:gd name="connsiteX54" fmla="*/ 2224087 w 2316162"/>
                <a:gd name="connsiteY54" fmla="*/ 1265237 h 2259012"/>
                <a:gd name="connsiteX55" fmla="*/ 2190750 w 2316162"/>
                <a:gd name="connsiteY55" fmla="*/ 1276350 h 2259012"/>
                <a:gd name="connsiteX56" fmla="*/ 2151062 w 2316162"/>
                <a:gd name="connsiteY56" fmla="*/ 1281112 h 2259012"/>
                <a:gd name="connsiteX57" fmla="*/ 2132012 w 2316162"/>
                <a:gd name="connsiteY57" fmla="*/ 1279525 h 2259012"/>
                <a:gd name="connsiteX58" fmla="*/ 2109787 w 2316162"/>
                <a:gd name="connsiteY58" fmla="*/ 1274762 h 2259012"/>
                <a:gd name="connsiteX59" fmla="*/ 2087562 w 2316162"/>
                <a:gd name="connsiteY59" fmla="*/ 1268412 h 2259012"/>
                <a:gd name="connsiteX60" fmla="*/ 2063750 w 2316162"/>
                <a:gd name="connsiteY60" fmla="*/ 1260475 h 2259012"/>
                <a:gd name="connsiteX61" fmla="*/ 2043112 w 2316162"/>
                <a:gd name="connsiteY61" fmla="*/ 1254125 h 2259012"/>
                <a:gd name="connsiteX62" fmla="*/ 2027237 w 2316162"/>
                <a:gd name="connsiteY62" fmla="*/ 1247775 h 2259012"/>
                <a:gd name="connsiteX63" fmla="*/ 2016125 w 2316162"/>
                <a:gd name="connsiteY63" fmla="*/ 1243012 h 2259012"/>
                <a:gd name="connsiteX64" fmla="*/ 2011362 w 2316162"/>
                <a:gd name="connsiteY64" fmla="*/ 1241425 h 2259012"/>
                <a:gd name="connsiteX65" fmla="*/ 1985962 w 2316162"/>
                <a:gd name="connsiteY65" fmla="*/ 1235075 h 2259012"/>
                <a:gd name="connsiteX66" fmla="*/ 1965325 w 2316162"/>
                <a:gd name="connsiteY66" fmla="*/ 1233487 h 2259012"/>
                <a:gd name="connsiteX67" fmla="*/ 1946275 w 2316162"/>
                <a:gd name="connsiteY67" fmla="*/ 1238250 h 2259012"/>
                <a:gd name="connsiteX68" fmla="*/ 1930400 w 2316162"/>
                <a:gd name="connsiteY68" fmla="*/ 1247775 h 2259012"/>
                <a:gd name="connsiteX69" fmla="*/ 1917700 w 2316162"/>
                <a:gd name="connsiteY69" fmla="*/ 1263650 h 2259012"/>
                <a:gd name="connsiteX70" fmla="*/ 1909762 w 2316162"/>
                <a:gd name="connsiteY70" fmla="*/ 1282700 h 2259012"/>
                <a:gd name="connsiteX71" fmla="*/ 1908175 w 2316162"/>
                <a:gd name="connsiteY71" fmla="*/ 1306512 h 2259012"/>
                <a:gd name="connsiteX72" fmla="*/ 1909203 w 2316162"/>
                <a:gd name="connsiteY72" fmla="*/ 1861565 h 2259012"/>
                <a:gd name="connsiteX73" fmla="*/ 1358900 w 2316162"/>
                <a:gd name="connsiteY73" fmla="*/ 1862137 h 2259012"/>
                <a:gd name="connsiteX74" fmla="*/ 1331912 w 2316162"/>
                <a:gd name="connsiteY74" fmla="*/ 1866900 h 2259012"/>
                <a:gd name="connsiteX75" fmla="*/ 1309687 w 2316162"/>
                <a:gd name="connsiteY75" fmla="*/ 1878012 h 2259012"/>
                <a:gd name="connsiteX76" fmla="*/ 1293812 w 2316162"/>
                <a:gd name="connsiteY76" fmla="*/ 1892300 h 2259012"/>
                <a:gd name="connsiteX77" fmla="*/ 1285875 w 2316162"/>
                <a:gd name="connsiteY77" fmla="*/ 1912937 h 2259012"/>
                <a:gd name="connsiteX78" fmla="*/ 1282700 w 2316162"/>
                <a:gd name="connsiteY78" fmla="*/ 1936750 h 2259012"/>
                <a:gd name="connsiteX79" fmla="*/ 1292225 w 2316162"/>
                <a:gd name="connsiteY79" fmla="*/ 1963737 h 2259012"/>
                <a:gd name="connsiteX80" fmla="*/ 1293812 w 2316162"/>
                <a:gd name="connsiteY80" fmla="*/ 1968500 h 2259012"/>
                <a:gd name="connsiteX81" fmla="*/ 1298575 w 2316162"/>
                <a:gd name="connsiteY81" fmla="*/ 1978025 h 2259012"/>
                <a:gd name="connsiteX82" fmla="*/ 1304925 w 2316162"/>
                <a:gd name="connsiteY82" fmla="*/ 1993900 h 2259012"/>
                <a:gd name="connsiteX83" fmla="*/ 1312862 w 2316162"/>
                <a:gd name="connsiteY83" fmla="*/ 2014537 h 2259012"/>
                <a:gd name="connsiteX84" fmla="*/ 1320800 w 2316162"/>
                <a:gd name="connsiteY84" fmla="*/ 2035175 h 2259012"/>
                <a:gd name="connsiteX85" fmla="*/ 1327150 w 2316162"/>
                <a:gd name="connsiteY85" fmla="*/ 2058987 h 2259012"/>
                <a:gd name="connsiteX86" fmla="*/ 1331912 w 2316162"/>
                <a:gd name="connsiteY86" fmla="*/ 2081212 h 2259012"/>
                <a:gd name="connsiteX87" fmla="*/ 1333500 w 2316162"/>
                <a:gd name="connsiteY87" fmla="*/ 2098675 h 2259012"/>
                <a:gd name="connsiteX88" fmla="*/ 1328737 w 2316162"/>
                <a:gd name="connsiteY88" fmla="*/ 2136775 h 2259012"/>
                <a:gd name="connsiteX89" fmla="*/ 1316037 w 2316162"/>
                <a:gd name="connsiteY89" fmla="*/ 2170112 h 2259012"/>
                <a:gd name="connsiteX90" fmla="*/ 1298575 w 2316162"/>
                <a:gd name="connsiteY90" fmla="*/ 2198687 h 2259012"/>
                <a:gd name="connsiteX91" fmla="*/ 1271587 w 2316162"/>
                <a:gd name="connsiteY91" fmla="*/ 2222500 h 2259012"/>
                <a:gd name="connsiteX92" fmla="*/ 1241425 w 2316162"/>
                <a:gd name="connsiteY92" fmla="*/ 2243137 h 2259012"/>
                <a:gd name="connsiteX93" fmla="*/ 1208087 w 2316162"/>
                <a:gd name="connsiteY93" fmla="*/ 2254250 h 2259012"/>
                <a:gd name="connsiteX94" fmla="*/ 1168400 w 2316162"/>
                <a:gd name="connsiteY94" fmla="*/ 2259012 h 2259012"/>
                <a:gd name="connsiteX95" fmla="*/ 1131887 w 2316162"/>
                <a:gd name="connsiteY95" fmla="*/ 2254250 h 2259012"/>
                <a:gd name="connsiteX96" fmla="*/ 1096962 w 2316162"/>
                <a:gd name="connsiteY96" fmla="*/ 2243137 h 2259012"/>
                <a:gd name="connsiteX97" fmla="*/ 1066800 w 2316162"/>
                <a:gd name="connsiteY97" fmla="*/ 2222500 h 2259012"/>
                <a:gd name="connsiteX98" fmla="*/ 1041400 w 2316162"/>
                <a:gd name="connsiteY98" fmla="*/ 2198687 h 2259012"/>
                <a:gd name="connsiteX99" fmla="*/ 1022350 w 2316162"/>
                <a:gd name="connsiteY99" fmla="*/ 2170112 h 2259012"/>
                <a:gd name="connsiteX100" fmla="*/ 1009650 w 2316162"/>
                <a:gd name="connsiteY100" fmla="*/ 2136775 h 2259012"/>
                <a:gd name="connsiteX101" fmla="*/ 1004887 w 2316162"/>
                <a:gd name="connsiteY101" fmla="*/ 2098675 h 2259012"/>
                <a:gd name="connsiteX102" fmla="*/ 1006475 w 2316162"/>
                <a:gd name="connsiteY102" fmla="*/ 2081212 h 2259012"/>
                <a:gd name="connsiteX103" fmla="*/ 1011237 w 2316162"/>
                <a:gd name="connsiteY103" fmla="*/ 2058987 h 2259012"/>
                <a:gd name="connsiteX104" fmla="*/ 1019175 w 2316162"/>
                <a:gd name="connsiteY104" fmla="*/ 2035175 h 2259012"/>
                <a:gd name="connsiteX105" fmla="*/ 1027112 w 2316162"/>
                <a:gd name="connsiteY105" fmla="*/ 2014537 h 2259012"/>
                <a:gd name="connsiteX106" fmla="*/ 1033462 w 2316162"/>
                <a:gd name="connsiteY106" fmla="*/ 1993900 h 2259012"/>
                <a:gd name="connsiteX107" fmla="*/ 1039812 w 2316162"/>
                <a:gd name="connsiteY107" fmla="*/ 1978025 h 2259012"/>
                <a:gd name="connsiteX108" fmla="*/ 1044575 w 2316162"/>
                <a:gd name="connsiteY108" fmla="*/ 1968500 h 2259012"/>
                <a:gd name="connsiteX109" fmla="*/ 1046162 w 2316162"/>
                <a:gd name="connsiteY109" fmla="*/ 1963737 h 2259012"/>
                <a:gd name="connsiteX110" fmla="*/ 1054100 w 2316162"/>
                <a:gd name="connsiteY110" fmla="*/ 1936750 h 2259012"/>
                <a:gd name="connsiteX111" fmla="*/ 1054100 w 2316162"/>
                <a:gd name="connsiteY111" fmla="*/ 1912937 h 2259012"/>
                <a:gd name="connsiteX112" fmla="*/ 1046162 w 2316162"/>
                <a:gd name="connsiteY112" fmla="*/ 1892300 h 2259012"/>
                <a:gd name="connsiteX113" fmla="*/ 1030287 w 2316162"/>
                <a:gd name="connsiteY113" fmla="*/ 1878012 h 2259012"/>
                <a:gd name="connsiteX114" fmla="*/ 1006475 w 2316162"/>
                <a:gd name="connsiteY114" fmla="*/ 1866900 h 2259012"/>
                <a:gd name="connsiteX115" fmla="*/ 979487 w 2316162"/>
                <a:gd name="connsiteY115" fmla="*/ 1862137 h 2259012"/>
                <a:gd name="connsiteX116" fmla="*/ 409209 w 2316162"/>
                <a:gd name="connsiteY116" fmla="*/ 1862137 h 2259012"/>
                <a:gd name="connsiteX117" fmla="*/ 411984 w 2316162"/>
                <a:gd name="connsiteY117" fmla="*/ 1368423 h 2259012"/>
                <a:gd name="connsiteX118" fmla="*/ 409575 w 2316162"/>
                <a:gd name="connsiteY118" fmla="*/ 1368423 h 2259012"/>
                <a:gd name="connsiteX119" fmla="*/ 409575 w 2316162"/>
                <a:gd name="connsiteY119" fmla="*/ 1306513 h 2259012"/>
                <a:gd name="connsiteX120" fmla="*/ 406400 w 2316162"/>
                <a:gd name="connsiteY120" fmla="*/ 1284288 h 2259012"/>
                <a:gd name="connsiteX121" fmla="*/ 398463 w 2316162"/>
                <a:gd name="connsiteY121" fmla="*/ 1266825 h 2259012"/>
                <a:gd name="connsiteX122" fmla="*/ 382588 w 2316162"/>
                <a:gd name="connsiteY122" fmla="*/ 1254125 h 2259012"/>
                <a:gd name="connsiteX123" fmla="*/ 365125 w 2316162"/>
                <a:gd name="connsiteY123" fmla="*/ 1247775 h 2259012"/>
                <a:gd name="connsiteX124" fmla="*/ 344488 w 2316162"/>
                <a:gd name="connsiteY124" fmla="*/ 1246188 h 2259012"/>
                <a:gd name="connsiteX125" fmla="*/ 320675 w 2316162"/>
                <a:gd name="connsiteY125" fmla="*/ 1249363 h 2259012"/>
                <a:gd name="connsiteX126" fmla="*/ 295275 w 2316162"/>
                <a:gd name="connsiteY126" fmla="*/ 1257300 h 2259012"/>
                <a:gd name="connsiteX127" fmla="*/ 292100 w 2316162"/>
                <a:gd name="connsiteY127" fmla="*/ 1258888 h 2259012"/>
                <a:gd name="connsiteX128" fmla="*/ 282575 w 2316162"/>
                <a:gd name="connsiteY128" fmla="*/ 1262063 h 2259012"/>
                <a:gd name="connsiteX129" fmla="*/ 266700 w 2316162"/>
                <a:gd name="connsiteY129" fmla="*/ 1265238 h 2259012"/>
                <a:gd name="connsiteX130" fmla="*/ 249238 w 2316162"/>
                <a:gd name="connsiteY130" fmla="*/ 1270000 h 2259012"/>
                <a:gd name="connsiteX131" fmla="*/ 227013 w 2316162"/>
                <a:gd name="connsiteY131" fmla="*/ 1273175 h 2259012"/>
                <a:gd name="connsiteX132" fmla="*/ 204788 w 2316162"/>
                <a:gd name="connsiteY132" fmla="*/ 1277938 h 2259012"/>
                <a:gd name="connsiteX133" fmla="*/ 184150 w 2316162"/>
                <a:gd name="connsiteY133" fmla="*/ 1279525 h 2259012"/>
                <a:gd name="connsiteX134" fmla="*/ 165100 w 2316162"/>
                <a:gd name="connsiteY134" fmla="*/ 1281113 h 2259012"/>
                <a:gd name="connsiteX135" fmla="*/ 127000 w 2316162"/>
                <a:gd name="connsiteY135" fmla="*/ 1276350 h 2259012"/>
                <a:gd name="connsiteX136" fmla="*/ 92075 w 2316162"/>
                <a:gd name="connsiteY136" fmla="*/ 1265238 h 2259012"/>
                <a:gd name="connsiteX137" fmla="*/ 61913 w 2316162"/>
                <a:gd name="connsiteY137" fmla="*/ 1246188 h 2259012"/>
                <a:gd name="connsiteX138" fmla="*/ 36513 w 2316162"/>
                <a:gd name="connsiteY138" fmla="*/ 1220788 h 2259012"/>
                <a:gd name="connsiteX139" fmla="*/ 17463 w 2316162"/>
                <a:gd name="connsiteY139" fmla="*/ 1192213 h 2259012"/>
                <a:gd name="connsiteX140" fmla="*/ 4763 w 2316162"/>
                <a:gd name="connsiteY140" fmla="*/ 1158875 h 2259012"/>
                <a:gd name="connsiteX141" fmla="*/ 0 w 2316162"/>
                <a:gd name="connsiteY141" fmla="*/ 1122362 h 2259012"/>
                <a:gd name="connsiteX142" fmla="*/ 4763 w 2316162"/>
                <a:gd name="connsiteY142" fmla="*/ 1085850 h 2259012"/>
                <a:gd name="connsiteX143" fmla="*/ 17463 w 2316162"/>
                <a:gd name="connsiteY143" fmla="*/ 1052512 h 2259012"/>
                <a:gd name="connsiteX144" fmla="*/ 36513 w 2316162"/>
                <a:gd name="connsiteY144" fmla="*/ 1022350 h 2259012"/>
                <a:gd name="connsiteX145" fmla="*/ 61913 w 2316162"/>
                <a:gd name="connsiteY145" fmla="*/ 998537 h 2259012"/>
                <a:gd name="connsiteX146" fmla="*/ 92075 w 2316162"/>
                <a:gd name="connsiteY146" fmla="*/ 979487 h 2259012"/>
                <a:gd name="connsiteX147" fmla="*/ 127000 w 2316162"/>
                <a:gd name="connsiteY147" fmla="*/ 968375 h 2259012"/>
                <a:gd name="connsiteX148" fmla="*/ 165100 w 2316162"/>
                <a:gd name="connsiteY148" fmla="*/ 963612 h 2259012"/>
                <a:gd name="connsiteX149" fmla="*/ 184150 w 2316162"/>
                <a:gd name="connsiteY149" fmla="*/ 965200 h 2259012"/>
                <a:gd name="connsiteX150" fmla="*/ 206375 w 2316162"/>
                <a:gd name="connsiteY150" fmla="*/ 969962 h 2259012"/>
                <a:gd name="connsiteX151" fmla="*/ 230188 w 2316162"/>
                <a:gd name="connsiteY151" fmla="*/ 976312 h 2259012"/>
                <a:gd name="connsiteX152" fmla="*/ 252413 w 2316162"/>
                <a:gd name="connsiteY152" fmla="*/ 984250 h 2259012"/>
                <a:gd name="connsiteX153" fmla="*/ 273050 w 2316162"/>
                <a:gd name="connsiteY153" fmla="*/ 990600 h 2259012"/>
                <a:gd name="connsiteX154" fmla="*/ 290513 w 2316162"/>
                <a:gd name="connsiteY154" fmla="*/ 996950 h 2259012"/>
                <a:gd name="connsiteX155" fmla="*/ 301625 w 2316162"/>
                <a:gd name="connsiteY155" fmla="*/ 1001712 h 2259012"/>
                <a:gd name="connsiteX156" fmla="*/ 304800 w 2316162"/>
                <a:gd name="connsiteY156" fmla="*/ 1003300 h 2259012"/>
                <a:gd name="connsiteX157" fmla="*/ 333375 w 2316162"/>
                <a:gd name="connsiteY157" fmla="*/ 1011237 h 2259012"/>
                <a:gd name="connsiteX158" fmla="*/ 358775 w 2316162"/>
                <a:gd name="connsiteY158" fmla="*/ 1009650 h 2259012"/>
                <a:gd name="connsiteX159" fmla="*/ 379413 w 2316162"/>
                <a:gd name="connsiteY159" fmla="*/ 1001712 h 2259012"/>
                <a:gd name="connsiteX160" fmla="*/ 396875 w 2316162"/>
                <a:gd name="connsiteY160" fmla="*/ 987425 h 2259012"/>
                <a:gd name="connsiteX161" fmla="*/ 406400 w 2316162"/>
                <a:gd name="connsiteY161" fmla="*/ 965200 h 2259012"/>
                <a:gd name="connsiteX162" fmla="*/ 409575 w 2316162"/>
                <a:gd name="connsiteY162" fmla="*/ 936625 h 2259012"/>
                <a:gd name="connsiteX163" fmla="*/ 409575 w 2316162"/>
                <a:gd name="connsiteY163" fmla="*/ 402374 h 2259012"/>
                <a:gd name="connsiteX164" fmla="*/ 412616 w 2316162"/>
                <a:gd name="connsiteY164" fmla="*/ 402374 h 2259012"/>
                <a:gd name="connsiteX165" fmla="*/ 412616 w 2316162"/>
                <a:gd name="connsiteY165" fmla="*/ 395287 h 2259012"/>
                <a:gd name="connsiteX166" fmla="*/ 969962 w 2316162"/>
                <a:gd name="connsiteY166" fmla="*/ 395287 h 2259012"/>
                <a:gd name="connsiteX167" fmla="*/ 996950 w 2316162"/>
                <a:gd name="connsiteY167" fmla="*/ 392112 h 2259012"/>
                <a:gd name="connsiteX168" fmla="*/ 1020762 w 2316162"/>
                <a:gd name="connsiteY168" fmla="*/ 382587 h 2259012"/>
                <a:gd name="connsiteX169" fmla="*/ 1036637 w 2316162"/>
                <a:gd name="connsiteY169" fmla="*/ 366712 h 2259012"/>
                <a:gd name="connsiteX170" fmla="*/ 1044575 w 2316162"/>
                <a:gd name="connsiteY170" fmla="*/ 346075 h 2259012"/>
                <a:gd name="connsiteX171" fmla="*/ 1046162 w 2316162"/>
                <a:gd name="connsiteY171" fmla="*/ 322262 h 2259012"/>
                <a:gd name="connsiteX172" fmla="*/ 1038225 w 2316162"/>
                <a:gd name="connsiteY172" fmla="*/ 295275 h 2259012"/>
                <a:gd name="connsiteX173" fmla="*/ 1036637 w 2316162"/>
                <a:gd name="connsiteY173" fmla="*/ 290512 h 2259012"/>
                <a:gd name="connsiteX174" fmla="*/ 1031875 w 2316162"/>
                <a:gd name="connsiteY174" fmla="*/ 280987 h 2259012"/>
                <a:gd name="connsiteX175" fmla="*/ 1025525 w 2316162"/>
                <a:gd name="connsiteY175" fmla="*/ 265112 h 2259012"/>
                <a:gd name="connsiteX176" fmla="*/ 1016000 w 2316162"/>
                <a:gd name="connsiteY176" fmla="*/ 244475 h 2259012"/>
                <a:gd name="connsiteX177" fmla="*/ 1008062 w 2316162"/>
                <a:gd name="connsiteY177" fmla="*/ 222250 h 2259012"/>
                <a:gd name="connsiteX178" fmla="*/ 1001712 w 2316162"/>
                <a:gd name="connsiteY178" fmla="*/ 200025 h 2259012"/>
                <a:gd name="connsiteX179" fmla="*/ 996950 w 2316162"/>
                <a:gd name="connsiteY179" fmla="*/ 177800 h 2259012"/>
                <a:gd name="connsiteX180" fmla="*/ 995362 w 2316162"/>
                <a:gd name="connsiteY180" fmla="*/ 158750 h 2259012"/>
                <a:gd name="connsiteX181" fmla="*/ 1000125 w 2316162"/>
                <a:gd name="connsiteY181" fmla="*/ 122237 h 2259012"/>
                <a:gd name="connsiteX182" fmla="*/ 1011237 w 2316162"/>
                <a:gd name="connsiteY182" fmla="*/ 88900 h 2259012"/>
                <a:gd name="connsiteX183" fmla="*/ 1031875 w 2316162"/>
                <a:gd name="connsiteY183" fmla="*/ 60325 h 2259012"/>
                <a:gd name="connsiteX184" fmla="*/ 1057275 w 2316162"/>
                <a:gd name="connsiteY184" fmla="*/ 34925 h 2259012"/>
                <a:gd name="connsiteX185" fmla="*/ 1087437 w 2316162"/>
                <a:gd name="connsiteY185" fmla="*/ 15875 h 2259012"/>
                <a:gd name="connsiteX186" fmla="*/ 1122362 w 2316162"/>
                <a:gd name="connsiteY186" fmla="*/ 4762 h 2259012"/>
                <a:gd name="connsiteX187" fmla="*/ 1160462 w 2316162"/>
                <a:gd name="connsiteY187" fmla="*/ 0 h 225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316162" h="2259012">
                  <a:moveTo>
                    <a:pt x="1160462" y="0"/>
                  </a:moveTo>
                  <a:lnTo>
                    <a:pt x="1198562" y="4762"/>
                  </a:lnTo>
                  <a:lnTo>
                    <a:pt x="1231900" y="15875"/>
                  </a:lnTo>
                  <a:lnTo>
                    <a:pt x="1262062" y="34925"/>
                  </a:lnTo>
                  <a:lnTo>
                    <a:pt x="1289050" y="60325"/>
                  </a:lnTo>
                  <a:lnTo>
                    <a:pt x="1308100" y="88900"/>
                  </a:lnTo>
                  <a:lnTo>
                    <a:pt x="1320800" y="122237"/>
                  </a:lnTo>
                  <a:lnTo>
                    <a:pt x="1323975" y="158750"/>
                  </a:lnTo>
                  <a:lnTo>
                    <a:pt x="1322387" y="177800"/>
                  </a:lnTo>
                  <a:lnTo>
                    <a:pt x="1317625" y="200025"/>
                  </a:lnTo>
                  <a:lnTo>
                    <a:pt x="1311275" y="222250"/>
                  </a:lnTo>
                  <a:lnTo>
                    <a:pt x="1304925" y="244475"/>
                  </a:lnTo>
                  <a:lnTo>
                    <a:pt x="1296987" y="265112"/>
                  </a:lnTo>
                  <a:lnTo>
                    <a:pt x="1290637" y="280987"/>
                  </a:lnTo>
                  <a:lnTo>
                    <a:pt x="1285875" y="290512"/>
                  </a:lnTo>
                  <a:lnTo>
                    <a:pt x="1282700" y="295275"/>
                  </a:lnTo>
                  <a:lnTo>
                    <a:pt x="1274762" y="322262"/>
                  </a:lnTo>
                  <a:lnTo>
                    <a:pt x="1274762" y="346075"/>
                  </a:lnTo>
                  <a:lnTo>
                    <a:pt x="1285875" y="366712"/>
                  </a:lnTo>
                  <a:lnTo>
                    <a:pt x="1300162" y="382587"/>
                  </a:lnTo>
                  <a:lnTo>
                    <a:pt x="1322387" y="392112"/>
                  </a:lnTo>
                  <a:lnTo>
                    <a:pt x="1350962" y="395287"/>
                  </a:lnTo>
                  <a:lnTo>
                    <a:pt x="1908175" y="395287"/>
                  </a:lnTo>
                  <a:lnTo>
                    <a:pt x="1911350" y="477837"/>
                  </a:lnTo>
                  <a:lnTo>
                    <a:pt x="1911350" y="485775"/>
                  </a:lnTo>
                  <a:lnTo>
                    <a:pt x="1911350" y="496887"/>
                  </a:lnTo>
                  <a:lnTo>
                    <a:pt x="1911350" y="506412"/>
                  </a:lnTo>
                  <a:cubicBezTo>
                    <a:pt x="1910292" y="649816"/>
                    <a:pt x="1909233" y="793221"/>
                    <a:pt x="1908175" y="936625"/>
                  </a:cubicBezTo>
                  <a:lnTo>
                    <a:pt x="1909762" y="962025"/>
                  </a:lnTo>
                  <a:lnTo>
                    <a:pt x="1917700" y="981075"/>
                  </a:lnTo>
                  <a:lnTo>
                    <a:pt x="1930400" y="995362"/>
                  </a:lnTo>
                  <a:lnTo>
                    <a:pt x="1946275" y="1006475"/>
                  </a:lnTo>
                  <a:lnTo>
                    <a:pt x="1965325" y="1011237"/>
                  </a:lnTo>
                  <a:lnTo>
                    <a:pt x="1985962" y="1009650"/>
                  </a:lnTo>
                  <a:lnTo>
                    <a:pt x="2011362" y="1003300"/>
                  </a:lnTo>
                  <a:lnTo>
                    <a:pt x="2016125" y="1001712"/>
                  </a:lnTo>
                  <a:lnTo>
                    <a:pt x="2027237" y="996950"/>
                  </a:lnTo>
                  <a:lnTo>
                    <a:pt x="2043112" y="990600"/>
                  </a:lnTo>
                  <a:lnTo>
                    <a:pt x="2063750" y="982662"/>
                  </a:lnTo>
                  <a:lnTo>
                    <a:pt x="2087562" y="976312"/>
                  </a:lnTo>
                  <a:lnTo>
                    <a:pt x="2109787" y="969962"/>
                  </a:lnTo>
                  <a:lnTo>
                    <a:pt x="2132012" y="965200"/>
                  </a:lnTo>
                  <a:lnTo>
                    <a:pt x="2151062" y="963612"/>
                  </a:lnTo>
                  <a:lnTo>
                    <a:pt x="2190750" y="968375"/>
                  </a:lnTo>
                  <a:lnTo>
                    <a:pt x="2224087" y="979487"/>
                  </a:lnTo>
                  <a:lnTo>
                    <a:pt x="2254250" y="998537"/>
                  </a:lnTo>
                  <a:lnTo>
                    <a:pt x="2281237" y="1022350"/>
                  </a:lnTo>
                  <a:lnTo>
                    <a:pt x="2298700" y="1052512"/>
                  </a:lnTo>
                  <a:lnTo>
                    <a:pt x="2311400" y="1085850"/>
                  </a:lnTo>
                  <a:lnTo>
                    <a:pt x="2316162" y="1120775"/>
                  </a:lnTo>
                  <a:lnTo>
                    <a:pt x="2311400" y="1158875"/>
                  </a:lnTo>
                  <a:lnTo>
                    <a:pt x="2298700" y="1192212"/>
                  </a:lnTo>
                  <a:lnTo>
                    <a:pt x="2281237" y="1220787"/>
                  </a:lnTo>
                  <a:lnTo>
                    <a:pt x="2254250" y="1246187"/>
                  </a:lnTo>
                  <a:lnTo>
                    <a:pt x="2224087" y="1265237"/>
                  </a:lnTo>
                  <a:lnTo>
                    <a:pt x="2190750" y="1276350"/>
                  </a:lnTo>
                  <a:lnTo>
                    <a:pt x="2151062" y="1281112"/>
                  </a:lnTo>
                  <a:lnTo>
                    <a:pt x="2132012" y="1279525"/>
                  </a:lnTo>
                  <a:lnTo>
                    <a:pt x="2109787" y="1274762"/>
                  </a:lnTo>
                  <a:lnTo>
                    <a:pt x="2087562" y="1268412"/>
                  </a:lnTo>
                  <a:lnTo>
                    <a:pt x="2063750" y="1260475"/>
                  </a:lnTo>
                  <a:lnTo>
                    <a:pt x="2043112" y="1254125"/>
                  </a:lnTo>
                  <a:lnTo>
                    <a:pt x="2027237" y="1247775"/>
                  </a:lnTo>
                  <a:lnTo>
                    <a:pt x="2016125" y="1243012"/>
                  </a:lnTo>
                  <a:lnTo>
                    <a:pt x="2011362" y="1241425"/>
                  </a:lnTo>
                  <a:lnTo>
                    <a:pt x="1985962" y="1235075"/>
                  </a:lnTo>
                  <a:lnTo>
                    <a:pt x="1965325" y="1233487"/>
                  </a:lnTo>
                  <a:lnTo>
                    <a:pt x="1946275" y="1238250"/>
                  </a:lnTo>
                  <a:lnTo>
                    <a:pt x="1930400" y="1247775"/>
                  </a:lnTo>
                  <a:lnTo>
                    <a:pt x="1917700" y="1263650"/>
                  </a:lnTo>
                  <a:lnTo>
                    <a:pt x="1909762" y="1282700"/>
                  </a:lnTo>
                  <a:lnTo>
                    <a:pt x="1908175" y="1306512"/>
                  </a:lnTo>
                  <a:cubicBezTo>
                    <a:pt x="1908518" y="1491530"/>
                    <a:pt x="1908860" y="1676547"/>
                    <a:pt x="1909203" y="1861565"/>
                  </a:cubicBezTo>
                  <a:lnTo>
                    <a:pt x="1358900" y="1862137"/>
                  </a:lnTo>
                  <a:lnTo>
                    <a:pt x="1331912" y="1866900"/>
                  </a:lnTo>
                  <a:lnTo>
                    <a:pt x="1309687" y="1878012"/>
                  </a:lnTo>
                  <a:lnTo>
                    <a:pt x="1293812" y="1892300"/>
                  </a:lnTo>
                  <a:lnTo>
                    <a:pt x="1285875" y="1912937"/>
                  </a:lnTo>
                  <a:lnTo>
                    <a:pt x="1282700" y="1936750"/>
                  </a:lnTo>
                  <a:lnTo>
                    <a:pt x="1292225" y="1963737"/>
                  </a:lnTo>
                  <a:lnTo>
                    <a:pt x="1293812" y="1968500"/>
                  </a:lnTo>
                  <a:lnTo>
                    <a:pt x="1298575" y="1978025"/>
                  </a:lnTo>
                  <a:lnTo>
                    <a:pt x="1304925" y="1993900"/>
                  </a:lnTo>
                  <a:lnTo>
                    <a:pt x="1312862" y="2014537"/>
                  </a:lnTo>
                  <a:lnTo>
                    <a:pt x="1320800" y="2035175"/>
                  </a:lnTo>
                  <a:lnTo>
                    <a:pt x="1327150" y="2058987"/>
                  </a:lnTo>
                  <a:lnTo>
                    <a:pt x="1331912" y="2081212"/>
                  </a:lnTo>
                  <a:lnTo>
                    <a:pt x="1333500" y="2098675"/>
                  </a:lnTo>
                  <a:lnTo>
                    <a:pt x="1328737" y="2136775"/>
                  </a:lnTo>
                  <a:lnTo>
                    <a:pt x="1316037" y="2170112"/>
                  </a:lnTo>
                  <a:lnTo>
                    <a:pt x="1298575" y="2198687"/>
                  </a:lnTo>
                  <a:lnTo>
                    <a:pt x="1271587" y="2222500"/>
                  </a:lnTo>
                  <a:lnTo>
                    <a:pt x="1241425" y="2243137"/>
                  </a:lnTo>
                  <a:lnTo>
                    <a:pt x="1208087" y="2254250"/>
                  </a:lnTo>
                  <a:lnTo>
                    <a:pt x="1168400" y="2259012"/>
                  </a:lnTo>
                  <a:lnTo>
                    <a:pt x="1131887" y="2254250"/>
                  </a:lnTo>
                  <a:lnTo>
                    <a:pt x="1096962" y="2243137"/>
                  </a:lnTo>
                  <a:lnTo>
                    <a:pt x="1066800" y="2222500"/>
                  </a:lnTo>
                  <a:lnTo>
                    <a:pt x="1041400" y="2198687"/>
                  </a:lnTo>
                  <a:lnTo>
                    <a:pt x="1022350" y="2170112"/>
                  </a:lnTo>
                  <a:lnTo>
                    <a:pt x="1009650" y="2136775"/>
                  </a:lnTo>
                  <a:lnTo>
                    <a:pt x="1004887" y="2098675"/>
                  </a:lnTo>
                  <a:lnTo>
                    <a:pt x="1006475" y="2081212"/>
                  </a:lnTo>
                  <a:lnTo>
                    <a:pt x="1011237" y="2058987"/>
                  </a:lnTo>
                  <a:lnTo>
                    <a:pt x="1019175" y="2035175"/>
                  </a:lnTo>
                  <a:lnTo>
                    <a:pt x="1027112" y="2014537"/>
                  </a:lnTo>
                  <a:lnTo>
                    <a:pt x="1033462" y="1993900"/>
                  </a:lnTo>
                  <a:lnTo>
                    <a:pt x="1039812" y="1978025"/>
                  </a:lnTo>
                  <a:lnTo>
                    <a:pt x="1044575" y="1968500"/>
                  </a:lnTo>
                  <a:lnTo>
                    <a:pt x="1046162" y="1963737"/>
                  </a:lnTo>
                  <a:lnTo>
                    <a:pt x="1054100" y="1936750"/>
                  </a:lnTo>
                  <a:lnTo>
                    <a:pt x="1054100" y="1912937"/>
                  </a:lnTo>
                  <a:lnTo>
                    <a:pt x="1046162" y="1892300"/>
                  </a:lnTo>
                  <a:lnTo>
                    <a:pt x="1030287" y="1878012"/>
                  </a:lnTo>
                  <a:lnTo>
                    <a:pt x="1006475" y="1866900"/>
                  </a:lnTo>
                  <a:lnTo>
                    <a:pt x="979487" y="1862137"/>
                  </a:lnTo>
                  <a:lnTo>
                    <a:pt x="409209" y="1862137"/>
                  </a:lnTo>
                  <a:lnTo>
                    <a:pt x="411984" y="1368423"/>
                  </a:lnTo>
                  <a:lnTo>
                    <a:pt x="409575" y="1368423"/>
                  </a:lnTo>
                  <a:lnTo>
                    <a:pt x="409575" y="1306513"/>
                  </a:lnTo>
                  <a:lnTo>
                    <a:pt x="406400" y="1284288"/>
                  </a:lnTo>
                  <a:lnTo>
                    <a:pt x="398463" y="1266825"/>
                  </a:lnTo>
                  <a:lnTo>
                    <a:pt x="382588" y="1254125"/>
                  </a:lnTo>
                  <a:lnTo>
                    <a:pt x="365125" y="1247775"/>
                  </a:lnTo>
                  <a:lnTo>
                    <a:pt x="344488" y="1246188"/>
                  </a:lnTo>
                  <a:lnTo>
                    <a:pt x="320675" y="1249363"/>
                  </a:lnTo>
                  <a:lnTo>
                    <a:pt x="295275" y="1257300"/>
                  </a:lnTo>
                  <a:lnTo>
                    <a:pt x="292100" y="1258888"/>
                  </a:lnTo>
                  <a:lnTo>
                    <a:pt x="282575" y="1262063"/>
                  </a:lnTo>
                  <a:lnTo>
                    <a:pt x="266700" y="1265238"/>
                  </a:lnTo>
                  <a:lnTo>
                    <a:pt x="249238" y="1270000"/>
                  </a:lnTo>
                  <a:lnTo>
                    <a:pt x="227013" y="1273175"/>
                  </a:lnTo>
                  <a:lnTo>
                    <a:pt x="204788" y="1277938"/>
                  </a:lnTo>
                  <a:lnTo>
                    <a:pt x="184150" y="1279525"/>
                  </a:lnTo>
                  <a:lnTo>
                    <a:pt x="165100" y="1281113"/>
                  </a:lnTo>
                  <a:lnTo>
                    <a:pt x="127000" y="1276350"/>
                  </a:lnTo>
                  <a:lnTo>
                    <a:pt x="92075" y="1265238"/>
                  </a:lnTo>
                  <a:lnTo>
                    <a:pt x="61913" y="1246188"/>
                  </a:lnTo>
                  <a:lnTo>
                    <a:pt x="36513" y="1220788"/>
                  </a:lnTo>
                  <a:lnTo>
                    <a:pt x="17463" y="1192213"/>
                  </a:lnTo>
                  <a:lnTo>
                    <a:pt x="4763" y="1158875"/>
                  </a:lnTo>
                  <a:lnTo>
                    <a:pt x="0" y="1122362"/>
                  </a:lnTo>
                  <a:lnTo>
                    <a:pt x="4763" y="1085850"/>
                  </a:lnTo>
                  <a:lnTo>
                    <a:pt x="17463" y="1052512"/>
                  </a:lnTo>
                  <a:lnTo>
                    <a:pt x="36513" y="1022350"/>
                  </a:lnTo>
                  <a:lnTo>
                    <a:pt x="61913" y="998537"/>
                  </a:lnTo>
                  <a:lnTo>
                    <a:pt x="92075" y="979487"/>
                  </a:lnTo>
                  <a:lnTo>
                    <a:pt x="127000" y="968375"/>
                  </a:lnTo>
                  <a:lnTo>
                    <a:pt x="165100" y="963612"/>
                  </a:lnTo>
                  <a:lnTo>
                    <a:pt x="184150" y="965200"/>
                  </a:lnTo>
                  <a:lnTo>
                    <a:pt x="206375" y="969962"/>
                  </a:lnTo>
                  <a:lnTo>
                    <a:pt x="230188" y="976312"/>
                  </a:lnTo>
                  <a:lnTo>
                    <a:pt x="252413" y="984250"/>
                  </a:lnTo>
                  <a:lnTo>
                    <a:pt x="273050" y="990600"/>
                  </a:lnTo>
                  <a:lnTo>
                    <a:pt x="290513" y="996950"/>
                  </a:lnTo>
                  <a:lnTo>
                    <a:pt x="301625" y="1001712"/>
                  </a:lnTo>
                  <a:lnTo>
                    <a:pt x="304800" y="1003300"/>
                  </a:lnTo>
                  <a:lnTo>
                    <a:pt x="333375" y="1011237"/>
                  </a:lnTo>
                  <a:lnTo>
                    <a:pt x="358775" y="1009650"/>
                  </a:lnTo>
                  <a:lnTo>
                    <a:pt x="379413" y="1001712"/>
                  </a:lnTo>
                  <a:lnTo>
                    <a:pt x="396875" y="987425"/>
                  </a:lnTo>
                  <a:lnTo>
                    <a:pt x="406400" y="965200"/>
                  </a:lnTo>
                  <a:lnTo>
                    <a:pt x="409575" y="936625"/>
                  </a:lnTo>
                  <a:lnTo>
                    <a:pt x="409575" y="402374"/>
                  </a:lnTo>
                  <a:lnTo>
                    <a:pt x="412616" y="402374"/>
                  </a:lnTo>
                  <a:lnTo>
                    <a:pt x="412616" y="395287"/>
                  </a:lnTo>
                  <a:lnTo>
                    <a:pt x="969962" y="395287"/>
                  </a:lnTo>
                  <a:lnTo>
                    <a:pt x="996950" y="392112"/>
                  </a:lnTo>
                  <a:lnTo>
                    <a:pt x="1020762" y="382587"/>
                  </a:lnTo>
                  <a:lnTo>
                    <a:pt x="1036637" y="366712"/>
                  </a:lnTo>
                  <a:lnTo>
                    <a:pt x="1044575" y="346075"/>
                  </a:lnTo>
                  <a:lnTo>
                    <a:pt x="1046162" y="322262"/>
                  </a:lnTo>
                  <a:lnTo>
                    <a:pt x="1038225" y="295275"/>
                  </a:lnTo>
                  <a:lnTo>
                    <a:pt x="1036637" y="290512"/>
                  </a:lnTo>
                  <a:lnTo>
                    <a:pt x="1031875" y="280987"/>
                  </a:lnTo>
                  <a:lnTo>
                    <a:pt x="1025525" y="265112"/>
                  </a:lnTo>
                  <a:lnTo>
                    <a:pt x="1016000" y="244475"/>
                  </a:lnTo>
                  <a:lnTo>
                    <a:pt x="1008062" y="222250"/>
                  </a:lnTo>
                  <a:lnTo>
                    <a:pt x="1001712" y="200025"/>
                  </a:lnTo>
                  <a:lnTo>
                    <a:pt x="996950" y="177800"/>
                  </a:lnTo>
                  <a:lnTo>
                    <a:pt x="995362" y="158750"/>
                  </a:lnTo>
                  <a:lnTo>
                    <a:pt x="1000125" y="122237"/>
                  </a:lnTo>
                  <a:lnTo>
                    <a:pt x="1011237" y="88900"/>
                  </a:lnTo>
                  <a:lnTo>
                    <a:pt x="1031875" y="60325"/>
                  </a:lnTo>
                  <a:lnTo>
                    <a:pt x="1057275" y="34925"/>
                  </a:lnTo>
                  <a:lnTo>
                    <a:pt x="1087437" y="15875"/>
                  </a:lnTo>
                  <a:lnTo>
                    <a:pt x="1122362" y="4762"/>
                  </a:lnTo>
                  <a:lnTo>
                    <a:pt x="1160462" y="0"/>
                  </a:lnTo>
                  <a:close/>
                </a:path>
              </a:pathLst>
            </a:custGeom>
            <a:solidFill>
              <a:srgbClr val="EF4231"/>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endParaRPr>
            </a:p>
          </p:txBody>
        </p:sp>
        <p:pic>
          <p:nvPicPr>
            <p:cNvPr id="17" name="Picture 16">
              <a:extLst>
                <a:ext uri="{FF2B5EF4-FFF2-40B4-BE49-F238E27FC236}">
                  <a16:creationId xmlns:a16="http://schemas.microsoft.com/office/drawing/2014/main" id="{849C64C3-CB11-49F3-9C8A-B68703B8905F}"/>
                </a:ext>
              </a:extLst>
            </p:cNvPr>
            <p:cNvPicPr>
              <a:picLocks/>
            </p:cNvPicPr>
            <p:nvPr/>
          </p:nvPicPr>
          <p:blipFill rotWithShape="1">
            <a:blip r:embed="rId3">
              <a:extLst>
                <a:ext uri="{28A0092B-C50C-407E-A947-70E740481C1C}">
                  <a14:useLocalDpi xmlns:a14="http://schemas.microsoft.com/office/drawing/2010/main" val="0"/>
                </a:ext>
              </a:extLst>
            </a:blip>
            <a:srcRect l="15887" r="11052" b="15070"/>
            <a:stretch/>
          </p:blipFill>
          <p:spPr>
            <a:xfrm>
              <a:off x="5891149" y="2834227"/>
              <a:ext cx="640080" cy="731520"/>
            </a:xfrm>
            <a:prstGeom prst="rect">
              <a:avLst/>
            </a:prstGeom>
          </p:spPr>
        </p:pic>
        <p:sp>
          <p:nvSpPr>
            <p:cNvPr id="26" name="TextBox 25">
              <a:extLst>
                <a:ext uri="{FF2B5EF4-FFF2-40B4-BE49-F238E27FC236}">
                  <a16:creationId xmlns:a16="http://schemas.microsoft.com/office/drawing/2014/main" id="{BAE8F68E-F638-4361-B113-930874B04CD2}"/>
                </a:ext>
              </a:extLst>
            </p:cNvPr>
            <p:cNvSpPr txBox="1"/>
            <p:nvPr/>
          </p:nvSpPr>
          <p:spPr>
            <a:xfrm>
              <a:off x="5592554" y="3777028"/>
              <a:ext cx="1284326"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صورتحساب</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grpSp>
      <p:grpSp>
        <p:nvGrpSpPr>
          <p:cNvPr id="30" name="Group 29">
            <a:extLst>
              <a:ext uri="{FF2B5EF4-FFF2-40B4-BE49-F238E27FC236}">
                <a16:creationId xmlns:a16="http://schemas.microsoft.com/office/drawing/2014/main" id="{BEE4E340-26F8-466F-9C7A-794224FAB604}"/>
              </a:ext>
            </a:extLst>
          </p:cNvPr>
          <p:cNvGrpSpPr/>
          <p:nvPr/>
        </p:nvGrpSpPr>
        <p:grpSpPr>
          <a:xfrm>
            <a:off x="4728419" y="4533900"/>
            <a:ext cx="2205781" cy="2189163"/>
            <a:chOff x="7052519" y="2800350"/>
            <a:chExt cx="2205781" cy="2189163"/>
          </a:xfrm>
        </p:grpSpPr>
        <p:sp>
          <p:nvSpPr>
            <p:cNvPr id="12" name="Freeform 10">
              <a:extLst>
                <a:ext uri="{FF2B5EF4-FFF2-40B4-BE49-F238E27FC236}">
                  <a16:creationId xmlns:a16="http://schemas.microsoft.com/office/drawing/2014/main" id="{6F0AD68B-0ACB-42FB-A7FB-78EE1445C3BA}"/>
                </a:ext>
              </a:extLst>
            </p:cNvPr>
            <p:cNvSpPr>
              <a:spLocks/>
            </p:cNvSpPr>
            <p:nvPr/>
          </p:nvSpPr>
          <p:spPr bwMode="auto">
            <a:xfrm>
              <a:off x="7052519" y="2800350"/>
              <a:ext cx="2205781" cy="2189163"/>
            </a:xfrm>
            <a:custGeom>
              <a:avLst/>
              <a:gdLst>
                <a:gd name="T0" fmla="*/ 385 w 1203"/>
                <a:gd name="T1" fmla="*/ 10 h 1164"/>
                <a:gd name="T2" fmla="*/ 396 w 1203"/>
                <a:gd name="T3" fmla="*/ 63 h 1164"/>
                <a:gd name="T4" fmla="*/ 382 w 1203"/>
                <a:gd name="T5" fmla="*/ 96 h 1164"/>
                <a:gd name="T6" fmla="*/ 370 w 1203"/>
                <a:gd name="T7" fmla="*/ 150 h 1164"/>
                <a:gd name="T8" fmla="*/ 409 w 1203"/>
                <a:gd name="T9" fmla="*/ 228 h 1164"/>
                <a:gd name="T10" fmla="*/ 496 w 1203"/>
                <a:gd name="T11" fmla="*/ 248 h 1164"/>
                <a:gd name="T12" fmla="*/ 566 w 1203"/>
                <a:gd name="T13" fmla="*/ 194 h 1164"/>
                <a:gd name="T14" fmla="*/ 573 w 1203"/>
                <a:gd name="T15" fmla="*/ 125 h 1164"/>
                <a:gd name="T16" fmla="*/ 554 w 1203"/>
                <a:gd name="T17" fmla="*/ 74 h 1164"/>
                <a:gd name="T18" fmla="*/ 546 w 1203"/>
                <a:gd name="T19" fmla="*/ 32 h 1164"/>
                <a:gd name="T20" fmla="*/ 593 w 1203"/>
                <a:gd name="T21" fmla="*/ 0 h 1164"/>
                <a:gd name="T22" fmla="*/ 952 w 1203"/>
                <a:gd name="T23" fmla="*/ 369 h 1164"/>
                <a:gd name="T24" fmla="*/ 996 w 1203"/>
                <a:gd name="T25" fmla="*/ 387 h 1164"/>
                <a:gd name="T26" fmla="*/ 1031 w 1203"/>
                <a:gd name="T27" fmla="*/ 375 h 1164"/>
                <a:gd name="T28" fmla="*/ 1088 w 1203"/>
                <a:gd name="T29" fmla="*/ 359 h 1164"/>
                <a:gd name="T30" fmla="*/ 1164 w 1203"/>
                <a:gd name="T31" fmla="*/ 380 h 1164"/>
                <a:gd name="T32" fmla="*/ 1203 w 1203"/>
                <a:gd name="T33" fmla="*/ 457 h 1164"/>
                <a:gd name="T34" fmla="*/ 1164 w 1203"/>
                <a:gd name="T35" fmla="*/ 536 h 1164"/>
                <a:gd name="T36" fmla="*/ 1088 w 1203"/>
                <a:gd name="T37" fmla="*/ 557 h 1164"/>
                <a:gd name="T38" fmla="*/ 1031 w 1203"/>
                <a:gd name="T39" fmla="*/ 541 h 1164"/>
                <a:gd name="T40" fmla="*/ 996 w 1203"/>
                <a:gd name="T41" fmla="*/ 529 h 1164"/>
                <a:gd name="T42" fmla="*/ 952 w 1203"/>
                <a:gd name="T43" fmla="*/ 547 h 1164"/>
                <a:gd name="T44" fmla="*/ 593 w 1203"/>
                <a:gd name="T45" fmla="*/ 914 h 1164"/>
                <a:gd name="T46" fmla="*/ 546 w 1203"/>
                <a:gd name="T47" fmla="*/ 946 h 1164"/>
                <a:gd name="T48" fmla="*/ 552 w 1203"/>
                <a:gd name="T49" fmla="*/ 983 h 1164"/>
                <a:gd name="T50" fmla="*/ 569 w 1203"/>
                <a:gd name="T51" fmla="*/ 1026 h 1164"/>
                <a:gd name="T52" fmla="*/ 575 w 1203"/>
                <a:gd name="T53" fmla="*/ 1082 h 1164"/>
                <a:gd name="T54" fmla="*/ 546 w 1203"/>
                <a:gd name="T55" fmla="*/ 1135 h 1164"/>
                <a:gd name="T56" fmla="*/ 473 w 1203"/>
                <a:gd name="T57" fmla="*/ 1164 h 1164"/>
                <a:gd name="T58" fmla="*/ 400 w 1203"/>
                <a:gd name="T59" fmla="*/ 1135 h 1164"/>
                <a:gd name="T60" fmla="*/ 371 w 1203"/>
                <a:gd name="T61" fmla="*/ 1082 h 1164"/>
                <a:gd name="T62" fmla="*/ 377 w 1203"/>
                <a:gd name="T63" fmla="*/ 1026 h 1164"/>
                <a:gd name="T64" fmla="*/ 393 w 1203"/>
                <a:gd name="T65" fmla="*/ 983 h 1164"/>
                <a:gd name="T66" fmla="*/ 401 w 1203"/>
                <a:gd name="T67" fmla="*/ 946 h 1164"/>
                <a:gd name="T68" fmla="*/ 353 w 1203"/>
                <a:gd name="T69" fmla="*/ 914 h 1164"/>
                <a:gd name="T70" fmla="*/ 3 w 1203"/>
                <a:gd name="T71" fmla="*/ 845 h 1164"/>
                <a:gd name="T72" fmla="*/ 17 w 1203"/>
                <a:gd name="T73" fmla="*/ 537 h 1164"/>
                <a:gd name="T74" fmla="*/ 68 w 1203"/>
                <a:gd name="T75" fmla="*/ 533 h 1164"/>
                <a:gd name="T76" fmla="*/ 101 w 1203"/>
                <a:gd name="T77" fmla="*/ 545 h 1164"/>
                <a:gd name="T78" fmla="*/ 156 w 1203"/>
                <a:gd name="T79" fmla="*/ 558 h 1164"/>
                <a:gd name="T80" fmla="*/ 238 w 1203"/>
                <a:gd name="T81" fmla="*/ 520 h 1164"/>
                <a:gd name="T82" fmla="*/ 257 w 1203"/>
                <a:gd name="T83" fmla="*/ 435 h 1164"/>
                <a:gd name="T84" fmla="*/ 202 w 1203"/>
                <a:gd name="T85" fmla="*/ 368 h 1164"/>
                <a:gd name="T86" fmla="*/ 130 w 1203"/>
                <a:gd name="T87" fmla="*/ 362 h 1164"/>
                <a:gd name="T88" fmla="*/ 78 w 1203"/>
                <a:gd name="T89" fmla="*/ 379 h 1164"/>
                <a:gd name="T90" fmla="*/ 39 w 1203"/>
                <a:gd name="T91" fmla="*/ 388 h 1164"/>
                <a:gd name="T92" fmla="*/ 4 w 1203"/>
                <a:gd name="T93" fmla="*/ 357 h 1164"/>
                <a:gd name="T94" fmla="*/ 5 w 1203"/>
                <a:gd name="T95" fmla="*/ 57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03" h="1164">
                  <a:moveTo>
                    <a:pt x="3" y="0"/>
                  </a:moveTo>
                  <a:lnTo>
                    <a:pt x="353" y="0"/>
                  </a:lnTo>
                  <a:lnTo>
                    <a:pt x="371" y="2"/>
                  </a:lnTo>
                  <a:lnTo>
                    <a:pt x="385" y="10"/>
                  </a:lnTo>
                  <a:lnTo>
                    <a:pt x="395" y="19"/>
                  </a:lnTo>
                  <a:lnTo>
                    <a:pt x="401" y="32"/>
                  </a:lnTo>
                  <a:lnTo>
                    <a:pt x="401" y="47"/>
                  </a:lnTo>
                  <a:lnTo>
                    <a:pt x="396" y="63"/>
                  </a:lnTo>
                  <a:lnTo>
                    <a:pt x="395" y="66"/>
                  </a:lnTo>
                  <a:lnTo>
                    <a:pt x="391" y="74"/>
                  </a:lnTo>
                  <a:lnTo>
                    <a:pt x="387" y="84"/>
                  </a:lnTo>
                  <a:lnTo>
                    <a:pt x="382" y="96"/>
                  </a:lnTo>
                  <a:lnTo>
                    <a:pt x="378" y="110"/>
                  </a:lnTo>
                  <a:lnTo>
                    <a:pt x="374" y="125"/>
                  </a:lnTo>
                  <a:lnTo>
                    <a:pt x="371" y="138"/>
                  </a:lnTo>
                  <a:lnTo>
                    <a:pt x="370" y="150"/>
                  </a:lnTo>
                  <a:lnTo>
                    <a:pt x="372" y="172"/>
                  </a:lnTo>
                  <a:lnTo>
                    <a:pt x="380" y="194"/>
                  </a:lnTo>
                  <a:lnTo>
                    <a:pt x="392" y="212"/>
                  </a:lnTo>
                  <a:lnTo>
                    <a:pt x="409" y="228"/>
                  </a:lnTo>
                  <a:lnTo>
                    <a:pt x="428" y="240"/>
                  </a:lnTo>
                  <a:lnTo>
                    <a:pt x="449" y="248"/>
                  </a:lnTo>
                  <a:lnTo>
                    <a:pt x="473" y="250"/>
                  </a:lnTo>
                  <a:lnTo>
                    <a:pt x="496" y="248"/>
                  </a:lnTo>
                  <a:lnTo>
                    <a:pt x="519" y="240"/>
                  </a:lnTo>
                  <a:lnTo>
                    <a:pt x="538" y="228"/>
                  </a:lnTo>
                  <a:lnTo>
                    <a:pt x="553" y="212"/>
                  </a:lnTo>
                  <a:lnTo>
                    <a:pt x="566" y="194"/>
                  </a:lnTo>
                  <a:lnTo>
                    <a:pt x="574" y="172"/>
                  </a:lnTo>
                  <a:lnTo>
                    <a:pt x="577" y="150"/>
                  </a:lnTo>
                  <a:lnTo>
                    <a:pt x="576" y="138"/>
                  </a:lnTo>
                  <a:lnTo>
                    <a:pt x="573" y="125"/>
                  </a:lnTo>
                  <a:lnTo>
                    <a:pt x="569" y="110"/>
                  </a:lnTo>
                  <a:lnTo>
                    <a:pt x="564" y="96"/>
                  </a:lnTo>
                  <a:lnTo>
                    <a:pt x="558" y="84"/>
                  </a:lnTo>
                  <a:lnTo>
                    <a:pt x="554" y="74"/>
                  </a:lnTo>
                  <a:lnTo>
                    <a:pt x="551" y="66"/>
                  </a:lnTo>
                  <a:lnTo>
                    <a:pt x="550" y="63"/>
                  </a:lnTo>
                  <a:lnTo>
                    <a:pt x="545" y="47"/>
                  </a:lnTo>
                  <a:lnTo>
                    <a:pt x="546" y="32"/>
                  </a:lnTo>
                  <a:lnTo>
                    <a:pt x="551" y="19"/>
                  </a:lnTo>
                  <a:lnTo>
                    <a:pt x="561" y="10"/>
                  </a:lnTo>
                  <a:lnTo>
                    <a:pt x="576" y="2"/>
                  </a:lnTo>
                  <a:lnTo>
                    <a:pt x="593" y="0"/>
                  </a:lnTo>
                  <a:lnTo>
                    <a:pt x="945" y="0"/>
                  </a:lnTo>
                  <a:lnTo>
                    <a:pt x="945" y="341"/>
                  </a:lnTo>
                  <a:lnTo>
                    <a:pt x="947" y="357"/>
                  </a:lnTo>
                  <a:lnTo>
                    <a:pt x="952" y="369"/>
                  </a:lnTo>
                  <a:lnTo>
                    <a:pt x="960" y="378"/>
                  </a:lnTo>
                  <a:lnTo>
                    <a:pt x="970" y="385"/>
                  </a:lnTo>
                  <a:lnTo>
                    <a:pt x="982" y="388"/>
                  </a:lnTo>
                  <a:lnTo>
                    <a:pt x="996" y="387"/>
                  </a:lnTo>
                  <a:lnTo>
                    <a:pt x="1012" y="383"/>
                  </a:lnTo>
                  <a:lnTo>
                    <a:pt x="1014" y="382"/>
                  </a:lnTo>
                  <a:lnTo>
                    <a:pt x="1021" y="379"/>
                  </a:lnTo>
                  <a:lnTo>
                    <a:pt x="1031" y="375"/>
                  </a:lnTo>
                  <a:lnTo>
                    <a:pt x="1044" y="370"/>
                  </a:lnTo>
                  <a:lnTo>
                    <a:pt x="1058" y="366"/>
                  </a:lnTo>
                  <a:lnTo>
                    <a:pt x="1074" y="362"/>
                  </a:lnTo>
                  <a:lnTo>
                    <a:pt x="1088" y="359"/>
                  </a:lnTo>
                  <a:lnTo>
                    <a:pt x="1100" y="358"/>
                  </a:lnTo>
                  <a:lnTo>
                    <a:pt x="1124" y="361"/>
                  </a:lnTo>
                  <a:lnTo>
                    <a:pt x="1145" y="368"/>
                  </a:lnTo>
                  <a:lnTo>
                    <a:pt x="1164" y="380"/>
                  </a:lnTo>
                  <a:lnTo>
                    <a:pt x="1181" y="395"/>
                  </a:lnTo>
                  <a:lnTo>
                    <a:pt x="1193" y="414"/>
                  </a:lnTo>
                  <a:lnTo>
                    <a:pt x="1201" y="435"/>
                  </a:lnTo>
                  <a:lnTo>
                    <a:pt x="1203" y="457"/>
                  </a:lnTo>
                  <a:lnTo>
                    <a:pt x="1201" y="481"/>
                  </a:lnTo>
                  <a:lnTo>
                    <a:pt x="1193" y="502"/>
                  </a:lnTo>
                  <a:lnTo>
                    <a:pt x="1181" y="520"/>
                  </a:lnTo>
                  <a:lnTo>
                    <a:pt x="1164" y="536"/>
                  </a:lnTo>
                  <a:lnTo>
                    <a:pt x="1145" y="548"/>
                  </a:lnTo>
                  <a:lnTo>
                    <a:pt x="1124" y="555"/>
                  </a:lnTo>
                  <a:lnTo>
                    <a:pt x="1100" y="558"/>
                  </a:lnTo>
                  <a:lnTo>
                    <a:pt x="1088" y="557"/>
                  </a:lnTo>
                  <a:lnTo>
                    <a:pt x="1074" y="554"/>
                  </a:lnTo>
                  <a:lnTo>
                    <a:pt x="1058" y="550"/>
                  </a:lnTo>
                  <a:lnTo>
                    <a:pt x="1044" y="545"/>
                  </a:lnTo>
                  <a:lnTo>
                    <a:pt x="1031" y="541"/>
                  </a:lnTo>
                  <a:lnTo>
                    <a:pt x="1021" y="537"/>
                  </a:lnTo>
                  <a:lnTo>
                    <a:pt x="1014" y="534"/>
                  </a:lnTo>
                  <a:lnTo>
                    <a:pt x="1012" y="533"/>
                  </a:lnTo>
                  <a:lnTo>
                    <a:pt x="996" y="529"/>
                  </a:lnTo>
                  <a:lnTo>
                    <a:pt x="982" y="528"/>
                  </a:lnTo>
                  <a:lnTo>
                    <a:pt x="970" y="531"/>
                  </a:lnTo>
                  <a:lnTo>
                    <a:pt x="960" y="537"/>
                  </a:lnTo>
                  <a:lnTo>
                    <a:pt x="952" y="547"/>
                  </a:lnTo>
                  <a:lnTo>
                    <a:pt x="947" y="559"/>
                  </a:lnTo>
                  <a:lnTo>
                    <a:pt x="945" y="574"/>
                  </a:lnTo>
                  <a:lnTo>
                    <a:pt x="945" y="914"/>
                  </a:lnTo>
                  <a:lnTo>
                    <a:pt x="593" y="914"/>
                  </a:lnTo>
                  <a:lnTo>
                    <a:pt x="576" y="917"/>
                  </a:lnTo>
                  <a:lnTo>
                    <a:pt x="561" y="923"/>
                  </a:lnTo>
                  <a:lnTo>
                    <a:pt x="551" y="934"/>
                  </a:lnTo>
                  <a:lnTo>
                    <a:pt x="546" y="946"/>
                  </a:lnTo>
                  <a:lnTo>
                    <a:pt x="545" y="961"/>
                  </a:lnTo>
                  <a:lnTo>
                    <a:pt x="550" y="977"/>
                  </a:lnTo>
                  <a:lnTo>
                    <a:pt x="550" y="978"/>
                  </a:lnTo>
                  <a:lnTo>
                    <a:pt x="552" y="983"/>
                  </a:lnTo>
                  <a:lnTo>
                    <a:pt x="555" y="990"/>
                  </a:lnTo>
                  <a:lnTo>
                    <a:pt x="559" y="1000"/>
                  </a:lnTo>
                  <a:lnTo>
                    <a:pt x="565" y="1013"/>
                  </a:lnTo>
                  <a:lnTo>
                    <a:pt x="569" y="1026"/>
                  </a:lnTo>
                  <a:lnTo>
                    <a:pt x="573" y="1040"/>
                  </a:lnTo>
                  <a:lnTo>
                    <a:pt x="576" y="1053"/>
                  </a:lnTo>
                  <a:lnTo>
                    <a:pt x="577" y="1064"/>
                  </a:lnTo>
                  <a:lnTo>
                    <a:pt x="575" y="1082"/>
                  </a:lnTo>
                  <a:lnTo>
                    <a:pt x="570" y="1100"/>
                  </a:lnTo>
                  <a:lnTo>
                    <a:pt x="561" y="1116"/>
                  </a:lnTo>
                  <a:lnTo>
                    <a:pt x="558" y="1120"/>
                  </a:lnTo>
                  <a:lnTo>
                    <a:pt x="546" y="1135"/>
                  </a:lnTo>
                  <a:lnTo>
                    <a:pt x="531" y="1147"/>
                  </a:lnTo>
                  <a:lnTo>
                    <a:pt x="514" y="1157"/>
                  </a:lnTo>
                  <a:lnTo>
                    <a:pt x="494" y="1162"/>
                  </a:lnTo>
                  <a:lnTo>
                    <a:pt x="473" y="1164"/>
                  </a:lnTo>
                  <a:lnTo>
                    <a:pt x="453" y="1162"/>
                  </a:lnTo>
                  <a:lnTo>
                    <a:pt x="433" y="1157"/>
                  </a:lnTo>
                  <a:lnTo>
                    <a:pt x="415" y="1147"/>
                  </a:lnTo>
                  <a:lnTo>
                    <a:pt x="400" y="1135"/>
                  </a:lnTo>
                  <a:lnTo>
                    <a:pt x="387" y="1120"/>
                  </a:lnTo>
                  <a:lnTo>
                    <a:pt x="384" y="1116"/>
                  </a:lnTo>
                  <a:lnTo>
                    <a:pt x="376" y="1100"/>
                  </a:lnTo>
                  <a:lnTo>
                    <a:pt x="371" y="1082"/>
                  </a:lnTo>
                  <a:lnTo>
                    <a:pt x="370" y="1064"/>
                  </a:lnTo>
                  <a:lnTo>
                    <a:pt x="371" y="1053"/>
                  </a:lnTo>
                  <a:lnTo>
                    <a:pt x="373" y="1040"/>
                  </a:lnTo>
                  <a:lnTo>
                    <a:pt x="377" y="1026"/>
                  </a:lnTo>
                  <a:lnTo>
                    <a:pt x="382" y="1013"/>
                  </a:lnTo>
                  <a:lnTo>
                    <a:pt x="386" y="1000"/>
                  </a:lnTo>
                  <a:lnTo>
                    <a:pt x="390" y="990"/>
                  </a:lnTo>
                  <a:lnTo>
                    <a:pt x="393" y="983"/>
                  </a:lnTo>
                  <a:lnTo>
                    <a:pt x="396" y="978"/>
                  </a:lnTo>
                  <a:lnTo>
                    <a:pt x="396" y="977"/>
                  </a:lnTo>
                  <a:lnTo>
                    <a:pt x="401" y="961"/>
                  </a:lnTo>
                  <a:lnTo>
                    <a:pt x="401" y="946"/>
                  </a:lnTo>
                  <a:lnTo>
                    <a:pt x="395" y="934"/>
                  </a:lnTo>
                  <a:lnTo>
                    <a:pt x="385" y="923"/>
                  </a:lnTo>
                  <a:lnTo>
                    <a:pt x="371" y="917"/>
                  </a:lnTo>
                  <a:lnTo>
                    <a:pt x="353" y="914"/>
                  </a:lnTo>
                  <a:lnTo>
                    <a:pt x="0" y="914"/>
                  </a:lnTo>
                  <a:lnTo>
                    <a:pt x="0" y="860"/>
                  </a:lnTo>
                  <a:lnTo>
                    <a:pt x="1" y="853"/>
                  </a:lnTo>
                  <a:lnTo>
                    <a:pt x="3" y="845"/>
                  </a:lnTo>
                  <a:lnTo>
                    <a:pt x="3" y="574"/>
                  </a:lnTo>
                  <a:lnTo>
                    <a:pt x="4" y="559"/>
                  </a:lnTo>
                  <a:lnTo>
                    <a:pt x="9" y="547"/>
                  </a:lnTo>
                  <a:lnTo>
                    <a:pt x="17" y="537"/>
                  </a:lnTo>
                  <a:lnTo>
                    <a:pt x="27" y="531"/>
                  </a:lnTo>
                  <a:lnTo>
                    <a:pt x="39" y="528"/>
                  </a:lnTo>
                  <a:lnTo>
                    <a:pt x="52" y="529"/>
                  </a:lnTo>
                  <a:lnTo>
                    <a:pt x="68" y="533"/>
                  </a:lnTo>
                  <a:lnTo>
                    <a:pt x="71" y="534"/>
                  </a:lnTo>
                  <a:lnTo>
                    <a:pt x="78" y="537"/>
                  </a:lnTo>
                  <a:lnTo>
                    <a:pt x="88" y="541"/>
                  </a:lnTo>
                  <a:lnTo>
                    <a:pt x="101" y="545"/>
                  </a:lnTo>
                  <a:lnTo>
                    <a:pt x="116" y="550"/>
                  </a:lnTo>
                  <a:lnTo>
                    <a:pt x="130" y="554"/>
                  </a:lnTo>
                  <a:lnTo>
                    <a:pt x="144" y="557"/>
                  </a:lnTo>
                  <a:lnTo>
                    <a:pt x="156" y="558"/>
                  </a:lnTo>
                  <a:lnTo>
                    <a:pt x="181" y="555"/>
                  </a:lnTo>
                  <a:lnTo>
                    <a:pt x="202" y="548"/>
                  </a:lnTo>
                  <a:lnTo>
                    <a:pt x="221" y="536"/>
                  </a:lnTo>
                  <a:lnTo>
                    <a:pt x="238" y="520"/>
                  </a:lnTo>
                  <a:lnTo>
                    <a:pt x="249" y="502"/>
                  </a:lnTo>
                  <a:lnTo>
                    <a:pt x="257" y="481"/>
                  </a:lnTo>
                  <a:lnTo>
                    <a:pt x="260" y="457"/>
                  </a:lnTo>
                  <a:lnTo>
                    <a:pt x="257" y="435"/>
                  </a:lnTo>
                  <a:lnTo>
                    <a:pt x="249" y="414"/>
                  </a:lnTo>
                  <a:lnTo>
                    <a:pt x="238" y="395"/>
                  </a:lnTo>
                  <a:lnTo>
                    <a:pt x="221" y="380"/>
                  </a:lnTo>
                  <a:lnTo>
                    <a:pt x="202" y="368"/>
                  </a:lnTo>
                  <a:lnTo>
                    <a:pt x="181" y="361"/>
                  </a:lnTo>
                  <a:lnTo>
                    <a:pt x="156" y="358"/>
                  </a:lnTo>
                  <a:lnTo>
                    <a:pt x="144" y="359"/>
                  </a:lnTo>
                  <a:lnTo>
                    <a:pt x="130" y="362"/>
                  </a:lnTo>
                  <a:lnTo>
                    <a:pt x="116" y="366"/>
                  </a:lnTo>
                  <a:lnTo>
                    <a:pt x="101" y="370"/>
                  </a:lnTo>
                  <a:lnTo>
                    <a:pt x="88" y="375"/>
                  </a:lnTo>
                  <a:lnTo>
                    <a:pt x="78" y="379"/>
                  </a:lnTo>
                  <a:lnTo>
                    <a:pt x="71" y="382"/>
                  </a:lnTo>
                  <a:lnTo>
                    <a:pt x="68" y="383"/>
                  </a:lnTo>
                  <a:lnTo>
                    <a:pt x="52" y="387"/>
                  </a:lnTo>
                  <a:lnTo>
                    <a:pt x="39" y="388"/>
                  </a:lnTo>
                  <a:lnTo>
                    <a:pt x="27" y="385"/>
                  </a:lnTo>
                  <a:lnTo>
                    <a:pt x="17" y="378"/>
                  </a:lnTo>
                  <a:lnTo>
                    <a:pt x="9" y="369"/>
                  </a:lnTo>
                  <a:lnTo>
                    <a:pt x="4" y="357"/>
                  </a:lnTo>
                  <a:lnTo>
                    <a:pt x="3" y="341"/>
                  </a:lnTo>
                  <a:lnTo>
                    <a:pt x="5" y="70"/>
                  </a:lnTo>
                  <a:lnTo>
                    <a:pt x="5" y="64"/>
                  </a:lnTo>
                  <a:lnTo>
                    <a:pt x="5" y="57"/>
                  </a:lnTo>
                  <a:lnTo>
                    <a:pt x="5" y="52"/>
                  </a:lnTo>
                  <a:lnTo>
                    <a:pt x="3" y="0"/>
                  </a:lnTo>
                  <a:close/>
                </a:path>
              </a:pathLst>
            </a:custGeom>
            <a:solidFill>
              <a:srgbClr val="FF7C8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endParaRPr>
            </a:p>
          </p:txBody>
        </p:sp>
        <p:pic>
          <p:nvPicPr>
            <p:cNvPr id="15" name="Picture 14">
              <a:extLst>
                <a:ext uri="{FF2B5EF4-FFF2-40B4-BE49-F238E27FC236}">
                  <a16:creationId xmlns:a16="http://schemas.microsoft.com/office/drawing/2014/main" id="{A7DD6C45-36A1-490A-AC9E-6A291D25ADFD}"/>
                </a:ext>
              </a:extLst>
            </p:cNvPr>
            <p:cNvPicPr>
              <a:picLocks/>
            </p:cNvPicPr>
            <p:nvPr/>
          </p:nvPicPr>
          <p:blipFill rotWithShape="1">
            <a:blip r:embed="rId4">
              <a:extLst>
                <a:ext uri="{28A0092B-C50C-407E-A947-70E740481C1C}">
                  <a14:useLocalDpi xmlns:a14="http://schemas.microsoft.com/office/drawing/2010/main" val="0"/>
                </a:ext>
              </a:extLst>
            </a:blip>
            <a:srcRect l="20832" r="21519" b="13143"/>
            <a:stretch/>
          </p:blipFill>
          <p:spPr>
            <a:xfrm>
              <a:off x="8110522" y="2875724"/>
              <a:ext cx="640080" cy="731520"/>
            </a:xfrm>
            <a:prstGeom prst="rect">
              <a:avLst/>
            </a:prstGeom>
          </p:spPr>
        </p:pic>
        <p:sp>
          <p:nvSpPr>
            <p:cNvPr id="27" name="TextBox 26">
              <a:extLst>
                <a:ext uri="{FF2B5EF4-FFF2-40B4-BE49-F238E27FC236}">
                  <a16:creationId xmlns:a16="http://schemas.microsoft.com/office/drawing/2014/main" id="{6209FA31-0D5C-4926-8014-5CFC56A212D0}"/>
                </a:ext>
              </a:extLst>
            </p:cNvPr>
            <p:cNvSpPr txBox="1"/>
            <p:nvPr/>
          </p:nvSpPr>
          <p:spPr>
            <a:xfrm>
              <a:off x="7462484" y="3777028"/>
              <a:ext cx="1135246"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سند درآمد</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grpSp>
      <p:grpSp>
        <p:nvGrpSpPr>
          <p:cNvPr id="34" name="Group 33">
            <a:extLst>
              <a:ext uri="{FF2B5EF4-FFF2-40B4-BE49-F238E27FC236}">
                <a16:creationId xmlns:a16="http://schemas.microsoft.com/office/drawing/2014/main" id="{18F50B03-C978-442C-A075-484AAA5CC799}"/>
              </a:ext>
            </a:extLst>
          </p:cNvPr>
          <p:cNvGrpSpPr/>
          <p:nvPr/>
        </p:nvGrpSpPr>
        <p:grpSpPr>
          <a:xfrm>
            <a:off x="147146" y="4062669"/>
            <a:ext cx="2205781" cy="2187283"/>
            <a:chOff x="3125044" y="2330743"/>
            <a:chExt cx="2205781" cy="2187283"/>
          </a:xfrm>
        </p:grpSpPr>
        <p:sp>
          <p:nvSpPr>
            <p:cNvPr id="10" name="Freeform 7">
              <a:extLst>
                <a:ext uri="{FF2B5EF4-FFF2-40B4-BE49-F238E27FC236}">
                  <a16:creationId xmlns:a16="http://schemas.microsoft.com/office/drawing/2014/main" id="{6E9585CC-FAD7-4618-99F3-BD187D9261C7}"/>
                </a:ext>
              </a:extLst>
            </p:cNvPr>
            <p:cNvSpPr>
              <a:spLocks/>
            </p:cNvSpPr>
            <p:nvPr/>
          </p:nvSpPr>
          <p:spPr bwMode="auto">
            <a:xfrm>
              <a:off x="3125044" y="2330743"/>
              <a:ext cx="2205781" cy="2187283"/>
            </a:xfrm>
            <a:custGeom>
              <a:avLst/>
              <a:gdLst>
                <a:gd name="T0" fmla="*/ 776 w 1203"/>
                <a:gd name="T1" fmla="*/ 10 h 1163"/>
                <a:gd name="T2" fmla="*/ 824 w 1203"/>
                <a:gd name="T3" fmla="*/ 56 h 1163"/>
                <a:gd name="T4" fmla="*/ 833 w 1203"/>
                <a:gd name="T5" fmla="*/ 112 h 1163"/>
                <a:gd name="T6" fmla="*/ 821 w 1203"/>
                <a:gd name="T7" fmla="*/ 154 h 1163"/>
                <a:gd name="T8" fmla="*/ 810 w 1203"/>
                <a:gd name="T9" fmla="*/ 183 h 1163"/>
                <a:gd name="T10" fmla="*/ 804 w 1203"/>
                <a:gd name="T11" fmla="*/ 218 h 1163"/>
                <a:gd name="T12" fmla="*/ 833 w 1203"/>
                <a:gd name="T13" fmla="*/ 246 h 1163"/>
                <a:gd name="T14" fmla="*/ 1203 w 1203"/>
                <a:gd name="T15" fmla="*/ 589 h 1163"/>
                <a:gd name="T16" fmla="*/ 1184 w 1203"/>
                <a:gd name="T17" fmla="*/ 630 h 1163"/>
                <a:gd name="T18" fmla="*/ 1137 w 1203"/>
                <a:gd name="T19" fmla="*/ 631 h 1163"/>
                <a:gd name="T20" fmla="*/ 1117 w 1203"/>
                <a:gd name="T21" fmla="*/ 623 h 1163"/>
                <a:gd name="T22" fmla="*/ 1075 w 1203"/>
                <a:gd name="T23" fmla="*/ 610 h 1163"/>
                <a:gd name="T24" fmla="*/ 1025 w 1203"/>
                <a:gd name="T25" fmla="*/ 609 h 1163"/>
                <a:gd name="T26" fmla="*/ 968 w 1203"/>
                <a:gd name="T27" fmla="*/ 643 h 1163"/>
                <a:gd name="T28" fmla="*/ 945 w 1203"/>
                <a:gd name="T29" fmla="*/ 706 h 1163"/>
                <a:gd name="T30" fmla="*/ 968 w 1203"/>
                <a:gd name="T31" fmla="*/ 768 h 1163"/>
                <a:gd name="T32" fmla="*/ 1025 w 1203"/>
                <a:gd name="T33" fmla="*/ 803 h 1163"/>
                <a:gd name="T34" fmla="*/ 1074 w 1203"/>
                <a:gd name="T35" fmla="*/ 804 h 1163"/>
                <a:gd name="T36" fmla="*/ 1113 w 1203"/>
                <a:gd name="T37" fmla="*/ 796 h 1163"/>
                <a:gd name="T38" fmla="*/ 1131 w 1203"/>
                <a:gd name="T39" fmla="*/ 791 h 1163"/>
                <a:gd name="T40" fmla="*/ 1175 w 1203"/>
                <a:gd name="T41" fmla="*/ 785 h 1163"/>
                <a:gd name="T42" fmla="*/ 1201 w 1203"/>
                <a:gd name="T43" fmla="*/ 808 h 1163"/>
                <a:gd name="T44" fmla="*/ 1147 w 1203"/>
                <a:gd name="T45" fmla="*/ 1163 h 1163"/>
                <a:gd name="T46" fmla="*/ 851 w 1203"/>
                <a:gd name="T47" fmla="*/ 1161 h 1163"/>
                <a:gd name="T48" fmla="*/ 809 w 1203"/>
                <a:gd name="T49" fmla="*/ 1143 h 1163"/>
                <a:gd name="T50" fmla="*/ 809 w 1203"/>
                <a:gd name="T51" fmla="*/ 1098 h 1163"/>
                <a:gd name="T52" fmla="*/ 817 w 1203"/>
                <a:gd name="T53" fmla="*/ 1079 h 1163"/>
                <a:gd name="T54" fmla="*/ 830 w 1203"/>
                <a:gd name="T55" fmla="*/ 1038 h 1163"/>
                <a:gd name="T56" fmla="*/ 831 w 1203"/>
                <a:gd name="T57" fmla="*/ 989 h 1163"/>
                <a:gd name="T58" fmla="*/ 795 w 1203"/>
                <a:gd name="T59" fmla="*/ 934 h 1163"/>
                <a:gd name="T60" fmla="*/ 730 w 1203"/>
                <a:gd name="T61" fmla="*/ 912 h 1163"/>
                <a:gd name="T62" fmla="*/ 666 w 1203"/>
                <a:gd name="T63" fmla="*/ 934 h 1163"/>
                <a:gd name="T64" fmla="*/ 630 w 1203"/>
                <a:gd name="T65" fmla="*/ 989 h 1163"/>
                <a:gd name="T66" fmla="*/ 631 w 1203"/>
                <a:gd name="T67" fmla="*/ 1038 h 1163"/>
                <a:gd name="T68" fmla="*/ 645 w 1203"/>
                <a:gd name="T69" fmla="*/ 1079 h 1163"/>
                <a:gd name="T70" fmla="*/ 653 w 1203"/>
                <a:gd name="T71" fmla="*/ 1098 h 1163"/>
                <a:gd name="T72" fmla="*/ 653 w 1203"/>
                <a:gd name="T73" fmla="*/ 1143 h 1163"/>
                <a:gd name="T74" fmla="*/ 610 w 1203"/>
                <a:gd name="T75" fmla="*/ 1161 h 1163"/>
                <a:gd name="T76" fmla="*/ 315 w 1203"/>
                <a:gd name="T77" fmla="*/ 1163 h 1163"/>
                <a:gd name="T78" fmla="*/ 256 w 1203"/>
                <a:gd name="T79" fmla="*/ 805 h 1163"/>
                <a:gd name="T80" fmla="*/ 226 w 1203"/>
                <a:gd name="T81" fmla="*/ 777 h 1163"/>
                <a:gd name="T82" fmla="*/ 193 w 1203"/>
                <a:gd name="T83" fmla="*/ 781 h 1163"/>
                <a:gd name="T84" fmla="*/ 170 w 1203"/>
                <a:gd name="T85" fmla="*/ 790 h 1163"/>
                <a:gd name="T86" fmla="*/ 129 w 1203"/>
                <a:gd name="T87" fmla="*/ 802 h 1163"/>
                <a:gd name="T88" fmla="*/ 85 w 1203"/>
                <a:gd name="T89" fmla="*/ 804 h 1163"/>
                <a:gd name="T90" fmla="*/ 46 w 1203"/>
                <a:gd name="T91" fmla="*/ 789 h 1163"/>
                <a:gd name="T92" fmla="*/ 8 w 1203"/>
                <a:gd name="T93" fmla="*/ 745 h 1163"/>
                <a:gd name="T94" fmla="*/ 2 w 1203"/>
                <a:gd name="T95" fmla="*/ 686 h 1163"/>
                <a:gd name="T96" fmla="*/ 31 w 1203"/>
                <a:gd name="T97" fmla="*/ 635 h 1163"/>
                <a:gd name="T98" fmla="*/ 66 w 1203"/>
                <a:gd name="T99" fmla="*/ 613 h 1163"/>
                <a:gd name="T100" fmla="*/ 116 w 1203"/>
                <a:gd name="T101" fmla="*/ 607 h 1163"/>
                <a:gd name="T102" fmla="*/ 157 w 1203"/>
                <a:gd name="T103" fmla="*/ 618 h 1163"/>
                <a:gd name="T104" fmla="*/ 189 w 1203"/>
                <a:gd name="T105" fmla="*/ 629 h 1163"/>
                <a:gd name="T106" fmla="*/ 210 w 1203"/>
                <a:gd name="T107" fmla="*/ 636 h 1163"/>
                <a:gd name="T108" fmla="*/ 250 w 1203"/>
                <a:gd name="T109" fmla="*/ 621 h 1163"/>
                <a:gd name="T110" fmla="*/ 258 w 1203"/>
                <a:gd name="T111" fmla="*/ 249 h 1163"/>
                <a:gd name="T112" fmla="*/ 643 w 1203"/>
                <a:gd name="T113" fmla="*/ 240 h 1163"/>
                <a:gd name="T114" fmla="*/ 658 w 1203"/>
                <a:gd name="T115" fmla="*/ 203 h 1163"/>
                <a:gd name="T116" fmla="*/ 649 w 1203"/>
                <a:gd name="T117" fmla="*/ 176 h 1163"/>
                <a:gd name="T118" fmla="*/ 636 w 1203"/>
                <a:gd name="T119" fmla="*/ 139 h 1163"/>
                <a:gd name="T120" fmla="*/ 627 w 1203"/>
                <a:gd name="T121" fmla="*/ 100 h 1163"/>
                <a:gd name="T122" fmla="*/ 650 w 1203"/>
                <a:gd name="T123" fmla="*/ 37 h 1163"/>
                <a:gd name="T124" fmla="*/ 707 w 1203"/>
                <a:gd name="T125" fmla="*/ 2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03" h="1163">
                  <a:moveTo>
                    <a:pt x="730" y="0"/>
                  </a:moveTo>
                  <a:lnTo>
                    <a:pt x="755" y="2"/>
                  </a:lnTo>
                  <a:lnTo>
                    <a:pt x="776" y="10"/>
                  </a:lnTo>
                  <a:lnTo>
                    <a:pt x="795" y="21"/>
                  </a:lnTo>
                  <a:lnTo>
                    <a:pt x="812" y="37"/>
                  </a:lnTo>
                  <a:lnTo>
                    <a:pt x="824" y="56"/>
                  </a:lnTo>
                  <a:lnTo>
                    <a:pt x="831" y="76"/>
                  </a:lnTo>
                  <a:lnTo>
                    <a:pt x="834" y="100"/>
                  </a:lnTo>
                  <a:lnTo>
                    <a:pt x="833" y="112"/>
                  </a:lnTo>
                  <a:lnTo>
                    <a:pt x="830" y="125"/>
                  </a:lnTo>
                  <a:lnTo>
                    <a:pt x="826" y="139"/>
                  </a:lnTo>
                  <a:lnTo>
                    <a:pt x="821" y="154"/>
                  </a:lnTo>
                  <a:lnTo>
                    <a:pt x="817" y="166"/>
                  </a:lnTo>
                  <a:lnTo>
                    <a:pt x="813" y="176"/>
                  </a:lnTo>
                  <a:lnTo>
                    <a:pt x="810" y="183"/>
                  </a:lnTo>
                  <a:lnTo>
                    <a:pt x="809" y="185"/>
                  </a:lnTo>
                  <a:lnTo>
                    <a:pt x="804" y="203"/>
                  </a:lnTo>
                  <a:lnTo>
                    <a:pt x="804" y="218"/>
                  </a:lnTo>
                  <a:lnTo>
                    <a:pt x="809" y="230"/>
                  </a:lnTo>
                  <a:lnTo>
                    <a:pt x="819" y="240"/>
                  </a:lnTo>
                  <a:lnTo>
                    <a:pt x="833" y="246"/>
                  </a:lnTo>
                  <a:lnTo>
                    <a:pt x="851" y="249"/>
                  </a:lnTo>
                  <a:lnTo>
                    <a:pt x="1203" y="249"/>
                  </a:lnTo>
                  <a:lnTo>
                    <a:pt x="1203" y="589"/>
                  </a:lnTo>
                  <a:lnTo>
                    <a:pt x="1201" y="607"/>
                  </a:lnTo>
                  <a:lnTo>
                    <a:pt x="1195" y="621"/>
                  </a:lnTo>
                  <a:lnTo>
                    <a:pt x="1184" y="630"/>
                  </a:lnTo>
                  <a:lnTo>
                    <a:pt x="1171" y="635"/>
                  </a:lnTo>
                  <a:lnTo>
                    <a:pt x="1155" y="636"/>
                  </a:lnTo>
                  <a:lnTo>
                    <a:pt x="1137" y="631"/>
                  </a:lnTo>
                  <a:lnTo>
                    <a:pt x="1135" y="630"/>
                  </a:lnTo>
                  <a:lnTo>
                    <a:pt x="1128" y="627"/>
                  </a:lnTo>
                  <a:lnTo>
                    <a:pt x="1117" y="623"/>
                  </a:lnTo>
                  <a:lnTo>
                    <a:pt x="1104" y="619"/>
                  </a:lnTo>
                  <a:lnTo>
                    <a:pt x="1090" y="614"/>
                  </a:lnTo>
                  <a:lnTo>
                    <a:pt x="1075" y="610"/>
                  </a:lnTo>
                  <a:lnTo>
                    <a:pt x="1061" y="607"/>
                  </a:lnTo>
                  <a:lnTo>
                    <a:pt x="1049" y="606"/>
                  </a:lnTo>
                  <a:lnTo>
                    <a:pt x="1025" y="609"/>
                  </a:lnTo>
                  <a:lnTo>
                    <a:pt x="1003" y="616"/>
                  </a:lnTo>
                  <a:lnTo>
                    <a:pt x="984" y="628"/>
                  </a:lnTo>
                  <a:lnTo>
                    <a:pt x="968" y="643"/>
                  </a:lnTo>
                  <a:lnTo>
                    <a:pt x="956" y="662"/>
                  </a:lnTo>
                  <a:lnTo>
                    <a:pt x="948" y="683"/>
                  </a:lnTo>
                  <a:lnTo>
                    <a:pt x="945" y="706"/>
                  </a:lnTo>
                  <a:lnTo>
                    <a:pt x="948" y="729"/>
                  </a:lnTo>
                  <a:lnTo>
                    <a:pt x="956" y="750"/>
                  </a:lnTo>
                  <a:lnTo>
                    <a:pt x="968" y="768"/>
                  </a:lnTo>
                  <a:lnTo>
                    <a:pt x="984" y="784"/>
                  </a:lnTo>
                  <a:lnTo>
                    <a:pt x="1003" y="796"/>
                  </a:lnTo>
                  <a:lnTo>
                    <a:pt x="1025" y="803"/>
                  </a:lnTo>
                  <a:lnTo>
                    <a:pt x="1049" y="806"/>
                  </a:lnTo>
                  <a:lnTo>
                    <a:pt x="1061" y="805"/>
                  </a:lnTo>
                  <a:lnTo>
                    <a:pt x="1074" y="804"/>
                  </a:lnTo>
                  <a:lnTo>
                    <a:pt x="1088" y="801"/>
                  </a:lnTo>
                  <a:lnTo>
                    <a:pt x="1102" y="799"/>
                  </a:lnTo>
                  <a:lnTo>
                    <a:pt x="1113" y="796"/>
                  </a:lnTo>
                  <a:lnTo>
                    <a:pt x="1123" y="794"/>
                  </a:lnTo>
                  <a:lnTo>
                    <a:pt x="1129" y="792"/>
                  </a:lnTo>
                  <a:lnTo>
                    <a:pt x="1131" y="791"/>
                  </a:lnTo>
                  <a:lnTo>
                    <a:pt x="1147" y="786"/>
                  </a:lnTo>
                  <a:lnTo>
                    <a:pt x="1162" y="784"/>
                  </a:lnTo>
                  <a:lnTo>
                    <a:pt x="1175" y="785"/>
                  </a:lnTo>
                  <a:lnTo>
                    <a:pt x="1186" y="789"/>
                  </a:lnTo>
                  <a:lnTo>
                    <a:pt x="1196" y="797"/>
                  </a:lnTo>
                  <a:lnTo>
                    <a:pt x="1201" y="808"/>
                  </a:lnTo>
                  <a:lnTo>
                    <a:pt x="1203" y="822"/>
                  </a:lnTo>
                  <a:lnTo>
                    <a:pt x="1203" y="1163"/>
                  </a:lnTo>
                  <a:lnTo>
                    <a:pt x="1147" y="1163"/>
                  </a:lnTo>
                  <a:lnTo>
                    <a:pt x="1140" y="1162"/>
                  </a:lnTo>
                  <a:lnTo>
                    <a:pt x="1131" y="1161"/>
                  </a:lnTo>
                  <a:lnTo>
                    <a:pt x="851" y="1161"/>
                  </a:lnTo>
                  <a:lnTo>
                    <a:pt x="833" y="1159"/>
                  </a:lnTo>
                  <a:lnTo>
                    <a:pt x="819" y="1153"/>
                  </a:lnTo>
                  <a:lnTo>
                    <a:pt x="809" y="1143"/>
                  </a:lnTo>
                  <a:lnTo>
                    <a:pt x="804" y="1130"/>
                  </a:lnTo>
                  <a:lnTo>
                    <a:pt x="804" y="1114"/>
                  </a:lnTo>
                  <a:lnTo>
                    <a:pt x="809" y="1098"/>
                  </a:lnTo>
                  <a:lnTo>
                    <a:pt x="810" y="1095"/>
                  </a:lnTo>
                  <a:lnTo>
                    <a:pt x="813" y="1089"/>
                  </a:lnTo>
                  <a:lnTo>
                    <a:pt x="817" y="1079"/>
                  </a:lnTo>
                  <a:lnTo>
                    <a:pt x="821" y="1066"/>
                  </a:lnTo>
                  <a:lnTo>
                    <a:pt x="826" y="1052"/>
                  </a:lnTo>
                  <a:lnTo>
                    <a:pt x="830" y="1038"/>
                  </a:lnTo>
                  <a:lnTo>
                    <a:pt x="833" y="1024"/>
                  </a:lnTo>
                  <a:lnTo>
                    <a:pt x="834" y="1013"/>
                  </a:lnTo>
                  <a:lnTo>
                    <a:pt x="831" y="989"/>
                  </a:lnTo>
                  <a:lnTo>
                    <a:pt x="824" y="968"/>
                  </a:lnTo>
                  <a:lnTo>
                    <a:pt x="812" y="950"/>
                  </a:lnTo>
                  <a:lnTo>
                    <a:pt x="795" y="934"/>
                  </a:lnTo>
                  <a:lnTo>
                    <a:pt x="776" y="922"/>
                  </a:lnTo>
                  <a:lnTo>
                    <a:pt x="755" y="915"/>
                  </a:lnTo>
                  <a:lnTo>
                    <a:pt x="730" y="912"/>
                  </a:lnTo>
                  <a:lnTo>
                    <a:pt x="707" y="915"/>
                  </a:lnTo>
                  <a:lnTo>
                    <a:pt x="685" y="922"/>
                  </a:lnTo>
                  <a:lnTo>
                    <a:pt x="666" y="934"/>
                  </a:lnTo>
                  <a:lnTo>
                    <a:pt x="650" y="950"/>
                  </a:lnTo>
                  <a:lnTo>
                    <a:pt x="638" y="968"/>
                  </a:lnTo>
                  <a:lnTo>
                    <a:pt x="630" y="989"/>
                  </a:lnTo>
                  <a:lnTo>
                    <a:pt x="627" y="1013"/>
                  </a:lnTo>
                  <a:lnTo>
                    <a:pt x="628" y="1024"/>
                  </a:lnTo>
                  <a:lnTo>
                    <a:pt x="631" y="1038"/>
                  </a:lnTo>
                  <a:lnTo>
                    <a:pt x="636" y="1052"/>
                  </a:lnTo>
                  <a:lnTo>
                    <a:pt x="641" y="1066"/>
                  </a:lnTo>
                  <a:lnTo>
                    <a:pt x="645" y="1079"/>
                  </a:lnTo>
                  <a:lnTo>
                    <a:pt x="649" y="1089"/>
                  </a:lnTo>
                  <a:lnTo>
                    <a:pt x="652" y="1095"/>
                  </a:lnTo>
                  <a:lnTo>
                    <a:pt x="653" y="1098"/>
                  </a:lnTo>
                  <a:lnTo>
                    <a:pt x="658" y="1114"/>
                  </a:lnTo>
                  <a:lnTo>
                    <a:pt x="658" y="1130"/>
                  </a:lnTo>
                  <a:lnTo>
                    <a:pt x="653" y="1143"/>
                  </a:lnTo>
                  <a:lnTo>
                    <a:pt x="643" y="1153"/>
                  </a:lnTo>
                  <a:lnTo>
                    <a:pt x="628" y="1159"/>
                  </a:lnTo>
                  <a:lnTo>
                    <a:pt x="610" y="1161"/>
                  </a:lnTo>
                  <a:lnTo>
                    <a:pt x="330" y="1161"/>
                  </a:lnTo>
                  <a:lnTo>
                    <a:pt x="322" y="1162"/>
                  </a:lnTo>
                  <a:lnTo>
                    <a:pt x="315" y="1163"/>
                  </a:lnTo>
                  <a:lnTo>
                    <a:pt x="258" y="1163"/>
                  </a:lnTo>
                  <a:lnTo>
                    <a:pt x="258" y="822"/>
                  </a:lnTo>
                  <a:lnTo>
                    <a:pt x="256" y="805"/>
                  </a:lnTo>
                  <a:lnTo>
                    <a:pt x="250" y="792"/>
                  </a:lnTo>
                  <a:lnTo>
                    <a:pt x="239" y="782"/>
                  </a:lnTo>
                  <a:lnTo>
                    <a:pt x="226" y="777"/>
                  </a:lnTo>
                  <a:lnTo>
                    <a:pt x="210" y="776"/>
                  </a:lnTo>
                  <a:lnTo>
                    <a:pt x="193" y="781"/>
                  </a:lnTo>
                  <a:lnTo>
                    <a:pt x="193" y="781"/>
                  </a:lnTo>
                  <a:lnTo>
                    <a:pt x="189" y="783"/>
                  </a:lnTo>
                  <a:lnTo>
                    <a:pt x="180" y="786"/>
                  </a:lnTo>
                  <a:lnTo>
                    <a:pt x="170" y="790"/>
                  </a:lnTo>
                  <a:lnTo>
                    <a:pt x="157" y="794"/>
                  </a:lnTo>
                  <a:lnTo>
                    <a:pt x="143" y="799"/>
                  </a:lnTo>
                  <a:lnTo>
                    <a:pt x="129" y="802"/>
                  </a:lnTo>
                  <a:lnTo>
                    <a:pt x="116" y="805"/>
                  </a:lnTo>
                  <a:lnTo>
                    <a:pt x="104" y="806"/>
                  </a:lnTo>
                  <a:lnTo>
                    <a:pt x="85" y="804"/>
                  </a:lnTo>
                  <a:lnTo>
                    <a:pt x="66" y="799"/>
                  </a:lnTo>
                  <a:lnTo>
                    <a:pt x="50" y="792"/>
                  </a:lnTo>
                  <a:lnTo>
                    <a:pt x="46" y="789"/>
                  </a:lnTo>
                  <a:lnTo>
                    <a:pt x="31" y="777"/>
                  </a:lnTo>
                  <a:lnTo>
                    <a:pt x="19" y="762"/>
                  </a:lnTo>
                  <a:lnTo>
                    <a:pt x="8" y="745"/>
                  </a:lnTo>
                  <a:lnTo>
                    <a:pt x="2" y="726"/>
                  </a:lnTo>
                  <a:lnTo>
                    <a:pt x="0" y="706"/>
                  </a:lnTo>
                  <a:lnTo>
                    <a:pt x="2" y="686"/>
                  </a:lnTo>
                  <a:lnTo>
                    <a:pt x="8" y="667"/>
                  </a:lnTo>
                  <a:lnTo>
                    <a:pt x="19" y="650"/>
                  </a:lnTo>
                  <a:lnTo>
                    <a:pt x="31" y="635"/>
                  </a:lnTo>
                  <a:lnTo>
                    <a:pt x="46" y="623"/>
                  </a:lnTo>
                  <a:lnTo>
                    <a:pt x="50" y="621"/>
                  </a:lnTo>
                  <a:lnTo>
                    <a:pt x="66" y="613"/>
                  </a:lnTo>
                  <a:lnTo>
                    <a:pt x="85" y="608"/>
                  </a:lnTo>
                  <a:lnTo>
                    <a:pt x="104" y="606"/>
                  </a:lnTo>
                  <a:lnTo>
                    <a:pt x="116" y="607"/>
                  </a:lnTo>
                  <a:lnTo>
                    <a:pt x="129" y="610"/>
                  </a:lnTo>
                  <a:lnTo>
                    <a:pt x="143" y="614"/>
                  </a:lnTo>
                  <a:lnTo>
                    <a:pt x="157" y="618"/>
                  </a:lnTo>
                  <a:lnTo>
                    <a:pt x="170" y="622"/>
                  </a:lnTo>
                  <a:lnTo>
                    <a:pt x="180" y="626"/>
                  </a:lnTo>
                  <a:lnTo>
                    <a:pt x="189" y="629"/>
                  </a:lnTo>
                  <a:lnTo>
                    <a:pt x="193" y="631"/>
                  </a:lnTo>
                  <a:lnTo>
                    <a:pt x="193" y="631"/>
                  </a:lnTo>
                  <a:lnTo>
                    <a:pt x="210" y="636"/>
                  </a:lnTo>
                  <a:lnTo>
                    <a:pt x="226" y="635"/>
                  </a:lnTo>
                  <a:lnTo>
                    <a:pt x="239" y="630"/>
                  </a:lnTo>
                  <a:lnTo>
                    <a:pt x="250" y="621"/>
                  </a:lnTo>
                  <a:lnTo>
                    <a:pt x="256" y="607"/>
                  </a:lnTo>
                  <a:lnTo>
                    <a:pt x="258" y="589"/>
                  </a:lnTo>
                  <a:lnTo>
                    <a:pt x="258" y="249"/>
                  </a:lnTo>
                  <a:lnTo>
                    <a:pt x="610" y="249"/>
                  </a:lnTo>
                  <a:lnTo>
                    <a:pt x="628" y="246"/>
                  </a:lnTo>
                  <a:lnTo>
                    <a:pt x="643" y="240"/>
                  </a:lnTo>
                  <a:lnTo>
                    <a:pt x="653" y="230"/>
                  </a:lnTo>
                  <a:lnTo>
                    <a:pt x="658" y="218"/>
                  </a:lnTo>
                  <a:lnTo>
                    <a:pt x="658" y="203"/>
                  </a:lnTo>
                  <a:lnTo>
                    <a:pt x="653" y="185"/>
                  </a:lnTo>
                  <a:lnTo>
                    <a:pt x="652" y="183"/>
                  </a:lnTo>
                  <a:lnTo>
                    <a:pt x="649" y="176"/>
                  </a:lnTo>
                  <a:lnTo>
                    <a:pt x="645" y="166"/>
                  </a:lnTo>
                  <a:lnTo>
                    <a:pt x="641" y="154"/>
                  </a:lnTo>
                  <a:lnTo>
                    <a:pt x="636" y="139"/>
                  </a:lnTo>
                  <a:lnTo>
                    <a:pt x="631" y="125"/>
                  </a:lnTo>
                  <a:lnTo>
                    <a:pt x="628" y="112"/>
                  </a:lnTo>
                  <a:lnTo>
                    <a:pt x="627" y="100"/>
                  </a:lnTo>
                  <a:lnTo>
                    <a:pt x="630" y="76"/>
                  </a:lnTo>
                  <a:lnTo>
                    <a:pt x="638" y="56"/>
                  </a:lnTo>
                  <a:lnTo>
                    <a:pt x="650" y="37"/>
                  </a:lnTo>
                  <a:lnTo>
                    <a:pt x="666" y="21"/>
                  </a:lnTo>
                  <a:lnTo>
                    <a:pt x="685" y="10"/>
                  </a:lnTo>
                  <a:lnTo>
                    <a:pt x="707" y="2"/>
                  </a:lnTo>
                  <a:lnTo>
                    <a:pt x="730" y="0"/>
                  </a:lnTo>
                  <a:close/>
                </a:path>
              </a:pathLst>
            </a:custGeom>
            <a:solidFill>
              <a:schemeClr val="accent2">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endParaRPr>
            </a:p>
          </p:txBody>
        </p:sp>
        <p:pic>
          <p:nvPicPr>
            <p:cNvPr id="23" name="Picture 22">
              <a:extLst>
                <a:ext uri="{FF2B5EF4-FFF2-40B4-BE49-F238E27FC236}">
                  <a16:creationId xmlns:a16="http://schemas.microsoft.com/office/drawing/2014/main" id="{EA73E4E0-6E79-4E57-9804-C6F64BA1EDDB}"/>
                </a:ext>
              </a:extLst>
            </p:cNvPr>
            <p:cNvPicPr>
              <a:picLocks/>
            </p:cNvPicPr>
            <p:nvPr/>
          </p:nvPicPr>
          <p:blipFill rotWithShape="1">
            <a:blip r:embed="rId5">
              <a:extLst>
                <a:ext uri="{BEBA8EAE-BF5A-486C-A8C5-ECC9F3942E4B}">
                  <a14:imgProps xmlns:a14="http://schemas.microsoft.com/office/drawing/2010/main">
                    <a14:imgLayer r:embed="rId6">
                      <a14:imgEffect>
                        <a14:sharpenSoften amount="50000"/>
                      </a14:imgEffect>
                      <a14:imgEffect>
                        <a14:colorTemperature colorTemp="1500"/>
                      </a14:imgEffect>
                      <a14:imgEffect>
                        <a14:saturation sat="400000"/>
                      </a14:imgEffect>
                      <a14:imgEffect>
                        <a14:brightnessContrast bright="40000"/>
                      </a14:imgEffect>
                    </a14:imgLayer>
                  </a14:imgProps>
                </a:ext>
                <a:ext uri="{28A0092B-C50C-407E-A947-70E740481C1C}">
                  <a14:useLocalDpi xmlns:a14="http://schemas.microsoft.com/office/drawing/2010/main" val="0"/>
                </a:ext>
              </a:extLst>
            </a:blip>
            <a:srcRect l="6316" t="14170" r="7571" b="26476"/>
            <a:stretch/>
          </p:blipFill>
          <p:spPr>
            <a:xfrm>
              <a:off x="3664866" y="3732213"/>
              <a:ext cx="640080" cy="731520"/>
            </a:xfrm>
            <a:prstGeom prst="rect">
              <a:avLst/>
            </a:prstGeom>
          </p:spPr>
        </p:pic>
        <p:sp>
          <p:nvSpPr>
            <p:cNvPr id="28" name="TextBox 27">
              <a:extLst>
                <a:ext uri="{FF2B5EF4-FFF2-40B4-BE49-F238E27FC236}">
                  <a16:creationId xmlns:a16="http://schemas.microsoft.com/office/drawing/2014/main" id="{20DECF75-499B-4082-9ACD-9DDCABE5EF4F}"/>
                </a:ext>
              </a:extLst>
            </p:cNvPr>
            <p:cNvSpPr txBox="1"/>
            <p:nvPr/>
          </p:nvSpPr>
          <p:spPr>
            <a:xfrm>
              <a:off x="3721437" y="2978890"/>
              <a:ext cx="1505540"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سند هزینه کرد</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grpSp>
      <p:grpSp>
        <p:nvGrpSpPr>
          <p:cNvPr id="35" name="Group 34">
            <a:extLst>
              <a:ext uri="{FF2B5EF4-FFF2-40B4-BE49-F238E27FC236}">
                <a16:creationId xmlns:a16="http://schemas.microsoft.com/office/drawing/2014/main" id="{8B562D60-5BAA-4BEE-AD47-5EDFA84CC4D1}"/>
              </a:ext>
            </a:extLst>
          </p:cNvPr>
          <p:cNvGrpSpPr/>
          <p:nvPr/>
        </p:nvGrpSpPr>
        <p:grpSpPr>
          <a:xfrm>
            <a:off x="2693244" y="2116430"/>
            <a:ext cx="2203947" cy="2187283"/>
            <a:chOff x="5331669" y="621005"/>
            <a:chExt cx="2203947" cy="2187283"/>
          </a:xfrm>
        </p:grpSpPr>
        <p:sp>
          <p:nvSpPr>
            <p:cNvPr id="13" name="Freeform 11">
              <a:extLst>
                <a:ext uri="{FF2B5EF4-FFF2-40B4-BE49-F238E27FC236}">
                  <a16:creationId xmlns:a16="http://schemas.microsoft.com/office/drawing/2014/main" id="{3057B63B-89E3-4F88-A1A4-F33E5EB2E3A9}"/>
                </a:ext>
              </a:extLst>
            </p:cNvPr>
            <p:cNvSpPr>
              <a:spLocks/>
            </p:cNvSpPr>
            <p:nvPr/>
          </p:nvSpPr>
          <p:spPr bwMode="auto">
            <a:xfrm>
              <a:off x="5331669" y="621005"/>
              <a:ext cx="2203947" cy="2187283"/>
            </a:xfrm>
            <a:custGeom>
              <a:avLst/>
              <a:gdLst>
                <a:gd name="T0" fmla="*/ 530 w 1202"/>
                <a:gd name="T1" fmla="*/ 17 h 1163"/>
                <a:gd name="T2" fmla="*/ 569 w 1202"/>
                <a:gd name="T3" fmla="*/ 64 h 1163"/>
                <a:gd name="T4" fmla="*/ 572 w 1202"/>
                <a:gd name="T5" fmla="*/ 124 h 1163"/>
                <a:gd name="T6" fmla="*/ 555 w 1202"/>
                <a:gd name="T7" fmla="*/ 174 h 1163"/>
                <a:gd name="T8" fmla="*/ 544 w 1202"/>
                <a:gd name="T9" fmla="*/ 203 h 1163"/>
                <a:gd name="T10" fmla="*/ 574 w 1202"/>
                <a:gd name="T11" fmla="*/ 247 h 1163"/>
                <a:gd name="T12" fmla="*/ 945 w 1202"/>
                <a:gd name="T13" fmla="*/ 249 h 1163"/>
                <a:gd name="T14" fmla="*/ 959 w 1202"/>
                <a:gd name="T15" fmla="*/ 627 h 1163"/>
                <a:gd name="T16" fmla="*/ 1010 w 1202"/>
                <a:gd name="T17" fmla="*/ 631 h 1163"/>
                <a:gd name="T18" fmla="*/ 1043 w 1202"/>
                <a:gd name="T19" fmla="*/ 619 h 1163"/>
                <a:gd name="T20" fmla="*/ 1098 w 1202"/>
                <a:gd name="T21" fmla="*/ 607 h 1163"/>
                <a:gd name="T22" fmla="*/ 1180 w 1202"/>
                <a:gd name="T23" fmla="*/ 644 h 1163"/>
                <a:gd name="T24" fmla="*/ 1199 w 1202"/>
                <a:gd name="T25" fmla="*/ 730 h 1163"/>
                <a:gd name="T26" fmla="*/ 1144 w 1202"/>
                <a:gd name="T27" fmla="*/ 796 h 1163"/>
                <a:gd name="T28" fmla="*/ 1072 w 1202"/>
                <a:gd name="T29" fmla="*/ 802 h 1163"/>
                <a:gd name="T30" fmla="*/ 1020 w 1202"/>
                <a:gd name="T31" fmla="*/ 786 h 1163"/>
                <a:gd name="T32" fmla="*/ 981 w 1202"/>
                <a:gd name="T33" fmla="*/ 777 h 1163"/>
                <a:gd name="T34" fmla="*/ 946 w 1202"/>
                <a:gd name="T35" fmla="*/ 808 h 1163"/>
                <a:gd name="T36" fmla="*/ 574 w 1202"/>
                <a:gd name="T37" fmla="*/ 1161 h 1163"/>
                <a:gd name="T38" fmla="*/ 544 w 1202"/>
                <a:gd name="T39" fmla="*/ 1117 h 1163"/>
                <a:gd name="T40" fmla="*/ 558 w 1202"/>
                <a:gd name="T41" fmla="*/ 1081 h 1163"/>
                <a:gd name="T42" fmla="*/ 574 w 1202"/>
                <a:gd name="T43" fmla="*/ 1026 h 1163"/>
                <a:gd name="T44" fmla="*/ 553 w 1202"/>
                <a:gd name="T45" fmla="*/ 952 h 1163"/>
                <a:gd name="T46" fmla="*/ 472 w 1202"/>
                <a:gd name="T47" fmla="*/ 914 h 1163"/>
                <a:gd name="T48" fmla="*/ 391 w 1202"/>
                <a:gd name="T49" fmla="*/ 952 h 1163"/>
                <a:gd name="T50" fmla="*/ 369 w 1202"/>
                <a:gd name="T51" fmla="*/ 1026 h 1163"/>
                <a:gd name="T52" fmla="*/ 387 w 1202"/>
                <a:gd name="T53" fmla="*/ 1081 h 1163"/>
                <a:gd name="T54" fmla="*/ 400 w 1202"/>
                <a:gd name="T55" fmla="*/ 1117 h 1163"/>
                <a:gd name="T56" fmla="*/ 369 w 1202"/>
                <a:gd name="T57" fmla="*/ 1161 h 1163"/>
                <a:gd name="T58" fmla="*/ 1 w 1202"/>
                <a:gd name="T59" fmla="*/ 1101 h 1163"/>
                <a:gd name="T60" fmla="*/ 8 w 1202"/>
                <a:gd name="T61" fmla="*/ 795 h 1163"/>
                <a:gd name="T62" fmla="*/ 52 w 1202"/>
                <a:gd name="T63" fmla="*/ 777 h 1163"/>
                <a:gd name="T64" fmla="*/ 87 w 1202"/>
                <a:gd name="T65" fmla="*/ 789 h 1163"/>
                <a:gd name="T66" fmla="*/ 143 w 1202"/>
                <a:gd name="T67" fmla="*/ 805 h 1163"/>
                <a:gd name="T68" fmla="*/ 220 w 1202"/>
                <a:gd name="T69" fmla="*/ 785 h 1163"/>
                <a:gd name="T70" fmla="*/ 258 w 1202"/>
                <a:gd name="T71" fmla="*/ 706 h 1163"/>
                <a:gd name="T72" fmla="*/ 220 w 1202"/>
                <a:gd name="T73" fmla="*/ 628 h 1163"/>
                <a:gd name="T74" fmla="*/ 143 w 1202"/>
                <a:gd name="T75" fmla="*/ 608 h 1163"/>
                <a:gd name="T76" fmla="*/ 87 w 1202"/>
                <a:gd name="T77" fmla="*/ 624 h 1163"/>
                <a:gd name="T78" fmla="*/ 52 w 1202"/>
                <a:gd name="T79" fmla="*/ 636 h 1163"/>
                <a:gd name="T80" fmla="*/ 8 w 1202"/>
                <a:gd name="T81" fmla="*/ 618 h 1163"/>
                <a:gd name="T82" fmla="*/ 1 w 1202"/>
                <a:gd name="T83" fmla="*/ 311 h 1163"/>
                <a:gd name="T84" fmla="*/ 71 w 1202"/>
                <a:gd name="T85" fmla="*/ 249 h 1163"/>
                <a:gd name="T86" fmla="*/ 394 w 1202"/>
                <a:gd name="T87" fmla="*/ 231 h 1163"/>
                <a:gd name="T88" fmla="*/ 394 w 1202"/>
                <a:gd name="T89" fmla="*/ 185 h 1163"/>
                <a:gd name="T90" fmla="*/ 380 w 1202"/>
                <a:gd name="T91" fmla="*/ 152 h 1163"/>
                <a:gd name="T92" fmla="*/ 368 w 1202"/>
                <a:gd name="T93" fmla="*/ 100 h 1163"/>
                <a:gd name="T94" fmla="*/ 387 w 1202"/>
                <a:gd name="T95" fmla="*/ 44 h 1163"/>
                <a:gd name="T96" fmla="*/ 451 w 1202"/>
                <a:gd name="T97" fmla="*/ 2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2" h="1163">
                  <a:moveTo>
                    <a:pt x="472" y="0"/>
                  </a:moveTo>
                  <a:lnTo>
                    <a:pt x="492" y="2"/>
                  </a:lnTo>
                  <a:lnTo>
                    <a:pt x="512" y="8"/>
                  </a:lnTo>
                  <a:lnTo>
                    <a:pt x="530" y="17"/>
                  </a:lnTo>
                  <a:lnTo>
                    <a:pt x="545" y="30"/>
                  </a:lnTo>
                  <a:lnTo>
                    <a:pt x="558" y="44"/>
                  </a:lnTo>
                  <a:lnTo>
                    <a:pt x="561" y="48"/>
                  </a:lnTo>
                  <a:lnTo>
                    <a:pt x="569" y="64"/>
                  </a:lnTo>
                  <a:lnTo>
                    <a:pt x="574" y="81"/>
                  </a:lnTo>
                  <a:lnTo>
                    <a:pt x="575" y="100"/>
                  </a:lnTo>
                  <a:lnTo>
                    <a:pt x="574" y="111"/>
                  </a:lnTo>
                  <a:lnTo>
                    <a:pt x="572" y="124"/>
                  </a:lnTo>
                  <a:lnTo>
                    <a:pt x="568" y="138"/>
                  </a:lnTo>
                  <a:lnTo>
                    <a:pt x="563" y="152"/>
                  </a:lnTo>
                  <a:lnTo>
                    <a:pt x="559" y="164"/>
                  </a:lnTo>
                  <a:lnTo>
                    <a:pt x="555" y="174"/>
                  </a:lnTo>
                  <a:lnTo>
                    <a:pt x="552" y="181"/>
                  </a:lnTo>
                  <a:lnTo>
                    <a:pt x="549" y="185"/>
                  </a:lnTo>
                  <a:lnTo>
                    <a:pt x="549" y="186"/>
                  </a:lnTo>
                  <a:lnTo>
                    <a:pt x="544" y="203"/>
                  </a:lnTo>
                  <a:lnTo>
                    <a:pt x="544" y="218"/>
                  </a:lnTo>
                  <a:lnTo>
                    <a:pt x="551" y="231"/>
                  </a:lnTo>
                  <a:lnTo>
                    <a:pt x="560" y="240"/>
                  </a:lnTo>
                  <a:lnTo>
                    <a:pt x="574" y="247"/>
                  </a:lnTo>
                  <a:lnTo>
                    <a:pt x="592" y="249"/>
                  </a:lnTo>
                  <a:lnTo>
                    <a:pt x="872" y="249"/>
                  </a:lnTo>
                  <a:lnTo>
                    <a:pt x="873" y="249"/>
                  </a:lnTo>
                  <a:lnTo>
                    <a:pt x="945" y="249"/>
                  </a:lnTo>
                  <a:lnTo>
                    <a:pt x="945" y="590"/>
                  </a:lnTo>
                  <a:lnTo>
                    <a:pt x="946" y="605"/>
                  </a:lnTo>
                  <a:lnTo>
                    <a:pt x="951" y="618"/>
                  </a:lnTo>
                  <a:lnTo>
                    <a:pt x="959" y="627"/>
                  </a:lnTo>
                  <a:lnTo>
                    <a:pt x="969" y="633"/>
                  </a:lnTo>
                  <a:lnTo>
                    <a:pt x="981" y="636"/>
                  </a:lnTo>
                  <a:lnTo>
                    <a:pt x="994" y="636"/>
                  </a:lnTo>
                  <a:lnTo>
                    <a:pt x="1010" y="631"/>
                  </a:lnTo>
                  <a:lnTo>
                    <a:pt x="1013" y="630"/>
                  </a:lnTo>
                  <a:lnTo>
                    <a:pt x="1020" y="628"/>
                  </a:lnTo>
                  <a:lnTo>
                    <a:pt x="1030" y="624"/>
                  </a:lnTo>
                  <a:lnTo>
                    <a:pt x="1043" y="619"/>
                  </a:lnTo>
                  <a:lnTo>
                    <a:pt x="1058" y="615"/>
                  </a:lnTo>
                  <a:lnTo>
                    <a:pt x="1072" y="611"/>
                  </a:lnTo>
                  <a:lnTo>
                    <a:pt x="1086" y="608"/>
                  </a:lnTo>
                  <a:lnTo>
                    <a:pt x="1098" y="607"/>
                  </a:lnTo>
                  <a:lnTo>
                    <a:pt x="1123" y="609"/>
                  </a:lnTo>
                  <a:lnTo>
                    <a:pt x="1144" y="617"/>
                  </a:lnTo>
                  <a:lnTo>
                    <a:pt x="1163" y="628"/>
                  </a:lnTo>
                  <a:lnTo>
                    <a:pt x="1180" y="644"/>
                  </a:lnTo>
                  <a:lnTo>
                    <a:pt x="1192" y="663"/>
                  </a:lnTo>
                  <a:lnTo>
                    <a:pt x="1199" y="683"/>
                  </a:lnTo>
                  <a:lnTo>
                    <a:pt x="1202" y="706"/>
                  </a:lnTo>
                  <a:lnTo>
                    <a:pt x="1199" y="730"/>
                  </a:lnTo>
                  <a:lnTo>
                    <a:pt x="1192" y="750"/>
                  </a:lnTo>
                  <a:lnTo>
                    <a:pt x="1180" y="769"/>
                  </a:lnTo>
                  <a:lnTo>
                    <a:pt x="1163" y="785"/>
                  </a:lnTo>
                  <a:lnTo>
                    <a:pt x="1144" y="796"/>
                  </a:lnTo>
                  <a:lnTo>
                    <a:pt x="1123" y="804"/>
                  </a:lnTo>
                  <a:lnTo>
                    <a:pt x="1098" y="806"/>
                  </a:lnTo>
                  <a:lnTo>
                    <a:pt x="1086" y="805"/>
                  </a:lnTo>
                  <a:lnTo>
                    <a:pt x="1072" y="802"/>
                  </a:lnTo>
                  <a:lnTo>
                    <a:pt x="1058" y="799"/>
                  </a:lnTo>
                  <a:lnTo>
                    <a:pt x="1043" y="794"/>
                  </a:lnTo>
                  <a:lnTo>
                    <a:pt x="1030" y="789"/>
                  </a:lnTo>
                  <a:lnTo>
                    <a:pt x="1020" y="786"/>
                  </a:lnTo>
                  <a:lnTo>
                    <a:pt x="1013" y="783"/>
                  </a:lnTo>
                  <a:lnTo>
                    <a:pt x="1010" y="782"/>
                  </a:lnTo>
                  <a:lnTo>
                    <a:pt x="994" y="777"/>
                  </a:lnTo>
                  <a:lnTo>
                    <a:pt x="981" y="777"/>
                  </a:lnTo>
                  <a:lnTo>
                    <a:pt x="969" y="780"/>
                  </a:lnTo>
                  <a:lnTo>
                    <a:pt x="959" y="786"/>
                  </a:lnTo>
                  <a:lnTo>
                    <a:pt x="951" y="795"/>
                  </a:lnTo>
                  <a:lnTo>
                    <a:pt x="946" y="808"/>
                  </a:lnTo>
                  <a:lnTo>
                    <a:pt x="945" y="822"/>
                  </a:lnTo>
                  <a:lnTo>
                    <a:pt x="945" y="1163"/>
                  </a:lnTo>
                  <a:lnTo>
                    <a:pt x="592" y="1163"/>
                  </a:lnTo>
                  <a:lnTo>
                    <a:pt x="574" y="1161"/>
                  </a:lnTo>
                  <a:lnTo>
                    <a:pt x="560" y="1155"/>
                  </a:lnTo>
                  <a:lnTo>
                    <a:pt x="551" y="1145"/>
                  </a:lnTo>
                  <a:lnTo>
                    <a:pt x="544" y="1132"/>
                  </a:lnTo>
                  <a:lnTo>
                    <a:pt x="544" y="1117"/>
                  </a:lnTo>
                  <a:lnTo>
                    <a:pt x="549" y="1100"/>
                  </a:lnTo>
                  <a:lnTo>
                    <a:pt x="551" y="1097"/>
                  </a:lnTo>
                  <a:lnTo>
                    <a:pt x="554" y="1091"/>
                  </a:lnTo>
                  <a:lnTo>
                    <a:pt x="558" y="1081"/>
                  </a:lnTo>
                  <a:lnTo>
                    <a:pt x="563" y="1068"/>
                  </a:lnTo>
                  <a:lnTo>
                    <a:pt x="567" y="1054"/>
                  </a:lnTo>
                  <a:lnTo>
                    <a:pt x="571" y="1040"/>
                  </a:lnTo>
                  <a:lnTo>
                    <a:pt x="574" y="1026"/>
                  </a:lnTo>
                  <a:lnTo>
                    <a:pt x="575" y="1014"/>
                  </a:lnTo>
                  <a:lnTo>
                    <a:pt x="573" y="991"/>
                  </a:lnTo>
                  <a:lnTo>
                    <a:pt x="565" y="970"/>
                  </a:lnTo>
                  <a:lnTo>
                    <a:pt x="553" y="952"/>
                  </a:lnTo>
                  <a:lnTo>
                    <a:pt x="536" y="936"/>
                  </a:lnTo>
                  <a:lnTo>
                    <a:pt x="517" y="924"/>
                  </a:lnTo>
                  <a:lnTo>
                    <a:pt x="496" y="917"/>
                  </a:lnTo>
                  <a:lnTo>
                    <a:pt x="472" y="914"/>
                  </a:lnTo>
                  <a:lnTo>
                    <a:pt x="448" y="917"/>
                  </a:lnTo>
                  <a:lnTo>
                    <a:pt x="426" y="924"/>
                  </a:lnTo>
                  <a:lnTo>
                    <a:pt x="407" y="936"/>
                  </a:lnTo>
                  <a:lnTo>
                    <a:pt x="391" y="952"/>
                  </a:lnTo>
                  <a:lnTo>
                    <a:pt x="378" y="970"/>
                  </a:lnTo>
                  <a:lnTo>
                    <a:pt x="371" y="991"/>
                  </a:lnTo>
                  <a:lnTo>
                    <a:pt x="368" y="1014"/>
                  </a:lnTo>
                  <a:lnTo>
                    <a:pt x="369" y="1026"/>
                  </a:lnTo>
                  <a:lnTo>
                    <a:pt x="372" y="1040"/>
                  </a:lnTo>
                  <a:lnTo>
                    <a:pt x="376" y="1054"/>
                  </a:lnTo>
                  <a:lnTo>
                    <a:pt x="381" y="1068"/>
                  </a:lnTo>
                  <a:lnTo>
                    <a:pt x="387" y="1081"/>
                  </a:lnTo>
                  <a:lnTo>
                    <a:pt x="391" y="1091"/>
                  </a:lnTo>
                  <a:lnTo>
                    <a:pt x="394" y="1097"/>
                  </a:lnTo>
                  <a:lnTo>
                    <a:pt x="395" y="1100"/>
                  </a:lnTo>
                  <a:lnTo>
                    <a:pt x="400" y="1117"/>
                  </a:lnTo>
                  <a:lnTo>
                    <a:pt x="399" y="1132"/>
                  </a:lnTo>
                  <a:lnTo>
                    <a:pt x="394" y="1145"/>
                  </a:lnTo>
                  <a:lnTo>
                    <a:pt x="384" y="1155"/>
                  </a:lnTo>
                  <a:lnTo>
                    <a:pt x="369" y="1161"/>
                  </a:lnTo>
                  <a:lnTo>
                    <a:pt x="352" y="1163"/>
                  </a:lnTo>
                  <a:lnTo>
                    <a:pt x="0" y="1163"/>
                  </a:lnTo>
                  <a:lnTo>
                    <a:pt x="0" y="1108"/>
                  </a:lnTo>
                  <a:lnTo>
                    <a:pt x="1" y="1101"/>
                  </a:lnTo>
                  <a:lnTo>
                    <a:pt x="1" y="1094"/>
                  </a:lnTo>
                  <a:lnTo>
                    <a:pt x="1" y="822"/>
                  </a:lnTo>
                  <a:lnTo>
                    <a:pt x="3" y="808"/>
                  </a:lnTo>
                  <a:lnTo>
                    <a:pt x="8" y="795"/>
                  </a:lnTo>
                  <a:lnTo>
                    <a:pt x="15" y="786"/>
                  </a:lnTo>
                  <a:lnTo>
                    <a:pt x="25" y="780"/>
                  </a:lnTo>
                  <a:lnTo>
                    <a:pt x="37" y="777"/>
                  </a:lnTo>
                  <a:lnTo>
                    <a:pt x="52" y="777"/>
                  </a:lnTo>
                  <a:lnTo>
                    <a:pt x="67" y="782"/>
                  </a:lnTo>
                  <a:lnTo>
                    <a:pt x="69" y="783"/>
                  </a:lnTo>
                  <a:lnTo>
                    <a:pt x="76" y="786"/>
                  </a:lnTo>
                  <a:lnTo>
                    <a:pt x="87" y="789"/>
                  </a:lnTo>
                  <a:lnTo>
                    <a:pt x="99" y="794"/>
                  </a:lnTo>
                  <a:lnTo>
                    <a:pt x="114" y="799"/>
                  </a:lnTo>
                  <a:lnTo>
                    <a:pt x="129" y="802"/>
                  </a:lnTo>
                  <a:lnTo>
                    <a:pt x="143" y="805"/>
                  </a:lnTo>
                  <a:lnTo>
                    <a:pt x="155" y="806"/>
                  </a:lnTo>
                  <a:lnTo>
                    <a:pt x="179" y="804"/>
                  </a:lnTo>
                  <a:lnTo>
                    <a:pt x="200" y="796"/>
                  </a:lnTo>
                  <a:lnTo>
                    <a:pt x="220" y="785"/>
                  </a:lnTo>
                  <a:lnTo>
                    <a:pt x="236" y="769"/>
                  </a:lnTo>
                  <a:lnTo>
                    <a:pt x="248" y="750"/>
                  </a:lnTo>
                  <a:lnTo>
                    <a:pt x="256" y="730"/>
                  </a:lnTo>
                  <a:lnTo>
                    <a:pt x="258" y="706"/>
                  </a:lnTo>
                  <a:lnTo>
                    <a:pt x="256" y="683"/>
                  </a:lnTo>
                  <a:lnTo>
                    <a:pt x="248" y="663"/>
                  </a:lnTo>
                  <a:lnTo>
                    <a:pt x="236" y="644"/>
                  </a:lnTo>
                  <a:lnTo>
                    <a:pt x="220" y="628"/>
                  </a:lnTo>
                  <a:lnTo>
                    <a:pt x="200" y="617"/>
                  </a:lnTo>
                  <a:lnTo>
                    <a:pt x="179" y="609"/>
                  </a:lnTo>
                  <a:lnTo>
                    <a:pt x="155" y="607"/>
                  </a:lnTo>
                  <a:lnTo>
                    <a:pt x="143" y="608"/>
                  </a:lnTo>
                  <a:lnTo>
                    <a:pt x="129" y="611"/>
                  </a:lnTo>
                  <a:lnTo>
                    <a:pt x="114" y="615"/>
                  </a:lnTo>
                  <a:lnTo>
                    <a:pt x="99" y="619"/>
                  </a:lnTo>
                  <a:lnTo>
                    <a:pt x="87" y="624"/>
                  </a:lnTo>
                  <a:lnTo>
                    <a:pt x="76" y="628"/>
                  </a:lnTo>
                  <a:lnTo>
                    <a:pt x="69" y="630"/>
                  </a:lnTo>
                  <a:lnTo>
                    <a:pt x="67" y="631"/>
                  </a:lnTo>
                  <a:lnTo>
                    <a:pt x="52" y="636"/>
                  </a:lnTo>
                  <a:lnTo>
                    <a:pt x="37" y="636"/>
                  </a:lnTo>
                  <a:lnTo>
                    <a:pt x="25" y="633"/>
                  </a:lnTo>
                  <a:lnTo>
                    <a:pt x="15" y="627"/>
                  </a:lnTo>
                  <a:lnTo>
                    <a:pt x="8" y="618"/>
                  </a:lnTo>
                  <a:lnTo>
                    <a:pt x="3" y="605"/>
                  </a:lnTo>
                  <a:lnTo>
                    <a:pt x="1" y="590"/>
                  </a:lnTo>
                  <a:lnTo>
                    <a:pt x="1" y="319"/>
                  </a:lnTo>
                  <a:lnTo>
                    <a:pt x="1" y="311"/>
                  </a:lnTo>
                  <a:lnTo>
                    <a:pt x="0" y="304"/>
                  </a:lnTo>
                  <a:lnTo>
                    <a:pt x="0" y="249"/>
                  </a:lnTo>
                  <a:lnTo>
                    <a:pt x="71" y="249"/>
                  </a:lnTo>
                  <a:lnTo>
                    <a:pt x="71" y="249"/>
                  </a:lnTo>
                  <a:lnTo>
                    <a:pt x="352" y="249"/>
                  </a:lnTo>
                  <a:lnTo>
                    <a:pt x="369" y="247"/>
                  </a:lnTo>
                  <a:lnTo>
                    <a:pt x="384" y="240"/>
                  </a:lnTo>
                  <a:lnTo>
                    <a:pt x="394" y="231"/>
                  </a:lnTo>
                  <a:lnTo>
                    <a:pt x="399" y="218"/>
                  </a:lnTo>
                  <a:lnTo>
                    <a:pt x="400" y="203"/>
                  </a:lnTo>
                  <a:lnTo>
                    <a:pt x="395" y="186"/>
                  </a:lnTo>
                  <a:lnTo>
                    <a:pt x="394" y="185"/>
                  </a:lnTo>
                  <a:lnTo>
                    <a:pt x="393" y="181"/>
                  </a:lnTo>
                  <a:lnTo>
                    <a:pt x="390" y="174"/>
                  </a:lnTo>
                  <a:lnTo>
                    <a:pt x="386" y="164"/>
                  </a:lnTo>
                  <a:lnTo>
                    <a:pt x="380" y="152"/>
                  </a:lnTo>
                  <a:lnTo>
                    <a:pt x="376" y="138"/>
                  </a:lnTo>
                  <a:lnTo>
                    <a:pt x="372" y="124"/>
                  </a:lnTo>
                  <a:lnTo>
                    <a:pt x="369" y="111"/>
                  </a:lnTo>
                  <a:lnTo>
                    <a:pt x="368" y="100"/>
                  </a:lnTo>
                  <a:lnTo>
                    <a:pt x="370" y="81"/>
                  </a:lnTo>
                  <a:lnTo>
                    <a:pt x="375" y="64"/>
                  </a:lnTo>
                  <a:lnTo>
                    <a:pt x="384" y="48"/>
                  </a:lnTo>
                  <a:lnTo>
                    <a:pt x="387" y="44"/>
                  </a:lnTo>
                  <a:lnTo>
                    <a:pt x="399" y="30"/>
                  </a:lnTo>
                  <a:lnTo>
                    <a:pt x="414" y="17"/>
                  </a:lnTo>
                  <a:lnTo>
                    <a:pt x="431" y="8"/>
                  </a:lnTo>
                  <a:lnTo>
                    <a:pt x="451" y="2"/>
                  </a:lnTo>
                  <a:lnTo>
                    <a:pt x="472" y="0"/>
                  </a:lnTo>
                  <a:close/>
                </a:path>
              </a:pathLst>
            </a:custGeom>
            <a:solidFill>
              <a:schemeClr val="accent1">
                <a:lumMod val="60000"/>
                <a:lumOff val="4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121898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black"/>
                </a:solidFill>
                <a:effectLst/>
                <a:uLnTx/>
                <a:uFillTx/>
                <a:latin typeface="Arial" panose="020B0604020202020204" pitchFamily="34" charset="0"/>
                <a:ea typeface="+mn-ea"/>
              </a:endParaRPr>
            </a:p>
          </p:txBody>
        </p:sp>
        <p:pic>
          <p:nvPicPr>
            <p:cNvPr id="21" name="Picture 20">
              <a:extLst>
                <a:ext uri="{FF2B5EF4-FFF2-40B4-BE49-F238E27FC236}">
                  <a16:creationId xmlns:a16="http://schemas.microsoft.com/office/drawing/2014/main" id="{6AD89E1A-7F99-4CA8-8C33-B1EC789F52D1}"/>
                </a:ext>
              </a:extLst>
            </p:cNvPr>
            <p:cNvPicPr>
              <a:picLocks/>
            </p:cNvPicPr>
            <p:nvPr/>
          </p:nvPicPr>
          <p:blipFill rotWithShape="1">
            <a:blip r:embed="rId7">
              <a:extLst>
                <a:ext uri="{BEBA8EAE-BF5A-486C-A8C5-ECC9F3942E4B}">
                  <a14:imgProps xmlns:a14="http://schemas.microsoft.com/office/drawing/2010/main">
                    <a14:imgLayer r:embed="rId8">
                      <a14:imgEffect>
                        <a14:colorTemperature colorTemp="4600"/>
                      </a14:imgEffect>
                    </a14:imgLayer>
                  </a14:imgProps>
                </a:ext>
                <a:ext uri="{28A0092B-C50C-407E-A947-70E740481C1C}">
                  <a14:useLocalDpi xmlns:a14="http://schemas.microsoft.com/office/drawing/2010/main" val="0"/>
                </a:ext>
              </a:extLst>
            </a:blip>
            <a:srcRect l="9754" r="8677" b="17295"/>
            <a:stretch/>
          </p:blipFill>
          <p:spPr>
            <a:xfrm>
              <a:off x="6412439" y="1954810"/>
              <a:ext cx="640080" cy="731520"/>
            </a:xfrm>
            <a:prstGeom prst="rect">
              <a:avLst/>
            </a:prstGeom>
          </p:spPr>
        </p:pic>
        <p:sp>
          <p:nvSpPr>
            <p:cNvPr id="29" name="TextBox 28">
              <a:extLst>
                <a:ext uri="{FF2B5EF4-FFF2-40B4-BE49-F238E27FC236}">
                  <a16:creationId xmlns:a16="http://schemas.microsoft.com/office/drawing/2014/main" id="{6287324F-F477-4506-ABC0-3E6C9A425830}"/>
                </a:ext>
              </a:extLst>
            </p:cNvPr>
            <p:cNvSpPr txBox="1"/>
            <p:nvPr/>
          </p:nvSpPr>
          <p:spPr>
            <a:xfrm>
              <a:off x="5777052" y="1187032"/>
              <a:ext cx="1244251"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اسناد مثبته</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grpSp>
      <p:sp>
        <p:nvSpPr>
          <p:cNvPr id="36" name="TextBox 35">
            <a:extLst>
              <a:ext uri="{FF2B5EF4-FFF2-40B4-BE49-F238E27FC236}">
                <a16:creationId xmlns:a16="http://schemas.microsoft.com/office/drawing/2014/main" id="{BAEC2BE9-58B9-47FA-B5BA-AC837DDF0626}"/>
              </a:ext>
            </a:extLst>
          </p:cNvPr>
          <p:cNvSpPr txBox="1"/>
          <p:nvPr/>
        </p:nvSpPr>
        <p:spPr>
          <a:xfrm rot="16200000">
            <a:off x="-44465" y="5824903"/>
            <a:ext cx="822661"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خریدار</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7" name="TextBox 36">
            <a:extLst>
              <a:ext uri="{FF2B5EF4-FFF2-40B4-BE49-F238E27FC236}">
                <a16:creationId xmlns:a16="http://schemas.microsoft.com/office/drawing/2014/main" id="{076699D8-01AF-489F-8435-8CFD2FB26D57}"/>
              </a:ext>
            </a:extLst>
          </p:cNvPr>
          <p:cNvSpPr txBox="1"/>
          <p:nvPr/>
        </p:nvSpPr>
        <p:spPr>
          <a:xfrm rot="16200000">
            <a:off x="6227200" y="5843953"/>
            <a:ext cx="992580" cy="461665"/>
          </a:xfrm>
          <a:prstGeom prst="rect">
            <a:avLst/>
          </a:prstGeom>
          <a:noFill/>
        </p:spPr>
        <p:txBody>
          <a:bodyPr wrap="non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فروشنده</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8" name="TextBox 37">
            <a:extLst>
              <a:ext uri="{FF2B5EF4-FFF2-40B4-BE49-F238E27FC236}">
                <a16:creationId xmlns:a16="http://schemas.microsoft.com/office/drawing/2014/main" id="{CBD23E53-CF18-4C50-A30B-0CCF8FE6DBC5}"/>
              </a:ext>
            </a:extLst>
          </p:cNvPr>
          <p:cNvSpPr txBox="1"/>
          <p:nvPr/>
        </p:nvSpPr>
        <p:spPr>
          <a:xfrm>
            <a:off x="5762796" y="2766234"/>
            <a:ext cx="3352629" cy="1200329"/>
          </a:xfrm>
          <a:prstGeom prst="rect">
            <a:avLst/>
          </a:prstGeom>
          <a:solidFill>
            <a:srgbClr val="FF1743"/>
          </a:solid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شرایط و الزامات نهادهای دولتی و عمومی در پذیرش اسناد مثبته قابل قبول برای هزینه ها</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39" name="TextBox 38">
            <a:extLst>
              <a:ext uri="{FF2B5EF4-FFF2-40B4-BE49-F238E27FC236}">
                <a16:creationId xmlns:a16="http://schemas.microsoft.com/office/drawing/2014/main" id="{AB2D4C3D-F255-4127-A480-DD42E125BD2A}"/>
              </a:ext>
            </a:extLst>
          </p:cNvPr>
          <p:cNvSpPr txBox="1"/>
          <p:nvPr/>
        </p:nvSpPr>
        <p:spPr>
          <a:xfrm>
            <a:off x="8501047" y="4624753"/>
            <a:ext cx="3571705" cy="1200329"/>
          </a:xfrm>
          <a:prstGeom prst="rect">
            <a:avLst/>
          </a:prstGeom>
          <a:solidFill>
            <a:schemeClr val="accent4"/>
          </a:solid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کوچکترین فروشگاه نیز ناشی از اجرای پروژه نباید مزیت امکان فروش به دولت را از دست بدهد. </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40" name="Rectangle 39">
            <a:extLst>
              <a:ext uri="{FF2B5EF4-FFF2-40B4-BE49-F238E27FC236}">
                <a16:creationId xmlns:a16="http://schemas.microsoft.com/office/drawing/2014/main" id="{3FDDC249-4B01-4274-B47E-C2CFDACE68F9}"/>
              </a:ext>
            </a:extLst>
          </p:cNvPr>
          <p:cNvSpPr/>
          <p:nvPr/>
        </p:nvSpPr>
        <p:spPr>
          <a:xfrm>
            <a:off x="2616046" y="1606034"/>
            <a:ext cx="2300630" cy="461665"/>
          </a:xfrm>
          <a:prstGeom prst="rect">
            <a:avLst/>
          </a:prstGeom>
        </p:spPr>
        <p:txBody>
          <a:bodyPr wrap="non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black"/>
                </a:solidFill>
                <a:effectLst/>
                <a:uLnTx/>
                <a:uFillTx/>
                <a:latin typeface="Calibri" panose="020F0502020204030204"/>
                <a:ea typeface="+mn-ea"/>
              </a:rPr>
              <a:t>اشخاص حقوقی و دولتی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endParaRPr>
          </a:p>
        </p:txBody>
      </p:sp>
      <p:sp>
        <p:nvSpPr>
          <p:cNvPr id="41" name="Arrow: Bent 40">
            <a:extLst>
              <a:ext uri="{FF2B5EF4-FFF2-40B4-BE49-F238E27FC236}">
                <a16:creationId xmlns:a16="http://schemas.microsoft.com/office/drawing/2014/main" id="{7E4DF048-4C72-4624-9CBD-5A7D48D83584}"/>
              </a:ext>
            </a:extLst>
          </p:cNvPr>
          <p:cNvSpPr/>
          <p:nvPr/>
        </p:nvSpPr>
        <p:spPr>
          <a:xfrm rot="5400000">
            <a:off x="9249436" y="3091434"/>
            <a:ext cx="1428750" cy="1449123"/>
          </a:xfrm>
          <a:prstGeom prst="bentArrow">
            <a:avLst>
              <a:gd name="adj1" fmla="val 36333"/>
              <a:gd name="adj2" fmla="val 25000"/>
              <a:gd name="adj3" fmla="val 46333"/>
              <a:gd name="adj4" fmla="val 544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endParaRPr>
          </a:p>
        </p:txBody>
      </p:sp>
      <p:sp>
        <p:nvSpPr>
          <p:cNvPr id="42" name="Title 41">
            <a:extLst>
              <a:ext uri="{FF2B5EF4-FFF2-40B4-BE49-F238E27FC236}">
                <a16:creationId xmlns:a16="http://schemas.microsoft.com/office/drawing/2014/main" id="{02138705-4A5A-4FE3-A902-C7968F50F50E}"/>
              </a:ext>
            </a:extLst>
          </p:cNvPr>
          <p:cNvSpPr>
            <a:spLocks noGrp="1"/>
          </p:cNvSpPr>
          <p:nvPr>
            <p:ph type="title"/>
          </p:nvPr>
        </p:nvSpPr>
        <p:spPr>
          <a:xfrm>
            <a:off x="838200" y="292554"/>
            <a:ext cx="10515600" cy="905330"/>
          </a:xfrm>
        </p:spPr>
        <p:txBody>
          <a:bodyPr>
            <a:normAutofit/>
          </a:bodyPr>
          <a:lstStyle/>
          <a:p>
            <a:r>
              <a:rPr lang="fa-IR" dirty="0"/>
              <a:t>محدودیت در ساده سازی صورتحساب</a:t>
            </a:r>
            <a:endParaRPr lang="en-US" dirty="0"/>
          </a:p>
        </p:txBody>
      </p:sp>
    </p:spTree>
    <p:extLst>
      <p:ext uri="{BB962C8B-B14F-4D97-AF65-F5344CB8AC3E}">
        <p14:creationId xmlns:p14="http://schemas.microsoft.com/office/powerpoint/2010/main" val="25496379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0C62-1985-463A-8EB8-F16403BC100A}"/>
              </a:ext>
            </a:extLst>
          </p:cNvPr>
          <p:cNvSpPr>
            <a:spLocks noGrp="1"/>
          </p:cNvSpPr>
          <p:nvPr>
            <p:ph type="title"/>
          </p:nvPr>
        </p:nvSpPr>
        <p:spPr>
          <a:xfrm>
            <a:off x="838200" y="365125"/>
            <a:ext cx="10515600" cy="729825"/>
          </a:xfrm>
        </p:spPr>
        <p:txBody>
          <a:bodyPr/>
          <a:lstStyle/>
          <a:p>
            <a:pPr algn="l"/>
            <a:r>
              <a:rPr lang="en-GB" dirty="0"/>
              <a:t>E</a:t>
            </a:r>
            <a:r>
              <a:rPr lang="en-GB" sz="4400" dirty="0"/>
              <a:t>-Invoice Interoperability layers</a:t>
            </a:r>
            <a:endParaRPr lang="en-GB" dirty="0"/>
          </a:p>
        </p:txBody>
      </p:sp>
      <p:graphicFrame>
        <p:nvGraphicFramePr>
          <p:cNvPr id="4" name="Table 4">
            <a:extLst>
              <a:ext uri="{FF2B5EF4-FFF2-40B4-BE49-F238E27FC236}">
                <a16:creationId xmlns:a16="http://schemas.microsoft.com/office/drawing/2014/main" id="{962C847C-1799-4CA5-8FDC-FE34EBBD30B6}"/>
              </a:ext>
            </a:extLst>
          </p:cNvPr>
          <p:cNvGraphicFramePr>
            <a:graphicFrameLocks noGrp="1"/>
          </p:cNvGraphicFramePr>
          <p:nvPr>
            <p:ph idx="1"/>
            <p:extLst>
              <p:ext uri="{D42A27DB-BD31-4B8C-83A1-F6EECF244321}">
                <p14:modId xmlns:p14="http://schemas.microsoft.com/office/powerpoint/2010/main" val="3610036460"/>
              </p:ext>
            </p:extLst>
          </p:nvPr>
        </p:nvGraphicFramePr>
        <p:xfrm>
          <a:off x="232482" y="1064375"/>
          <a:ext cx="11398904" cy="5758308"/>
        </p:xfrm>
        <a:graphic>
          <a:graphicData uri="http://schemas.openxmlformats.org/drawingml/2006/table">
            <a:tbl>
              <a:tblPr firstRow="1" bandRow="1">
                <a:tableStyleId>{5C22544A-7EE6-4342-B048-85BDC9FD1C3A}</a:tableStyleId>
              </a:tblPr>
              <a:tblGrid>
                <a:gridCol w="2388409">
                  <a:extLst>
                    <a:ext uri="{9D8B030D-6E8A-4147-A177-3AD203B41FA5}">
                      <a16:colId xmlns:a16="http://schemas.microsoft.com/office/drawing/2014/main" val="2466818984"/>
                    </a:ext>
                  </a:extLst>
                </a:gridCol>
                <a:gridCol w="3235623">
                  <a:extLst>
                    <a:ext uri="{9D8B030D-6E8A-4147-A177-3AD203B41FA5}">
                      <a16:colId xmlns:a16="http://schemas.microsoft.com/office/drawing/2014/main" val="142894318"/>
                    </a:ext>
                  </a:extLst>
                </a:gridCol>
                <a:gridCol w="5774872">
                  <a:extLst>
                    <a:ext uri="{9D8B030D-6E8A-4147-A177-3AD203B41FA5}">
                      <a16:colId xmlns:a16="http://schemas.microsoft.com/office/drawing/2014/main" val="2440227938"/>
                    </a:ext>
                  </a:extLst>
                </a:gridCol>
              </a:tblGrid>
              <a:tr h="455994">
                <a:tc>
                  <a:txBody>
                    <a:bodyPr/>
                    <a:lstStyle/>
                    <a:p>
                      <a:r>
                        <a:rPr lang="en-US" sz="1400"/>
                        <a:t>Layer</a:t>
                      </a:r>
                      <a:endParaRPr lang="en-GB" sz="1400"/>
                    </a:p>
                  </a:txBody>
                  <a:tcPr/>
                </a:tc>
                <a:tc>
                  <a:txBody>
                    <a:bodyPr/>
                    <a:lstStyle/>
                    <a:p>
                      <a:endParaRPr lang="en-GB" sz="1400"/>
                    </a:p>
                  </a:txBody>
                  <a:tcPr/>
                </a:tc>
                <a:tc>
                  <a:txBody>
                    <a:bodyPr/>
                    <a:lstStyle/>
                    <a:p>
                      <a:endParaRPr lang="en-GB" sz="1400" dirty="0"/>
                    </a:p>
                  </a:txBody>
                  <a:tcPr/>
                </a:tc>
                <a:extLst>
                  <a:ext uri="{0D108BD9-81ED-4DB2-BD59-A6C34878D82A}">
                    <a16:rowId xmlns:a16="http://schemas.microsoft.com/office/drawing/2014/main" val="2287139138"/>
                  </a:ext>
                </a:extLst>
              </a:tr>
              <a:tr h="866787">
                <a:tc>
                  <a:txBody>
                    <a:bodyPr/>
                    <a:lstStyle/>
                    <a:p>
                      <a:r>
                        <a:rPr lang="en-GB" sz="1400" b="0" i="0" kern="1200" dirty="0">
                          <a:solidFill>
                            <a:schemeClr val="dk1"/>
                          </a:solidFill>
                          <a:effectLst/>
                          <a:latin typeface="+mn-lt"/>
                          <a:ea typeface="+mn-ea"/>
                          <a:cs typeface="+mn-cs"/>
                        </a:rPr>
                        <a:t>Legal Interoperability</a:t>
                      </a:r>
                      <a:endParaRPr lang="en-GB" sz="1400" dirty="0"/>
                    </a:p>
                  </a:txBody>
                  <a:tcPr/>
                </a:tc>
                <a:tc>
                  <a:txBody>
                    <a:bodyPr/>
                    <a:lstStyle/>
                    <a:p>
                      <a:r>
                        <a:rPr lang="en-GB" sz="1400" b="0" i="0" kern="1200" dirty="0">
                          <a:solidFill>
                            <a:schemeClr val="dk1"/>
                          </a:solidFill>
                          <a:effectLst/>
                          <a:latin typeface="+mn-lt"/>
                          <a:ea typeface="+mn-ea"/>
                          <a:cs typeface="+mn-cs"/>
                        </a:rPr>
                        <a:t>contractual agreement to adhere to</a:t>
                      </a:r>
                      <a:br>
                        <a:rPr lang="en-GB" sz="1400" b="0" i="0" kern="1200" dirty="0">
                          <a:solidFill>
                            <a:schemeClr val="dk1"/>
                          </a:solidFill>
                          <a:effectLst/>
                          <a:latin typeface="+mn-lt"/>
                          <a:ea typeface="+mn-ea"/>
                          <a:cs typeface="+mn-cs"/>
                        </a:rPr>
                      </a:br>
                      <a:r>
                        <a:rPr lang="en-GB" sz="1400" b="0" i="0" kern="1200" dirty="0">
                          <a:solidFill>
                            <a:schemeClr val="dk1"/>
                          </a:solidFill>
                          <a:effectLst/>
                          <a:latin typeface="+mn-lt"/>
                          <a:ea typeface="+mn-ea"/>
                          <a:cs typeface="+mn-cs"/>
                        </a:rPr>
                        <a:t>the legal aspect of the requirements to exchange data across an open, federated network.</a:t>
                      </a:r>
                      <a:r>
                        <a:rPr lang="en-GB" sz="1400" dirty="0"/>
                        <a:t> </a:t>
                      </a:r>
                    </a:p>
                  </a:txBody>
                  <a:tcPr/>
                </a:tc>
                <a:tc>
                  <a:txBody>
                    <a:bodyPr/>
                    <a:lstStyle/>
                    <a:p>
                      <a:r>
                        <a:rPr lang="en-GB" sz="1400" b="0" i="0" kern="1200" dirty="0">
                          <a:solidFill>
                            <a:schemeClr val="dk1"/>
                          </a:solidFill>
                          <a:effectLst/>
                          <a:latin typeface="+mn-lt"/>
                          <a:ea typeface="+mn-ea"/>
                          <a:cs typeface="+mn-cs"/>
                        </a:rPr>
                        <a:t>Legal agreements comply with legislative requirements regarding e-document exchange, and include policy decisions by governmental bodies </a:t>
                      </a:r>
                      <a:endParaRPr lang="en-GB" sz="1400" dirty="0"/>
                    </a:p>
                  </a:txBody>
                  <a:tcPr/>
                </a:tc>
                <a:extLst>
                  <a:ext uri="{0D108BD9-81ED-4DB2-BD59-A6C34878D82A}">
                    <a16:rowId xmlns:a16="http://schemas.microsoft.com/office/drawing/2014/main" val="2364253841"/>
                  </a:ext>
                </a:extLst>
              </a:tr>
              <a:tr h="455994">
                <a:tc>
                  <a:txBody>
                    <a:bodyPr/>
                    <a:lstStyle/>
                    <a:p>
                      <a:r>
                        <a:rPr lang="en-GB" sz="1400" b="0" i="0" kern="1200" dirty="0">
                          <a:solidFill>
                            <a:schemeClr val="dk1"/>
                          </a:solidFill>
                          <a:effectLst/>
                          <a:latin typeface="+mn-lt"/>
                          <a:ea typeface="+mn-ea"/>
                          <a:cs typeface="+mn-cs"/>
                        </a:rPr>
                        <a:t>Business Interoperability</a:t>
                      </a:r>
                      <a:r>
                        <a:rPr lang="en-GB" sz="1400" dirty="0"/>
                        <a:t> </a:t>
                      </a:r>
                    </a:p>
                  </a:txBody>
                  <a:tcPr/>
                </a:tc>
                <a:tc>
                  <a:txBody>
                    <a:bodyPr/>
                    <a:lstStyle/>
                    <a:p>
                      <a:r>
                        <a:rPr lang="en-GB" sz="1400" b="0" i="1" kern="1200" dirty="0">
                          <a:solidFill>
                            <a:schemeClr val="dk1"/>
                          </a:solidFill>
                          <a:effectLst/>
                          <a:latin typeface="+mn-lt"/>
                          <a:ea typeface="+mn-ea"/>
                          <a:cs typeface="+mn-cs"/>
                        </a:rPr>
                        <a:t>Business Processes</a:t>
                      </a:r>
                      <a:r>
                        <a:rPr lang="en-GB" sz="14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capabilities of the receiver (buyer) and are identified by the sender (seller) during the discovery process to enable e-Invoice data exchange.</a:t>
                      </a:r>
                    </a:p>
                  </a:txBody>
                  <a:tcPr/>
                </a:tc>
                <a:extLst>
                  <a:ext uri="{0D108BD9-81ED-4DB2-BD59-A6C34878D82A}">
                    <a16:rowId xmlns:a16="http://schemas.microsoft.com/office/drawing/2014/main" val="3987424239"/>
                  </a:ext>
                </a:extLst>
              </a:tr>
              <a:tr h="455994">
                <a:tc>
                  <a:txBody>
                    <a:bodyPr/>
                    <a:lstStyle/>
                    <a:p>
                      <a:endParaRPr lang="en-GB" sz="1400" dirty="0"/>
                    </a:p>
                  </a:txBody>
                  <a:tcPr/>
                </a:tc>
                <a:tc>
                  <a:txBody>
                    <a:bodyPr/>
                    <a:lstStyle/>
                    <a:p>
                      <a:r>
                        <a:rPr lang="en-GB" sz="1400" b="0" i="1" kern="1200" dirty="0">
                          <a:solidFill>
                            <a:schemeClr val="dk1"/>
                          </a:solidFill>
                          <a:effectLst/>
                          <a:latin typeface="+mn-lt"/>
                          <a:ea typeface="+mn-ea"/>
                          <a:cs typeface="+mn-cs"/>
                        </a:rPr>
                        <a:t>Business Identifiers</a:t>
                      </a:r>
                      <a:r>
                        <a:rPr lang="en-GB" sz="1400" dirty="0"/>
                        <a:t> </a:t>
                      </a:r>
                    </a:p>
                  </a:txBody>
                  <a:tcPr/>
                </a:tc>
                <a:tc>
                  <a:txBody>
                    <a:bodyPr/>
                    <a:lstStyle/>
                    <a:p>
                      <a:r>
                        <a:rPr lang="en-GB" sz="1400" dirty="0"/>
                        <a:t>informational elements that uniquely identify a business</a:t>
                      </a:r>
                    </a:p>
                  </a:txBody>
                  <a:tcPr/>
                </a:tc>
                <a:extLst>
                  <a:ext uri="{0D108BD9-81ED-4DB2-BD59-A6C34878D82A}">
                    <a16:rowId xmlns:a16="http://schemas.microsoft.com/office/drawing/2014/main" val="416751934"/>
                  </a:ext>
                </a:extLst>
              </a:tr>
              <a:tr h="455994">
                <a:tc>
                  <a:txBody>
                    <a:bodyPr/>
                    <a:lstStyle/>
                    <a:p>
                      <a:endParaRPr lang="en-GB" sz="1400"/>
                    </a:p>
                  </a:txBody>
                  <a:tcPr/>
                </a:tc>
                <a:tc>
                  <a:txBody>
                    <a:bodyPr/>
                    <a:lstStyle/>
                    <a:p>
                      <a:r>
                        <a:rPr lang="en-GB" sz="1400" b="0" i="1" kern="1200" dirty="0">
                          <a:solidFill>
                            <a:schemeClr val="dk1"/>
                          </a:solidFill>
                          <a:effectLst/>
                          <a:latin typeface="+mn-lt"/>
                          <a:ea typeface="+mn-ea"/>
                          <a:cs typeface="+mn-cs"/>
                        </a:rPr>
                        <a:t>Business Discovery</a:t>
                      </a:r>
                      <a:r>
                        <a:rPr lang="en-GB" sz="14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processes and technology used to determine trading party capabilities; how to send e-invoices or other messages; and how to authenticate credentials.</a:t>
                      </a:r>
                    </a:p>
                  </a:txBody>
                  <a:tcPr/>
                </a:tc>
                <a:extLst>
                  <a:ext uri="{0D108BD9-81ED-4DB2-BD59-A6C34878D82A}">
                    <a16:rowId xmlns:a16="http://schemas.microsoft.com/office/drawing/2014/main" val="2976229608"/>
                  </a:ext>
                </a:extLst>
              </a:tr>
              <a:tr h="455994">
                <a:tc>
                  <a:txBody>
                    <a:bodyPr/>
                    <a:lstStyle/>
                    <a:p>
                      <a:r>
                        <a:rPr lang="en-GB" sz="1400" b="0" i="0" kern="1200" dirty="0">
                          <a:solidFill>
                            <a:schemeClr val="dk1"/>
                          </a:solidFill>
                          <a:effectLst/>
                          <a:latin typeface="+mn-lt"/>
                          <a:ea typeface="+mn-ea"/>
                          <a:cs typeface="+mn-cs"/>
                        </a:rPr>
                        <a:t>Semantic Interoperability</a:t>
                      </a:r>
                      <a:r>
                        <a:rPr lang="en-GB" sz="1400" dirty="0"/>
                        <a:t> </a:t>
                      </a:r>
                    </a:p>
                  </a:txBody>
                  <a:tcPr/>
                </a:tc>
                <a:tc>
                  <a:txBody>
                    <a:bodyPr/>
                    <a:lstStyle/>
                    <a:p>
                      <a:r>
                        <a:rPr lang="en-GB" sz="1600" b="0" i="1" kern="1200" dirty="0">
                          <a:solidFill>
                            <a:schemeClr val="dk1"/>
                          </a:solidFill>
                          <a:effectLst/>
                          <a:latin typeface="+mn-lt"/>
                          <a:ea typeface="+mn-ea"/>
                          <a:cs typeface="+mn-cs"/>
                        </a:rPr>
                        <a:t>Semantic Model</a:t>
                      </a:r>
                      <a:r>
                        <a:rPr lang="en-GB" sz="1400" dirty="0"/>
                        <a:t> </a:t>
                      </a:r>
                    </a:p>
                  </a:txBody>
                  <a:tcPr/>
                </a:tc>
                <a:tc>
                  <a:txBody>
                    <a:bodyPr/>
                    <a:lstStyle/>
                    <a:p>
                      <a:r>
                        <a:rPr lang="en-GB" sz="1400" dirty="0"/>
                        <a:t>defines the parties and roles; the business functions, processes, terms and rules; and the data type for the invoice information</a:t>
                      </a:r>
                    </a:p>
                  </a:txBody>
                  <a:tcPr/>
                </a:tc>
                <a:extLst>
                  <a:ext uri="{0D108BD9-81ED-4DB2-BD59-A6C34878D82A}">
                    <a16:rowId xmlns:a16="http://schemas.microsoft.com/office/drawing/2014/main" val="1726867866"/>
                  </a:ext>
                </a:extLst>
              </a:tr>
              <a:tr h="455994">
                <a:tc>
                  <a:txBody>
                    <a:bodyPr/>
                    <a:lstStyle/>
                    <a:p>
                      <a:endParaRPr lang="en-GB" sz="1400" dirty="0"/>
                    </a:p>
                  </a:txBody>
                  <a:tcPr/>
                </a:tc>
                <a:tc>
                  <a:txBody>
                    <a:bodyPr/>
                    <a:lstStyle/>
                    <a:p>
                      <a:r>
                        <a:rPr lang="en-GB" sz="1600" b="0" i="1" kern="1200" dirty="0">
                          <a:solidFill>
                            <a:schemeClr val="dk1"/>
                          </a:solidFill>
                          <a:effectLst/>
                          <a:latin typeface="+mn-lt"/>
                          <a:ea typeface="+mn-ea"/>
                          <a:cs typeface="+mn-cs"/>
                        </a:rPr>
                        <a:t>Syntax</a:t>
                      </a:r>
                      <a:r>
                        <a:rPr lang="en-GB" sz="1400" dirty="0"/>
                        <a:t> </a:t>
                      </a:r>
                    </a:p>
                  </a:txBody>
                  <a:tcPr/>
                </a:tc>
                <a:tc>
                  <a:txBody>
                    <a:bodyPr/>
                    <a:lstStyle/>
                    <a:p>
                      <a:r>
                        <a:rPr lang="en-GB" sz="1400" dirty="0"/>
                        <a:t>set of rules that define how semantic model data elements are structured for use in transferring data </a:t>
                      </a:r>
                    </a:p>
                  </a:txBody>
                  <a:tcPr/>
                </a:tc>
                <a:extLst>
                  <a:ext uri="{0D108BD9-81ED-4DB2-BD59-A6C34878D82A}">
                    <a16:rowId xmlns:a16="http://schemas.microsoft.com/office/drawing/2014/main" val="1438592583"/>
                  </a:ext>
                </a:extLst>
              </a:tr>
              <a:tr h="520072">
                <a:tc>
                  <a:txBody>
                    <a:bodyPr/>
                    <a:lstStyle/>
                    <a:p>
                      <a:r>
                        <a:rPr lang="en-GB" sz="1600" b="0" i="0" kern="1200" dirty="0">
                          <a:solidFill>
                            <a:schemeClr val="dk1"/>
                          </a:solidFill>
                          <a:effectLst/>
                          <a:latin typeface="+mn-lt"/>
                          <a:ea typeface="+mn-ea"/>
                          <a:cs typeface="+mn-cs"/>
                        </a:rPr>
                        <a:t>Technical Interoperability</a:t>
                      </a:r>
                      <a:r>
                        <a:rPr lang="en-GB" sz="1400" dirty="0"/>
                        <a:t> </a:t>
                      </a:r>
                    </a:p>
                  </a:txBody>
                  <a:tcPr/>
                </a:tc>
                <a:tc>
                  <a:txBody>
                    <a:bodyPr/>
                    <a:lstStyle/>
                    <a:p>
                      <a:r>
                        <a:rPr lang="en-GB" sz="1600" b="0" i="1" kern="1200" dirty="0">
                          <a:solidFill>
                            <a:schemeClr val="dk1"/>
                          </a:solidFill>
                          <a:effectLst/>
                          <a:latin typeface="+mn-lt"/>
                          <a:ea typeface="+mn-ea"/>
                          <a:cs typeface="+mn-cs"/>
                        </a:rPr>
                        <a:t>Access Points</a:t>
                      </a:r>
                      <a:r>
                        <a:rPr lang="en-GB" sz="1400" dirty="0"/>
                        <a:t> </a:t>
                      </a:r>
                    </a:p>
                  </a:txBody>
                  <a:tcPr/>
                </a:tc>
                <a:tc>
                  <a:txBody>
                    <a:bodyPr/>
                    <a:lstStyle/>
                    <a:p>
                      <a:r>
                        <a:rPr lang="en-GB" sz="1400" dirty="0"/>
                        <a:t>critical component of the e-Delivery network that enable sellers and buyers to exchange e-Invoices. </a:t>
                      </a:r>
                    </a:p>
                  </a:txBody>
                  <a:tcPr/>
                </a:tc>
                <a:extLst>
                  <a:ext uri="{0D108BD9-81ED-4DB2-BD59-A6C34878D82A}">
                    <a16:rowId xmlns:a16="http://schemas.microsoft.com/office/drawing/2014/main" val="1346685045"/>
                  </a:ext>
                </a:extLst>
              </a:tr>
              <a:tr h="455994">
                <a:tc>
                  <a:txBody>
                    <a:bodyPr/>
                    <a:lstStyle/>
                    <a:p>
                      <a:endParaRPr lang="en-GB" sz="1400" dirty="0"/>
                    </a:p>
                  </a:txBody>
                  <a:tcPr/>
                </a:tc>
                <a:tc>
                  <a:txBody>
                    <a:bodyPr/>
                    <a:lstStyle/>
                    <a:p>
                      <a:r>
                        <a:rPr lang="en-GB" sz="1600" b="0" i="1" kern="1200" dirty="0">
                          <a:solidFill>
                            <a:schemeClr val="dk1"/>
                          </a:solidFill>
                          <a:effectLst/>
                          <a:latin typeface="+mn-lt"/>
                          <a:ea typeface="+mn-ea"/>
                          <a:cs typeface="+mn-cs"/>
                        </a:rPr>
                        <a:t>Message Delivery Standards</a:t>
                      </a:r>
                      <a:r>
                        <a:rPr lang="en-GB" sz="1400" dirty="0"/>
                        <a:t> </a:t>
                      </a:r>
                    </a:p>
                  </a:txBody>
                  <a:tcPr/>
                </a:tc>
                <a:tc>
                  <a:txBody>
                    <a:bodyPr/>
                    <a:lstStyle/>
                    <a:p>
                      <a:r>
                        <a:rPr lang="en-GB" sz="1400" dirty="0"/>
                        <a:t>set of technical capabilities and protocols that enable interoperability, security, reliability and trust between access points in the  network</a:t>
                      </a:r>
                    </a:p>
                  </a:txBody>
                  <a:tcPr/>
                </a:tc>
                <a:extLst>
                  <a:ext uri="{0D108BD9-81ED-4DB2-BD59-A6C34878D82A}">
                    <a16:rowId xmlns:a16="http://schemas.microsoft.com/office/drawing/2014/main" val="813787259"/>
                  </a:ext>
                </a:extLst>
              </a:tr>
              <a:tr h="455994">
                <a:tc>
                  <a:txBody>
                    <a:bodyPr/>
                    <a:lstStyle/>
                    <a:p>
                      <a:endParaRPr lang="en-GB" sz="1400" dirty="0"/>
                    </a:p>
                  </a:txBody>
                  <a:tcPr/>
                </a:tc>
                <a:tc>
                  <a:txBody>
                    <a:bodyPr/>
                    <a:lstStyle/>
                    <a:p>
                      <a:r>
                        <a:rPr lang="en-US" sz="1400" dirty="0"/>
                        <a:t>Security</a:t>
                      </a:r>
                      <a:endParaRPr lang="en-GB" sz="1400" dirty="0"/>
                    </a:p>
                  </a:txBody>
                  <a:tcPr/>
                </a:tc>
                <a:tc>
                  <a:txBody>
                    <a:bodyPr/>
                    <a:lstStyle/>
                    <a:p>
                      <a:r>
                        <a:rPr lang="en-GB" sz="1400" dirty="0"/>
                        <a:t>proven technology for secure communication protocols</a:t>
                      </a:r>
                    </a:p>
                    <a:p>
                      <a:r>
                        <a:rPr lang="en-GB" sz="1400" dirty="0"/>
                        <a:t>provide authentication of senders and receivers. </a:t>
                      </a:r>
                    </a:p>
                  </a:txBody>
                  <a:tcPr/>
                </a:tc>
                <a:extLst>
                  <a:ext uri="{0D108BD9-81ED-4DB2-BD59-A6C34878D82A}">
                    <a16:rowId xmlns:a16="http://schemas.microsoft.com/office/drawing/2014/main" val="4210739640"/>
                  </a:ext>
                </a:extLst>
              </a:tr>
            </a:tbl>
          </a:graphicData>
        </a:graphic>
      </p:graphicFrame>
    </p:spTree>
    <p:extLst>
      <p:ext uri="{BB962C8B-B14F-4D97-AF65-F5344CB8AC3E}">
        <p14:creationId xmlns:p14="http://schemas.microsoft.com/office/powerpoint/2010/main" val="37259173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A5AA-BB07-4CD7-8459-B6CBD7427E3D}"/>
              </a:ext>
            </a:extLst>
          </p:cNvPr>
          <p:cNvSpPr>
            <a:spLocks noGrp="1"/>
          </p:cNvSpPr>
          <p:nvPr>
            <p:ph type="title"/>
          </p:nvPr>
        </p:nvSpPr>
        <p:spPr/>
        <p:txBody>
          <a:bodyPr/>
          <a:lstStyle/>
          <a:p>
            <a:r>
              <a:rPr lang="fa-IR" dirty="0"/>
              <a:t>انصاف مالیاتی</a:t>
            </a:r>
            <a:endParaRPr lang="en-US" dirty="0"/>
          </a:p>
        </p:txBody>
      </p:sp>
      <p:sp>
        <p:nvSpPr>
          <p:cNvPr id="3" name="Content Placeholder 2">
            <a:extLst>
              <a:ext uri="{FF2B5EF4-FFF2-40B4-BE49-F238E27FC236}">
                <a16:creationId xmlns:a16="http://schemas.microsoft.com/office/drawing/2014/main" id="{762483A7-5F3D-43EF-AEAE-52043E18E14D}"/>
              </a:ext>
            </a:extLst>
          </p:cNvPr>
          <p:cNvSpPr>
            <a:spLocks noGrp="1"/>
          </p:cNvSpPr>
          <p:nvPr>
            <p:ph idx="1"/>
          </p:nvPr>
        </p:nvSpPr>
        <p:spPr/>
        <p:txBody>
          <a:bodyPr>
            <a:normAutofit fontScale="92500" lnSpcReduction="20000"/>
          </a:bodyPr>
          <a:lstStyle/>
          <a:p>
            <a:r>
              <a:rPr lang="fa-IR" dirty="0"/>
              <a:t>انصاف والاترین مفهوم ارزشی است و بر اساس قضاوت ها و </a:t>
            </a:r>
            <a:r>
              <a:rPr lang="fa-IR" dirty="0" err="1"/>
              <a:t>معيارهای</a:t>
            </a:r>
            <a:r>
              <a:rPr lang="fa-IR" dirty="0"/>
              <a:t> مختلف ارزشی و به صورتهای متفاوت تعبیر و تفسیر میگردد. تعریف مفهوم انصاف مالیاتی </a:t>
            </a:r>
            <a:r>
              <a:rPr lang="fa-IR" dirty="0" err="1"/>
              <a:t>بـه</a:t>
            </a:r>
            <a:r>
              <a:rPr lang="fa-IR" dirty="0"/>
              <a:t> دلایل متعددی بسیار سخت است چرا که انصاف یک مفهوم </a:t>
            </a:r>
            <a:r>
              <a:rPr lang="fa-IR" dirty="0" err="1"/>
              <a:t>چندبعدی</a:t>
            </a:r>
            <a:r>
              <a:rPr lang="fa-IR" dirty="0"/>
              <a:t> است </a:t>
            </a:r>
          </a:p>
          <a:p>
            <a:r>
              <a:rPr lang="fa-IR" dirty="0"/>
              <a:t>مفهوم انصاف مالیاتی را میتوان در دو سطح فردی و اجتماعی تعریف کرد </a:t>
            </a:r>
          </a:p>
          <a:p>
            <a:r>
              <a:rPr lang="fa-IR" dirty="0"/>
              <a:t>عدم انصاف مالیاتی را میتوان به عنوان یک توجیه برای متخلفین در نظر گرفت.</a:t>
            </a:r>
          </a:p>
          <a:p>
            <a:r>
              <a:rPr lang="fa-IR" dirty="0"/>
              <a:t>انصاف عمودی</a:t>
            </a:r>
          </a:p>
          <a:p>
            <a:r>
              <a:rPr lang="fa-IR" dirty="0"/>
              <a:t>انصاف افقی</a:t>
            </a:r>
          </a:p>
          <a:p>
            <a:r>
              <a:rPr lang="fa-IR" dirty="0"/>
              <a:t>تبادل منصفانه </a:t>
            </a:r>
          </a:p>
          <a:p>
            <a:r>
              <a:rPr lang="fa-IR" dirty="0"/>
              <a:t>انصاف </a:t>
            </a:r>
            <a:r>
              <a:rPr lang="fa-IR" dirty="0" err="1"/>
              <a:t>رویه‎ای</a:t>
            </a:r>
            <a:r>
              <a:rPr lang="fa-IR" dirty="0"/>
              <a:t> و انصاف سیاستی </a:t>
            </a:r>
          </a:p>
          <a:p>
            <a:r>
              <a:rPr lang="fa-IR" dirty="0"/>
              <a:t>انصاف تنبیهی</a:t>
            </a:r>
          </a:p>
          <a:p>
            <a:r>
              <a:rPr lang="fa-IR" dirty="0"/>
              <a:t>ادراک منصفانه</a:t>
            </a:r>
          </a:p>
          <a:p>
            <a:r>
              <a:rPr lang="fa-IR" dirty="0"/>
              <a:t>توزیع منصفانه بار مالیاتی </a:t>
            </a:r>
          </a:p>
        </p:txBody>
      </p:sp>
    </p:spTree>
    <p:extLst>
      <p:ext uri="{BB962C8B-B14F-4D97-AF65-F5344CB8AC3E}">
        <p14:creationId xmlns:p14="http://schemas.microsoft.com/office/powerpoint/2010/main" val="14133151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60C3-C31F-4050-A204-D62BF6A47BE4}"/>
              </a:ext>
            </a:extLst>
          </p:cNvPr>
          <p:cNvSpPr>
            <a:spLocks noGrp="1"/>
          </p:cNvSpPr>
          <p:nvPr>
            <p:ph type="title"/>
          </p:nvPr>
        </p:nvSpPr>
        <p:spPr>
          <a:xfrm>
            <a:off x="3902216" y="365126"/>
            <a:ext cx="7451583" cy="852134"/>
          </a:xfrm>
        </p:spPr>
        <p:txBody>
          <a:bodyPr/>
          <a:lstStyle/>
          <a:p>
            <a:r>
              <a:rPr lang="fa-IR" dirty="0"/>
              <a:t>ظهور هویت دیجیتالی رسمی</a:t>
            </a:r>
            <a:endParaRPr lang="en-GB" dirty="0"/>
          </a:p>
        </p:txBody>
      </p:sp>
      <p:sp>
        <p:nvSpPr>
          <p:cNvPr id="3" name="Content Placeholder 2">
            <a:extLst>
              <a:ext uri="{FF2B5EF4-FFF2-40B4-BE49-F238E27FC236}">
                <a16:creationId xmlns:a16="http://schemas.microsoft.com/office/drawing/2014/main" id="{42B7C212-302B-4355-8DA5-C16DD30ACCF1}"/>
              </a:ext>
            </a:extLst>
          </p:cNvPr>
          <p:cNvSpPr>
            <a:spLocks noGrp="1"/>
          </p:cNvSpPr>
          <p:nvPr>
            <p:ph idx="1"/>
          </p:nvPr>
        </p:nvSpPr>
        <p:spPr>
          <a:xfrm>
            <a:off x="404079" y="2214341"/>
            <a:ext cx="11486713" cy="4431075"/>
          </a:xfrm>
        </p:spPr>
        <p:txBody>
          <a:bodyPr>
            <a:normAutofit lnSpcReduction="10000"/>
          </a:bodyPr>
          <a:lstStyle/>
          <a:p>
            <a:pPr marL="0" indent="0" algn="justLow" eaLnBrk="0" fontAlgn="base" hangingPunct="0">
              <a:lnSpc>
                <a:spcPct val="100000"/>
              </a:lnSpc>
              <a:spcBef>
                <a:spcPct val="0"/>
              </a:spcBef>
              <a:spcAft>
                <a:spcPct val="0"/>
              </a:spcAft>
              <a:buNone/>
            </a:pPr>
            <a:r>
              <a:rPr kumimoji="0" lang="fa-IR" altLang="en-US" sz="2800" b="1" i="0" u="none" strike="noStrike" cap="none" normalizeH="0" baseline="0" dirty="0">
                <a:ln>
                  <a:noFill/>
                </a:ln>
                <a:solidFill>
                  <a:srgbClr val="4472C4"/>
                </a:solidFill>
                <a:effectLst/>
                <a:latin typeface="Times New Roman" panose="02020603050405020304" pitchFamily="18" charset="0"/>
                <a:ea typeface="Calibri" panose="020F0502020204030204" pitchFamily="34" charset="0"/>
              </a:rPr>
              <a:t>توسعه فزاینده فناوری اطلاعات و ارتباطات موجب ظهور هویت دیجیتالی افراد شده است.</a:t>
            </a:r>
            <a:r>
              <a:rPr kumimoji="0" lang="fa-IR" altLang="en-US"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 نفوذ بسیار گسترده و عمیق فضای مجازی، در بسیاری از کشورها حاکمیت را ملزم به تعریف و رسمیت بخشیدن به هویت دیجیتالی برای اشخاص جامعه ساخته است. </a:t>
            </a:r>
          </a:p>
          <a:p>
            <a:pPr marL="0" indent="0" algn="justLow" eaLnBrk="0" fontAlgn="base" hangingPunct="0">
              <a:lnSpc>
                <a:spcPct val="100000"/>
              </a:lnSpc>
              <a:spcBef>
                <a:spcPct val="0"/>
              </a:spcBef>
              <a:spcAft>
                <a:spcPct val="0"/>
              </a:spcAft>
              <a:buNone/>
            </a:pPr>
            <a:r>
              <a:rPr kumimoji="0" lang="fa-IR" altLang="en-US"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نظر به خاصیت متکثر و سرویس­دهی توزیع شده و فرامرزی در دنیای مجازی، </a:t>
            </a:r>
            <a:r>
              <a:rPr kumimoji="0" lang="fa-IR" altLang="en-US" sz="3200" b="0" i="1" u="none" strike="noStrike" cap="none" normalizeH="0" baseline="0" dirty="0">
                <a:ln>
                  <a:noFill/>
                </a:ln>
                <a:solidFill>
                  <a:srgbClr val="FF0000"/>
                </a:solidFill>
                <a:effectLst/>
                <a:latin typeface="Cambria" panose="02040503050406030204" pitchFamily="18" charset="0"/>
                <a:ea typeface="Calibri" panose="020F0502020204030204" pitchFamily="34" charset="0"/>
              </a:rPr>
              <a:t>لازم است که هویت دیجیتالی رسمی / معتبر و قابل استناد افراد از هویت مجازی غیررسمی ایشان بطور آشکاری تفکیک گردد.</a:t>
            </a:r>
            <a:r>
              <a:rPr kumimoji="0" lang="fa-IR" altLang="en-US"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 </a:t>
            </a:r>
          </a:p>
          <a:p>
            <a:pPr marL="0" indent="0" algn="justLow" eaLnBrk="0" fontAlgn="base" hangingPunct="0">
              <a:lnSpc>
                <a:spcPct val="100000"/>
              </a:lnSpc>
              <a:spcBef>
                <a:spcPct val="0"/>
              </a:spcBef>
              <a:spcAft>
                <a:spcPct val="0"/>
              </a:spcAft>
              <a:buNone/>
            </a:pPr>
            <a:r>
              <a:rPr kumimoji="0" lang="fa-IR" altLang="en-US"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مرزها و سنجه­های مناسب برای رسمیت بخشی، برگرفته از تجربیات سایر کشورها، موارد زیر در امتداد یکدیگر هستند: </a:t>
            </a:r>
            <a:endParaRPr kumimoji="0" lang="en-GB" altLang="en-US" sz="800" b="0" i="0" u="none" strike="noStrike" cap="none" normalizeH="0" baseline="0" dirty="0">
              <a:ln>
                <a:noFill/>
              </a:ln>
              <a:solidFill>
                <a:schemeClr val="tx1"/>
              </a:solidFill>
              <a:effectLst/>
            </a:endParaRPr>
          </a:p>
          <a:p>
            <a:pPr marL="87313" lvl="1" indent="0" algn="justLow" eaLnBrk="0" fontAlgn="base" hangingPunct="0">
              <a:lnSpc>
                <a:spcPct val="100000"/>
              </a:lnSpc>
              <a:spcBef>
                <a:spcPct val="0"/>
              </a:spcBef>
              <a:spcAft>
                <a:spcPct val="0"/>
              </a:spcAft>
              <a:buFontTx/>
              <a:buChar char="•"/>
            </a:pPr>
            <a:r>
              <a:rPr kumimoji="0" lang="fa-IR"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 شکل­گیری هویت دیجیتالی رسمی و قابل استناد و اعتبار هر شخص، مستلزم اقدام در دفاتر ثبت­نام و اختصاص گواهی توسط یک مرکز صاحب صلاحیت به شخص + ثبت­نام در سامانه مؤدیان مالیاتی [برای تمامی افراد جامعه] است. </a:t>
            </a:r>
            <a:endParaRPr kumimoji="0" lang="en-GB" altLang="en-US" sz="400" b="0" i="0" u="none" strike="noStrike" cap="none" normalizeH="0" baseline="0" dirty="0">
              <a:ln>
                <a:noFill/>
              </a:ln>
              <a:solidFill>
                <a:schemeClr val="tx1"/>
              </a:solidFill>
              <a:effectLst/>
            </a:endParaRPr>
          </a:p>
          <a:p>
            <a:pPr marL="87313" lvl="1" indent="0" algn="justLow" eaLnBrk="0" fontAlgn="base" hangingPunct="0">
              <a:lnSpc>
                <a:spcPct val="100000"/>
              </a:lnSpc>
              <a:spcBef>
                <a:spcPct val="0"/>
              </a:spcBef>
              <a:spcAft>
                <a:spcPct val="0"/>
              </a:spcAft>
              <a:buFontTx/>
              <a:buChar char="•"/>
            </a:pPr>
            <a:r>
              <a:rPr kumimoji="0" lang="fa-IR" altLang="en-US"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rPr>
              <a:t>تداوم اعتبار و قابلیت استفاده و بهره­مندی از هویت دیجیتالی در بخش اقتصاد اطلاعاتی، منوط به تداوم مالیات­دهی فرد و رعایت مقررات و احکام مالیاتی است. </a:t>
            </a:r>
            <a:endParaRPr kumimoji="0" lang="fa-IR" altLang="en-US" sz="3200" b="0" i="0" u="none" strike="noStrike" cap="none" normalizeH="0" baseline="0" dirty="0">
              <a:ln>
                <a:noFill/>
              </a:ln>
              <a:solidFill>
                <a:schemeClr val="tx1"/>
              </a:solidFill>
              <a:effectLst/>
              <a:latin typeface="Arial" panose="020B0604020202020204" pitchFamily="34" charset="0"/>
            </a:endParaRPr>
          </a:p>
        </p:txBody>
      </p:sp>
      <p:grpSp>
        <p:nvGrpSpPr>
          <p:cNvPr id="4" name="Group 3">
            <a:extLst>
              <a:ext uri="{FF2B5EF4-FFF2-40B4-BE49-F238E27FC236}">
                <a16:creationId xmlns:a16="http://schemas.microsoft.com/office/drawing/2014/main" id="{752589DE-F955-4BA6-B4FC-8BF09490115E}"/>
              </a:ext>
            </a:extLst>
          </p:cNvPr>
          <p:cNvGrpSpPr/>
          <p:nvPr/>
        </p:nvGrpSpPr>
        <p:grpSpPr>
          <a:xfrm>
            <a:off x="117880" y="162718"/>
            <a:ext cx="3212278" cy="2051624"/>
            <a:chOff x="106232" y="4696302"/>
            <a:chExt cx="3212278" cy="2051624"/>
          </a:xfrm>
        </p:grpSpPr>
        <p:grpSp>
          <p:nvGrpSpPr>
            <p:cNvPr id="5" name="Group 4">
              <a:extLst>
                <a:ext uri="{FF2B5EF4-FFF2-40B4-BE49-F238E27FC236}">
                  <a16:creationId xmlns:a16="http://schemas.microsoft.com/office/drawing/2014/main" id="{CC47EDAB-1BAA-4EAB-BBAE-0096D75CFB04}"/>
                </a:ext>
              </a:extLst>
            </p:cNvPr>
            <p:cNvGrpSpPr/>
            <p:nvPr/>
          </p:nvGrpSpPr>
          <p:grpSpPr>
            <a:xfrm>
              <a:off x="106232" y="4696302"/>
              <a:ext cx="3212278" cy="2051624"/>
              <a:chOff x="106232" y="4696302"/>
              <a:chExt cx="3212278" cy="2051624"/>
            </a:xfrm>
          </p:grpSpPr>
          <p:sp>
            <p:nvSpPr>
              <p:cNvPr id="9" name="Rectangle 8">
                <a:extLst>
                  <a:ext uri="{FF2B5EF4-FFF2-40B4-BE49-F238E27FC236}">
                    <a16:creationId xmlns:a16="http://schemas.microsoft.com/office/drawing/2014/main" id="{FE1DE9DD-2730-4308-8816-FC75BFFA7605}"/>
                  </a:ext>
                </a:extLst>
              </p:cNvPr>
              <p:cNvSpPr/>
              <p:nvPr/>
            </p:nvSpPr>
            <p:spPr>
              <a:xfrm>
                <a:off x="289560" y="4696302"/>
                <a:ext cx="3028950" cy="2051624"/>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
            <p:nvSpPr>
              <p:cNvPr id="10" name="Rounded Rectangle 22">
                <a:extLst>
                  <a:ext uri="{FF2B5EF4-FFF2-40B4-BE49-F238E27FC236}">
                    <a16:creationId xmlns:a16="http://schemas.microsoft.com/office/drawing/2014/main" id="{0954945E-0152-4BA7-BA5C-2E957E91D9E6}"/>
                  </a:ext>
                </a:extLst>
              </p:cNvPr>
              <p:cNvSpPr/>
              <p:nvPr/>
            </p:nvSpPr>
            <p:spPr>
              <a:xfrm rot="16200000">
                <a:off x="-776481" y="5579015"/>
                <a:ext cx="2051624" cy="286198"/>
              </a:xfrm>
              <a:prstGeom prst="round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err="1">
                    <a:ln>
                      <a:noFill/>
                    </a:ln>
                    <a:solidFill>
                      <a:prstClr val="black"/>
                    </a:solidFill>
                    <a:effectLst/>
                    <a:uLnTx/>
                    <a:uFillTx/>
                    <a:latin typeface="Calibri" panose="020F0502020204030204"/>
                    <a:ea typeface="+mn-ea"/>
                    <a:cs typeface="B Lotus" panose="00000400000000000000" pitchFamily="2" charset="-78"/>
                  </a:rPr>
                  <a:t>جـامـع</a:t>
                </a:r>
                <a:r>
                  <a:rPr kumimoji="0" lang="fa-IR" sz="2400" b="1" i="0" u="none" strike="noStrike" kern="1200" cap="none" spc="0" normalizeH="0" baseline="0" noProof="0" dirty="0">
                    <a:ln>
                      <a:noFill/>
                    </a:ln>
                    <a:solidFill>
                      <a:prstClr val="black"/>
                    </a:solidFill>
                    <a:effectLst/>
                    <a:uLnTx/>
                    <a:uFillTx/>
                    <a:latin typeface="Calibri" panose="020F0502020204030204"/>
                    <a:ea typeface="+mn-ea"/>
                    <a:cs typeface="B Lotus" panose="00000400000000000000" pitchFamily="2" charset="-78"/>
                  </a:rPr>
                  <a:t>ــه</a:t>
                </a:r>
              </a:p>
            </p:txBody>
          </p:sp>
        </p:grpSp>
        <p:sp>
          <p:nvSpPr>
            <p:cNvPr id="6" name="Rounded Rectangle 12">
              <a:extLst>
                <a:ext uri="{FF2B5EF4-FFF2-40B4-BE49-F238E27FC236}">
                  <a16:creationId xmlns:a16="http://schemas.microsoft.com/office/drawing/2014/main" id="{DD3CDB1F-48C4-4CB1-BD9F-7FC5DA53972D}"/>
                </a:ext>
              </a:extLst>
            </p:cNvPr>
            <p:cNvSpPr/>
            <p:nvPr/>
          </p:nvSpPr>
          <p:spPr>
            <a:xfrm>
              <a:off x="788670" y="4812030"/>
              <a:ext cx="1245870" cy="571500"/>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6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اقتصاد حقیقی</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endParaRPr>
            </a:p>
          </p:txBody>
        </p:sp>
        <p:sp>
          <p:nvSpPr>
            <p:cNvPr id="7" name="Rounded Rectangle 13">
              <a:extLst>
                <a:ext uri="{FF2B5EF4-FFF2-40B4-BE49-F238E27FC236}">
                  <a16:creationId xmlns:a16="http://schemas.microsoft.com/office/drawing/2014/main" id="{DAD55479-20DA-46A9-99E1-3CAE02D92C94}"/>
                </a:ext>
              </a:extLst>
            </p:cNvPr>
            <p:cNvSpPr/>
            <p:nvPr/>
          </p:nvSpPr>
          <p:spPr>
            <a:xfrm>
              <a:off x="1440180" y="5109210"/>
              <a:ext cx="1743397" cy="817245"/>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اقتصاد پولی</a:t>
              </a:r>
            </a:p>
          </p:txBody>
        </p:sp>
        <p:sp>
          <p:nvSpPr>
            <p:cNvPr id="8" name="Rounded Rectangle 30">
              <a:extLst>
                <a:ext uri="{FF2B5EF4-FFF2-40B4-BE49-F238E27FC236}">
                  <a16:creationId xmlns:a16="http://schemas.microsoft.com/office/drawing/2014/main" id="{BD80AB93-8079-4DFF-B87D-3D95CEC80D9D}"/>
                </a:ext>
              </a:extLst>
            </p:cNvPr>
            <p:cNvSpPr/>
            <p:nvPr/>
          </p:nvSpPr>
          <p:spPr>
            <a:xfrm>
              <a:off x="539906" y="5692140"/>
              <a:ext cx="2500474" cy="988695"/>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اقتصاد اطلاعات</a:t>
              </a:r>
            </a:p>
          </p:txBody>
        </p:sp>
      </p:grpSp>
    </p:spTree>
    <p:extLst>
      <p:ext uri="{BB962C8B-B14F-4D97-AF65-F5344CB8AC3E}">
        <p14:creationId xmlns:p14="http://schemas.microsoft.com/office/powerpoint/2010/main" val="75774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2D63-3290-44F5-8CAA-D6DC6AE05AC5}"/>
              </a:ext>
            </a:extLst>
          </p:cNvPr>
          <p:cNvSpPr>
            <a:spLocks noGrp="1"/>
          </p:cNvSpPr>
          <p:nvPr>
            <p:ph type="title"/>
          </p:nvPr>
        </p:nvSpPr>
        <p:spPr>
          <a:xfrm>
            <a:off x="340117" y="944134"/>
            <a:ext cx="11368665" cy="676507"/>
          </a:xfrm>
          <a:solidFill>
            <a:schemeClr val="accent2">
              <a:lumMod val="75000"/>
            </a:schemeClr>
          </a:solidFill>
          <a:scene3d>
            <a:camera prst="orthographicFront"/>
            <a:lightRig rig="threePt" dir="t"/>
          </a:scene3d>
          <a:sp3d>
            <a:bevelT w="139700" prst="cross"/>
          </a:sp3d>
        </p:spPr>
        <p:txBody>
          <a:bodyPr>
            <a:normAutofit fontScale="90000"/>
          </a:bodyPr>
          <a:lstStyle/>
          <a:p>
            <a:pPr algn="ctr" rtl="0"/>
            <a:r>
              <a:rPr lang="en-GB" dirty="0"/>
              <a:t>Standard Audit File – Tax (SAF-T)</a:t>
            </a:r>
            <a:r>
              <a:rPr lang="en-US" dirty="0"/>
              <a:t>- ver2.0</a:t>
            </a:r>
            <a:endParaRPr lang="en-GB" dirty="0"/>
          </a:p>
        </p:txBody>
      </p:sp>
      <p:sp>
        <p:nvSpPr>
          <p:cNvPr id="4" name="Rectangle: Rounded Corners 3">
            <a:extLst>
              <a:ext uri="{FF2B5EF4-FFF2-40B4-BE49-F238E27FC236}">
                <a16:creationId xmlns:a16="http://schemas.microsoft.com/office/drawing/2014/main" id="{EBD1DBCD-1535-407A-AC30-EA370F4932A2}"/>
              </a:ext>
            </a:extLst>
          </p:cNvPr>
          <p:cNvSpPr/>
          <p:nvPr/>
        </p:nvSpPr>
        <p:spPr>
          <a:xfrm>
            <a:off x="334537" y="1709853"/>
            <a:ext cx="11463453" cy="1919868"/>
          </a:xfrm>
          <a:prstGeom prst="roundRect">
            <a:avLst>
              <a:gd name="adj" fmla="val 6212"/>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a:bevelT w="152400" h="101600" prst="cross"/>
          </a:sp3d>
        </p:spPr>
        <p:style>
          <a:lnRef idx="2">
            <a:schemeClr val="accent6"/>
          </a:lnRef>
          <a:fillRef idx="1">
            <a:schemeClr val="lt1"/>
          </a:fillRef>
          <a:effectRef idx="0">
            <a:schemeClr val="accent6"/>
          </a:effectRef>
          <a:fontRef idx="minor">
            <a:schemeClr val="dk1"/>
          </a:fontRef>
        </p:style>
        <p:txBody>
          <a:bodyPr rtlCol="0" anchor="ctr"/>
          <a:lstStyle/>
          <a:p>
            <a:pPr algn="ctr" rtl="1"/>
            <a:r>
              <a:rPr lang="fa-IR" sz="2400" dirty="0"/>
              <a:t>فایل حسابرسی استاندارد مالیاتی یک فایل حاوی اطلاعات حسابداری معتبر برای یک بازه زمانی خاص است که از یک </a:t>
            </a:r>
            <a:r>
              <a:rPr lang="fa-IR" sz="2400" b="1" dirty="0"/>
              <a:t>سامانه مدیریت حسابداری </a:t>
            </a:r>
            <a:r>
              <a:rPr lang="fa-IR" sz="2400" dirty="0"/>
              <a:t>استخراج شدنی است و با اتکا به استانداردسازی چیدمان و قالب؛ جهت حسابرسی توسط حسابرسان مستقل و حسابرسی رعایت (تطبیق) توسط </a:t>
            </a:r>
            <a:r>
              <a:rPr lang="fa-IR" sz="2400" dirty="0" err="1"/>
              <a:t>سازمان‎های</a:t>
            </a:r>
            <a:r>
              <a:rPr lang="fa-IR" sz="2400" dirty="0"/>
              <a:t> دولتی قابل استفاده است.</a:t>
            </a:r>
            <a:endParaRPr lang="en-GB" sz="2400" dirty="0"/>
          </a:p>
        </p:txBody>
      </p:sp>
      <p:sp>
        <p:nvSpPr>
          <p:cNvPr id="6" name="Rectangle: Rounded Corners 5">
            <a:extLst>
              <a:ext uri="{FF2B5EF4-FFF2-40B4-BE49-F238E27FC236}">
                <a16:creationId xmlns:a16="http://schemas.microsoft.com/office/drawing/2014/main" id="{89BC062B-E89F-409D-8C5B-5ED96B83EDEB}"/>
              </a:ext>
            </a:extLst>
          </p:cNvPr>
          <p:cNvSpPr/>
          <p:nvPr/>
        </p:nvSpPr>
        <p:spPr>
          <a:xfrm>
            <a:off x="334537" y="4687223"/>
            <a:ext cx="11463453" cy="1919868"/>
          </a:xfrm>
          <a:prstGeom prst="roundRect">
            <a:avLst>
              <a:gd name="adj" fmla="val 9697"/>
            </a:avLst>
          </a:prstGeom>
          <a:solidFill>
            <a:schemeClr val="accent4"/>
          </a:solidFill>
          <a:ln>
            <a:noFill/>
          </a:ln>
          <a:effectLst>
            <a:outerShdw blurRad="50800" dist="38100" dir="2700000" algn="tl" rotWithShape="0">
              <a:prstClr val="black">
                <a:alpha val="40000"/>
              </a:prstClr>
            </a:outerShdw>
          </a:effectLst>
          <a:scene3d>
            <a:camera prst="orthographicFront"/>
            <a:lightRig rig="threePt" dir="t"/>
          </a:scene3d>
          <a:sp3d>
            <a:bevelT w="152400" h="101600" prst="artDeco"/>
          </a:sp3d>
        </p:spPr>
        <p:style>
          <a:lnRef idx="2">
            <a:schemeClr val="accent6"/>
          </a:lnRef>
          <a:fillRef idx="1">
            <a:schemeClr val="lt1"/>
          </a:fillRef>
          <a:effectRef idx="0">
            <a:schemeClr val="accent6"/>
          </a:effectRef>
          <a:fontRef idx="minor">
            <a:schemeClr val="dk1"/>
          </a:fontRef>
        </p:style>
        <p:txBody>
          <a:bodyPr rtlCol="0" anchor="ctr"/>
          <a:lstStyle/>
          <a:p>
            <a:pPr algn="ctr" rtl="1"/>
            <a:r>
              <a:rPr lang="fa-IR" sz="2400" dirty="0"/>
              <a:t>فایل حسابرسی استاندارد مالیاتی یک فایل حاوی اطلاعات دستمزد معتبر برای یک بازه زمانی خاص است که از یک </a:t>
            </a:r>
            <a:r>
              <a:rPr lang="fa-IR" sz="2400" b="1" dirty="0"/>
              <a:t>سامانه حقوق و دستمزد </a:t>
            </a:r>
            <a:r>
              <a:rPr lang="fa-IR" sz="2400" dirty="0"/>
              <a:t>استخراج شدنی است و با اتکا به استانداردسازی چیدمان و قالب؛ جهت حسابرسی توسط حسابرسان مستقل و حسابرسی رعایت (تطبیق) توسط </a:t>
            </a:r>
            <a:r>
              <a:rPr lang="fa-IR" sz="2400" dirty="0" err="1"/>
              <a:t>سازمان‎های</a:t>
            </a:r>
            <a:r>
              <a:rPr lang="fa-IR" sz="2400" dirty="0"/>
              <a:t> دولتی قابل استفاده است.</a:t>
            </a:r>
            <a:endParaRPr lang="en-GB" sz="2400" dirty="0"/>
          </a:p>
        </p:txBody>
      </p:sp>
      <p:sp>
        <p:nvSpPr>
          <p:cNvPr id="14" name="TextBox 13">
            <a:extLst>
              <a:ext uri="{FF2B5EF4-FFF2-40B4-BE49-F238E27FC236}">
                <a16:creationId xmlns:a16="http://schemas.microsoft.com/office/drawing/2014/main" id="{482B230B-DBF8-422D-AFE0-29D98CEA2774}"/>
              </a:ext>
            </a:extLst>
          </p:cNvPr>
          <p:cNvSpPr txBox="1"/>
          <p:nvPr/>
        </p:nvSpPr>
        <p:spPr>
          <a:xfrm>
            <a:off x="334537" y="3907583"/>
            <a:ext cx="11463453" cy="646331"/>
          </a:xfrm>
          <a:prstGeom prst="rect">
            <a:avLst/>
          </a:prstGeom>
          <a:solidFill>
            <a:schemeClr val="accent4">
              <a:lumMod val="75000"/>
            </a:schemeClr>
          </a:solidFill>
          <a:scene3d>
            <a:camera prst="orthographicFront"/>
            <a:lightRig rig="threePt" dir="t"/>
          </a:scene3d>
          <a:sp3d>
            <a:bevelT w="139700" prst="cross"/>
          </a:sp3d>
        </p:spPr>
        <p:txBody>
          <a:bodyPr wrap="square">
            <a:spAutoFit/>
          </a:bodyPr>
          <a:lstStyle/>
          <a:p>
            <a:pPr algn="ctr"/>
            <a:r>
              <a:rPr kumimoji="0" lang="en-GB"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B Titr" panose="00000700000000000000" pitchFamily="2" charset="-78"/>
              </a:rPr>
              <a:t>Standard Audit File – Payroll (SAF-P) version 1.0</a:t>
            </a:r>
            <a:endParaRPr lang="en-GB" sz="1400" dirty="0"/>
          </a:p>
        </p:txBody>
      </p:sp>
      <p:sp>
        <p:nvSpPr>
          <p:cNvPr id="15" name="TextBox 14">
            <a:extLst>
              <a:ext uri="{FF2B5EF4-FFF2-40B4-BE49-F238E27FC236}">
                <a16:creationId xmlns:a16="http://schemas.microsoft.com/office/drawing/2014/main" id="{2EB19459-C032-4F50-A6C2-DBED7325B219}"/>
              </a:ext>
            </a:extLst>
          </p:cNvPr>
          <p:cNvSpPr txBox="1"/>
          <p:nvPr/>
        </p:nvSpPr>
        <p:spPr>
          <a:xfrm>
            <a:off x="356839" y="200723"/>
            <a:ext cx="2795239" cy="707886"/>
          </a:xfrm>
          <a:prstGeom prst="rect">
            <a:avLst/>
          </a:prstGeom>
          <a:solidFill>
            <a:schemeClr val="accent2">
              <a:lumMod val="20000"/>
              <a:lumOff val="80000"/>
            </a:schemeClr>
          </a:solidFill>
        </p:spPr>
        <p:txBody>
          <a:bodyPr wrap="square" rtlCol="0">
            <a:spAutoFit/>
          </a:bodyPr>
          <a:lstStyle/>
          <a:p>
            <a:r>
              <a:rPr lang="en-US" sz="4000" b="1" dirty="0" err="1">
                <a:latin typeface="Cambria" panose="02040503050406030204" pitchFamily="18" charset="0"/>
                <a:ea typeface="Cambria" panose="02040503050406030204" pitchFamily="18" charset="0"/>
              </a:rPr>
              <a:t>Guidances</a:t>
            </a:r>
            <a:endParaRPr lang="en-GB" sz="4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913674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B2D63-3290-44F5-8CAA-D6DC6AE05AC5}"/>
              </a:ext>
            </a:extLst>
          </p:cNvPr>
          <p:cNvSpPr>
            <a:spLocks noGrp="1"/>
          </p:cNvSpPr>
          <p:nvPr>
            <p:ph type="title"/>
          </p:nvPr>
        </p:nvSpPr>
        <p:spPr>
          <a:xfrm>
            <a:off x="340117" y="817756"/>
            <a:ext cx="11368665" cy="676507"/>
          </a:xfrm>
          <a:solidFill>
            <a:schemeClr val="accent2">
              <a:lumMod val="75000"/>
            </a:schemeClr>
          </a:solidFill>
          <a:scene3d>
            <a:camera prst="orthographicFront"/>
            <a:lightRig rig="threePt" dir="t"/>
          </a:scene3d>
          <a:sp3d>
            <a:bevelT w="139700" prst="cross"/>
          </a:sp3d>
        </p:spPr>
        <p:txBody>
          <a:bodyPr>
            <a:normAutofit fontScale="90000"/>
          </a:bodyPr>
          <a:lstStyle/>
          <a:p>
            <a:pPr algn="ctr" rtl="0"/>
            <a:r>
              <a:rPr lang="en-GB" dirty="0"/>
              <a:t>Test Procedures for Tax Audit Assur</a:t>
            </a:r>
          </a:p>
        </p:txBody>
      </p:sp>
      <p:sp>
        <p:nvSpPr>
          <p:cNvPr id="4" name="Rectangle: Rounded Corners 3">
            <a:extLst>
              <a:ext uri="{FF2B5EF4-FFF2-40B4-BE49-F238E27FC236}">
                <a16:creationId xmlns:a16="http://schemas.microsoft.com/office/drawing/2014/main" id="{EBD1DBCD-1535-407A-AC30-EA370F4932A2}"/>
              </a:ext>
            </a:extLst>
          </p:cNvPr>
          <p:cNvSpPr/>
          <p:nvPr/>
        </p:nvSpPr>
        <p:spPr>
          <a:xfrm>
            <a:off x="334537" y="1546305"/>
            <a:ext cx="11463453" cy="1806495"/>
          </a:xfrm>
          <a:prstGeom prst="roundRect">
            <a:avLst>
              <a:gd name="adj" fmla="val 6212"/>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a:bevelT w="152400" h="101600" prst="cross"/>
          </a:sp3d>
        </p:spPr>
        <p:style>
          <a:lnRef idx="2">
            <a:schemeClr val="accent6"/>
          </a:lnRef>
          <a:fillRef idx="1">
            <a:schemeClr val="lt1"/>
          </a:fillRef>
          <a:effectRef idx="0">
            <a:schemeClr val="accent6"/>
          </a:effectRef>
          <a:fontRef idx="minor">
            <a:schemeClr val="dk1"/>
          </a:fontRef>
        </p:style>
        <p:txBody>
          <a:bodyPr rtlCol="0" anchor="ctr"/>
          <a:lstStyle/>
          <a:p>
            <a:pPr algn="ctr" rtl="1"/>
            <a:r>
              <a:rPr lang="fa-IR" sz="2400" dirty="0"/>
              <a:t>راهنماییهای لازم را به حسابرسان برای تحقق حسابرسی صحت/اطمینان ارائه داده و نقش تطبیق و </a:t>
            </a:r>
            <a:r>
              <a:rPr lang="fa-IR" sz="2400" dirty="0" err="1"/>
              <a:t>آزمون‎های</a:t>
            </a:r>
            <a:r>
              <a:rPr lang="fa-IR" sz="2400" dirty="0"/>
              <a:t> ماهوی آنرا مدنظر قرار میدهد. برخی از انواع آزمون را که برای سنجش اهداف کلی در یک برنامه تست جامع مورد استفاده قرار میگیرد، در این مستند مورد تاکید است.</a:t>
            </a:r>
            <a:endParaRPr lang="en-GB" sz="2400" dirty="0"/>
          </a:p>
        </p:txBody>
      </p:sp>
      <p:sp>
        <p:nvSpPr>
          <p:cNvPr id="6" name="Rectangle: Rounded Corners 5">
            <a:extLst>
              <a:ext uri="{FF2B5EF4-FFF2-40B4-BE49-F238E27FC236}">
                <a16:creationId xmlns:a16="http://schemas.microsoft.com/office/drawing/2014/main" id="{89BC062B-E89F-409D-8C5B-5ED96B83EDEB}"/>
              </a:ext>
            </a:extLst>
          </p:cNvPr>
          <p:cNvSpPr/>
          <p:nvPr/>
        </p:nvSpPr>
        <p:spPr>
          <a:xfrm>
            <a:off x="334537" y="4274635"/>
            <a:ext cx="11463453" cy="2460703"/>
          </a:xfrm>
          <a:prstGeom prst="roundRect">
            <a:avLst>
              <a:gd name="adj" fmla="val 9697"/>
            </a:avLst>
          </a:prstGeom>
          <a:solidFill>
            <a:schemeClr val="accent4"/>
          </a:solidFill>
          <a:ln>
            <a:noFill/>
          </a:ln>
          <a:effectLst>
            <a:outerShdw blurRad="50800" dist="38100" dir="2700000" algn="tl" rotWithShape="0">
              <a:prstClr val="black">
                <a:alpha val="40000"/>
              </a:prstClr>
            </a:outerShdw>
          </a:effectLst>
          <a:scene3d>
            <a:camera prst="orthographicFront"/>
            <a:lightRig rig="threePt" dir="t"/>
          </a:scene3d>
          <a:sp3d>
            <a:bevelT w="152400" h="101600" prst="artDeco"/>
          </a:sp3d>
        </p:spPr>
        <p:style>
          <a:lnRef idx="2">
            <a:schemeClr val="accent6"/>
          </a:lnRef>
          <a:fillRef idx="1">
            <a:schemeClr val="lt1"/>
          </a:fillRef>
          <a:effectRef idx="0">
            <a:schemeClr val="accent6"/>
          </a:effectRef>
          <a:fontRef idx="minor">
            <a:schemeClr val="dk1"/>
          </a:fontRef>
        </p:style>
        <p:txBody>
          <a:bodyPr rtlCol="0" anchor="ctr"/>
          <a:lstStyle/>
          <a:p>
            <a:pPr algn="ctr" rtl="1"/>
            <a:r>
              <a:rPr lang="fa-IR" sz="2400" dirty="0"/>
              <a:t>یک </a:t>
            </a:r>
            <a:r>
              <a:rPr lang="fa-IR" sz="2400" dirty="0" err="1"/>
              <a:t>پیش‎نیاز</a:t>
            </a:r>
            <a:r>
              <a:rPr lang="fa-IR" sz="2400" dirty="0"/>
              <a:t> اساسی استانداردهای فایل حسابرسی، قابل اعتماد بودن رکوردها است. رکورد الکترونیکی معتبر است که قابل وثوق بوده و بطور دقیق و کاملی معامله را روایت میکند. محقق ساختن سطح مناسبی از قابلیت وثوق هنگامی برآورده میشود که هم‎چنین رکورد سطح کافی از اصالت، یکپارچگی و قابلیت استفاده را به نمایش بگذارد.  </a:t>
            </a:r>
            <a:r>
              <a:rPr lang="en-GB" sz="2400" dirty="0"/>
              <a:t>(ISO 15489-1:2001</a:t>
            </a:r>
            <a:r>
              <a:rPr lang="en-US" sz="2400" dirty="0"/>
              <a:t>)</a:t>
            </a:r>
            <a:r>
              <a:rPr lang="fa-IR" sz="2400" dirty="0"/>
              <a:t> این مهم جز با </a:t>
            </a:r>
            <a:r>
              <a:rPr lang="fa-IR" sz="2400" dirty="0" err="1"/>
              <a:t>کنترل‎های</a:t>
            </a:r>
            <a:r>
              <a:rPr lang="fa-IR" sz="2400" dirty="0"/>
              <a:t> داخلی قدرتمند بر پردازش داده‎ها همراه با </a:t>
            </a:r>
            <a:r>
              <a:rPr lang="fa-IR" sz="2400" dirty="0" err="1"/>
              <a:t>برنامه‎های</a:t>
            </a:r>
            <a:r>
              <a:rPr lang="fa-IR" sz="2400" dirty="0"/>
              <a:t> کاربردی برای ایمنی مناسب و </a:t>
            </a:r>
            <a:r>
              <a:rPr lang="fa-IR" sz="2400" dirty="0" err="1"/>
              <a:t>تکنیک‎های</a:t>
            </a:r>
            <a:r>
              <a:rPr lang="fa-IR" sz="2400" dirty="0"/>
              <a:t> </a:t>
            </a:r>
            <a:r>
              <a:rPr lang="fa-IR" sz="2400" dirty="0" err="1"/>
              <a:t>ذخیره‎سازی</a:t>
            </a:r>
            <a:r>
              <a:rPr lang="fa-IR" sz="2400" dirty="0"/>
              <a:t> داده میسر </a:t>
            </a:r>
            <a:r>
              <a:rPr lang="fa-IR" sz="2400" dirty="0" err="1"/>
              <a:t>نمی‎گردد</a:t>
            </a:r>
            <a:r>
              <a:rPr lang="fa-IR" sz="2400" dirty="0"/>
              <a:t>.</a:t>
            </a:r>
            <a:endParaRPr lang="en-GB" sz="2400" dirty="0"/>
          </a:p>
        </p:txBody>
      </p:sp>
      <p:sp>
        <p:nvSpPr>
          <p:cNvPr id="14" name="TextBox 13">
            <a:extLst>
              <a:ext uri="{FF2B5EF4-FFF2-40B4-BE49-F238E27FC236}">
                <a16:creationId xmlns:a16="http://schemas.microsoft.com/office/drawing/2014/main" id="{482B230B-DBF8-422D-AFE0-29D98CEA2774}"/>
              </a:ext>
            </a:extLst>
          </p:cNvPr>
          <p:cNvSpPr txBox="1"/>
          <p:nvPr/>
        </p:nvSpPr>
        <p:spPr>
          <a:xfrm>
            <a:off x="334537" y="3505201"/>
            <a:ext cx="11463453" cy="707886"/>
          </a:xfrm>
          <a:prstGeom prst="rect">
            <a:avLst/>
          </a:prstGeom>
          <a:solidFill>
            <a:schemeClr val="accent4">
              <a:lumMod val="75000"/>
            </a:schemeClr>
          </a:solidFill>
          <a:scene3d>
            <a:camera prst="orthographicFront"/>
            <a:lightRig rig="threePt" dir="t"/>
          </a:scene3d>
          <a:sp3d>
            <a:bevelT w="139700" prst="cross"/>
          </a:sp3d>
        </p:spPr>
        <p:txBody>
          <a:bodyPr wrap="square">
            <a:spAutoFit/>
          </a:bodyPr>
          <a:lstStyle/>
          <a:p>
            <a:pPr algn="ctr"/>
            <a:r>
              <a:rPr lang="en-GB" sz="4000" b="1" dirty="0">
                <a:latin typeface="Cambria" panose="02040503050406030204" pitchFamily="18" charset="0"/>
                <a:ea typeface="Cambria" panose="02040503050406030204" pitchFamily="18" charset="0"/>
              </a:rPr>
              <a:t>Record Keeping Guidance</a:t>
            </a:r>
            <a:endParaRPr lang="en-GB" sz="28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2EB19459-C032-4F50-A6C2-DBED7325B219}"/>
              </a:ext>
            </a:extLst>
          </p:cNvPr>
          <p:cNvSpPr txBox="1"/>
          <p:nvPr/>
        </p:nvSpPr>
        <p:spPr>
          <a:xfrm>
            <a:off x="356839" y="74345"/>
            <a:ext cx="2795239" cy="707886"/>
          </a:xfrm>
          <a:prstGeom prst="rect">
            <a:avLst/>
          </a:prstGeom>
          <a:solidFill>
            <a:schemeClr val="accent2">
              <a:lumMod val="20000"/>
              <a:lumOff val="80000"/>
            </a:schemeClr>
          </a:solidFill>
        </p:spPr>
        <p:txBody>
          <a:bodyPr wrap="square" rtlCol="0">
            <a:spAutoFit/>
          </a:bodyPr>
          <a:lstStyle/>
          <a:p>
            <a:r>
              <a:rPr lang="en-US" sz="4000" b="1" dirty="0">
                <a:latin typeface="Cambria" panose="02040503050406030204" pitchFamily="18" charset="0"/>
                <a:ea typeface="Cambria" panose="02040503050406030204" pitchFamily="18" charset="0"/>
              </a:rPr>
              <a:t>Guidance</a:t>
            </a:r>
            <a:endParaRPr lang="en-GB" sz="4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94261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8AFD8A-2221-4777-BDAB-4BF535872EC7}"/>
              </a:ext>
            </a:extLst>
          </p:cNvPr>
          <p:cNvSpPr>
            <a:spLocks noGrp="1"/>
          </p:cNvSpPr>
          <p:nvPr>
            <p:ph type="title"/>
          </p:nvPr>
        </p:nvSpPr>
        <p:spPr>
          <a:xfrm>
            <a:off x="838200" y="365126"/>
            <a:ext cx="10515600" cy="933672"/>
          </a:xfrm>
        </p:spPr>
        <p:txBody>
          <a:bodyPr/>
          <a:lstStyle/>
          <a:p>
            <a:r>
              <a:rPr lang="en-GB" b="1" dirty="0">
                <a:solidFill>
                  <a:schemeClr val="accent6"/>
                </a:solidFill>
              </a:rPr>
              <a:t>system interoperability</a:t>
            </a:r>
            <a:endParaRPr lang="en-GB" dirty="0"/>
          </a:p>
        </p:txBody>
      </p:sp>
      <p:sp>
        <p:nvSpPr>
          <p:cNvPr id="6" name="Content Placeholder 5">
            <a:extLst>
              <a:ext uri="{FF2B5EF4-FFF2-40B4-BE49-F238E27FC236}">
                <a16:creationId xmlns:a16="http://schemas.microsoft.com/office/drawing/2014/main" id="{B3A1C71F-E2A0-4D21-BC1D-1A20C26020DD}"/>
              </a:ext>
            </a:extLst>
          </p:cNvPr>
          <p:cNvSpPr>
            <a:spLocks noGrp="1"/>
          </p:cNvSpPr>
          <p:nvPr>
            <p:ph idx="1"/>
          </p:nvPr>
        </p:nvSpPr>
        <p:spPr>
          <a:xfrm>
            <a:off x="6096000" y="1920410"/>
            <a:ext cx="5257800" cy="4695886"/>
          </a:xfrm>
        </p:spPr>
        <p:txBody>
          <a:bodyPr>
            <a:normAutofit fontScale="92500" lnSpcReduction="20000"/>
          </a:bodyPr>
          <a:lstStyle/>
          <a:p>
            <a:pPr algn="l" rtl="0"/>
            <a:r>
              <a:rPr lang="en-GB" dirty="0"/>
              <a:t>The </a:t>
            </a:r>
            <a:r>
              <a:rPr lang="en-GB" b="1" dirty="0"/>
              <a:t>semantic data model defined in EN 16931</a:t>
            </a:r>
            <a:r>
              <a:rPr lang="en-GB" dirty="0"/>
              <a:t> </a:t>
            </a:r>
            <a:r>
              <a:rPr lang="en-GB" dirty="0">
                <a:solidFill>
                  <a:srgbClr val="FF0000"/>
                </a:solidFill>
              </a:rPr>
              <a:t>identifies only the mandatory and optional </a:t>
            </a:r>
            <a:r>
              <a:rPr lang="en-GB" b="1" dirty="0"/>
              <a:t>core information elements </a:t>
            </a:r>
            <a:r>
              <a:rPr lang="en-GB" dirty="0">
                <a:solidFill>
                  <a:srgbClr val="FF0000"/>
                </a:solidFill>
              </a:rPr>
              <a:t>necessary to ensure </a:t>
            </a:r>
            <a:r>
              <a:rPr lang="en-GB" b="1" dirty="0">
                <a:solidFill>
                  <a:schemeClr val="accent1"/>
                </a:solidFill>
              </a:rPr>
              <a:t>business, legal and fiscal compliance of the invoice.</a:t>
            </a:r>
            <a:r>
              <a:rPr lang="en-GB" dirty="0"/>
              <a:t> Defining a core set of information elements enables business </a:t>
            </a:r>
            <a:r>
              <a:rPr lang="en-GB" b="1" dirty="0">
                <a:solidFill>
                  <a:schemeClr val="accent6"/>
                </a:solidFill>
              </a:rPr>
              <a:t>system interoperability </a:t>
            </a:r>
            <a:r>
              <a:rPr lang="en-GB" dirty="0"/>
              <a:t>for invoice exchange. </a:t>
            </a:r>
          </a:p>
          <a:p>
            <a:pPr algn="l" rtl="0"/>
            <a:r>
              <a:rPr lang="en-GB" dirty="0"/>
              <a:t>Additionally, </a:t>
            </a:r>
            <a:r>
              <a:rPr lang="en-GB" b="1" dirty="0"/>
              <a:t>business rules for each information element</a:t>
            </a:r>
            <a:r>
              <a:rPr lang="en-GB" dirty="0"/>
              <a:t> may be established based on the </a:t>
            </a:r>
            <a:r>
              <a:rPr lang="en-GB" b="1" dirty="0"/>
              <a:t>business function</a:t>
            </a:r>
            <a:r>
              <a:rPr lang="en-GB" dirty="0"/>
              <a:t> and the </a:t>
            </a:r>
            <a:r>
              <a:rPr lang="en-GB" b="1" dirty="0"/>
              <a:t>business process</a:t>
            </a:r>
            <a:r>
              <a:rPr lang="en-GB" dirty="0"/>
              <a:t> that the invoice is supporting.</a:t>
            </a:r>
          </a:p>
        </p:txBody>
      </p:sp>
      <p:pic>
        <p:nvPicPr>
          <p:cNvPr id="4" name="Picture 3">
            <a:extLst>
              <a:ext uri="{FF2B5EF4-FFF2-40B4-BE49-F238E27FC236}">
                <a16:creationId xmlns:a16="http://schemas.microsoft.com/office/drawing/2014/main" id="{3CB9A4DF-B365-437C-9798-7F71E4EA4423}"/>
              </a:ext>
            </a:extLst>
          </p:cNvPr>
          <p:cNvPicPr>
            <a:picLocks noChangeAspect="1"/>
          </p:cNvPicPr>
          <p:nvPr/>
        </p:nvPicPr>
        <p:blipFill>
          <a:blip r:embed="rId2"/>
          <a:stretch>
            <a:fillRect/>
          </a:stretch>
        </p:blipFill>
        <p:spPr>
          <a:xfrm>
            <a:off x="436816" y="1145313"/>
            <a:ext cx="5439114" cy="5398180"/>
          </a:xfrm>
          <a:prstGeom prst="rect">
            <a:avLst/>
          </a:prstGeom>
        </p:spPr>
      </p:pic>
    </p:spTree>
    <p:extLst>
      <p:ext uri="{BB962C8B-B14F-4D97-AF65-F5344CB8AC3E}">
        <p14:creationId xmlns:p14="http://schemas.microsoft.com/office/powerpoint/2010/main" val="40384947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FFE7-5A68-4FAD-AAC7-213163F8F952}"/>
              </a:ext>
            </a:extLst>
          </p:cNvPr>
          <p:cNvSpPr>
            <a:spLocks noGrp="1"/>
          </p:cNvSpPr>
          <p:nvPr>
            <p:ph type="title"/>
          </p:nvPr>
        </p:nvSpPr>
        <p:spPr/>
        <p:txBody>
          <a:bodyPr/>
          <a:lstStyle/>
          <a:p>
            <a:r>
              <a:rPr lang="fa-IR" dirty="0"/>
              <a:t>درخواست پرداخت – </a:t>
            </a:r>
            <a:r>
              <a:rPr lang="en-US" dirty="0"/>
              <a:t>Request to Pay</a:t>
            </a:r>
            <a:endParaRPr lang="en-GB" dirty="0"/>
          </a:p>
        </p:txBody>
      </p:sp>
      <p:sp>
        <p:nvSpPr>
          <p:cNvPr id="3" name="Content Placeholder 2">
            <a:extLst>
              <a:ext uri="{FF2B5EF4-FFF2-40B4-BE49-F238E27FC236}">
                <a16:creationId xmlns:a16="http://schemas.microsoft.com/office/drawing/2014/main" id="{1569B88B-316D-4746-BBB7-D3B7A97117CE}"/>
              </a:ext>
            </a:extLst>
          </p:cNvPr>
          <p:cNvSpPr>
            <a:spLocks noGrp="1"/>
          </p:cNvSpPr>
          <p:nvPr>
            <p:ph idx="1"/>
          </p:nvPr>
        </p:nvSpPr>
        <p:spPr/>
        <p:txBody>
          <a:bodyPr>
            <a:normAutofit/>
          </a:bodyPr>
          <a:lstStyle/>
          <a:p>
            <a:r>
              <a:rPr lang="fa-IR" sz="2400" dirty="0">
                <a:solidFill>
                  <a:srgbClr val="000000"/>
                </a:solidFill>
                <a:effectLst/>
                <a:latin typeface="Times New Roman" panose="02020603050405020304" pitchFamily="18" charset="0"/>
                <a:ea typeface="Calibri" panose="020F0502020204030204" pitchFamily="34" charset="0"/>
              </a:rPr>
              <a:t>مبنای حسابداری تعهدی مورد استناد سازمان امور مالیاتی، اهمیت رخداد انتقال وجه از خریدار به فروشنده را در تشخیص و دریافت مالیات، از الزامی اساسی، به جایگاه اسناد مثبته تبدیل کرده است.</a:t>
            </a:r>
            <a:endParaRPr lang="en-US" sz="2400" dirty="0">
              <a:solidFill>
                <a:srgbClr val="000000"/>
              </a:solidFill>
              <a:effectLst/>
              <a:latin typeface="Times New Roman" panose="02020603050405020304" pitchFamily="18" charset="0"/>
              <a:ea typeface="Calibri" panose="020F0502020204030204" pitchFamily="34" charset="0"/>
            </a:endParaRPr>
          </a:p>
          <a:p>
            <a:r>
              <a:rPr lang="fa-IR" sz="2400" dirty="0">
                <a:solidFill>
                  <a:srgbClr val="000000"/>
                </a:solidFill>
                <a:effectLst/>
                <a:latin typeface="Times New Roman" panose="02020603050405020304" pitchFamily="18" charset="0"/>
                <a:ea typeface="Calibri" panose="020F0502020204030204" pitchFamily="34" charset="0"/>
              </a:rPr>
              <a:t>تجربه موفقیت آمیز دنیا در پیوند دادن نظام پرداخت با اکوسیستم صورتحساب الکترونیکی، بکارگیری یک حلقه واسط بین این دو بوده است. </a:t>
            </a:r>
          </a:p>
          <a:p>
            <a:r>
              <a:rPr lang="fa-IR" sz="2400" dirty="0">
                <a:solidFill>
                  <a:srgbClr val="000000"/>
                </a:solidFill>
                <a:effectLst/>
                <a:latin typeface="Times New Roman" panose="02020603050405020304" pitchFamily="18" charset="0"/>
                <a:ea typeface="Calibri" panose="020F0502020204030204" pitchFamily="34" charset="0"/>
              </a:rPr>
              <a:t>سامانه اتوماسیون فروشنده [و در موارد استثنائی خریدار] ضمن صدور یکی از انواع اسناد صورتحساب، اقدام به تولید یک </a:t>
            </a:r>
            <a:r>
              <a:rPr lang="fa-IR" sz="2400" dirty="0">
                <a:solidFill>
                  <a:srgbClr val="000000"/>
                </a:solidFill>
                <a:latin typeface="Times New Roman" panose="02020603050405020304" pitchFamily="18" charset="0"/>
                <a:ea typeface="Calibri" panose="020F0502020204030204" pitchFamily="34" charset="0"/>
              </a:rPr>
              <a:t>سند الکترونیکی دیگر با نام درخواست برای پرداخت </a:t>
            </a:r>
            <a:r>
              <a:rPr lang="fa-IR" sz="2400" dirty="0" err="1">
                <a:solidFill>
                  <a:srgbClr val="000000"/>
                </a:solidFill>
                <a:latin typeface="Times New Roman" panose="02020603050405020304" pitchFamily="18" charset="0"/>
                <a:ea typeface="Calibri" panose="020F0502020204030204" pitchFamily="34" charset="0"/>
              </a:rPr>
              <a:t>می‎نماید</a:t>
            </a:r>
            <a:r>
              <a:rPr lang="fa-IR" sz="2400" dirty="0">
                <a:solidFill>
                  <a:srgbClr val="000000"/>
                </a:solidFill>
                <a:latin typeface="Times New Roman" panose="02020603050405020304" pitchFamily="18" charset="0"/>
                <a:ea typeface="Calibri" panose="020F0502020204030204" pitchFamily="34" charset="0"/>
              </a:rPr>
              <a:t>. </a:t>
            </a:r>
          </a:p>
          <a:p>
            <a:r>
              <a:rPr lang="fa-IR" sz="2400" dirty="0">
                <a:solidFill>
                  <a:srgbClr val="000000"/>
                </a:solidFill>
                <a:latin typeface="Times New Roman" panose="02020603050405020304" pitchFamily="18" charset="0"/>
                <a:ea typeface="Calibri" panose="020F0502020204030204" pitchFamily="34" charset="0"/>
              </a:rPr>
              <a:t>این دستور برای پرداخت میتواند همان لحظه و بصورت برخط و بلادرنگ برای مثلا یک کارتخوان تحت ارتباط مدل </a:t>
            </a:r>
            <a:r>
              <a:rPr lang="en-US" sz="2400" dirty="0">
                <a:solidFill>
                  <a:srgbClr val="000000"/>
                </a:solidFill>
                <a:latin typeface="Times New Roman" panose="02020603050405020304" pitchFamily="18" charset="0"/>
                <a:ea typeface="Calibri" panose="020F0502020204030204" pitchFamily="34" charset="0"/>
              </a:rPr>
              <a:t>PC-to-EFTPOS</a:t>
            </a:r>
            <a:r>
              <a:rPr lang="fa-IR" sz="2400" dirty="0">
                <a:solidFill>
                  <a:srgbClr val="000000"/>
                </a:solidFill>
                <a:latin typeface="Times New Roman" panose="02020603050405020304" pitchFamily="18" charset="0"/>
                <a:ea typeface="Calibri" panose="020F0502020204030204" pitchFamily="34" charset="0"/>
              </a:rPr>
              <a:t> ارسال شده و اسباب ساخت تراکنش پرداخت با مبلغ مشخصی را فراهم آورد. </a:t>
            </a:r>
          </a:p>
          <a:p>
            <a:r>
              <a:rPr lang="fa-IR" sz="2400" dirty="0">
                <a:solidFill>
                  <a:srgbClr val="000000"/>
                </a:solidFill>
                <a:latin typeface="Times New Roman" panose="02020603050405020304" pitchFamily="18" charset="0"/>
                <a:ea typeface="Calibri" panose="020F0502020204030204" pitchFamily="34" charset="0"/>
              </a:rPr>
              <a:t>میتواند در سمت سامانه فروشنده، ذخیره شده و با فاصله زمانی برای یکی از </a:t>
            </a:r>
            <a:r>
              <a:rPr lang="fa-IR" sz="2400" dirty="0" err="1">
                <a:solidFill>
                  <a:srgbClr val="000000"/>
                </a:solidFill>
                <a:latin typeface="Times New Roman" panose="02020603050405020304" pitchFamily="18" charset="0"/>
                <a:ea typeface="Calibri" panose="020F0502020204030204" pitchFamily="34" charset="0"/>
              </a:rPr>
              <a:t>سامانه‎های</a:t>
            </a:r>
            <a:r>
              <a:rPr lang="fa-IR" sz="2400" dirty="0">
                <a:solidFill>
                  <a:srgbClr val="000000"/>
                </a:solidFill>
                <a:latin typeface="Times New Roman" panose="02020603050405020304" pitchFamily="18" charset="0"/>
                <a:ea typeface="Calibri" panose="020F0502020204030204" pitchFamily="34" charset="0"/>
              </a:rPr>
              <a:t> نظام جامع نظام پرداخت (ساتنا، پایا، چکاوک و ...) ارسال شود. </a:t>
            </a:r>
          </a:p>
          <a:p>
            <a:r>
              <a:rPr lang="fa-IR" sz="2400" dirty="0">
                <a:solidFill>
                  <a:srgbClr val="000000"/>
                </a:solidFill>
                <a:latin typeface="Times New Roman" panose="02020603050405020304" pitchFamily="18" charset="0"/>
                <a:ea typeface="Calibri" panose="020F0502020204030204" pitchFamily="34" charset="0"/>
              </a:rPr>
              <a:t>سامانه </a:t>
            </a:r>
            <a:r>
              <a:rPr lang="fa-IR" sz="2400" dirty="0" err="1">
                <a:solidFill>
                  <a:srgbClr val="000000"/>
                </a:solidFill>
                <a:latin typeface="Times New Roman" panose="02020603050405020304" pitchFamily="18" charset="0"/>
                <a:ea typeface="Calibri" panose="020F0502020204030204" pitchFamily="34" charset="0"/>
              </a:rPr>
              <a:t>سپام</a:t>
            </a:r>
            <a:r>
              <a:rPr lang="fa-IR" sz="2400" dirty="0">
                <a:solidFill>
                  <a:srgbClr val="000000"/>
                </a:solidFill>
                <a:latin typeface="Times New Roman" panose="02020603050405020304" pitchFamily="18" charset="0"/>
                <a:ea typeface="Calibri" panose="020F0502020204030204" pitchFamily="34" charset="0"/>
              </a:rPr>
              <a:t> شبکه بانکی، </a:t>
            </a:r>
            <a:r>
              <a:rPr lang="fa-IR" sz="2400" dirty="0" err="1">
                <a:solidFill>
                  <a:srgbClr val="000000"/>
                </a:solidFill>
                <a:latin typeface="Times New Roman" panose="02020603050405020304" pitchFamily="18" charset="0"/>
                <a:ea typeface="Calibri" panose="020F0502020204030204" pitchFamily="34" charset="0"/>
              </a:rPr>
              <a:t>هم‎اکنون</a:t>
            </a:r>
            <a:r>
              <a:rPr lang="fa-IR" sz="2400" dirty="0">
                <a:solidFill>
                  <a:srgbClr val="000000"/>
                </a:solidFill>
                <a:latin typeface="Times New Roman" panose="02020603050405020304" pitchFamily="18" charset="0"/>
                <a:ea typeface="Calibri" panose="020F0502020204030204" pitchFamily="34" charset="0"/>
              </a:rPr>
              <a:t> با چنین منطق و مدلی فعالیت </a:t>
            </a:r>
            <a:r>
              <a:rPr lang="fa-IR" sz="2400" dirty="0" err="1">
                <a:solidFill>
                  <a:srgbClr val="000000"/>
                </a:solidFill>
                <a:latin typeface="Times New Roman" panose="02020603050405020304" pitchFamily="18" charset="0"/>
                <a:ea typeface="Calibri" panose="020F0502020204030204" pitchFamily="34" charset="0"/>
              </a:rPr>
              <a:t>می‎کند</a:t>
            </a:r>
            <a:r>
              <a:rPr lang="fa-IR" sz="2400" dirty="0">
                <a:solidFill>
                  <a:srgbClr val="000000"/>
                </a:solidFill>
                <a:latin typeface="Times New Roman" panose="02020603050405020304" pitchFamily="18" charset="0"/>
                <a:ea typeface="Calibri" panose="020F0502020204030204" pitchFamily="34" charset="0"/>
              </a:rPr>
              <a:t>. </a:t>
            </a:r>
          </a:p>
          <a:p>
            <a:r>
              <a:rPr lang="fa-IR" sz="2400" dirty="0">
                <a:solidFill>
                  <a:srgbClr val="000000"/>
                </a:solidFill>
                <a:latin typeface="Times New Roman" panose="02020603050405020304" pitchFamily="18" charset="0"/>
                <a:ea typeface="Calibri" panose="020F0502020204030204" pitchFamily="34" charset="0"/>
              </a:rPr>
              <a:t>استاندارد مورد استفاده برای ساخت دستور پرداخت </a:t>
            </a:r>
            <a:r>
              <a:rPr lang="en-US" sz="2400" dirty="0">
                <a:solidFill>
                  <a:srgbClr val="000000"/>
                </a:solidFill>
                <a:latin typeface="Times New Roman" panose="02020603050405020304" pitchFamily="18" charset="0"/>
                <a:ea typeface="Calibri" panose="020F0502020204030204" pitchFamily="34" charset="0"/>
              </a:rPr>
              <a:t>ISO 20022</a:t>
            </a:r>
            <a:r>
              <a:rPr lang="fa-IR" sz="2400" dirty="0">
                <a:solidFill>
                  <a:srgbClr val="000000"/>
                </a:solidFill>
                <a:latin typeface="Times New Roman" panose="02020603050405020304" pitchFamily="18" charset="0"/>
                <a:ea typeface="Calibri" panose="020F0502020204030204" pitchFamily="34" charset="0"/>
              </a:rPr>
              <a:t> است که در شبکه بانکی با آن آشنایی وجود دارد.</a:t>
            </a:r>
          </a:p>
        </p:txBody>
      </p:sp>
    </p:spTree>
    <p:extLst>
      <p:ext uri="{BB962C8B-B14F-4D97-AF65-F5344CB8AC3E}">
        <p14:creationId xmlns:p14="http://schemas.microsoft.com/office/powerpoint/2010/main" val="1008290979"/>
      </p:ext>
    </p:extLst>
  </p:cSld>
  <p:clrMapOvr>
    <a:masterClrMapping/>
  </p:clrMapOvr>
</p:sld>
</file>

<file path=ppt/theme/theme1.xml><?xml version="1.0" encoding="utf-8"?>
<a:theme xmlns:a="http://schemas.openxmlformats.org/drawingml/2006/main" name="Vahid Simi 16th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akkal+Cambria+Calibri">
      <a:majorFont>
        <a:latin typeface="Cambria"/>
        <a:ea typeface=""/>
        <a:cs typeface="Calibri"/>
      </a:majorFont>
      <a:minorFont>
        <a:latin typeface="Cambria"/>
        <a:ea typeface=""/>
        <a:cs typeface="Sakkal Majall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hid Simi 16th Theme" id="{902D4D17-2371-4355-9801-EA4A294BE3AA}" vid="{DF38A02B-3A87-48B4-BF2E-9556EFABB8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Vahid Simi 16th Theme</Template>
  <TotalTime>4626</TotalTime>
  <Words>7404</Words>
  <Application>Microsoft Office PowerPoint</Application>
  <PresentationFormat>Widescreen</PresentationFormat>
  <Paragraphs>787</Paragraphs>
  <Slides>76</Slides>
  <Notes>3</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76</vt:i4>
      </vt:variant>
    </vt:vector>
  </HeadingPairs>
  <TitlesOfParts>
    <vt:vector size="99" baseType="lpstr">
      <vt:lpstr>Cambria</vt:lpstr>
      <vt:lpstr>Wingdings 2</vt:lpstr>
      <vt:lpstr>Sakkal Majalla</vt:lpstr>
      <vt:lpstr>Britannic Bold</vt:lpstr>
      <vt:lpstr>BMitraBold</vt:lpstr>
      <vt:lpstr>Times New Roman</vt:lpstr>
      <vt:lpstr>IRANSans Medium</vt:lpstr>
      <vt:lpstr>BMitra</vt:lpstr>
      <vt:lpstr>Wingdings</vt:lpstr>
      <vt:lpstr>Stencil</vt:lpstr>
      <vt:lpstr>OpenSans-Regular</vt:lpstr>
      <vt:lpstr>Arial</vt:lpstr>
      <vt:lpstr>Fira Sans Extra Condensed Medium</vt:lpstr>
      <vt:lpstr>B Lotus</vt:lpstr>
      <vt:lpstr>Open Sans</vt:lpstr>
      <vt:lpstr>Lucida Sans Unicode</vt:lpstr>
      <vt:lpstr>Arial</vt:lpstr>
      <vt:lpstr>Georgia</vt:lpstr>
      <vt:lpstr>Bodoni MT</vt:lpstr>
      <vt:lpstr>Calibri</vt:lpstr>
      <vt:lpstr>Segoe UI Symbol</vt:lpstr>
      <vt:lpstr>.Arabic UI Text</vt:lpstr>
      <vt:lpstr>Vahid Simi 16th Theme</vt:lpstr>
      <vt:lpstr>پیشنهادی به شرکتهای معتمد مالیاتی</vt:lpstr>
      <vt:lpstr>چیستی مالیات</vt:lpstr>
      <vt:lpstr>فیزیک کوانتومی و اسطوره</vt:lpstr>
      <vt:lpstr>آگاهی داشتن و دسترسی به علم</vt:lpstr>
      <vt:lpstr>اسطوره دولت</vt:lpstr>
      <vt:lpstr>کاوش‎ها و یافته‎ها درباره نسبت توسعه و بوروکراسی</vt:lpstr>
      <vt:lpstr>نظام مالیات‎ستانی مربوط به هر دو بخش حکومت است</vt:lpstr>
      <vt:lpstr>مالیات ستانی</vt:lpstr>
      <vt:lpstr>اسطوره مالیات دادن (Commitment)</vt:lpstr>
      <vt:lpstr>اشخاص، دارای ترجیحات ذهنی مبنی بر عدم پرداخت مالیات ضمن بهره‎گیری از کالاهای عمومی هستند</vt:lpstr>
      <vt:lpstr>مجموعه تهدیدات بالقوه و سرکوب بالفعل منصفانه </vt:lpstr>
      <vt:lpstr>PowerPoint Presentation</vt:lpstr>
      <vt:lpstr>صرفه تمکین</vt:lpstr>
      <vt:lpstr>کنش تمکین و ماهیت آن</vt:lpstr>
      <vt:lpstr>مشکلات ساختاری مالیات‎ستانی</vt:lpstr>
      <vt:lpstr>محدوده تنگ مالیات‎ستانی</vt:lpstr>
      <vt:lpstr>PowerPoint Presentation</vt:lpstr>
      <vt:lpstr>PowerPoint Presentation</vt:lpstr>
      <vt:lpstr>معافیت‎های مالیاتی</vt:lpstr>
      <vt:lpstr>منشاء دریافت مالیات</vt:lpstr>
      <vt:lpstr>مالیات اشخاص حقوقی از کل مالیات‎ها و مالیات شرکتهای غیردولتی از اشخاص حقوقی</vt:lpstr>
      <vt:lpstr>شاخصهای بانک جهانی از مالیات ستانی مطلوب برای کسب و کارها</vt:lpstr>
      <vt:lpstr>PowerPoint Presentation</vt:lpstr>
      <vt:lpstr>حقوق مؤدی در نظام مالیاتی</vt:lpstr>
      <vt:lpstr>دادرسی غیرمنصفانه</vt:lpstr>
      <vt:lpstr>مالیات‎ستانی الکترونیکی- سوابق و مقدمات</vt:lpstr>
      <vt:lpstr>سوابق قدیمی‎تر سازمان در زمینه مالیات‎ستانی الکترونیکی</vt:lpstr>
      <vt:lpstr>PowerPoint Presentation</vt:lpstr>
      <vt:lpstr>پروژه پایانه‎های فروشگاهی و سامانه مؤدیان سابقه‎ای طولانی دارد</vt:lpstr>
      <vt:lpstr>Monitoring and Evaluation Framework</vt:lpstr>
      <vt:lpstr>PowerPoint Presentation</vt:lpstr>
      <vt:lpstr>رسیدن به اهداف تنها با کمک فاوا مقدور نیست. ابزارسازی و نهادسازی لازمست </vt:lpstr>
      <vt:lpstr>گسست حاکمیت قانون و مدیریت خدمات عمومی</vt:lpstr>
      <vt:lpstr>ابزار ارزیابی سریع سنجش حاکمیت قانون توسط «برنامه توسعه سازمان ملل متحد» جهت ارزیابی حاکمیت قانون در بخش عمومی</vt:lpstr>
      <vt:lpstr>مالیات‎ستانی الکترونیکی- وضعیت مطلوب</vt:lpstr>
      <vt:lpstr>مالیات‎ستانی الکترونیکی – از منظر سازمان مالیاتی</vt:lpstr>
      <vt:lpstr>بکارگیری خدمات فاوامحور توسط سازمان مالیاتی در راستای مدیریت ریسک تمکین</vt:lpstr>
      <vt:lpstr>سیاست‎های ابلاغی مقام رهبری در خصوص برنامه توسعه پنجم </vt:lpstr>
      <vt:lpstr>راهکار چیست؟</vt:lpstr>
      <vt:lpstr>شبکه اطلاعات اقتصادی</vt:lpstr>
      <vt:lpstr>نقش اپراتورها در اقتصاد اطلاعات</vt:lpstr>
      <vt:lpstr>اقتصاد اطلاعات</vt:lpstr>
      <vt:lpstr>اطلاعات نامتقارن</vt:lpstr>
      <vt:lpstr>اقتصاد اطلاعات</vt:lpstr>
      <vt:lpstr>یکپارچگی اکوسیستم با تمامیت دولت الکترونیکی</vt:lpstr>
      <vt:lpstr>Leverage Development</vt:lpstr>
      <vt:lpstr>پایان</vt:lpstr>
      <vt:lpstr>ضمیمه شماره (1) اکوسیستم پیشنهادی مالیات‎ستانی الکترونیکی</vt:lpstr>
      <vt:lpstr>PowerPoint Presentation</vt:lpstr>
      <vt:lpstr>PowerPoint Presentation</vt:lpstr>
      <vt:lpstr>ضمیمه شماره (2) چالش‎های اساسی در زمینه پیوند با پرداخت الکترونیکی</vt:lpstr>
      <vt:lpstr>اشتباه شدید یا کنش جمعی غیراخلاقی و آسیب‎رسان</vt:lpstr>
      <vt:lpstr>PowerPoint Presentation</vt:lpstr>
      <vt:lpstr>PowerPoint Presentation</vt:lpstr>
      <vt:lpstr>PowerPoint Presentation</vt:lpstr>
      <vt:lpstr>ضمیمه شماره (3) پروژه صورتحساب الکترونیکی در وضعیتی که صورتحساب تعریف نشده است</vt:lpstr>
      <vt:lpstr>ترمینولوژی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محدودیت در ساده سازی صورتحساب</vt:lpstr>
      <vt:lpstr>E-Invoice Interoperability layers</vt:lpstr>
      <vt:lpstr>انصاف مالیاتی</vt:lpstr>
      <vt:lpstr>ظهور هویت دیجیتالی رسمی</vt:lpstr>
      <vt:lpstr>Standard Audit File – Tax (SAF-T)- ver2.0</vt:lpstr>
      <vt:lpstr>Test Procedures for Tax Audit Assur</vt:lpstr>
      <vt:lpstr>system interoperability</vt:lpstr>
      <vt:lpstr>درخواست پرداخت – Request to Pay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vahid</dc:creator>
  <cp:lastModifiedBy>vahid</cp:lastModifiedBy>
  <cp:revision>78</cp:revision>
  <dcterms:created xsi:type="dcterms:W3CDTF">2024-04-26T22:43:41Z</dcterms:created>
  <dcterms:modified xsi:type="dcterms:W3CDTF">2024-04-30T08:03:00Z</dcterms:modified>
</cp:coreProperties>
</file>