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7" r:id="rId3"/>
    <p:sldId id="257" r:id="rId4"/>
    <p:sldId id="259" r:id="rId5"/>
    <p:sldId id="260" r:id="rId6"/>
    <p:sldId id="262" r:id="rId7"/>
    <p:sldId id="274" r:id="rId8"/>
    <p:sldId id="263" r:id="rId9"/>
    <p:sldId id="264" r:id="rId10"/>
    <p:sldId id="265" r:id="rId11"/>
    <p:sldId id="267" r:id="rId12"/>
    <p:sldId id="266" r:id="rId13"/>
    <p:sldId id="268" r:id="rId14"/>
    <p:sldId id="269" r:id="rId15"/>
    <p:sldId id="270" r:id="rId16"/>
    <p:sldId id="271" r:id="rId17"/>
    <p:sldId id="272" r:id="rId18"/>
    <p:sldId id="273" r:id="rId19"/>
    <p:sldId id="277" r:id="rId20"/>
    <p:sldId id="275" r:id="rId21"/>
    <p:sldId id="276" r:id="rId22"/>
    <p:sldId id="278" r:id="rId23"/>
    <p:sldId id="261" r:id="rId24"/>
    <p:sldId id="279" r:id="rId25"/>
    <p:sldId id="281" r:id="rId26"/>
    <p:sldId id="280" r:id="rId27"/>
    <p:sldId id="282" r:id="rId28"/>
    <p:sldId id="283" r:id="rId29"/>
    <p:sldId id="284" r:id="rId30"/>
    <p:sldId id="285" r:id="rId31"/>
    <p:sldId id="286"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6" d="100"/>
          <a:sy n="106" d="100"/>
        </p:scale>
        <p:origin x="114"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12/30/2024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12/30/2024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12/30/2024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12/30/2024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12/30/2024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12/30/2024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12/30/2024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12/30/2024</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12/30/2024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12/30/2024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12/30/2024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12/30/2024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12/30/2024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12/30/2024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12/30/2024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12/30/2024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12/30/2024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12/30/2024</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75157" y="2089982"/>
            <a:ext cx="8825658" cy="2482017"/>
          </a:xfrm>
        </p:spPr>
        <p:txBody>
          <a:bodyPr/>
          <a:lstStyle/>
          <a:p>
            <a:pPr algn="ctr" rtl="1"/>
            <a:r>
              <a:rPr lang="fa-IR" dirty="0">
                <a:cs typeface="B Titr" panose="00000700000000000000" pitchFamily="2" charset="-78"/>
              </a:rPr>
              <a:t>بنام خدای وجدانهای بیدار</a:t>
            </a:r>
            <a:br>
              <a:rPr lang="fa-IR" dirty="0">
                <a:cs typeface="B Titr" panose="00000700000000000000" pitchFamily="2" charset="-78"/>
              </a:rPr>
            </a:br>
            <a:r>
              <a:rPr lang="fa-IR" dirty="0">
                <a:cs typeface="B Titr" panose="00000700000000000000" pitchFamily="2" charset="-78"/>
              </a:rPr>
              <a:t>سلام</a:t>
            </a:r>
            <a:endParaRPr lang="en-US" dirty="0">
              <a:cs typeface="B Titr" panose="00000700000000000000" pitchFamily="2" charset="-78"/>
            </a:endParaRPr>
          </a:p>
        </p:txBody>
      </p:sp>
    </p:spTree>
    <p:extLst>
      <p:ext uri="{BB962C8B-B14F-4D97-AF65-F5344CB8AC3E}">
        <p14:creationId xmlns:p14="http://schemas.microsoft.com/office/powerpoint/2010/main" val="584766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83322" y="2734962"/>
            <a:ext cx="8825658" cy="1169208"/>
          </a:xfrm>
        </p:spPr>
        <p:txBody>
          <a:bodyPr/>
          <a:lstStyle/>
          <a:p>
            <a:pPr algn="ctr" rtl="1"/>
            <a:r>
              <a:rPr lang="fa-IR" dirty="0">
                <a:cs typeface="B Titr" panose="00000700000000000000" pitchFamily="2" charset="-78"/>
              </a:rPr>
              <a:t>انرژی برق نبض زندگی</a:t>
            </a:r>
            <a:endParaRPr lang="en-US" dirty="0">
              <a:cs typeface="B Titr" panose="00000700000000000000" pitchFamily="2" charset="-78"/>
            </a:endParaRPr>
          </a:p>
        </p:txBody>
      </p:sp>
    </p:spTree>
    <p:extLst>
      <p:ext uri="{BB962C8B-B14F-4D97-AF65-F5344CB8AC3E}">
        <p14:creationId xmlns:p14="http://schemas.microsoft.com/office/powerpoint/2010/main" val="2295522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616" y="667265"/>
            <a:ext cx="12035481" cy="5404021"/>
          </a:xfrm>
        </p:spPr>
        <p:txBody>
          <a:bodyPr/>
          <a:lstStyle/>
          <a:p>
            <a:pPr algn="ctr" rtl="1">
              <a:lnSpc>
                <a:spcPct val="150000"/>
              </a:lnSpc>
            </a:pPr>
            <a:r>
              <a:rPr lang="fa-IR" sz="4400" dirty="0">
                <a:cs typeface="B Titr" panose="00000700000000000000" pitchFamily="2" charset="-78"/>
              </a:rPr>
              <a:t>برق به مانند جریان خون در رگهای بدن انسان در شبکه برق ایران به طول </a:t>
            </a:r>
            <a:r>
              <a:rPr lang="fa-IR" sz="4400" dirty="0" smtClean="0">
                <a:cs typeface="B Titr" panose="00000700000000000000" pitchFamily="2" charset="-78"/>
              </a:rPr>
              <a:t>حدودی </a:t>
            </a:r>
            <a:r>
              <a:rPr lang="fa-IR" sz="4400" dirty="0" smtClean="0">
                <a:cs typeface="B Titr" panose="00000700000000000000" pitchFamily="2" charset="-78"/>
              </a:rPr>
              <a:t>یک </a:t>
            </a:r>
            <a:r>
              <a:rPr lang="fa-IR" sz="4400" dirty="0">
                <a:cs typeface="B Titr" panose="00000700000000000000" pitchFamily="2" charset="-78"/>
              </a:rPr>
              <a:t>میلیون کیلومتردر جریان است</a:t>
            </a:r>
            <a:br>
              <a:rPr lang="fa-IR" sz="4400" dirty="0">
                <a:cs typeface="B Titr" panose="00000700000000000000" pitchFamily="2" charset="-78"/>
              </a:rPr>
            </a:br>
            <a:r>
              <a:rPr lang="fa-IR" sz="4400" dirty="0">
                <a:cs typeface="B Titr" panose="00000700000000000000" pitchFamily="2" charset="-78"/>
              </a:rPr>
              <a:t>این جریان با قلبی به قدرت </a:t>
            </a:r>
            <a:r>
              <a:rPr lang="fa-IR" sz="4400" dirty="0" smtClean="0">
                <a:cs typeface="B Titr" panose="00000700000000000000" pitchFamily="2" charset="-78"/>
              </a:rPr>
              <a:t>94000 </a:t>
            </a:r>
            <a:r>
              <a:rPr lang="fa-IR" sz="4400" dirty="0">
                <a:cs typeface="B Titr" panose="00000700000000000000" pitchFamily="2" charset="-78"/>
              </a:rPr>
              <a:t>مگاوات نبض می گیرد</a:t>
            </a:r>
            <a:br>
              <a:rPr lang="fa-IR" sz="4400" dirty="0">
                <a:cs typeface="B Titr" panose="00000700000000000000" pitchFamily="2" charset="-78"/>
              </a:rPr>
            </a:br>
            <a:r>
              <a:rPr lang="fa-IR" sz="4400" dirty="0">
                <a:cs typeface="B Titr" panose="00000700000000000000" pitchFamily="2" charset="-78"/>
              </a:rPr>
              <a:t>اما آیا این قلب در حال ضعیف شدن است که جریان آن دچار قطع و وصل شده است؟ </a:t>
            </a:r>
            <a:endParaRPr lang="en-US" sz="4400" dirty="0">
              <a:cs typeface="B Titr" panose="00000700000000000000" pitchFamily="2" charset="-78"/>
            </a:endParaRPr>
          </a:p>
        </p:txBody>
      </p:sp>
    </p:spTree>
    <p:extLst>
      <p:ext uri="{BB962C8B-B14F-4D97-AF65-F5344CB8AC3E}">
        <p14:creationId xmlns:p14="http://schemas.microsoft.com/office/powerpoint/2010/main" val="15612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616" y="972065"/>
            <a:ext cx="12035481" cy="3328086"/>
          </a:xfrm>
        </p:spPr>
        <p:txBody>
          <a:bodyPr/>
          <a:lstStyle/>
          <a:p>
            <a:pPr algn="ctr" rtl="1">
              <a:lnSpc>
                <a:spcPct val="150000"/>
              </a:lnSpc>
            </a:pPr>
            <a:r>
              <a:rPr lang="fa-IR" sz="4400" dirty="0">
                <a:cs typeface="B Titr" panose="00000700000000000000" pitchFamily="2" charset="-78"/>
              </a:rPr>
              <a:t>حداقل راندمان نیروگاه های کشور 19 درصد</a:t>
            </a:r>
            <a:br>
              <a:rPr lang="fa-IR" sz="4400" dirty="0">
                <a:cs typeface="B Titr" panose="00000700000000000000" pitchFamily="2" charset="-78"/>
              </a:rPr>
            </a:br>
            <a:r>
              <a:rPr lang="fa-IR" sz="4400" dirty="0">
                <a:cs typeface="B Titr" panose="00000700000000000000" pitchFamily="2" charset="-78"/>
              </a:rPr>
              <a:t>و حداکثر آن 51 درصد</a:t>
            </a:r>
            <a:br>
              <a:rPr lang="fa-IR" sz="4400" dirty="0">
                <a:cs typeface="B Titr" panose="00000700000000000000" pitchFamily="2" charset="-78"/>
              </a:rPr>
            </a:br>
            <a:r>
              <a:rPr lang="fa-IR" sz="4400" dirty="0">
                <a:cs typeface="B Titr" panose="00000700000000000000" pitchFamily="2" charset="-78"/>
              </a:rPr>
              <a:t>متوسط راندمان کشور حدود 39 درصد است</a:t>
            </a:r>
            <a:endParaRPr lang="en-US" sz="4400" dirty="0">
              <a:cs typeface="B Titr" panose="00000700000000000000" pitchFamily="2" charset="-78"/>
            </a:endParaRPr>
          </a:p>
        </p:txBody>
      </p:sp>
    </p:spTree>
    <p:extLst>
      <p:ext uri="{BB962C8B-B14F-4D97-AF65-F5344CB8AC3E}">
        <p14:creationId xmlns:p14="http://schemas.microsoft.com/office/powerpoint/2010/main" val="3717849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36510" y="292373"/>
            <a:ext cx="10870604" cy="6236114"/>
          </a:xfrm>
          <a:prstGeom prst="rect">
            <a:avLst/>
          </a:prstGeom>
        </p:spPr>
      </p:pic>
      <p:sp>
        <p:nvSpPr>
          <p:cNvPr id="7" name="Down Arrow 6"/>
          <p:cNvSpPr/>
          <p:nvPr/>
        </p:nvSpPr>
        <p:spPr>
          <a:xfrm rot="9108235">
            <a:off x="4909751" y="724929"/>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rot="1722362">
            <a:off x="6960973" y="1507524"/>
            <a:ext cx="345989" cy="77435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1884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66CBE2EB-9A24-4431-AB5B-DA8B5AEBC7BA}"/>
              </a:ext>
            </a:extLst>
          </p:cNvPr>
          <p:cNvPicPr>
            <a:picLocks noChangeAspect="1"/>
          </p:cNvPicPr>
          <p:nvPr/>
        </p:nvPicPr>
        <p:blipFill>
          <a:blip r:embed="rId2"/>
          <a:stretch>
            <a:fillRect/>
          </a:stretch>
        </p:blipFill>
        <p:spPr>
          <a:xfrm>
            <a:off x="4117521" y="1977118"/>
            <a:ext cx="4152900" cy="2505075"/>
          </a:xfrm>
          <a:prstGeom prst="rect">
            <a:avLst/>
          </a:prstGeom>
        </p:spPr>
      </p:pic>
    </p:spTree>
    <p:extLst>
      <p:ext uri="{BB962C8B-B14F-4D97-AF65-F5344CB8AC3E}">
        <p14:creationId xmlns:p14="http://schemas.microsoft.com/office/powerpoint/2010/main" val="2095047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666" y="49783"/>
            <a:ext cx="1470711" cy="1341064"/>
          </a:xfrm>
          <a:prstGeom prst="rect">
            <a:avLst/>
          </a:prstGeom>
        </p:spPr>
      </p:pic>
      <p:pic>
        <p:nvPicPr>
          <p:cNvPr id="3" name="Picture 2"/>
          <p:cNvPicPr>
            <a:picLocks noChangeAspect="1"/>
          </p:cNvPicPr>
          <p:nvPr/>
        </p:nvPicPr>
        <p:blipFill>
          <a:blip r:embed="rId3"/>
          <a:stretch>
            <a:fillRect/>
          </a:stretch>
        </p:blipFill>
        <p:spPr>
          <a:xfrm>
            <a:off x="1528377" y="49783"/>
            <a:ext cx="3581400" cy="809625"/>
          </a:xfrm>
          <a:prstGeom prst="rect">
            <a:avLst/>
          </a:prstGeom>
        </p:spPr>
      </p:pic>
      <p:pic>
        <p:nvPicPr>
          <p:cNvPr id="4" name="Picture 3"/>
          <p:cNvPicPr>
            <a:picLocks noChangeAspect="1"/>
          </p:cNvPicPr>
          <p:nvPr/>
        </p:nvPicPr>
        <p:blipFill>
          <a:blip r:embed="rId4"/>
          <a:stretch>
            <a:fillRect/>
          </a:stretch>
        </p:blipFill>
        <p:spPr>
          <a:xfrm>
            <a:off x="1528377" y="859408"/>
            <a:ext cx="4987753" cy="2118567"/>
          </a:xfrm>
          <a:prstGeom prst="rect">
            <a:avLst/>
          </a:prstGeom>
        </p:spPr>
      </p:pic>
      <p:pic>
        <p:nvPicPr>
          <p:cNvPr id="6" name="Picture 5"/>
          <p:cNvPicPr>
            <a:picLocks noChangeAspect="1"/>
          </p:cNvPicPr>
          <p:nvPr/>
        </p:nvPicPr>
        <p:blipFill>
          <a:blip r:embed="rId5"/>
          <a:stretch>
            <a:fillRect/>
          </a:stretch>
        </p:blipFill>
        <p:spPr>
          <a:xfrm>
            <a:off x="1528377" y="2977975"/>
            <a:ext cx="7935226" cy="3374751"/>
          </a:xfrm>
          <a:prstGeom prst="rect">
            <a:avLst/>
          </a:prstGeom>
        </p:spPr>
      </p:pic>
      <p:sp>
        <p:nvSpPr>
          <p:cNvPr id="7" name="TextBox 6"/>
          <p:cNvSpPr txBox="1"/>
          <p:nvPr/>
        </p:nvSpPr>
        <p:spPr>
          <a:xfrm>
            <a:off x="6516130" y="859408"/>
            <a:ext cx="3904735" cy="646331"/>
          </a:xfrm>
          <a:prstGeom prst="rect">
            <a:avLst/>
          </a:prstGeom>
          <a:noFill/>
        </p:spPr>
        <p:txBody>
          <a:bodyPr wrap="square" rtlCol="0">
            <a:spAutoFit/>
          </a:bodyPr>
          <a:lstStyle/>
          <a:p>
            <a:pPr algn="ctr" rtl="1"/>
            <a:r>
              <a:rPr lang="fa-IR" dirty="0">
                <a:cs typeface="B Titr" panose="00000700000000000000" pitchFamily="2" charset="-78"/>
              </a:rPr>
              <a:t>تا 2022 منبع غالب تولید برق در خاورمیانه : گاز طبیعی است</a:t>
            </a:r>
            <a:endParaRPr lang="en-US" dirty="0">
              <a:cs typeface="B Titr" panose="00000700000000000000" pitchFamily="2" charset="-78"/>
            </a:endParaRPr>
          </a:p>
        </p:txBody>
      </p:sp>
    </p:spTree>
    <p:extLst>
      <p:ext uri="{BB962C8B-B14F-4D97-AF65-F5344CB8AC3E}">
        <p14:creationId xmlns:p14="http://schemas.microsoft.com/office/powerpoint/2010/main" val="645161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666" y="49783"/>
            <a:ext cx="1470711" cy="1341064"/>
          </a:xfrm>
          <a:prstGeom prst="rect">
            <a:avLst/>
          </a:prstGeom>
        </p:spPr>
      </p:pic>
      <p:pic>
        <p:nvPicPr>
          <p:cNvPr id="3" name="Picture 2"/>
          <p:cNvPicPr>
            <a:picLocks noChangeAspect="1"/>
          </p:cNvPicPr>
          <p:nvPr/>
        </p:nvPicPr>
        <p:blipFill>
          <a:blip r:embed="rId3"/>
          <a:stretch>
            <a:fillRect/>
          </a:stretch>
        </p:blipFill>
        <p:spPr>
          <a:xfrm>
            <a:off x="1528377" y="49783"/>
            <a:ext cx="3581400" cy="809625"/>
          </a:xfrm>
          <a:prstGeom prst="rect">
            <a:avLst/>
          </a:prstGeom>
        </p:spPr>
      </p:pic>
      <p:pic>
        <p:nvPicPr>
          <p:cNvPr id="4" name="Picture 3"/>
          <p:cNvPicPr>
            <a:picLocks noChangeAspect="1"/>
          </p:cNvPicPr>
          <p:nvPr/>
        </p:nvPicPr>
        <p:blipFill>
          <a:blip r:embed="rId4"/>
          <a:stretch>
            <a:fillRect/>
          </a:stretch>
        </p:blipFill>
        <p:spPr>
          <a:xfrm>
            <a:off x="1528377" y="859408"/>
            <a:ext cx="4987753" cy="2118567"/>
          </a:xfrm>
          <a:prstGeom prst="rect">
            <a:avLst/>
          </a:prstGeom>
        </p:spPr>
      </p:pic>
      <p:pic>
        <p:nvPicPr>
          <p:cNvPr id="5" name="Picture 4"/>
          <p:cNvPicPr>
            <a:picLocks noChangeAspect="1"/>
          </p:cNvPicPr>
          <p:nvPr/>
        </p:nvPicPr>
        <p:blipFill>
          <a:blip r:embed="rId5"/>
          <a:stretch>
            <a:fillRect/>
          </a:stretch>
        </p:blipFill>
        <p:spPr>
          <a:xfrm>
            <a:off x="1528377" y="2977975"/>
            <a:ext cx="8524875" cy="2114550"/>
          </a:xfrm>
          <a:prstGeom prst="rect">
            <a:avLst/>
          </a:prstGeom>
        </p:spPr>
      </p:pic>
    </p:spTree>
    <p:extLst>
      <p:ext uri="{BB962C8B-B14F-4D97-AF65-F5344CB8AC3E}">
        <p14:creationId xmlns:p14="http://schemas.microsoft.com/office/powerpoint/2010/main" val="1232988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666" y="49783"/>
            <a:ext cx="1470711" cy="1341064"/>
          </a:xfrm>
          <a:prstGeom prst="rect">
            <a:avLst/>
          </a:prstGeom>
        </p:spPr>
      </p:pic>
      <p:pic>
        <p:nvPicPr>
          <p:cNvPr id="3" name="Picture 2"/>
          <p:cNvPicPr>
            <a:picLocks noChangeAspect="1"/>
          </p:cNvPicPr>
          <p:nvPr/>
        </p:nvPicPr>
        <p:blipFill>
          <a:blip r:embed="rId3"/>
          <a:stretch>
            <a:fillRect/>
          </a:stretch>
        </p:blipFill>
        <p:spPr>
          <a:xfrm>
            <a:off x="1528377" y="49783"/>
            <a:ext cx="3581400" cy="809625"/>
          </a:xfrm>
          <a:prstGeom prst="rect">
            <a:avLst/>
          </a:prstGeom>
        </p:spPr>
      </p:pic>
      <p:pic>
        <p:nvPicPr>
          <p:cNvPr id="6" name="Picture 5"/>
          <p:cNvPicPr>
            <a:picLocks noChangeAspect="1"/>
          </p:cNvPicPr>
          <p:nvPr/>
        </p:nvPicPr>
        <p:blipFill>
          <a:blip r:embed="rId4"/>
          <a:stretch>
            <a:fillRect/>
          </a:stretch>
        </p:blipFill>
        <p:spPr>
          <a:xfrm>
            <a:off x="1528377" y="859408"/>
            <a:ext cx="8763000" cy="5781675"/>
          </a:xfrm>
          <a:prstGeom prst="rect">
            <a:avLst/>
          </a:prstGeom>
        </p:spPr>
      </p:pic>
      <p:sp>
        <p:nvSpPr>
          <p:cNvPr id="7" name="Right Arrow 6"/>
          <p:cNvSpPr/>
          <p:nvPr/>
        </p:nvSpPr>
        <p:spPr>
          <a:xfrm>
            <a:off x="1672282" y="3048000"/>
            <a:ext cx="963827" cy="4201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0511481" y="3122141"/>
            <a:ext cx="1532238" cy="523220"/>
          </a:xfrm>
          <a:prstGeom prst="rect">
            <a:avLst/>
          </a:prstGeom>
          <a:solidFill>
            <a:srgbClr val="FFFF00"/>
          </a:solidFill>
        </p:spPr>
        <p:txBody>
          <a:bodyPr wrap="square" rtlCol="0">
            <a:spAutoFit/>
          </a:bodyPr>
          <a:lstStyle/>
          <a:p>
            <a:pPr algn="ctr" rtl="1"/>
            <a:r>
              <a:rPr lang="fa-IR" sz="2800" dirty="0">
                <a:solidFill>
                  <a:schemeClr val="bg1"/>
                </a:solidFill>
                <a:cs typeface="B Titr" panose="00000700000000000000" pitchFamily="2" charset="-78"/>
              </a:rPr>
              <a:t>منطقه</a:t>
            </a:r>
            <a:endParaRPr lang="en-US" sz="2800" dirty="0">
              <a:solidFill>
                <a:schemeClr val="bg1"/>
              </a:solidFill>
              <a:cs typeface="B Titr" panose="00000700000000000000" pitchFamily="2" charset="-78"/>
            </a:endParaRPr>
          </a:p>
        </p:txBody>
      </p:sp>
    </p:spTree>
    <p:extLst>
      <p:ext uri="{BB962C8B-B14F-4D97-AF65-F5344CB8AC3E}">
        <p14:creationId xmlns:p14="http://schemas.microsoft.com/office/powerpoint/2010/main" val="1093093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666" y="49783"/>
            <a:ext cx="1470711" cy="1341064"/>
          </a:xfrm>
          <a:prstGeom prst="rect">
            <a:avLst/>
          </a:prstGeom>
        </p:spPr>
      </p:pic>
      <p:pic>
        <p:nvPicPr>
          <p:cNvPr id="3" name="Picture 2"/>
          <p:cNvPicPr>
            <a:picLocks noChangeAspect="1"/>
          </p:cNvPicPr>
          <p:nvPr/>
        </p:nvPicPr>
        <p:blipFill>
          <a:blip r:embed="rId3"/>
          <a:stretch>
            <a:fillRect/>
          </a:stretch>
        </p:blipFill>
        <p:spPr>
          <a:xfrm>
            <a:off x="1528377" y="49783"/>
            <a:ext cx="3581400" cy="809625"/>
          </a:xfrm>
          <a:prstGeom prst="rect">
            <a:avLst/>
          </a:prstGeom>
        </p:spPr>
      </p:pic>
      <p:pic>
        <p:nvPicPr>
          <p:cNvPr id="4" name="Picture 3"/>
          <p:cNvPicPr>
            <a:picLocks noChangeAspect="1"/>
          </p:cNvPicPr>
          <p:nvPr/>
        </p:nvPicPr>
        <p:blipFill>
          <a:blip r:embed="rId4"/>
          <a:stretch>
            <a:fillRect/>
          </a:stretch>
        </p:blipFill>
        <p:spPr>
          <a:xfrm>
            <a:off x="1528377" y="859408"/>
            <a:ext cx="8867775" cy="5867400"/>
          </a:xfrm>
          <a:prstGeom prst="rect">
            <a:avLst/>
          </a:prstGeom>
        </p:spPr>
      </p:pic>
      <p:sp>
        <p:nvSpPr>
          <p:cNvPr id="5" name="Right Arrow 4"/>
          <p:cNvSpPr/>
          <p:nvPr/>
        </p:nvSpPr>
        <p:spPr>
          <a:xfrm>
            <a:off x="1647568" y="3880021"/>
            <a:ext cx="856735" cy="4860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0511481" y="3122141"/>
            <a:ext cx="1532238" cy="523220"/>
          </a:xfrm>
          <a:prstGeom prst="rect">
            <a:avLst/>
          </a:prstGeom>
          <a:solidFill>
            <a:srgbClr val="92D050"/>
          </a:solidFill>
        </p:spPr>
        <p:txBody>
          <a:bodyPr wrap="square" rtlCol="0">
            <a:spAutoFit/>
          </a:bodyPr>
          <a:lstStyle/>
          <a:p>
            <a:pPr algn="ctr" rtl="1"/>
            <a:r>
              <a:rPr lang="fa-IR" sz="2800" dirty="0">
                <a:solidFill>
                  <a:schemeClr val="bg1"/>
                </a:solidFill>
                <a:cs typeface="B Titr" panose="00000700000000000000" pitchFamily="2" charset="-78"/>
              </a:rPr>
              <a:t>جهانی</a:t>
            </a:r>
            <a:endParaRPr lang="en-US" sz="2800" dirty="0">
              <a:solidFill>
                <a:schemeClr val="bg1"/>
              </a:solidFill>
              <a:cs typeface="B Titr" panose="00000700000000000000" pitchFamily="2" charset="-78"/>
            </a:endParaRPr>
          </a:p>
        </p:txBody>
      </p:sp>
    </p:spTree>
    <p:extLst>
      <p:ext uri="{BB962C8B-B14F-4D97-AF65-F5344CB8AC3E}">
        <p14:creationId xmlns:p14="http://schemas.microsoft.com/office/powerpoint/2010/main" val="3224134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666" y="49783"/>
            <a:ext cx="1470711" cy="1341064"/>
          </a:xfrm>
          <a:prstGeom prst="rect">
            <a:avLst/>
          </a:prstGeom>
        </p:spPr>
      </p:pic>
      <p:pic>
        <p:nvPicPr>
          <p:cNvPr id="3" name="Picture 2"/>
          <p:cNvPicPr>
            <a:picLocks noChangeAspect="1"/>
          </p:cNvPicPr>
          <p:nvPr/>
        </p:nvPicPr>
        <p:blipFill>
          <a:blip r:embed="rId3"/>
          <a:stretch>
            <a:fillRect/>
          </a:stretch>
        </p:blipFill>
        <p:spPr>
          <a:xfrm>
            <a:off x="1528377" y="49783"/>
            <a:ext cx="3581400" cy="809625"/>
          </a:xfrm>
          <a:prstGeom prst="rect">
            <a:avLst/>
          </a:prstGeom>
        </p:spPr>
      </p:pic>
      <p:sp>
        <p:nvSpPr>
          <p:cNvPr id="7" name="TextBox 6"/>
          <p:cNvSpPr txBox="1"/>
          <p:nvPr/>
        </p:nvSpPr>
        <p:spPr>
          <a:xfrm>
            <a:off x="9432325" y="2730725"/>
            <a:ext cx="2125362" cy="523220"/>
          </a:xfrm>
          <a:prstGeom prst="rect">
            <a:avLst/>
          </a:prstGeom>
          <a:solidFill>
            <a:srgbClr val="92D050"/>
          </a:solidFill>
        </p:spPr>
        <p:txBody>
          <a:bodyPr wrap="square" rtlCol="0">
            <a:spAutoFit/>
          </a:bodyPr>
          <a:lstStyle/>
          <a:p>
            <a:pPr algn="ctr" rtl="1"/>
            <a:r>
              <a:rPr lang="fa-IR" sz="2800" dirty="0">
                <a:solidFill>
                  <a:schemeClr val="bg1"/>
                </a:solidFill>
                <a:cs typeface="B Titr" panose="00000700000000000000" pitchFamily="2" charset="-78"/>
              </a:rPr>
              <a:t>مصرف سرانه</a:t>
            </a:r>
            <a:endParaRPr lang="en-US" sz="2800" dirty="0">
              <a:solidFill>
                <a:schemeClr val="bg1"/>
              </a:solidFill>
              <a:cs typeface="B Titr" panose="00000700000000000000" pitchFamily="2" charset="-78"/>
            </a:endParaRPr>
          </a:p>
        </p:txBody>
      </p:sp>
      <p:pic>
        <p:nvPicPr>
          <p:cNvPr id="6" name="Picture 5"/>
          <p:cNvPicPr>
            <a:picLocks noChangeAspect="1"/>
          </p:cNvPicPr>
          <p:nvPr/>
        </p:nvPicPr>
        <p:blipFill>
          <a:blip r:embed="rId4"/>
          <a:stretch>
            <a:fillRect/>
          </a:stretch>
        </p:blipFill>
        <p:spPr>
          <a:xfrm>
            <a:off x="1542664" y="859408"/>
            <a:ext cx="7134225" cy="3857625"/>
          </a:xfrm>
          <a:prstGeom prst="rect">
            <a:avLst/>
          </a:prstGeom>
        </p:spPr>
      </p:pic>
      <p:sp>
        <p:nvSpPr>
          <p:cNvPr id="4" name="Down Arrow 3"/>
          <p:cNvSpPr/>
          <p:nvPr/>
        </p:nvSpPr>
        <p:spPr>
          <a:xfrm rot="7928140">
            <a:off x="3264456" y="4160110"/>
            <a:ext cx="502508" cy="79083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2476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666" y="49783"/>
            <a:ext cx="1470711" cy="1341064"/>
          </a:xfrm>
          <a:prstGeom prst="rect">
            <a:avLst/>
          </a:prstGeom>
        </p:spPr>
      </p:pic>
      <p:pic>
        <p:nvPicPr>
          <p:cNvPr id="3" name="Picture 2"/>
          <p:cNvPicPr>
            <a:picLocks noChangeAspect="1"/>
          </p:cNvPicPr>
          <p:nvPr/>
        </p:nvPicPr>
        <p:blipFill>
          <a:blip r:embed="rId3"/>
          <a:stretch>
            <a:fillRect/>
          </a:stretch>
        </p:blipFill>
        <p:spPr>
          <a:xfrm>
            <a:off x="1528377" y="49783"/>
            <a:ext cx="3581400" cy="809625"/>
          </a:xfrm>
          <a:prstGeom prst="rect">
            <a:avLst/>
          </a:prstGeom>
        </p:spPr>
      </p:pic>
      <p:sp>
        <p:nvSpPr>
          <p:cNvPr id="7" name="TextBox 6"/>
          <p:cNvSpPr txBox="1"/>
          <p:nvPr/>
        </p:nvSpPr>
        <p:spPr>
          <a:xfrm>
            <a:off x="7142205" y="336188"/>
            <a:ext cx="3292047" cy="523220"/>
          </a:xfrm>
          <a:prstGeom prst="rect">
            <a:avLst/>
          </a:prstGeom>
          <a:solidFill>
            <a:srgbClr val="92D050"/>
          </a:solidFill>
        </p:spPr>
        <p:txBody>
          <a:bodyPr wrap="square" rtlCol="0">
            <a:spAutoFit/>
          </a:bodyPr>
          <a:lstStyle/>
          <a:p>
            <a:pPr algn="ctr" rtl="1"/>
            <a:r>
              <a:rPr lang="fa-IR" sz="2800" dirty="0">
                <a:solidFill>
                  <a:schemeClr val="bg1"/>
                </a:solidFill>
                <a:cs typeface="B Titr" panose="00000700000000000000" pitchFamily="2" charset="-78"/>
              </a:rPr>
              <a:t>مصرف سرانه-منطقه</a:t>
            </a:r>
            <a:endParaRPr lang="en-US" sz="2800" dirty="0">
              <a:solidFill>
                <a:schemeClr val="bg1"/>
              </a:solidFill>
              <a:cs typeface="B Titr" panose="00000700000000000000" pitchFamily="2" charset="-78"/>
            </a:endParaRPr>
          </a:p>
        </p:txBody>
      </p:sp>
      <p:pic>
        <p:nvPicPr>
          <p:cNvPr id="8" name="Picture 7"/>
          <p:cNvPicPr>
            <a:picLocks noChangeAspect="1"/>
          </p:cNvPicPr>
          <p:nvPr/>
        </p:nvPicPr>
        <p:blipFill>
          <a:blip r:embed="rId4"/>
          <a:stretch>
            <a:fillRect/>
          </a:stretch>
        </p:blipFill>
        <p:spPr>
          <a:xfrm>
            <a:off x="1528377" y="859408"/>
            <a:ext cx="8905875" cy="5781675"/>
          </a:xfrm>
          <a:prstGeom prst="rect">
            <a:avLst/>
          </a:prstGeom>
        </p:spPr>
      </p:pic>
      <p:pic>
        <p:nvPicPr>
          <p:cNvPr id="9" name="Picture 8"/>
          <p:cNvPicPr>
            <a:picLocks noChangeAspect="1"/>
          </p:cNvPicPr>
          <p:nvPr/>
        </p:nvPicPr>
        <p:blipFill>
          <a:blip r:embed="rId5"/>
          <a:stretch>
            <a:fillRect/>
          </a:stretch>
        </p:blipFill>
        <p:spPr>
          <a:xfrm>
            <a:off x="1528377" y="4912364"/>
            <a:ext cx="877900" cy="542591"/>
          </a:xfrm>
          <a:prstGeom prst="rect">
            <a:avLst/>
          </a:prstGeom>
        </p:spPr>
      </p:pic>
      <p:pic>
        <p:nvPicPr>
          <p:cNvPr id="10" name="Picture 9"/>
          <p:cNvPicPr>
            <a:picLocks noChangeAspect="1"/>
          </p:cNvPicPr>
          <p:nvPr/>
        </p:nvPicPr>
        <p:blipFill>
          <a:blip r:embed="rId5"/>
          <a:stretch>
            <a:fillRect/>
          </a:stretch>
        </p:blipFill>
        <p:spPr>
          <a:xfrm>
            <a:off x="8713288" y="4912364"/>
            <a:ext cx="877900" cy="542591"/>
          </a:xfrm>
          <a:prstGeom prst="rect">
            <a:avLst/>
          </a:prstGeom>
        </p:spPr>
      </p:pic>
    </p:spTree>
    <p:extLst>
      <p:ext uri="{BB962C8B-B14F-4D97-AF65-F5344CB8AC3E}">
        <p14:creationId xmlns:p14="http://schemas.microsoft.com/office/powerpoint/2010/main" val="3430831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666" y="49783"/>
            <a:ext cx="1470711" cy="1341064"/>
          </a:xfrm>
          <a:prstGeom prst="rect">
            <a:avLst/>
          </a:prstGeom>
        </p:spPr>
      </p:pic>
      <p:pic>
        <p:nvPicPr>
          <p:cNvPr id="3" name="Picture 2"/>
          <p:cNvPicPr>
            <a:picLocks noChangeAspect="1"/>
          </p:cNvPicPr>
          <p:nvPr/>
        </p:nvPicPr>
        <p:blipFill>
          <a:blip r:embed="rId3"/>
          <a:stretch>
            <a:fillRect/>
          </a:stretch>
        </p:blipFill>
        <p:spPr>
          <a:xfrm>
            <a:off x="1528377" y="49783"/>
            <a:ext cx="3581400" cy="809625"/>
          </a:xfrm>
          <a:prstGeom prst="rect">
            <a:avLst/>
          </a:prstGeom>
        </p:spPr>
      </p:pic>
      <p:sp>
        <p:nvSpPr>
          <p:cNvPr id="7" name="TextBox 6"/>
          <p:cNvSpPr txBox="1"/>
          <p:nvPr/>
        </p:nvSpPr>
        <p:spPr>
          <a:xfrm>
            <a:off x="7142205" y="336188"/>
            <a:ext cx="3292047" cy="523220"/>
          </a:xfrm>
          <a:prstGeom prst="rect">
            <a:avLst/>
          </a:prstGeom>
          <a:solidFill>
            <a:srgbClr val="92D050"/>
          </a:solidFill>
        </p:spPr>
        <p:txBody>
          <a:bodyPr wrap="square" rtlCol="0">
            <a:spAutoFit/>
          </a:bodyPr>
          <a:lstStyle/>
          <a:p>
            <a:pPr algn="ctr" rtl="1"/>
            <a:r>
              <a:rPr lang="fa-IR" sz="2800" dirty="0">
                <a:solidFill>
                  <a:schemeClr val="bg1"/>
                </a:solidFill>
                <a:cs typeface="B Titr" panose="00000700000000000000" pitchFamily="2" charset="-78"/>
              </a:rPr>
              <a:t>مصرف سرانه-جهانی</a:t>
            </a:r>
            <a:endParaRPr lang="en-US" sz="2800" dirty="0">
              <a:solidFill>
                <a:schemeClr val="bg1"/>
              </a:solidFill>
              <a:cs typeface="B Titr" panose="00000700000000000000" pitchFamily="2" charset="-78"/>
            </a:endParaRPr>
          </a:p>
        </p:txBody>
      </p:sp>
      <p:pic>
        <p:nvPicPr>
          <p:cNvPr id="4" name="Picture 3"/>
          <p:cNvPicPr>
            <a:picLocks noChangeAspect="1"/>
          </p:cNvPicPr>
          <p:nvPr/>
        </p:nvPicPr>
        <p:blipFill>
          <a:blip r:embed="rId4"/>
          <a:stretch>
            <a:fillRect/>
          </a:stretch>
        </p:blipFill>
        <p:spPr>
          <a:xfrm>
            <a:off x="1528377" y="859408"/>
            <a:ext cx="9039225" cy="5753100"/>
          </a:xfrm>
          <a:prstGeom prst="rect">
            <a:avLst/>
          </a:prstGeom>
        </p:spPr>
      </p:pic>
      <p:sp>
        <p:nvSpPr>
          <p:cNvPr id="11" name="Down Arrow 10"/>
          <p:cNvSpPr/>
          <p:nvPr/>
        </p:nvSpPr>
        <p:spPr>
          <a:xfrm rot="5400000">
            <a:off x="6179794" y="3319850"/>
            <a:ext cx="403654" cy="6672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5"/>
          <a:stretch>
            <a:fillRect/>
          </a:stretch>
        </p:blipFill>
        <p:spPr>
          <a:xfrm>
            <a:off x="5954444" y="5399883"/>
            <a:ext cx="695004" cy="457240"/>
          </a:xfrm>
          <a:prstGeom prst="rect">
            <a:avLst/>
          </a:prstGeom>
        </p:spPr>
      </p:pic>
      <p:pic>
        <p:nvPicPr>
          <p:cNvPr id="13" name="Picture 12"/>
          <p:cNvPicPr>
            <a:picLocks noChangeAspect="1"/>
          </p:cNvPicPr>
          <p:nvPr/>
        </p:nvPicPr>
        <p:blipFill>
          <a:blip r:embed="rId5"/>
          <a:stretch>
            <a:fillRect/>
          </a:stretch>
        </p:blipFill>
        <p:spPr>
          <a:xfrm>
            <a:off x="5954444" y="5857123"/>
            <a:ext cx="695004" cy="457240"/>
          </a:xfrm>
          <a:prstGeom prst="rect">
            <a:avLst/>
          </a:prstGeom>
        </p:spPr>
      </p:pic>
    </p:spTree>
    <p:extLst>
      <p:ext uri="{BB962C8B-B14F-4D97-AF65-F5344CB8AC3E}">
        <p14:creationId xmlns:p14="http://schemas.microsoft.com/office/powerpoint/2010/main" val="3117561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6519" y="1482811"/>
            <a:ext cx="10964562" cy="923330"/>
          </a:xfrm>
          <a:prstGeom prst="rect">
            <a:avLst/>
          </a:prstGeom>
          <a:noFill/>
        </p:spPr>
        <p:txBody>
          <a:bodyPr wrap="square" rtlCol="0">
            <a:spAutoFit/>
          </a:bodyPr>
          <a:lstStyle/>
          <a:p>
            <a:pPr algn="r" rtl="1"/>
            <a:r>
              <a:rPr lang="fa-IR" dirty="0">
                <a:solidFill>
                  <a:srgbClr val="00B0F0"/>
                </a:solidFill>
                <a:cs typeface="B Titr" panose="00000700000000000000" pitchFamily="2" charset="-78"/>
              </a:rPr>
              <a:t>برای تولید برق بطور عمومی : </a:t>
            </a:r>
          </a:p>
          <a:p>
            <a:pPr algn="r" rtl="1"/>
            <a:r>
              <a:rPr lang="fa-IR" dirty="0">
                <a:cs typeface="B Titr" panose="00000700000000000000" pitchFamily="2" charset="-78"/>
              </a:rPr>
              <a:t>یا باید از منابع طبیعی مانند آب – خورشید و باد استفاده کرد که سهم آن در منطقه و بالتبع در ایران </a:t>
            </a:r>
            <a:r>
              <a:rPr lang="fa-IR" dirty="0">
                <a:solidFill>
                  <a:srgbClr val="00B0F0"/>
                </a:solidFill>
                <a:cs typeface="B Titr" panose="00000700000000000000" pitchFamily="2" charset="-78"/>
              </a:rPr>
              <a:t>بسیار کم </a:t>
            </a:r>
            <a:r>
              <a:rPr lang="fa-IR" dirty="0">
                <a:cs typeface="B Titr" panose="00000700000000000000" pitchFamily="2" charset="-78"/>
              </a:rPr>
              <a:t>است</a:t>
            </a:r>
          </a:p>
          <a:p>
            <a:pPr algn="r" rtl="1"/>
            <a:r>
              <a:rPr lang="fa-IR" dirty="0">
                <a:cs typeface="B Titr" panose="00000700000000000000" pitchFamily="2" charset="-78"/>
              </a:rPr>
              <a:t>و یا باید سوخت مصرف کرد</a:t>
            </a:r>
            <a:endParaRPr lang="en-US" dirty="0">
              <a:cs typeface="B Titr" panose="00000700000000000000" pitchFamily="2" charset="-78"/>
            </a:endParaRPr>
          </a:p>
        </p:txBody>
      </p:sp>
      <p:pic>
        <p:nvPicPr>
          <p:cNvPr id="6" name="Picture 5"/>
          <p:cNvPicPr>
            <a:picLocks noChangeAspect="1"/>
          </p:cNvPicPr>
          <p:nvPr/>
        </p:nvPicPr>
        <p:blipFill>
          <a:blip r:embed="rId2"/>
          <a:stretch>
            <a:fillRect/>
          </a:stretch>
        </p:blipFill>
        <p:spPr>
          <a:xfrm>
            <a:off x="1777056" y="2601612"/>
            <a:ext cx="9344025" cy="3467100"/>
          </a:xfrm>
          <a:prstGeom prst="rect">
            <a:avLst/>
          </a:prstGeom>
        </p:spPr>
      </p:pic>
      <p:pic>
        <p:nvPicPr>
          <p:cNvPr id="8" name="Picture 7"/>
          <p:cNvPicPr>
            <a:picLocks noChangeAspect="1"/>
          </p:cNvPicPr>
          <p:nvPr/>
        </p:nvPicPr>
        <p:blipFill>
          <a:blip r:embed="rId3"/>
          <a:stretch>
            <a:fillRect/>
          </a:stretch>
        </p:blipFill>
        <p:spPr>
          <a:xfrm>
            <a:off x="301696" y="3664544"/>
            <a:ext cx="1475360" cy="1341236"/>
          </a:xfrm>
          <a:prstGeom prst="rect">
            <a:avLst/>
          </a:prstGeom>
        </p:spPr>
      </p:pic>
    </p:spTree>
    <p:extLst>
      <p:ext uri="{BB962C8B-B14F-4D97-AF65-F5344CB8AC3E}">
        <p14:creationId xmlns:p14="http://schemas.microsoft.com/office/powerpoint/2010/main" val="3983104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40300" y="5900840"/>
            <a:ext cx="4418552" cy="369332"/>
          </a:xfrm>
          <a:prstGeom prst="rect">
            <a:avLst/>
          </a:prstGeom>
          <a:noFill/>
        </p:spPr>
        <p:txBody>
          <a:bodyPr wrap="square" rtlCol="0">
            <a:spAutoFit/>
          </a:bodyPr>
          <a:lstStyle/>
          <a:p>
            <a:pPr algn="r" rtl="1"/>
            <a:r>
              <a:rPr lang="fa-IR" dirty="0">
                <a:solidFill>
                  <a:srgbClr val="FFFF00"/>
                </a:solidFill>
                <a:cs typeface="B Titr" panose="00000700000000000000" pitchFamily="2" charset="-78"/>
              </a:rPr>
              <a:t>مشکل در بخش تولید برق بیشتر از ناحیه سوخت است</a:t>
            </a:r>
            <a:endParaRPr lang="en-US" dirty="0">
              <a:solidFill>
                <a:srgbClr val="FFFF00"/>
              </a:solidFill>
              <a:cs typeface="B Titr" panose="00000700000000000000" pitchFamily="2" charset="-78"/>
            </a:endParaRPr>
          </a:p>
        </p:txBody>
      </p:sp>
      <p:pic>
        <p:nvPicPr>
          <p:cNvPr id="2" name="Picture 1"/>
          <p:cNvPicPr>
            <a:picLocks noChangeAspect="1"/>
          </p:cNvPicPr>
          <p:nvPr/>
        </p:nvPicPr>
        <p:blipFill>
          <a:blip r:embed="rId2"/>
          <a:stretch>
            <a:fillRect/>
          </a:stretch>
        </p:blipFill>
        <p:spPr>
          <a:xfrm>
            <a:off x="680688" y="2774661"/>
            <a:ext cx="5537776" cy="2768888"/>
          </a:xfrm>
          <a:prstGeom prst="rect">
            <a:avLst/>
          </a:prstGeom>
        </p:spPr>
      </p:pic>
      <p:pic>
        <p:nvPicPr>
          <p:cNvPr id="3" name="Picture 2"/>
          <p:cNvPicPr>
            <a:picLocks noChangeAspect="1"/>
          </p:cNvPicPr>
          <p:nvPr/>
        </p:nvPicPr>
        <p:blipFill>
          <a:blip r:embed="rId3"/>
          <a:stretch>
            <a:fillRect/>
          </a:stretch>
        </p:blipFill>
        <p:spPr>
          <a:xfrm>
            <a:off x="6523559" y="1748211"/>
            <a:ext cx="5314950" cy="4991100"/>
          </a:xfrm>
          <a:prstGeom prst="rect">
            <a:avLst/>
          </a:prstGeom>
        </p:spPr>
      </p:pic>
      <p:sp>
        <p:nvSpPr>
          <p:cNvPr id="13" name="TextBox 12"/>
          <p:cNvSpPr txBox="1"/>
          <p:nvPr/>
        </p:nvSpPr>
        <p:spPr>
          <a:xfrm>
            <a:off x="123568" y="110525"/>
            <a:ext cx="11812618" cy="1569660"/>
          </a:xfrm>
          <a:prstGeom prst="rect">
            <a:avLst/>
          </a:prstGeom>
          <a:noFill/>
        </p:spPr>
        <p:txBody>
          <a:bodyPr wrap="square" rtlCol="0">
            <a:spAutoFit/>
          </a:bodyPr>
          <a:lstStyle/>
          <a:p>
            <a:pPr algn="ctr" rtl="1"/>
            <a:r>
              <a:rPr lang="fa-IR" sz="2400" dirty="0">
                <a:cs typeface="B Titr" panose="00000700000000000000" pitchFamily="2" charset="-78"/>
              </a:rPr>
              <a:t>آیا در سه بخش </a:t>
            </a:r>
            <a:r>
              <a:rPr lang="fa-IR" sz="2400" dirty="0">
                <a:solidFill>
                  <a:schemeClr val="accent1">
                    <a:lumMod val="60000"/>
                    <a:lumOff val="40000"/>
                  </a:schemeClr>
                </a:solidFill>
                <a:cs typeface="B Titr" panose="00000700000000000000" pitchFamily="2" charset="-78"/>
              </a:rPr>
              <a:t>انتقال</a:t>
            </a:r>
            <a:r>
              <a:rPr lang="fa-IR" sz="2400" dirty="0">
                <a:cs typeface="B Titr" panose="00000700000000000000" pitchFamily="2" charset="-78"/>
              </a:rPr>
              <a:t> – </a:t>
            </a:r>
            <a:r>
              <a:rPr lang="fa-IR" sz="2400" dirty="0">
                <a:solidFill>
                  <a:schemeClr val="accent6">
                    <a:lumMod val="60000"/>
                    <a:lumOff val="40000"/>
                  </a:schemeClr>
                </a:solidFill>
                <a:cs typeface="B Titr" panose="00000700000000000000" pitchFamily="2" charset="-78"/>
              </a:rPr>
              <a:t>توزیع</a:t>
            </a:r>
            <a:r>
              <a:rPr lang="fa-IR" sz="2400" dirty="0">
                <a:cs typeface="B Titr" panose="00000700000000000000" pitchFamily="2" charset="-78"/>
              </a:rPr>
              <a:t> و</a:t>
            </a:r>
            <a:r>
              <a:rPr lang="fa-IR" sz="2400" dirty="0">
                <a:solidFill>
                  <a:srgbClr val="FFFF00"/>
                </a:solidFill>
                <a:cs typeface="B Titr" panose="00000700000000000000" pitchFamily="2" charset="-78"/>
              </a:rPr>
              <a:t> مصرف برق </a:t>
            </a:r>
            <a:r>
              <a:rPr lang="fa-IR" sz="2400" dirty="0">
                <a:cs typeface="B Titr" panose="00000700000000000000" pitchFamily="2" charset="-78"/>
              </a:rPr>
              <a:t>مشکل </a:t>
            </a:r>
            <a:r>
              <a:rPr lang="fa-IR" sz="2400" dirty="0">
                <a:solidFill>
                  <a:schemeClr val="bg1"/>
                </a:solidFill>
                <a:cs typeface="B Titr" panose="00000700000000000000" pitchFamily="2" charset="-78"/>
              </a:rPr>
              <a:t>نداریم؟ </a:t>
            </a:r>
          </a:p>
          <a:p>
            <a:pPr algn="ctr" rtl="1"/>
            <a:r>
              <a:rPr lang="fa-IR" sz="2400" dirty="0">
                <a:cs typeface="B Titr" panose="00000700000000000000" pitchFamily="2" charset="-78"/>
              </a:rPr>
              <a:t>حتما داریم </a:t>
            </a:r>
          </a:p>
          <a:p>
            <a:pPr algn="ctr" rtl="1"/>
            <a:r>
              <a:rPr lang="fa-IR" sz="2400" dirty="0">
                <a:cs typeface="B Titr" panose="00000700000000000000" pitchFamily="2" charset="-78"/>
              </a:rPr>
              <a:t>حداقل در مبحث تلفات</a:t>
            </a:r>
          </a:p>
          <a:p>
            <a:pPr algn="ctr" rtl="1"/>
            <a:r>
              <a:rPr lang="fa-IR" sz="2400" dirty="0">
                <a:cs typeface="B Titr" panose="00000700000000000000" pitchFamily="2" charset="-78"/>
              </a:rPr>
              <a:t>یعنی فقط مشکلات با افزایش تولید برق حل </a:t>
            </a:r>
            <a:r>
              <a:rPr lang="fa-IR" sz="2400" dirty="0">
                <a:solidFill>
                  <a:schemeClr val="bg1"/>
                </a:solidFill>
                <a:cs typeface="B Titr" panose="00000700000000000000" pitchFamily="2" charset="-78"/>
              </a:rPr>
              <a:t>نمی شود</a:t>
            </a:r>
            <a:endParaRPr lang="en-US" sz="2400" dirty="0">
              <a:solidFill>
                <a:schemeClr val="bg1"/>
              </a:solidFill>
              <a:cs typeface="B Titr" panose="00000700000000000000" pitchFamily="2" charset="-78"/>
            </a:endParaRPr>
          </a:p>
        </p:txBody>
      </p:sp>
    </p:spTree>
    <p:extLst>
      <p:ext uri="{BB962C8B-B14F-4D97-AF65-F5344CB8AC3E}">
        <p14:creationId xmlns:p14="http://schemas.microsoft.com/office/powerpoint/2010/main" val="3966736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evel 6"/>
          <p:cNvSpPr/>
          <p:nvPr/>
        </p:nvSpPr>
        <p:spPr>
          <a:xfrm>
            <a:off x="486031" y="865414"/>
            <a:ext cx="4258963" cy="2636693"/>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Bevel 11"/>
          <p:cNvSpPr/>
          <p:nvPr/>
        </p:nvSpPr>
        <p:spPr>
          <a:xfrm>
            <a:off x="4753229" y="179614"/>
            <a:ext cx="4039707" cy="3341547"/>
          </a:xfrm>
          <a:prstGeom prst="bevel">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Bevel 13"/>
          <p:cNvSpPr/>
          <p:nvPr/>
        </p:nvSpPr>
        <p:spPr>
          <a:xfrm>
            <a:off x="4155988" y="3521161"/>
            <a:ext cx="2191265" cy="2059459"/>
          </a:xfrm>
          <a:prstGeom prst="bevel">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Bevel 14"/>
          <p:cNvSpPr/>
          <p:nvPr/>
        </p:nvSpPr>
        <p:spPr>
          <a:xfrm>
            <a:off x="1450888" y="3525795"/>
            <a:ext cx="2708191" cy="2924432"/>
          </a:xfrm>
          <a:prstGeom prst="bevel">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882859" y="1768261"/>
            <a:ext cx="1342768" cy="830997"/>
          </a:xfrm>
          <a:prstGeom prst="rect">
            <a:avLst/>
          </a:prstGeom>
          <a:noFill/>
        </p:spPr>
        <p:txBody>
          <a:bodyPr wrap="square" rtlCol="0">
            <a:spAutoFit/>
          </a:bodyPr>
          <a:lstStyle/>
          <a:p>
            <a:pPr algn="ctr"/>
            <a:r>
              <a:rPr lang="fa-IR" sz="4800" dirty="0">
                <a:cs typeface="B Titr" panose="00000700000000000000" pitchFamily="2" charset="-78"/>
              </a:rPr>
              <a:t>پول</a:t>
            </a:r>
            <a:endParaRPr lang="en-US" sz="4800" dirty="0">
              <a:cs typeface="B Titr" panose="00000700000000000000" pitchFamily="2" charset="-78"/>
            </a:endParaRPr>
          </a:p>
        </p:txBody>
      </p:sp>
      <p:sp>
        <p:nvSpPr>
          <p:cNvPr id="16" name="TextBox 15"/>
          <p:cNvSpPr txBox="1"/>
          <p:nvPr/>
        </p:nvSpPr>
        <p:spPr>
          <a:xfrm>
            <a:off x="5897846" y="1442648"/>
            <a:ext cx="1754659" cy="830997"/>
          </a:xfrm>
          <a:prstGeom prst="rect">
            <a:avLst/>
          </a:prstGeom>
          <a:noFill/>
        </p:spPr>
        <p:txBody>
          <a:bodyPr wrap="square" rtlCol="0">
            <a:spAutoFit/>
          </a:bodyPr>
          <a:lstStyle/>
          <a:p>
            <a:pPr algn="ctr"/>
            <a:r>
              <a:rPr lang="fa-IR" sz="4800" dirty="0">
                <a:solidFill>
                  <a:schemeClr val="bg1"/>
                </a:solidFill>
                <a:cs typeface="B Titr" panose="00000700000000000000" pitchFamily="2" charset="-78"/>
              </a:rPr>
              <a:t>سوخت</a:t>
            </a:r>
            <a:endParaRPr lang="en-US" sz="4800" dirty="0">
              <a:solidFill>
                <a:schemeClr val="bg1"/>
              </a:solidFill>
              <a:cs typeface="B Titr" panose="00000700000000000000" pitchFamily="2" charset="-78"/>
            </a:endParaRPr>
          </a:p>
        </p:txBody>
      </p:sp>
      <p:sp>
        <p:nvSpPr>
          <p:cNvPr id="17" name="TextBox 16"/>
          <p:cNvSpPr txBox="1"/>
          <p:nvPr/>
        </p:nvSpPr>
        <p:spPr>
          <a:xfrm>
            <a:off x="1882859" y="4550891"/>
            <a:ext cx="1882347" cy="830997"/>
          </a:xfrm>
          <a:prstGeom prst="rect">
            <a:avLst/>
          </a:prstGeom>
          <a:noFill/>
        </p:spPr>
        <p:txBody>
          <a:bodyPr wrap="square" rtlCol="0">
            <a:spAutoFit/>
          </a:bodyPr>
          <a:lstStyle/>
          <a:p>
            <a:pPr algn="ctr"/>
            <a:r>
              <a:rPr lang="fa-IR" sz="4800" dirty="0">
                <a:cs typeface="B Titr" panose="00000700000000000000" pitchFamily="2" charset="-78"/>
              </a:rPr>
              <a:t>مدیریت</a:t>
            </a:r>
            <a:endParaRPr lang="en-US" sz="4800" dirty="0">
              <a:cs typeface="B Titr" panose="00000700000000000000" pitchFamily="2" charset="-78"/>
            </a:endParaRPr>
          </a:p>
        </p:txBody>
      </p:sp>
      <p:sp>
        <p:nvSpPr>
          <p:cNvPr id="18" name="TextBox 17"/>
          <p:cNvSpPr txBox="1"/>
          <p:nvPr/>
        </p:nvSpPr>
        <p:spPr>
          <a:xfrm>
            <a:off x="4297576" y="4125865"/>
            <a:ext cx="1882347" cy="830997"/>
          </a:xfrm>
          <a:prstGeom prst="rect">
            <a:avLst/>
          </a:prstGeom>
          <a:noFill/>
        </p:spPr>
        <p:txBody>
          <a:bodyPr wrap="square" rtlCol="0">
            <a:spAutoFit/>
          </a:bodyPr>
          <a:lstStyle/>
          <a:p>
            <a:pPr algn="ctr"/>
            <a:r>
              <a:rPr lang="fa-IR" sz="4800" dirty="0">
                <a:cs typeface="B Titr" panose="00000700000000000000" pitchFamily="2" charset="-78"/>
              </a:rPr>
              <a:t>آب</a:t>
            </a:r>
            <a:endParaRPr lang="en-US" sz="4800" dirty="0">
              <a:cs typeface="B Titr" panose="00000700000000000000" pitchFamily="2" charset="-78"/>
            </a:endParaRPr>
          </a:p>
        </p:txBody>
      </p:sp>
      <p:sp>
        <p:nvSpPr>
          <p:cNvPr id="19" name="TextBox 18"/>
          <p:cNvSpPr txBox="1"/>
          <p:nvPr/>
        </p:nvSpPr>
        <p:spPr>
          <a:xfrm>
            <a:off x="4193059" y="5639026"/>
            <a:ext cx="7941276" cy="954107"/>
          </a:xfrm>
          <a:prstGeom prst="rect">
            <a:avLst/>
          </a:prstGeom>
          <a:solidFill>
            <a:schemeClr val="tx1"/>
          </a:solidFill>
        </p:spPr>
        <p:txBody>
          <a:bodyPr wrap="square" rtlCol="0">
            <a:spAutoFit/>
          </a:bodyPr>
          <a:lstStyle/>
          <a:p>
            <a:pPr algn="ctr" rtl="1"/>
            <a:r>
              <a:rPr lang="fa-IR" sz="2800" dirty="0">
                <a:solidFill>
                  <a:srgbClr val="7030A0"/>
                </a:solidFill>
                <a:cs typeface="B Titr" panose="00000700000000000000" pitchFamily="2" charset="-78"/>
              </a:rPr>
              <a:t>چهار مشکل زیرساختی صنعت برق ایران طی 15 سال اخیر </a:t>
            </a:r>
          </a:p>
          <a:p>
            <a:pPr algn="ctr" rtl="1"/>
            <a:r>
              <a:rPr lang="fa-IR" sz="2800" dirty="0">
                <a:solidFill>
                  <a:srgbClr val="7030A0"/>
                </a:solidFill>
                <a:cs typeface="B Titr" panose="00000700000000000000" pitchFamily="2" charset="-78"/>
              </a:rPr>
              <a:t>(منظور لزوماً مدیریت ارشد نیست)</a:t>
            </a:r>
            <a:endParaRPr lang="en-US" sz="2800" dirty="0">
              <a:solidFill>
                <a:srgbClr val="7030A0"/>
              </a:solidFill>
              <a:cs typeface="B Titr" panose="00000700000000000000" pitchFamily="2" charset="-78"/>
            </a:endParaRPr>
          </a:p>
        </p:txBody>
      </p:sp>
    </p:spTree>
    <p:extLst>
      <p:ext uri="{BB962C8B-B14F-4D97-AF65-F5344CB8AC3E}">
        <p14:creationId xmlns:p14="http://schemas.microsoft.com/office/powerpoint/2010/main" val="83142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8428" y="876851"/>
            <a:ext cx="8741539" cy="5235404"/>
          </a:xfrm>
          <a:prstGeom prst="rect">
            <a:avLst/>
          </a:prstGeom>
        </p:spPr>
      </p:pic>
      <p:sp>
        <p:nvSpPr>
          <p:cNvPr id="3" name="TextBox 2">
            <a:extLst>
              <a:ext uri="{FF2B5EF4-FFF2-40B4-BE49-F238E27FC236}">
                <a16:creationId xmlns:a16="http://schemas.microsoft.com/office/drawing/2014/main" xmlns="" id="{951BF72D-A770-4A8A-9B11-A7AEC82524C3}"/>
              </a:ext>
            </a:extLst>
          </p:cNvPr>
          <p:cNvSpPr txBox="1"/>
          <p:nvPr/>
        </p:nvSpPr>
        <p:spPr>
          <a:xfrm>
            <a:off x="9111344" y="1706336"/>
            <a:ext cx="2881992" cy="3046988"/>
          </a:xfrm>
          <a:prstGeom prst="rect">
            <a:avLst/>
          </a:prstGeom>
          <a:noFill/>
        </p:spPr>
        <p:txBody>
          <a:bodyPr wrap="square" rtlCol="0">
            <a:spAutoFit/>
          </a:bodyPr>
          <a:lstStyle/>
          <a:p>
            <a:pPr algn="ctr" rtl="1"/>
            <a:r>
              <a:rPr lang="fa-IR" sz="3200" dirty="0">
                <a:solidFill>
                  <a:srgbClr val="FFFF00"/>
                </a:solidFill>
                <a:cs typeface="B Titr" panose="00000700000000000000" pitchFamily="2" charset="-78"/>
              </a:rPr>
              <a:t>۸۱ درصد برق کشور</a:t>
            </a:r>
          </a:p>
          <a:p>
            <a:pPr algn="ctr" rtl="1"/>
            <a:r>
              <a:rPr lang="fa-IR" sz="3200" dirty="0">
                <a:solidFill>
                  <a:srgbClr val="FFFF00"/>
                </a:solidFill>
                <a:cs typeface="B Titr" panose="00000700000000000000" pitchFamily="2" charset="-78"/>
              </a:rPr>
              <a:t>وابسته به سوختهای فسیلی گاز – گازوییل و مازوت</a:t>
            </a:r>
          </a:p>
          <a:p>
            <a:pPr algn="ctr" rtl="1"/>
            <a:r>
              <a:rPr lang="fa-IR" sz="3200" dirty="0">
                <a:solidFill>
                  <a:srgbClr val="FFFF00"/>
                </a:solidFill>
                <a:cs typeface="B Titr" panose="00000700000000000000" pitchFamily="2" charset="-78"/>
              </a:rPr>
              <a:t>است</a:t>
            </a:r>
            <a:endParaRPr lang="en-US" sz="3200" dirty="0">
              <a:solidFill>
                <a:srgbClr val="FFFF00"/>
              </a:solidFill>
              <a:cs typeface="B Titr" panose="00000700000000000000" pitchFamily="2" charset="-78"/>
            </a:endParaRPr>
          </a:p>
        </p:txBody>
      </p:sp>
    </p:spTree>
    <p:extLst>
      <p:ext uri="{BB962C8B-B14F-4D97-AF65-F5344CB8AC3E}">
        <p14:creationId xmlns:p14="http://schemas.microsoft.com/office/powerpoint/2010/main" val="18107331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t="1" b="2474"/>
          <a:stretch/>
        </p:blipFill>
        <p:spPr>
          <a:xfrm>
            <a:off x="217174" y="1923958"/>
            <a:ext cx="9954720" cy="3488964"/>
          </a:xfrm>
          <a:prstGeom prst="rect">
            <a:avLst/>
          </a:prstGeom>
        </p:spPr>
      </p:pic>
      <p:sp>
        <p:nvSpPr>
          <p:cNvPr id="4" name="Right Arrow 3"/>
          <p:cNvSpPr/>
          <p:nvPr/>
        </p:nvSpPr>
        <p:spPr>
          <a:xfrm rot="10800000">
            <a:off x="10227942" y="4526251"/>
            <a:ext cx="848497" cy="510746"/>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8900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8DBCF8C-73B5-49B3-AEAE-8CD1651C6369}"/>
              </a:ext>
            </a:extLst>
          </p:cNvPr>
          <p:cNvPicPr>
            <a:picLocks noChangeAspect="1"/>
          </p:cNvPicPr>
          <p:nvPr/>
        </p:nvPicPr>
        <p:blipFill>
          <a:blip r:embed="rId2"/>
          <a:stretch>
            <a:fillRect/>
          </a:stretch>
        </p:blipFill>
        <p:spPr>
          <a:xfrm>
            <a:off x="965635" y="840199"/>
            <a:ext cx="9325525" cy="3870594"/>
          </a:xfrm>
          <a:prstGeom prst="rect">
            <a:avLst/>
          </a:prstGeom>
        </p:spPr>
      </p:pic>
      <p:sp>
        <p:nvSpPr>
          <p:cNvPr id="6" name="Arrow: Down 5">
            <a:extLst>
              <a:ext uri="{FF2B5EF4-FFF2-40B4-BE49-F238E27FC236}">
                <a16:creationId xmlns:a16="http://schemas.microsoft.com/office/drawing/2014/main" xmlns="" id="{C7092FD1-396D-41EC-AE18-9F4652C93FB5}"/>
              </a:ext>
            </a:extLst>
          </p:cNvPr>
          <p:cNvSpPr/>
          <p:nvPr/>
        </p:nvSpPr>
        <p:spPr>
          <a:xfrm rot="10800000">
            <a:off x="2547257" y="4906735"/>
            <a:ext cx="1106261" cy="1249135"/>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59149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94A9BC18-73C8-4574-B666-2974584EE12C}"/>
              </a:ext>
            </a:extLst>
          </p:cNvPr>
          <p:cNvPicPr>
            <a:picLocks noChangeAspect="1"/>
          </p:cNvPicPr>
          <p:nvPr/>
        </p:nvPicPr>
        <p:blipFill>
          <a:blip r:embed="rId2"/>
          <a:stretch>
            <a:fillRect/>
          </a:stretch>
        </p:blipFill>
        <p:spPr>
          <a:xfrm>
            <a:off x="1832522" y="694474"/>
            <a:ext cx="8526955" cy="3624433"/>
          </a:xfrm>
          <a:prstGeom prst="rect">
            <a:avLst/>
          </a:prstGeom>
        </p:spPr>
      </p:pic>
      <p:sp>
        <p:nvSpPr>
          <p:cNvPr id="6" name="TextBox 5">
            <a:extLst>
              <a:ext uri="{FF2B5EF4-FFF2-40B4-BE49-F238E27FC236}">
                <a16:creationId xmlns:a16="http://schemas.microsoft.com/office/drawing/2014/main" xmlns="" id="{26B1EF73-AFCF-461B-9A7E-0ABF2DB3EA08}"/>
              </a:ext>
            </a:extLst>
          </p:cNvPr>
          <p:cNvSpPr txBox="1"/>
          <p:nvPr/>
        </p:nvSpPr>
        <p:spPr>
          <a:xfrm>
            <a:off x="1404257" y="4596492"/>
            <a:ext cx="9078685" cy="646331"/>
          </a:xfrm>
          <a:prstGeom prst="rect">
            <a:avLst/>
          </a:prstGeom>
          <a:noFill/>
        </p:spPr>
        <p:txBody>
          <a:bodyPr wrap="square" rtlCol="0">
            <a:spAutoFit/>
          </a:bodyPr>
          <a:lstStyle/>
          <a:p>
            <a:pPr algn="r" rtl="1"/>
            <a:r>
              <a:rPr lang="fa-IR" sz="3600" dirty="0">
                <a:cs typeface="B Titr" panose="00000700000000000000" pitchFamily="2" charset="-78"/>
              </a:rPr>
              <a:t>نسبت مشترکین صنعتی به کل مشترکین ۰.۷ درصد است </a:t>
            </a:r>
            <a:endParaRPr lang="en-US" sz="3600" dirty="0">
              <a:cs typeface="B Titr" panose="00000700000000000000" pitchFamily="2" charset="-78"/>
            </a:endParaRPr>
          </a:p>
        </p:txBody>
      </p:sp>
    </p:spTree>
    <p:extLst>
      <p:ext uri="{BB962C8B-B14F-4D97-AF65-F5344CB8AC3E}">
        <p14:creationId xmlns:p14="http://schemas.microsoft.com/office/powerpoint/2010/main" val="1340468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26B1EF73-AFCF-461B-9A7E-0ABF2DB3EA08}"/>
              </a:ext>
            </a:extLst>
          </p:cNvPr>
          <p:cNvSpPr txBox="1"/>
          <p:nvPr/>
        </p:nvSpPr>
        <p:spPr>
          <a:xfrm>
            <a:off x="947057" y="5576207"/>
            <a:ext cx="9078685" cy="646331"/>
          </a:xfrm>
          <a:prstGeom prst="rect">
            <a:avLst/>
          </a:prstGeom>
          <a:noFill/>
        </p:spPr>
        <p:txBody>
          <a:bodyPr wrap="square" rtlCol="0">
            <a:spAutoFit/>
          </a:bodyPr>
          <a:lstStyle/>
          <a:p>
            <a:pPr algn="ctr" rtl="1"/>
            <a:r>
              <a:rPr lang="fa-IR" sz="3600" dirty="0">
                <a:cs typeface="B Titr" panose="00000700000000000000" pitchFamily="2" charset="-78"/>
              </a:rPr>
              <a:t>مصرف مشترکین صنعتی = مصرف مشترکین خانگی</a:t>
            </a:r>
            <a:endParaRPr lang="en-US" sz="3600" dirty="0">
              <a:cs typeface="B Titr" panose="00000700000000000000" pitchFamily="2" charset="-78"/>
            </a:endParaRPr>
          </a:p>
        </p:txBody>
      </p:sp>
      <p:pic>
        <p:nvPicPr>
          <p:cNvPr id="3" name="Picture 2">
            <a:extLst>
              <a:ext uri="{FF2B5EF4-FFF2-40B4-BE49-F238E27FC236}">
                <a16:creationId xmlns:a16="http://schemas.microsoft.com/office/drawing/2014/main" xmlns="" id="{F68A2B26-9A74-41FD-8B3C-0A2C0B48CAC9}"/>
              </a:ext>
            </a:extLst>
          </p:cNvPr>
          <p:cNvPicPr>
            <a:picLocks noChangeAspect="1"/>
          </p:cNvPicPr>
          <p:nvPr/>
        </p:nvPicPr>
        <p:blipFill>
          <a:blip r:embed="rId2"/>
          <a:stretch>
            <a:fillRect/>
          </a:stretch>
        </p:blipFill>
        <p:spPr>
          <a:xfrm>
            <a:off x="2429151" y="200477"/>
            <a:ext cx="5668532" cy="5212445"/>
          </a:xfrm>
          <a:prstGeom prst="rect">
            <a:avLst/>
          </a:prstGeom>
        </p:spPr>
      </p:pic>
    </p:spTree>
    <p:extLst>
      <p:ext uri="{BB962C8B-B14F-4D97-AF65-F5344CB8AC3E}">
        <p14:creationId xmlns:p14="http://schemas.microsoft.com/office/powerpoint/2010/main" val="39281015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DEBDC8AC-BCAF-476B-ACF2-3AE18D3F40A8}"/>
              </a:ext>
            </a:extLst>
          </p:cNvPr>
          <p:cNvPicPr>
            <a:picLocks noChangeAspect="1"/>
          </p:cNvPicPr>
          <p:nvPr/>
        </p:nvPicPr>
        <p:blipFill>
          <a:blip r:embed="rId2"/>
          <a:stretch>
            <a:fillRect/>
          </a:stretch>
        </p:blipFill>
        <p:spPr>
          <a:xfrm>
            <a:off x="5674180" y="62491"/>
            <a:ext cx="4572000" cy="6765597"/>
          </a:xfrm>
          <a:prstGeom prst="rect">
            <a:avLst/>
          </a:prstGeom>
        </p:spPr>
      </p:pic>
      <p:pic>
        <p:nvPicPr>
          <p:cNvPr id="7" name="Picture 6">
            <a:extLst>
              <a:ext uri="{FF2B5EF4-FFF2-40B4-BE49-F238E27FC236}">
                <a16:creationId xmlns:a16="http://schemas.microsoft.com/office/drawing/2014/main" xmlns="" id="{F7E4E3D2-4B49-4306-BCB9-04688C71F261}"/>
              </a:ext>
            </a:extLst>
          </p:cNvPr>
          <p:cNvPicPr>
            <a:picLocks noChangeAspect="1"/>
          </p:cNvPicPr>
          <p:nvPr/>
        </p:nvPicPr>
        <p:blipFill>
          <a:blip r:embed="rId3"/>
          <a:stretch>
            <a:fillRect/>
          </a:stretch>
        </p:blipFill>
        <p:spPr>
          <a:xfrm>
            <a:off x="889907" y="133180"/>
            <a:ext cx="4498619" cy="6591639"/>
          </a:xfrm>
          <a:prstGeom prst="rect">
            <a:avLst/>
          </a:prstGeom>
        </p:spPr>
      </p:pic>
    </p:spTree>
    <p:extLst>
      <p:ext uri="{BB962C8B-B14F-4D97-AF65-F5344CB8AC3E}">
        <p14:creationId xmlns:p14="http://schemas.microsoft.com/office/powerpoint/2010/main" val="28872809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C9178CD4-E483-492E-BD7B-76FD1FF7296C}"/>
              </a:ext>
            </a:extLst>
          </p:cNvPr>
          <p:cNvSpPr txBox="1"/>
          <p:nvPr/>
        </p:nvSpPr>
        <p:spPr>
          <a:xfrm>
            <a:off x="172811" y="2579914"/>
            <a:ext cx="11846378" cy="1015663"/>
          </a:xfrm>
          <a:prstGeom prst="rect">
            <a:avLst/>
          </a:prstGeom>
          <a:noFill/>
        </p:spPr>
        <p:txBody>
          <a:bodyPr wrap="square" rtlCol="0">
            <a:spAutoFit/>
          </a:bodyPr>
          <a:lstStyle/>
          <a:p>
            <a:pPr algn="ctr" rtl="1"/>
            <a:r>
              <a:rPr lang="fa-IR" sz="6000" dirty="0">
                <a:cs typeface="B Titr" panose="00000700000000000000" pitchFamily="2" charset="-78"/>
              </a:rPr>
              <a:t>سازمانها و نهادهای اثرگذار بر وزارت نیرو</a:t>
            </a:r>
            <a:endParaRPr lang="en-US" sz="6000" dirty="0">
              <a:cs typeface="B Titr" panose="00000700000000000000" pitchFamily="2" charset="-78"/>
            </a:endParaRPr>
          </a:p>
        </p:txBody>
      </p:sp>
    </p:spTree>
    <p:extLst>
      <p:ext uri="{BB962C8B-B14F-4D97-AF65-F5344CB8AC3E}">
        <p14:creationId xmlns:p14="http://schemas.microsoft.com/office/powerpoint/2010/main" val="1739588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Bevel 11"/>
          <p:cNvSpPr/>
          <p:nvPr/>
        </p:nvSpPr>
        <p:spPr>
          <a:xfrm>
            <a:off x="2661559" y="1032782"/>
            <a:ext cx="6090558" cy="4645479"/>
          </a:xfrm>
          <a:prstGeom prst="bevel">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3565725" y="2693801"/>
            <a:ext cx="4282225" cy="1323439"/>
          </a:xfrm>
          <a:prstGeom prst="rect">
            <a:avLst/>
          </a:prstGeom>
          <a:noFill/>
        </p:spPr>
        <p:txBody>
          <a:bodyPr wrap="square" rtlCol="0">
            <a:spAutoFit/>
          </a:bodyPr>
          <a:lstStyle/>
          <a:p>
            <a:pPr algn="ctr"/>
            <a:r>
              <a:rPr lang="fa-IR" sz="8000" dirty="0">
                <a:solidFill>
                  <a:srgbClr val="92D050"/>
                </a:solidFill>
                <a:cs typeface="B Titr" panose="00000700000000000000" pitchFamily="2" charset="-78"/>
              </a:rPr>
              <a:t>وزارت نفت</a:t>
            </a:r>
            <a:endParaRPr lang="en-US" sz="8000" dirty="0">
              <a:solidFill>
                <a:srgbClr val="92D050"/>
              </a:solidFill>
              <a:cs typeface="B Titr" panose="00000700000000000000" pitchFamily="2" charset="-78"/>
            </a:endParaRPr>
          </a:p>
        </p:txBody>
      </p:sp>
    </p:spTree>
    <p:extLst>
      <p:ext uri="{BB962C8B-B14F-4D97-AF65-F5344CB8AC3E}">
        <p14:creationId xmlns:p14="http://schemas.microsoft.com/office/powerpoint/2010/main" val="25086903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evel 6"/>
          <p:cNvSpPr/>
          <p:nvPr/>
        </p:nvSpPr>
        <p:spPr>
          <a:xfrm>
            <a:off x="486031" y="865414"/>
            <a:ext cx="4258963" cy="2636693"/>
          </a:xfrm>
          <a:prstGeom prst="bevel">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Bevel 11"/>
          <p:cNvSpPr/>
          <p:nvPr/>
        </p:nvSpPr>
        <p:spPr>
          <a:xfrm>
            <a:off x="4753229" y="179614"/>
            <a:ext cx="4039707" cy="3341547"/>
          </a:xfrm>
          <a:prstGeom prst="bevel">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Bevel 13"/>
          <p:cNvSpPr/>
          <p:nvPr/>
        </p:nvSpPr>
        <p:spPr>
          <a:xfrm>
            <a:off x="4197177" y="3521161"/>
            <a:ext cx="2987762" cy="2924432"/>
          </a:xfrm>
          <a:prstGeom prst="bevel">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Bevel 14"/>
          <p:cNvSpPr/>
          <p:nvPr/>
        </p:nvSpPr>
        <p:spPr>
          <a:xfrm>
            <a:off x="1450888" y="3525795"/>
            <a:ext cx="2708191" cy="2924432"/>
          </a:xfrm>
          <a:prstGeom prst="bevel">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263251" y="1442648"/>
            <a:ext cx="2708191" cy="1569660"/>
          </a:xfrm>
          <a:prstGeom prst="rect">
            <a:avLst/>
          </a:prstGeom>
          <a:noFill/>
        </p:spPr>
        <p:txBody>
          <a:bodyPr wrap="square" rtlCol="0">
            <a:spAutoFit/>
          </a:bodyPr>
          <a:lstStyle/>
          <a:p>
            <a:pPr algn="ctr"/>
            <a:r>
              <a:rPr lang="fa-IR" sz="4800" dirty="0">
                <a:cs typeface="B Titr" panose="00000700000000000000" pitchFamily="2" charset="-78"/>
              </a:rPr>
              <a:t>وزارت صمت</a:t>
            </a:r>
            <a:endParaRPr lang="en-US" sz="4800" dirty="0">
              <a:cs typeface="B Titr" panose="00000700000000000000" pitchFamily="2" charset="-78"/>
            </a:endParaRPr>
          </a:p>
        </p:txBody>
      </p:sp>
      <p:sp>
        <p:nvSpPr>
          <p:cNvPr id="16" name="TextBox 15"/>
          <p:cNvSpPr txBox="1"/>
          <p:nvPr/>
        </p:nvSpPr>
        <p:spPr>
          <a:xfrm>
            <a:off x="5251620" y="703984"/>
            <a:ext cx="3102644" cy="2308324"/>
          </a:xfrm>
          <a:prstGeom prst="rect">
            <a:avLst/>
          </a:prstGeom>
          <a:noFill/>
        </p:spPr>
        <p:txBody>
          <a:bodyPr wrap="square" rtlCol="0">
            <a:spAutoFit/>
          </a:bodyPr>
          <a:lstStyle/>
          <a:p>
            <a:pPr algn="ctr"/>
            <a:r>
              <a:rPr lang="fa-IR" sz="4800" dirty="0">
                <a:solidFill>
                  <a:schemeClr val="bg1"/>
                </a:solidFill>
                <a:cs typeface="B Titr" panose="00000700000000000000" pitchFamily="2" charset="-78"/>
              </a:rPr>
              <a:t>سازمان برنامه</a:t>
            </a:r>
          </a:p>
          <a:p>
            <a:pPr algn="ctr"/>
            <a:r>
              <a:rPr lang="fa-IR" sz="4800" dirty="0">
                <a:solidFill>
                  <a:schemeClr val="bg1"/>
                </a:solidFill>
                <a:cs typeface="B Titr" panose="00000700000000000000" pitchFamily="2" charset="-78"/>
              </a:rPr>
              <a:t> و بودجه</a:t>
            </a:r>
            <a:endParaRPr lang="en-US" sz="4800" dirty="0">
              <a:solidFill>
                <a:schemeClr val="bg1"/>
              </a:solidFill>
              <a:cs typeface="B Titr" panose="00000700000000000000" pitchFamily="2" charset="-78"/>
            </a:endParaRPr>
          </a:p>
        </p:txBody>
      </p:sp>
      <p:sp>
        <p:nvSpPr>
          <p:cNvPr id="17" name="TextBox 16"/>
          <p:cNvSpPr txBox="1"/>
          <p:nvPr/>
        </p:nvSpPr>
        <p:spPr>
          <a:xfrm>
            <a:off x="1882859" y="4550891"/>
            <a:ext cx="1882347" cy="830997"/>
          </a:xfrm>
          <a:prstGeom prst="rect">
            <a:avLst/>
          </a:prstGeom>
          <a:noFill/>
        </p:spPr>
        <p:txBody>
          <a:bodyPr wrap="square" rtlCol="0">
            <a:spAutoFit/>
          </a:bodyPr>
          <a:lstStyle/>
          <a:p>
            <a:pPr algn="ctr"/>
            <a:r>
              <a:rPr lang="fa-IR" sz="4800" dirty="0">
                <a:cs typeface="B Titr" panose="00000700000000000000" pitchFamily="2" charset="-78"/>
              </a:rPr>
              <a:t>مجلس</a:t>
            </a:r>
            <a:endParaRPr lang="en-US" sz="4800" dirty="0">
              <a:cs typeface="B Titr" panose="00000700000000000000" pitchFamily="2" charset="-78"/>
            </a:endParaRPr>
          </a:p>
        </p:txBody>
      </p:sp>
      <p:sp>
        <p:nvSpPr>
          <p:cNvPr id="11" name="Bevel 13">
            <a:extLst>
              <a:ext uri="{FF2B5EF4-FFF2-40B4-BE49-F238E27FC236}">
                <a16:creationId xmlns:a16="http://schemas.microsoft.com/office/drawing/2014/main" xmlns="" id="{5BE9A975-C9C5-42F0-87C5-3B985100E8B3}"/>
              </a:ext>
            </a:extLst>
          </p:cNvPr>
          <p:cNvSpPr/>
          <p:nvPr/>
        </p:nvSpPr>
        <p:spPr>
          <a:xfrm>
            <a:off x="7140658" y="3536678"/>
            <a:ext cx="2987762" cy="2924432"/>
          </a:xfrm>
          <a:prstGeom prst="bevel">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xmlns="" id="{D6811235-960C-4CBA-940D-C8FAC4BBF970}"/>
              </a:ext>
            </a:extLst>
          </p:cNvPr>
          <p:cNvSpPr txBox="1"/>
          <p:nvPr/>
        </p:nvSpPr>
        <p:spPr>
          <a:xfrm>
            <a:off x="4719836" y="4218728"/>
            <a:ext cx="1882347" cy="1569660"/>
          </a:xfrm>
          <a:prstGeom prst="rect">
            <a:avLst/>
          </a:prstGeom>
          <a:noFill/>
        </p:spPr>
        <p:txBody>
          <a:bodyPr wrap="square" rtlCol="0">
            <a:spAutoFit/>
          </a:bodyPr>
          <a:lstStyle/>
          <a:p>
            <a:pPr algn="ctr"/>
            <a:r>
              <a:rPr lang="fa-IR" sz="4800" dirty="0">
                <a:cs typeface="B Titr" panose="00000700000000000000" pitchFamily="2" charset="-78"/>
              </a:rPr>
              <a:t>بانک مرکزی</a:t>
            </a:r>
            <a:endParaRPr lang="en-US" sz="4800" dirty="0">
              <a:cs typeface="B Titr" panose="00000700000000000000" pitchFamily="2" charset="-78"/>
            </a:endParaRPr>
          </a:p>
        </p:txBody>
      </p:sp>
      <p:sp>
        <p:nvSpPr>
          <p:cNvPr id="2" name="TextBox 1">
            <a:extLst>
              <a:ext uri="{FF2B5EF4-FFF2-40B4-BE49-F238E27FC236}">
                <a16:creationId xmlns:a16="http://schemas.microsoft.com/office/drawing/2014/main" xmlns="" id="{53E5E3C2-DE48-4C07-A893-D394A2A60BDF}"/>
              </a:ext>
            </a:extLst>
          </p:cNvPr>
          <p:cNvSpPr txBox="1"/>
          <p:nvPr/>
        </p:nvSpPr>
        <p:spPr>
          <a:xfrm>
            <a:off x="7639051" y="4214064"/>
            <a:ext cx="1990976" cy="1569660"/>
          </a:xfrm>
          <a:prstGeom prst="rect">
            <a:avLst/>
          </a:prstGeom>
          <a:noFill/>
        </p:spPr>
        <p:txBody>
          <a:bodyPr wrap="square" rtlCol="0">
            <a:spAutoFit/>
          </a:bodyPr>
          <a:lstStyle/>
          <a:p>
            <a:pPr algn="ctr" rtl="1"/>
            <a:r>
              <a:rPr lang="fa-IR" sz="4800" dirty="0">
                <a:cs typeface="B Titr" panose="00000700000000000000" pitchFamily="2" charset="-78"/>
              </a:rPr>
              <a:t>نهادهای نظارتی</a:t>
            </a:r>
            <a:endParaRPr lang="en-US" sz="4800" dirty="0">
              <a:cs typeface="B Titr" panose="00000700000000000000" pitchFamily="2" charset="-78"/>
            </a:endParaRPr>
          </a:p>
        </p:txBody>
      </p:sp>
    </p:spTree>
    <p:extLst>
      <p:ext uri="{BB962C8B-B14F-4D97-AF65-F5344CB8AC3E}">
        <p14:creationId xmlns:p14="http://schemas.microsoft.com/office/powerpoint/2010/main" val="9140909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evel 6"/>
          <p:cNvSpPr/>
          <p:nvPr/>
        </p:nvSpPr>
        <p:spPr>
          <a:xfrm>
            <a:off x="486031" y="865414"/>
            <a:ext cx="4258963" cy="2636693"/>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Bevel 11"/>
          <p:cNvSpPr/>
          <p:nvPr/>
        </p:nvSpPr>
        <p:spPr>
          <a:xfrm>
            <a:off x="4753229" y="179614"/>
            <a:ext cx="4039707" cy="3341547"/>
          </a:xfrm>
          <a:prstGeom prst="bevel">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Bevel 13"/>
          <p:cNvSpPr/>
          <p:nvPr/>
        </p:nvSpPr>
        <p:spPr>
          <a:xfrm>
            <a:off x="4155988" y="3517624"/>
            <a:ext cx="2987762" cy="2924432"/>
          </a:xfrm>
          <a:prstGeom prst="bevel">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Bevel 14"/>
          <p:cNvSpPr/>
          <p:nvPr/>
        </p:nvSpPr>
        <p:spPr>
          <a:xfrm>
            <a:off x="1450888" y="3525795"/>
            <a:ext cx="2708191" cy="2924432"/>
          </a:xfrm>
          <a:prstGeom prst="bevel">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263251" y="1442648"/>
            <a:ext cx="2708191" cy="1569660"/>
          </a:xfrm>
          <a:prstGeom prst="rect">
            <a:avLst/>
          </a:prstGeom>
          <a:noFill/>
        </p:spPr>
        <p:txBody>
          <a:bodyPr wrap="square" rtlCol="0">
            <a:spAutoFit/>
          </a:bodyPr>
          <a:lstStyle/>
          <a:p>
            <a:pPr algn="ctr"/>
            <a:r>
              <a:rPr lang="fa-IR" sz="4800" dirty="0">
                <a:cs typeface="B Titr" panose="00000700000000000000" pitchFamily="2" charset="-78"/>
              </a:rPr>
              <a:t>اداره دارایی</a:t>
            </a:r>
            <a:endParaRPr lang="en-US" sz="4800" dirty="0">
              <a:cs typeface="B Titr" panose="00000700000000000000" pitchFamily="2" charset="-78"/>
            </a:endParaRPr>
          </a:p>
        </p:txBody>
      </p:sp>
      <p:sp>
        <p:nvSpPr>
          <p:cNvPr id="16" name="TextBox 15"/>
          <p:cNvSpPr txBox="1"/>
          <p:nvPr/>
        </p:nvSpPr>
        <p:spPr>
          <a:xfrm>
            <a:off x="1263251" y="4567878"/>
            <a:ext cx="3102644" cy="830997"/>
          </a:xfrm>
          <a:prstGeom prst="rect">
            <a:avLst/>
          </a:prstGeom>
          <a:noFill/>
        </p:spPr>
        <p:txBody>
          <a:bodyPr wrap="square" rtlCol="0">
            <a:spAutoFit/>
          </a:bodyPr>
          <a:lstStyle/>
          <a:p>
            <a:pPr algn="ctr"/>
            <a:r>
              <a:rPr lang="fa-IR" sz="4800" dirty="0">
                <a:solidFill>
                  <a:schemeClr val="bg1"/>
                </a:solidFill>
                <a:cs typeface="B Titr" panose="00000700000000000000" pitchFamily="2" charset="-78"/>
              </a:rPr>
              <a:t>گمرک</a:t>
            </a:r>
            <a:endParaRPr lang="en-US" sz="4800" dirty="0">
              <a:solidFill>
                <a:schemeClr val="bg1"/>
              </a:solidFill>
              <a:cs typeface="B Titr" panose="00000700000000000000" pitchFamily="2" charset="-78"/>
            </a:endParaRPr>
          </a:p>
        </p:txBody>
      </p:sp>
      <p:sp>
        <p:nvSpPr>
          <p:cNvPr id="17" name="TextBox 16"/>
          <p:cNvSpPr txBox="1"/>
          <p:nvPr/>
        </p:nvSpPr>
        <p:spPr>
          <a:xfrm>
            <a:off x="4912508" y="1065557"/>
            <a:ext cx="3601920" cy="1569660"/>
          </a:xfrm>
          <a:prstGeom prst="rect">
            <a:avLst/>
          </a:prstGeom>
          <a:noFill/>
        </p:spPr>
        <p:txBody>
          <a:bodyPr wrap="square" rtlCol="0">
            <a:spAutoFit/>
          </a:bodyPr>
          <a:lstStyle/>
          <a:p>
            <a:pPr algn="ctr"/>
            <a:r>
              <a:rPr lang="fa-IR" sz="4800" dirty="0">
                <a:solidFill>
                  <a:schemeClr val="accent1"/>
                </a:solidFill>
                <a:cs typeface="B Titr" panose="00000700000000000000" pitchFamily="2" charset="-78"/>
              </a:rPr>
              <a:t>سازمان تامین اجتماعی</a:t>
            </a:r>
            <a:endParaRPr lang="en-US" sz="4800" dirty="0">
              <a:solidFill>
                <a:schemeClr val="accent1"/>
              </a:solidFill>
              <a:cs typeface="B Titr" panose="00000700000000000000" pitchFamily="2" charset="-78"/>
            </a:endParaRPr>
          </a:p>
        </p:txBody>
      </p:sp>
      <p:sp>
        <p:nvSpPr>
          <p:cNvPr id="11" name="Bevel 13">
            <a:extLst>
              <a:ext uri="{FF2B5EF4-FFF2-40B4-BE49-F238E27FC236}">
                <a16:creationId xmlns:a16="http://schemas.microsoft.com/office/drawing/2014/main" xmlns="" id="{5BE9A975-C9C5-42F0-87C5-3B985100E8B3}"/>
              </a:ext>
            </a:extLst>
          </p:cNvPr>
          <p:cNvSpPr/>
          <p:nvPr/>
        </p:nvSpPr>
        <p:spPr>
          <a:xfrm>
            <a:off x="7140658" y="3536678"/>
            <a:ext cx="2987762" cy="2924432"/>
          </a:xfrm>
          <a:prstGeom prst="bevel">
            <a:avLst/>
          </a:pr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xmlns="" id="{D6811235-960C-4CBA-940D-C8FAC4BBF970}"/>
              </a:ext>
            </a:extLst>
          </p:cNvPr>
          <p:cNvSpPr txBox="1"/>
          <p:nvPr/>
        </p:nvSpPr>
        <p:spPr>
          <a:xfrm>
            <a:off x="4708695" y="4564341"/>
            <a:ext cx="1882347" cy="830997"/>
          </a:xfrm>
          <a:prstGeom prst="rect">
            <a:avLst/>
          </a:prstGeom>
          <a:noFill/>
        </p:spPr>
        <p:txBody>
          <a:bodyPr wrap="square" rtlCol="0">
            <a:spAutoFit/>
          </a:bodyPr>
          <a:lstStyle/>
          <a:p>
            <a:pPr algn="ctr"/>
            <a:r>
              <a:rPr lang="fa-IR" sz="4800" dirty="0">
                <a:cs typeface="B Titr" panose="00000700000000000000" pitchFamily="2" charset="-78"/>
              </a:rPr>
              <a:t>دولت</a:t>
            </a:r>
            <a:endParaRPr lang="en-US" sz="4800" dirty="0">
              <a:cs typeface="B Titr" panose="00000700000000000000" pitchFamily="2" charset="-78"/>
            </a:endParaRPr>
          </a:p>
        </p:txBody>
      </p:sp>
      <p:sp>
        <p:nvSpPr>
          <p:cNvPr id="2" name="TextBox 1">
            <a:extLst>
              <a:ext uri="{FF2B5EF4-FFF2-40B4-BE49-F238E27FC236}">
                <a16:creationId xmlns:a16="http://schemas.microsoft.com/office/drawing/2014/main" xmlns="" id="{53E5E3C2-DE48-4C07-A893-D394A2A60BDF}"/>
              </a:ext>
            </a:extLst>
          </p:cNvPr>
          <p:cNvSpPr txBox="1"/>
          <p:nvPr/>
        </p:nvSpPr>
        <p:spPr>
          <a:xfrm>
            <a:off x="7640597" y="4564340"/>
            <a:ext cx="1990976" cy="830997"/>
          </a:xfrm>
          <a:prstGeom prst="rect">
            <a:avLst/>
          </a:prstGeom>
          <a:noFill/>
        </p:spPr>
        <p:txBody>
          <a:bodyPr wrap="square" rtlCol="0">
            <a:spAutoFit/>
          </a:bodyPr>
          <a:lstStyle/>
          <a:p>
            <a:pPr algn="ctr" rtl="1"/>
            <a:r>
              <a:rPr lang="fa-IR" sz="4800" dirty="0">
                <a:cs typeface="B Titr" panose="00000700000000000000" pitchFamily="2" charset="-78"/>
              </a:rPr>
              <a:t>سایر</a:t>
            </a:r>
            <a:endParaRPr lang="en-US" sz="4800" dirty="0">
              <a:cs typeface="B Titr" panose="00000700000000000000" pitchFamily="2" charset="-78"/>
            </a:endParaRPr>
          </a:p>
        </p:txBody>
      </p:sp>
    </p:spTree>
    <p:extLst>
      <p:ext uri="{BB962C8B-B14F-4D97-AF65-F5344CB8AC3E}">
        <p14:creationId xmlns:p14="http://schemas.microsoft.com/office/powerpoint/2010/main" val="5489369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C9178CD4-E483-492E-BD7B-76FD1FF7296C}"/>
              </a:ext>
            </a:extLst>
          </p:cNvPr>
          <p:cNvSpPr txBox="1"/>
          <p:nvPr/>
        </p:nvSpPr>
        <p:spPr>
          <a:xfrm>
            <a:off x="172811" y="1690006"/>
            <a:ext cx="11846378" cy="3785652"/>
          </a:xfrm>
          <a:prstGeom prst="rect">
            <a:avLst/>
          </a:prstGeom>
          <a:noFill/>
        </p:spPr>
        <p:txBody>
          <a:bodyPr wrap="square" rtlCol="0">
            <a:spAutoFit/>
          </a:bodyPr>
          <a:lstStyle/>
          <a:p>
            <a:pPr algn="ctr" rtl="1"/>
            <a:r>
              <a:rPr lang="fa-IR" sz="6000" dirty="0">
                <a:cs typeface="B Titr" panose="00000700000000000000" pitchFamily="2" charset="-78"/>
              </a:rPr>
              <a:t>بنظر می رسد که مساله کمبود برق را در جایی خارج از سیستم برق باید بررسی کرد</a:t>
            </a:r>
          </a:p>
          <a:p>
            <a:pPr algn="ctr" rtl="1"/>
            <a:r>
              <a:rPr lang="fa-IR" sz="6000" dirty="0">
                <a:cs typeface="B Titr" panose="00000700000000000000" pitchFamily="2" charset="-78"/>
              </a:rPr>
              <a:t>و اینکه بنظر می رسد برق هم ظاهرا مانند سوخت قاچاق می شود</a:t>
            </a:r>
            <a:endParaRPr lang="en-US" sz="6000" dirty="0">
              <a:cs typeface="B Titr" panose="00000700000000000000" pitchFamily="2" charset="-78"/>
            </a:endParaRPr>
          </a:p>
        </p:txBody>
      </p:sp>
    </p:spTree>
    <p:extLst>
      <p:ext uri="{BB962C8B-B14F-4D97-AF65-F5344CB8AC3E}">
        <p14:creationId xmlns:p14="http://schemas.microsoft.com/office/powerpoint/2010/main" val="9778352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53AEC3D1-3184-4134-9D06-B1E6124AFF6F}"/>
              </a:ext>
            </a:extLst>
          </p:cNvPr>
          <p:cNvPicPr>
            <a:picLocks noChangeAspect="1"/>
          </p:cNvPicPr>
          <p:nvPr/>
        </p:nvPicPr>
        <p:blipFill>
          <a:blip r:embed="rId2"/>
          <a:stretch>
            <a:fillRect/>
          </a:stretch>
        </p:blipFill>
        <p:spPr>
          <a:xfrm>
            <a:off x="2212861" y="840241"/>
            <a:ext cx="7766277" cy="5177518"/>
          </a:xfrm>
          <a:prstGeom prst="rect">
            <a:avLst/>
          </a:prstGeom>
        </p:spPr>
      </p:pic>
    </p:spTree>
    <p:extLst>
      <p:ext uri="{BB962C8B-B14F-4D97-AF65-F5344CB8AC3E}">
        <p14:creationId xmlns:p14="http://schemas.microsoft.com/office/powerpoint/2010/main" val="27762098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983B08F-B159-423B-8E93-C5D6B22E9746}"/>
              </a:ext>
            </a:extLst>
          </p:cNvPr>
          <p:cNvSpPr txBox="1"/>
          <p:nvPr/>
        </p:nvSpPr>
        <p:spPr>
          <a:xfrm>
            <a:off x="2383971" y="1763486"/>
            <a:ext cx="7690757" cy="2800767"/>
          </a:xfrm>
          <a:prstGeom prst="rect">
            <a:avLst/>
          </a:prstGeom>
          <a:noFill/>
        </p:spPr>
        <p:txBody>
          <a:bodyPr wrap="square" rtlCol="0">
            <a:spAutoFit/>
          </a:bodyPr>
          <a:lstStyle/>
          <a:p>
            <a:pPr algn="ctr" rtl="1"/>
            <a:r>
              <a:rPr lang="fa-IR" sz="4400" dirty="0">
                <a:cs typeface="B Titr" panose="00000700000000000000" pitchFamily="2" charset="-78"/>
              </a:rPr>
              <a:t>نظر شما چیست؟</a:t>
            </a:r>
          </a:p>
          <a:p>
            <a:pPr algn="ctr" rtl="1"/>
            <a:r>
              <a:rPr lang="fa-IR" sz="4400" dirty="0">
                <a:cs typeface="B Titr" panose="00000700000000000000" pitchFamily="2" charset="-78"/>
              </a:rPr>
              <a:t>آیا در گذشته هم وضع چنین بود؟</a:t>
            </a:r>
          </a:p>
          <a:p>
            <a:pPr algn="ctr" rtl="1"/>
            <a:r>
              <a:rPr lang="fa-IR" sz="4400" dirty="0">
                <a:cs typeface="B Titr" panose="00000700000000000000" pitchFamily="2" charset="-78"/>
              </a:rPr>
              <a:t>چرا در بین مدادهای رنگی برخی مداد سیاه را بر می دارند؟</a:t>
            </a:r>
            <a:endParaRPr lang="en-US" sz="4400" dirty="0">
              <a:cs typeface="B Titr" panose="00000700000000000000" pitchFamily="2" charset="-78"/>
            </a:endParaRPr>
          </a:p>
        </p:txBody>
      </p:sp>
    </p:spTree>
    <p:extLst>
      <p:ext uri="{BB962C8B-B14F-4D97-AF65-F5344CB8AC3E}">
        <p14:creationId xmlns:p14="http://schemas.microsoft.com/office/powerpoint/2010/main" val="39741154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983B08F-B159-423B-8E93-C5D6B22E9746}"/>
              </a:ext>
            </a:extLst>
          </p:cNvPr>
          <p:cNvSpPr txBox="1"/>
          <p:nvPr/>
        </p:nvSpPr>
        <p:spPr>
          <a:xfrm>
            <a:off x="293915" y="2269672"/>
            <a:ext cx="11781064" cy="2123658"/>
          </a:xfrm>
          <a:prstGeom prst="rect">
            <a:avLst/>
          </a:prstGeom>
          <a:noFill/>
        </p:spPr>
        <p:txBody>
          <a:bodyPr wrap="square" rtlCol="0">
            <a:spAutoFit/>
          </a:bodyPr>
          <a:lstStyle/>
          <a:p>
            <a:pPr algn="ctr" rtl="1"/>
            <a:r>
              <a:rPr lang="fa-IR" sz="4400" dirty="0">
                <a:cs typeface="B Titr" panose="00000700000000000000" pitchFamily="2" charset="-78"/>
              </a:rPr>
              <a:t>چرا برای ۱۳۰ همت بدهی صنعت برق به بخش خصوصی اقدام موثری نمی شود؟</a:t>
            </a:r>
          </a:p>
          <a:p>
            <a:pPr algn="ctr" rtl="1"/>
            <a:r>
              <a:rPr lang="fa-IR" sz="4400" dirty="0">
                <a:cs typeface="B Titr" panose="00000700000000000000" pitchFamily="2" charset="-78"/>
              </a:rPr>
              <a:t>پاسخ : چون ممکن است چینی ها بیکار شوند</a:t>
            </a:r>
            <a:endParaRPr lang="en-US" sz="4400" dirty="0">
              <a:cs typeface="B Titr" panose="00000700000000000000" pitchFamily="2" charset="-78"/>
            </a:endParaRPr>
          </a:p>
        </p:txBody>
      </p:sp>
    </p:spTree>
    <p:extLst>
      <p:ext uri="{BB962C8B-B14F-4D97-AF65-F5344CB8AC3E}">
        <p14:creationId xmlns:p14="http://schemas.microsoft.com/office/powerpoint/2010/main" val="11778106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70B68614-9284-482F-8987-FE415066AC9F}"/>
              </a:ext>
            </a:extLst>
          </p:cNvPr>
          <p:cNvPicPr>
            <a:picLocks noChangeAspect="1"/>
          </p:cNvPicPr>
          <p:nvPr/>
        </p:nvPicPr>
        <p:blipFill rotWithShape="1">
          <a:blip r:embed="rId2"/>
          <a:srcRect l="20762" r="19238" b="7715"/>
          <a:stretch/>
        </p:blipFill>
        <p:spPr>
          <a:xfrm>
            <a:off x="3437165" y="587829"/>
            <a:ext cx="5127172" cy="5274129"/>
          </a:xfrm>
          <a:prstGeom prst="rect">
            <a:avLst/>
          </a:prstGeom>
        </p:spPr>
      </p:pic>
    </p:spTree>
    <p:extLst>
      <p:ext uri="{BB962C8B-B14F-4D97-AF65-F5344CB8AC3E}">
        <p14:creationId xmlns:p14="http://schemas.microsoft.com/office/powerpoint/2010/main" val="15133396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1202</TotalTime>
  <Words>291</Words>
  <Application>Microsoft Office PowerPoint</Application>
  <PresentationFormat>Widescreen</PresentationFormat>
  <Paragraphs>49</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B Titr</vt:lpstr>
      <vt:lpstr>Century Gothic</vt:lpstr>
      <vt:lpstr>Wingdings 3</vt:lpstr>
      <vt:lpstr>Ion</vt:lpstr>
      <vt:lpstr>بنام خدای وجدانهای بیدار سلام</vt:lpstr>
      <vt:lpstr>انرژی برق نبض زندگی</vt:lpstr>
      <vt:lpstr>برق به مانند جریان خون در رگهای بدن انسان در شبکه برق ایران به طول حدودی یک میلیون کیلومتردر جریان است این جریان با قلبی به قدرت 94000 مگاوات نبض می گیرد اما آیا این قلب در حال ضعیف شدن است که جریان آن دچار قطع و وصل شده است؟ </vt:lpstr>
      <vt:lpstr>حداقل راندمان نیروگاه های کشور 19 درصد و حداکثر آن 51 درصد متوسط راندمان کشور حدود 39 درصد است</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انرژی برق نبض زندگی</dc:title>
  <dc:creator>masaeli</dc:creator>
  <cp:lastModifiedBy>masaeli</cp:lastModifiedBy>
  <cp:revision>25</cp:revision>
  <dcterms:created xsi:type="dcterms:W3CDTF">2024-12-28T16:06:18Z</dcterms:created>
  <dcterms:modified xsi:type="dcterms:W3CDTF">2024-12-30T02:36:26Z</dcterms:modified>
</cp:coreProperties>
</file>