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91" r:id="rId3"/>
    <p:sldId id="296" r:id="rId4"/>
    <p:sldId id="302" r:id="rId5"/>
    <p:sldId id="301" r:id="rId6"/>
    <p:sldId id="300" r:id="rId7"/>
    <p:sldId id="303" r:id="rId8"/>
    <p:sldId id="304" r:id="rId9"/>
    <p:sldId id="305" r:id="rId10"/>
    <p:sldId id="306" r:id="rId11"/>
    <p:sldId id="308" r:id="rId12"/>
    <p:sldId id="309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578"/>
    <a:srgbClr val="FFCDCE"/>
    <a:srgbClr val="FF7C80"/>
    <a:srgbClr val="ED5D5D"/>
    <a:srgbClr val="3B3838"/>
    <a:srgbClr val="5B9BD5"/>
    <a:srgbClr val="B0D5FA"/>
    <a:srgbClr val="2B4D89"/>
    <a:srgbClr val="294983"/>
    <a:srgbClr val="325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8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63D-4DA5-B39A-C9CF24F67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63D-4DA5-B39A-C9CF24F67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63D-4DA5-B39A-C9CF24F67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63D-4DA5-B39A-C9CF24F67BB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63D-4DA5-B39A-C9CF24F67BB3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B Nazanin" panose="00000400000000000000" pitchFamily="2" charset="-78"/>
                    </a:defRPr>
                  </a:pPr>
                  <a:endParaRPr lang="fa-IR"/>
                </a:p>
              </c:txPr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9563102323151"/>
                      <c:h val="0.1480312084679654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63D-4DA5-B39A-C9CF24F67BB3}"/>
                </c:ext>
              </c:extLst>
            </c:dLbl>
            <c:dLbl>
              <c:idx val="1"/>
              <c:layout>
                <c:manualLayout>
                  <c:x val="-0.24341944921263214"/>
                  <c:y val="0.1312500638891593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B Nazanin" panose="00000400000000000000" pitchFamily="2" charset="-78"/>
                    </a:defRPr>
                  </a:pPr>
                  <a:endParaRPr lang="fa-I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76260255898775"/>
                      <c:h val="0.105843702867911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63D-4DA5-B39A-C9CF24F67BB3}"/>
                </c:ext>
              </c:extLst>
            </c:dLbl>
            <c:dLbl>
              <c:idx val="2"/>
              <c:layout>
                <c:manualLayout>
                  <c:x val="-0.15312497042705081"/>
                  <c:y val="-0.162890614945358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B Nazanin" panose="00000400000000000000" pitchFamily="2" charset="-78"/>
                    </a:defRPr>
                  </a:pPr>
                  <a:endParaRPr lang="fa-I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599907259231368"/>
                      <c:h val="0.138468678960773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063D-4DA5-B39A-C9CF24F67BB3}"/>
                </c:ext>
              </c:extLst>
            </c:dLbl>
            <c:dLbl>
              <c:idx val="3"/>
              <c:layout>
                <c:manualLayout>
                  <c:x val="0.1270772164022658"/>
                  <c:y val="-0.155859391163791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B Nazanin" panose="00000400000000000000" pitchFamily="2" charset="-78"/>
                    </a:defRPr>
                  </a:pPr>
                  <a:endParaRPr lang="fa-I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021105746889424"/>
                      <c:h val="0.234750015232146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63D-4DA5-B39A-C9CF24F67BB3}"/>
                </c:ext>
              </c:extLst>
            </c:dLbl>
            <c:dLbl>
              <c:idx val="4"/>
              <c:layout>
                <c:manualLayout>
                  <c:x val="0.20152013445833286"/>
                  <c:y val="0.2085937291505583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B Nazanin" panose="00000400000000000000" pitchFamily="2" charset="-78"/>
                    </a:defRPr>
                  </a:pPr>
                  <a:endParaRPr lang="fa-IR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54387679324138"/>
                      <c:h val="0.232406219668072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063D-4DA5-B39A-C9CF24F67B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B Nazanin" panose="00000400000000000000" pitchFamily="2" charset="-78"/>
                  </a:defRPr>
                </a:pPr>
                <a:endParaRPr lang="fa-IR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فصل اول: تعاریف و مصادیق </c:v>
                </c:pt>
                <c:pt idx="1">
                  <c:v>فصل دوم: فرآیند دریافت گزارش</c:v>
                </c:pt>
                <c:pt idx="2">
                  <c:v>فصل سوم: حمایت</c:v>
                </c:pt>
                <c:pt idx="3">
                  <c:v>فصل چهارم: پاداش</c:v>
                </c:pt>
                <c:pt idx="4">
                  <c:v>فصل پنجم: مقررات عمومی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3D-4DA5-B39A-C9CF24F67B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a-I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13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46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0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57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9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1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704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52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69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67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1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8C817-8E2A-4910-A5F0-244EAEA8FE14}" type="datetimeFigureOut">
              <a:rPr lang="en-US" smtClean="0"/>
              <a:t>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8DA9C-279F-4EFD-AC31-CB220F24C7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60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61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444BE0-026C-73C1-7288-F51EC1A40327}"/>
              </a:ext>
            </a:extLst>
          </p:cNvPr>
          <p:cNvGrpSpPr/>
          <p:nvPr/>
        </p:nvGrpSpPr>
        <p:grpSpPr>
          <a:xfrm>
            <a:off x="2572441" y="1159245"/>
            <a:ext cx="5997972" cy="5767252"/>
            <a:chOff x="2777509" y="1047559"/>
            <a:chExt cx="5997972" cy="5767252"/>
          </a:xfrm>
        </p:grpSpPr>
        <p:sp>
          <p:nvSpPr>
            <p:cNvPr id="7" name="Isosceles Triangle 6"/>
            <p:cNvSpPr/>
            <p:nvPr/>
          </p:nvSpPr>
          <p:spPr>
            <a:xfrm>
              <a:off x="2777509" y="1047559"/>
              <a:ext cx="581871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6762" y="1047559"/>
              <a:ext cx="5818719" cy="5718267"/>
            </a:xfrm>
            <a:prstGeom prst="triangle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6C41243-9C79-C099-7B19-28757E0BA2B5}"/>
              </a:ext>
            </a:extLst>
          </p:cNvPr>
          <p:cNvGrpSpPr/>
          <p:nvPr/>
        </p:nvGrpSpPr>
        <p:grpSpPr>
          <a:xfrm>
            <a:off x="1838" y="0"/>
            <a:ext cx="5826717" cy="5767252"/>
            <a:chOff x="1838" y="0"/>
            <a:chExt cx="5826717" cy="5767252"/>
          </a:xfrm>
        </p:grpSpPr>
        <p:sp>
          <p:nvSpPr>
            <p:cNvPr id="8" name="Isosceles Triangle 7"/>
            <p:cNvSpPr/>
            <p:nvPr/>
          </p:nvSpPr>
          <p:spPr>
            <a:xfrm flipV="1">
              <a:off x="317356" y="0"/>
              <a:ext cx="5511199" cy="5767252"/>
            </a:xfrm>
            <a:prstGeom prst="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8" y="0"/>
              <a:ext cx="5647464" cy="5767252"/>
            </a:xfrm>
            <a:prstGeom prst="flowChartMerge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148353" y="1305882"/>
            <a:ext cx="4852198" cy="4146295"/>
            <a:chOff x="7118903" y="1357698"/>
            <a:chExt cx="4852198" cy="3137337"/>
          </a:xfrm>
          <a:noFill/>
          <a:effectLst>
            <a:outerShdw blurRad="1016000" dir="21540000" sx="109000" sy="109000" algn="ctr" rotWithShape="0">
              <a:srgbClr val="000000">
                <a:alpha val="10000"/>
              </a:srgbClr>
            </a:outerShdw>
          </a:effectLst>
        </p:grpSpPr>
        <p:sp>
          <p:nvSpPr>
            <p:cNvPr id="23" name="Freeform 22"/>
            <p:cNvSpPr/>
            <p:nvPr/>
          </p:nvSpPr>
          <p:spPr>
            <a:xfrm>
              <a:off x="7118903" y="1357698"/>
              <a:ext cx="4852198" cy="1346926"/>
            </a:xfrm>
            <a:custGeom>
              <a:avLst/>
              <a:gdLst>
                <a:gd name="connsiteX0" fmla="*/ 749300 w 4852198"/>
                <a:gd name="connsiteY0" fmla="*/ 0 h 1346926"/>
                <a:gd name="connsiteX1" fmla="*/ 765669 w 4852198"/>
                <a:gd name="connsiteY1" fmla="*/ 14712 h 1346926"/>
                <a:gd name="connsiteX2" fmla="*/ 798371 w 4852198"/>
                <a:gd name="connsiteY2" fmla="*/ 4561 h 1346926"/>
                <a:gd name="connsiteX3" fmla="*/ 843613 w 4852198"/>
                <a:gd name="connsiteY3" fmla="*/ 0 h 1346926"/>
                <a:gd name="connsiteX4" fmla="*/ 3988737 w 4852198"/>
                <a:gd name="connsiteY4" fmla="*/ 0 h 1346926"/>
                <a:gd name="connsiteX5" fmla="*/ 4076118 w 4852198"/>
                <a:gd name="connsiteY5" fmla="*/ 17641 h 1346926"/>
                <a:gd name="connsiteX6" fmla="*/ 4080577 w 4852198"/>
                <a:gd name="connsiteY6" fmla="*/ 20062 h 1346926"/>
                <a:gd name="connsiteX7" fmla="*/ 4102898 w 4852198"/>
                <a:gd name="connsiteY7" fmla="*/ 0 h 1346926"/>
                <a:gd name="connsiteX8" fmla="*/ 4852198 w 4852198"/>
                <a:gd name="connsiteY8" fmla="*/ 673463 h 1346926"/>
                <a:gd name="connsiteX9" fmla="*/ 4102898 w 4852198"/>
                <a:gd name="connsiteY9" fmla="*/ 1346926 h 1346926"/>
                <a:gd name="connsiteX10" fmla="*/ 4080577 w 4852198"/>
                <a:gd name="connsiteY10" fmla="*/ 1326864 h 1346926"/>
                <a:gd name="connsiteX11" fmla="*/ 4076118 w 4852198"/>
                <a:gd name="connsiteY11" fmla="*/ 1329285 h 1346926"/>
                <a:gd name="connsiteX12" fmla="*/ 3988737 w 4852198"/>
                <a:gd name="connsiteY12" fmla="*/ 1346926 h 1346926"/>
                <a:gd name="connsiteX13" fmla="*/ 843613 w 4852198"/>
                <a:gd name="connsiteY13" fmla="*/ 1346926 h 1346926"/>
                <a:gd name="connsiteX14" fmla="*/ 798371 w 4852198"/>
                <a:gd name="connsiteY14" fmla="*/ 1342365 h 1346926"/>
                <a:gd name="connsiteX15" fmla="*/ 765669 w 4852198"/>
                <a:gd name="connsiteY15" fmla="*/ 1332214 h 1346926"/>
                <a:gd name="connsiteX16" fmla="*/ 749300 w 4852198"/>
                <a:gd name="connsiteY16" fmla="*/ 1346926 h 1346926"/>
                <a:gd name="connsiteX17" fmla="*/ 0 w 4852198"/>
                <a:gd name="connsiteY17" fmla="*/ 673463 h 134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52198" h="1346926">
                  <a:moveTo>
                    <a:pt x="749300" y="0"/>
                  </a:moveTo>
                  <a:lnTo>
                    <a:pt x="765669" y="14712"/>
                  </a:lnTo>
                  <a:lnTo>
                    <a:pt x="798371" y="4561"/>
                  </a:lnTo>
                  <a:cubicBezTo>
                    <a:pt x="812985" y="1570"/>
                    <a:pt x="828116" y="0"/>
                    <a:pt x="843613" y="0"/>
                  </a:cubicBezTo>
                  <a:lnTo>
                    <a:pt x="3988737" y="0"/>
                  </a:lnTo>
                  <a:cubicBezTo>
                    <a:pt x="4019732" y="0"/>
                    <a:pt x="4049260" y="6282"/>
                    <a:pt x="4076118" y="17641"/>
                  </a:cubicBezTo>
                  <a:lnTo>
                    <a:pt x="4080577" y="20062"/>
                  </a:lnTo>
                  <a:lnTo>
                    <a:pt x="4102898" y="0"/>
                  </a:lnTo>
                  <a:lnTo>
                    <a:pt x="4852198" y="673463"/>
                  </a:lnTo>
                  <a:lnTo>
                    <a:pt x="4102898" y="1346926"/>
                  </a:lnTo>
                  <a:lnTo>
                    <a:pt x="4080577" y="1326864"/>
                  </a:lnTo>
                  <a:lnTo>
                    <a:pt x="4076118" y="1329285"/>
                  </a:lnTo>
                  <a:cubicBezTo>
                    <a:pt x="4049260" y="1340644"/>
                    <a:pt x="4019732" y="1346926"/>
                    <a:pt x="3988737" y="1346926"/>
                  </a:cubicBezTo>
                  <a:lnTo>
                    <a:pt x="843613" y="1346926"/>
                  </a:lnTo>
                  <a:cubicBezTo>
                    <a:pt x="828116" y="1346926"/>
                    <a:pt x="812985" y="1345356"/>
                    <a:pt x="798371" y="1342365"/>
                  </a:cubicBezTo>
                  <a:lnTo>
                    <a:pt x="765669" y="1332214"/>
                  </a:lnTo>
                  <a:lnTo>
                    <a:pt x="749300" y="1346926"/>
                  </a:lnTo>
                  <a:lnTo>
                    <a:pt x="0" y="67346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34426" y="3408015"/>
              <a:ext cx="2177304" cy="30274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rtl="1"/>
              <a:endParaRPr lang="fa-IR" sz="20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18903" y="2895990"/>
              <a:ext cx="4514862" cy="34932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sz="2400" dirty="0">
                  <a:ln w="0"/>
                  <a:solidFill>
                    <a:srgbClr val="002060"/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قانون حمایت از گزارشگران فساد</a:t>
              </a:r>
              <a:endParaRPr lang="en-US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97FDD8-1E16-1C0D-3091-9276AA24CD1E}"/>
                </a:ext>
              </a:extLst>
            </p:cNvPr>
            <p:cNvSpPr txBox="1"/>
            <p:nvPr/>
          </p:nvSpPr>
          <p:spPr>
            <a:xfrm>
              <a:off x="7812392" y="4215576"/>
              <a:ext cx="3821373" cy="27945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ln w="0"/>
                  <a:solidFill>
                    <a:srgbClr val="002060"/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ارائه دهنده: مصطفی رنجبر کبوترخانی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972" y="18696"/>
            <a:ext cx="1124961" cy="1140549"/>
          </a:xfrm>
          <a:prstGeom prst="flowChartConnector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82118" y="1505811"/>
            <a:ext cx="4584666" cy="14888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4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کمیسیون حکمرانی سازمانی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اتاق بازرگانی، صنایع، معادن و کشاورزی تهران</a:t>
            </a:r>
          </a:p>
          <a:p>
            <a:pPr algn="ctr">
              <a:lnSpc>
                <a:spcPct val="150000"/>
              </a:lnSpc>
            </a:pPr>
            <a:r>
              <a:rPr lang="fa-IR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3281C3-FD59-0847-40AD-7E63CCEE9E10}"/>
              </a:ext>
            </a:extLst>
          </p:cNvPr>
          <p:cNvSpPr txBox="1"/>
          <p:nvPr/>
        </p:nvSpPr>
        <p:spPr>
          <a:xfrm>
            <a:off x="8858813" y="5582585"/>
            <a:ext cx="1787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بهمن ماه 1402</a:t>
            </a:r>
            <a:endParaRPr lang="en-US" sz="16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251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31555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2832191" y="1642406"/>
            <a:ext cx="6831874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کلیات قانون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346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4AF46F0D-A978-73EA-88C1-66EE83ED3C56}"/>
              </a:ext>
            </a:extLst>
          </p:cNvPr>
          <p:cNvSpPr txBox="1"/>
          <p:nvPr/>
        </p:nvSpPr>
        <p:spPr>
          <a:xfrm>
            <a:off x="8888891" y="2827416"/>
            <a:ext cx="3076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defRPr/>
            </a:pPr>
            <a:r>
              <a:rPr lang="fa-IR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/>
                <a:cs typeface="B Titr" panose="00000700000000000000" pitchFamily="2" charset="-78"/>
              </a:rPr>
              <a:t>ویژگی های ظاهری</a:t>
            </a:r>
          </a:p>
        </p:txBody>
      </p:sp>
      <p:sp>
        <p:nvSpPr>
          <p:cNvPr id="3" name="Rounded Rectangle 9">
            <a:extLst>
              <a:ext uri="{FF2B5EF4-FFF2-40B4-BE49-F238E27FC236}">
                <a16:creationId xmlns:a16="http://schemas.microsoft.com/office/drawing/2014/main" id="{09795E94-4997-B2AF-4E06-6417EB32E5C7}"/>
              </a:ext>
            </a:extLst>
          </p:cNvPr>
          <p:cNvSpPr/>
          <p:nvPr/>
        </p:nvSpPr>
        <p:spPr>
          <a:xfrm>
            <a:off x="1601627" y="1500159"/>
            <a:ext cx="7103160" cy="4095750"/>
          </a:xfrm>
          <a:prstGeom prst="roundRect">
            <a:avLst/>
          </a:prstGeom>
          <a:noFill/>
          <a:ln>
            <a:solidFill>
              <a:srgbClr val="3B38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5 فصل</a:t>
            </a: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17 ماده</a:t>
            </a: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20 تبصره</a:t>
            </a: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مرجع تصویب کننده کمیسیون قضائی و حقوقی مجلس</a:t>
            </a: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تاریخ تصویب در مجلس: 1402/09/14</a:t>
            </a: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تاریخ تایید در شورای نگهبان: 1402/10/10</a:t>
            </a:r>
          </a:p>
          <a:p>
            <a:pPr marL="457200" lvl="0" indent="-4572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fa-IR" sz="2400" dirty="0">
                <a:solidFill>
                  <a:prstClr val="black"/>
                </a:solidFill>
                <a:cs typeface="B Nazanin" panose="00000400000000000000" pitchFamily="2" charset="-78"/>
              </a:rPr>
              <a:t>تاریخ ابلاغ به دستگاه ها توسط دولت: 1402/10/17</a:t>
            </a:r>
          </a:p>
        </p:txBody>
      </p:sp>
    </p:spTree>
    <p:extLst>
      <p:ext uri="{BB962C8B-B14F-4D97-AF65-F5344CB8AC3E}">
        <p14:creationId xmlns:p14="http://schemas.microsoft.com/office/powerpoint/2010/main" val="220573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4AF46F0D-A978-73EA-88C1-66EE83ED3C56}"/>
              </a:ext>
            </a:extLst>
          </p:cNvPr>
          <p:cNvSpPr txBox="1"/>
          <p:nvPr/>
        </p:nvSpPr>
        <p:spPr>
          <a:xfrm>
            <a:off x="8888891" y="2827416"/>
            <a:ext cx="3076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lnSpc>
                <a:spcPct val="200000"/>
              </a:lnSpc>
              <a:defRPr/>
            </a:pPr>
            <a:r>
              <a:rPr lang="fa-IR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/>
                <a:cs typeface="B Titr" panose="00000700000000000000" pitchFamily="2" charset="-78"/>
              </a:rPr>
              <a:t>ویژگی های ظاهری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2D649AB-D0FC-43A8-ACF4-28E2518425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9577279"/>
              </p:ext>
            </p:extLst>
          </p:nvPr>
        </p:nvGraphicFramePr>
        <p:xfrm>
          <a:off x="226262" y="635531"/>
          <a:ext cx="10038735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491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2832191" y="1642406"/>
            <a:ext cx="6831874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جزئیات قانون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742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D8DF98-C761-40D9-A40F-3E706634A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821324"/>
              </p:ext>
            </p:extLst>
          </p:nvPr>
        </p:nvGraphicFramePr>
        <p:xfrm>
          <a:off x="226262" y="1126562"/>
          <a:ext cx="10783693" cy="557974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020381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2251587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7511725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44242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ماده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محتوا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1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cs typeface="B Nazanin" panose="00000400000000000000" pitchFamily="2" charset="-78"/>
                        </a:rPr>
                        <a:t>مفهوم و واژگان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گزارش، گزارشگر، نهاد پذیرنده، حمایت، سامانه، افراد وابسته و اقدامات تلافی جویانه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2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حمایت شوندگان قانون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گزارشگران فساد به واسطه جرم های مشخص شده این قانون (11 جرم) حمایت قانونی می شوند.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884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3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سامانه گزارشگران فساد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سازمان بازرسی کل کشور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BH" sz="2400" b="1" dirty="0">
                          <a:effectLst/>
                          <a:cs typeface="B Nazanin" panose="00000400000000000000" pitchFamily="2" charset="-78"/>
                        </a:rPr>
                        <a:t>4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نهاد پذیرنده گزارش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دادستانی ها، مرکز حفاظت اطلاعات قوه قضائیه، سازمان بازرسی کل کشور، وزارت اطلاعات، سازمان اطلاعات سپاه و فرماندهی انتظامی جمهوری اسلامی ایران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7038168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5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آیین نامه اجرائی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سازمان بازرسی کل کشور با همکاری نهادهای پذیرنده گزارش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784485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6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حمایت از گزارشگران    و وابسته ها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وکیل معاضدتی و مشاوره توسط کانون وکلا دادگستری، مرکز وکلا و کارشناسان رسمی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191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8438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D8DF98-C761-40D9-A40F-3E706634A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2737"/>
              </p:ext>
            </p:extLst>
          </p:nvPr>
        </p:nvGraphicFramePr>
        <p:xfrm>
          <a:off x="457200" y="1126562"/>
          <a:ext cx="10552755" cy="532113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22648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1806636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7123471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44242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ماده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محتوا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7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مدت زمان حمایت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با درخواست گزارشگر یا نهاد پذیرنده از زمان تشکیل پرونده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8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گزارش های پیشگیرانه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 صورت حصول نتایجی به منظور پیشگیری از وقوع فساد، گزارشگر مشمول حمایت های قانونی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884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9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نحوه برخورداری از پاداش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ثبت توسط گزارشگر در سامانه تا یک سال پس از شروع حکم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10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بررسی شایستگی پاداش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مرجع رسیدگی کننده مسئول بررسی پاداش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7038168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11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محرومیت از پاداش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برای اشخاصی که «موظف به گزارش» در ماده 2 هستند</a:t>
                      </a: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یا گزارشگری که گزارش ها را از اشخاص «موظف به گزارش» دریافت کرده باشند.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784485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12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بودجه گزارشگری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 اختیار وزارت دادگستری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191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656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D8DF98-C761-40D9-A40F-3E706634A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69467"/>
              </p:ext>
            </p:extLst>
          </p:nvPr>
        </p:nvGraphicFramePr>
        <p:xfrm>
          <a:off x="319242" y="1406540"/>
          <a:ext cx="10823142" cy="452236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228041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1885742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7709359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44242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ماده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cs typeface="B Nazanin" panose="00000400000000000000" pitchFamily="2" charset="-78"/>
                        </a:rPr>
                        <a:t>محتوا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13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گزارشگران متخلف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درصورت ثبت گزارش مشمول تخفیف مجازات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14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تخلفات گزارشگر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درصورت تخلف گزارشگر برای جمع آوری اسناد و اطلاعات محرومیت حمایتی و پاداشی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884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15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علنی نکردن تخلفات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عدم مجوز انتشار یا افشاء اسناد توسط گزارشگر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16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حمایت های جانبی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استفاده از دیگر  قوانین کشور حامی گزارشگران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7038168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17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افشاء هویت گزارشگر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عدم مجوز انتشار یا افشاء نام گزارشگر توسط نهاد پذیرنده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7844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7390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-123825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02DE25CB-AC57-40CE-B99A-027A2250F912}"/>
              </a:ext>
            </a:extLst>
          </p:cNvPr>
          <p:cNvSpPr/>
          <p:nvPr/>
        </p:nvSpPr>
        <p:spPr>
          <a:xfrm>
            <a:off x="2832191" y="1642406"/>
            <a:ext cx="6831874" cy="385406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نقد قانون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9527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8A734F3-2AC6-412E-8EA3-059F04E0E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47526"/>
              </p:ext>
            </p:extLst>
          </p:nvPr>
        </p:nvGraphicFramePr>
        <p:xfrm>
          <a:off x="142876" y="1105365"/>
          <a:ext cx="10867080" cy="526725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76072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1718584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7972424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44242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solidFill>
                            <a:schemeClr val="tx1"/>
                          </a:solidFill>
                          <a:effectLst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tx1"/>
                          </a:solidFill>
                          <a:effectLst/>
                          <a:cs typeface="B Nazanin" panose="00000400000000000000" pitchFamily="2" charset="-78"/>
                        </a:rPr>
                        <a:t>ماده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tx1"/>
                          </a:solidFill>
                          <a:effectLst/>
                          <a:cs typeface="B Nazanin" panose="00000400000000000000" pitchFamily="2" charset="-78"/>
                        </a:rPr>
                        <a:t> نقد (سبز مثبت و قرمز منفی)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70010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cs typeface="B Nazanin" panose="00000400000000000000" pitchFamily="2" charset="-78"/>
                        </a:rPr>
                        <a:t>مفهوم و واژگان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تعاریف جامع و مانع ونیز مشخص کردن تمامی ذینفعان 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73001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2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حمایت شوندگان قانون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گزارشگران و وابستگان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884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3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سامانه گزارشگران فساد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ایجاد درگاه دریافت گزارش های تخلفات و مشخص کردن سازمان بازرسی کل کشور به عنوان متولی این اقدام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4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نهاد پذیرنده گزارش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ایجاد نهادهای چندگانه دریافت گزارش های تخلفات و محدود نکردن به یک نهاد خاص 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038168"/>
                  </a:ext>
                </a:extLst>
              </a:tr>
              <a:tr h="617052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5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آیین نامه اجرائی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مشخص کردن نهادهای تهیه کننده آیین نامه مذکور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84485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6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حمایت از گزارشگران و وابسته ها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ایجاد تنوعی از حمایت ها اعم از مالی، غیرمالی، شغلی و جانی برای گزارشگران و وابستگان ولی تنها برای 6 ماه و تمدید با موافقت مقام قضایی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rgbClr val="ED5D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91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739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A9F4282-76FC-458C-9D2D-7D2E0220D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487679"/>
              </p:ext>
            </p:extLst>
          </p:nvPr>
        </p:nvGraphicFramePr>
        <p:xfrm>
          <a:off x="457200" y="1126562"/>
          <a:ext cx="10552755" cy="536360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103955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7696200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44242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solidFill>
                            <a:schemeClr val="tx1"/>
                          </a:solidFill>
                          <a:effectLst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tx1"/>
                          </a:solidFill>
                          <a:effectLst/>
                          <a:cs typeface="B Nazanin" panose="00000400000000000000" pitchFamily="2" charset="-78"/>
                        </a:rPr>
                        <a:t>ماده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tx1"/>
                          </a:solidFill>
                          <a:effectLst/>
                          <a:cs typeface="B Nazanin" panose="00000400000000000000" pitchFamily="2" charset="-78"/>
                        </a:rPr>
                        <a:t> نقد (سبز مثبت و قرمز منفی)</a:t>
                      </a:r>
                      <a:endParaRPr lang="en-US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7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زمان حمایت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با درخواست گزارشگر یا نهاد پذیرنده از زمان تشکیل پرونده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8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گزارش های پیشگیرانه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 صورت حصول نتایجی به منظور پیشگیری از وقوع فساد، گزارشگر مشمول حمایت های قانونی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884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9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نحوه برخورداری از پاداش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منوط کردن پاداش ها به ثبت گزارش ها تنها در سامانه گزارشگران فساد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10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بررسی شایستگی پاداش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مرجع رسیدگی کننده گزارش مسئول تعیین پاداش گزارشگر (ان)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038168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11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محرومیت از پاداش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برای اشخاصی که «موظف به گزارش» در ماده 2 هستند</a:t>
                      </a: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یا گزارشگری که گزارش ها را از اشخاص «موظف به گزارش» دریافت کرده باشند.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rgbClr val="FF75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84485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12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بودجه گزارشگری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 اختیار وزارت دادگستری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91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003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25BB51-D063-422E-B7B0-75CA8EECFF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D8DF98-C761-40D9-A40F-3E706634A0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163474"/>
              </p:ext>
            </p:extLst>
          </p:nvPr>
        </p:nvGraphicFramePr>
        <p:xfrm>
          <a:off x="286587" y="1273544"/>
          <a:ext cx="11415558" cy="4963659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817284">
                  <a:extLst>
                    <a:ext uri="{9D8B030D-6E8A-4147-A177-3AD203B41FA5}">
                      <a16:colId xmlns:a16="http://schemas.microsoft.com/office/drawing/2014/main" val="3921979846"/>
                    </a:ext>
                  </a:extLst>
                </a:gridCol>
                <a:gridCol w="2026611">
                  <a:extLst>
                    <a:ext uri="{9D8B030D-6E8A-4147-A177-3AD203B41FA5}">
                      <a16:colId xmlns:a16="http://schemas.microsoft.com/office/drawing/2014/main" val="3759020786"/>
                    </a:ext>
                  </a:extLst>
                </a:gridCol>
                <a:gridCol w="8571663">
                  <a:extLst>
                    <a:ext uri="{9D8B030D-6E8A-4147-A177-3AD203B41FA5}">
                      <a16:colId xmlns:a16="http://schemas.microsoft.com/office/drawing/2014/main" val="599052771"/>
                    </a:ext>
                  </a:extLst>
                </a:gridCol>
              </a:tblGrid>
              <a:tr h="442426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شماره ماده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ماده </a:t>
                      </a:r>
                    </a:p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(مقررات عمومی)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 نقد (سبز مثبت و قرمز منفی)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614735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13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گزارشگران متخلف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درصورت ثبت گزارش مشمول تخفیف مجازات یا معاف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981782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14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تخلفات گزارشگر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درصورت تخلف گزارشگر برای جمع آوری اسناد و اطلاعات محرومیت از حمایت و پاداش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897474"/>
                  </a:ext>
                </a:extLst>
              </a:tr>
              <a:tr h="884850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15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علنی نکردن تخلفات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عدم مجوز انتشار یا افشاء اسناد توسط گزارشگر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4332017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16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حمایت های جانبی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استفاده از دیگر قوانین کشور حامی گزارشگران فساد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038168"/>
                  </a:ext>
                </a:extLst>
              </a:tr>
              <a:tr h="79877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17</a:t>
                      </a:r>
                      <a:endParaRPr lang="en-US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افشاء هویت گزارشگر</a:t>
                      </a:r>
                      <a:endParaRPr lang="en-US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B Nazanin" panose="00000400000000000000" pitchFamily="2" charset="-78"/>
                        </a:rPr>
                        <a:t>عدم مجوز انتشار یا افشاء نام گزارشگر توسط نهاد پذیرنده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Nazanin" panose="00000400000000000000" pitchFamily="2" charset="-78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844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640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3DA377-6A85-5AC2-4858-34065B8F39E0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  <a:lumMod val="2000"/>
                  <a:lumOff val="98000"/>
                </a:schemeClr>
              </a:gs>
              <a:gs pos="42000">
                <a:srgbClr val="C6DCF0">
                  <a:lumMod val="96000"/>
                  <a:lumOff val="4000"/>
                </a:srgbClr>
              </a:gs>
              <a:gs pos="87000">
                <a:schemeClr val="bg2"/>
              </a:gs>
              <a:gs pos="100000">
                <a:srgbClr val="EAEAEA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559300" y="132996"/>
            <a:ext cx="7632700" cy="1140549"/>
            <a:chOff x="4559300" y="132996"/>
            <a:chExt cx="7632700" cy="114054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0777" y="132996"/>
              <a:ext cx="1124961" cy="1140549"/>
            </a:xfrm>
            <a:prstGeom prst="flowChartConnector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559300" y="518604"/>
              <a:ext cx="7632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a-IR" dirty="0">
                  <a:ln w="0"/>
                  <a:solidFill>
                    <a:schemeClr val="accent1">
                      <a:lumMod val="5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cs typeface="B Titr" panose="00000700000000000000" pitchFamily="2" charset="-78"/>
                </a:rPr>
                <a:t>کمیسیون حکمرانی سازمانی اتاق بازرگانی، صنایع، معادن و کشاورزی تهران 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C8BA133A-4E6E-2B02-22E2-45FAF5FE7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4" y="1388386"/>
            <a:ext cx="5873750" cy="3289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5BE5AA-CD7E-69FF-C7BF-2EF5C21C4DB0}"/>
              </a:ext>
            </a:extLst>
          </p:cNvPr>
          <p:cNvSpPr txBox="1"/>
          <p:nvPr/>
        </p:nvSpPr>
        <p:spPr>
          <a:xfrm>
            <a:off x="4081666" y="5178136"/>
            <a:ext cx="4028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sz="3600" b="1" dirty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B Titr" panose="00000700000000000000" pitchFamily="2" charset="-78"/>
              </a:rPr>
              <a:t>از توجه شما سپاسگزارم</a:t>
            </a:r>
            <a:endParaRPr lang="en-US" sz="3600" b="1" dirty="0">
              <a:solidFill>
                <a:schemeClr val="accent5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3384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860</Words>
  <Application>Microsoft Office PowerPoint</Application>
  <PresentationFormat>Widescreen</PresentationFormat>
  <Paragraphs>159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B Nazanin</vt:lpstr>
      <vt:lpstr>Calibri</vt:lpstr>
      <vt:lpstr>Calibri Light</vt:lpstr>
      <vt:lpstr>IranNastaliq</vt:lpstr>
      <vt:lpstr>Open Sans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Nahid Majidi</dc:creator>
  <cp:lastModifiedBy>HP</cp:lastModifiedBy>
  <cp:revision>315</cp:revision>
  <cp:lastPrinted>2023-09-17T04:57:15Z</cp:lastPrinted>
  <dcterms:created xsi:type="dcterms:W3CDTF">2023-07-11T07:10:55Z</dcterms:created>
  <dcterms:modified xsi:type="dcterms:W3CDTF">2024-02-04T20:41:04Z</dcterms:modified>
</cp:coreProperties>
</file>