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1.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2.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3.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4.xml" ContentType="application/vnd.openxmlformats-officedocument.drawingml.chartshapes+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5.xml" ContentType="application/vnd.openxmlformats-officedocument.drawingml.chartshapes+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drawings/drawing6.xml" ContentType="application/vnd.openxmlformats-officedocument.drawingml.chartshapes+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drawings/drawing7.xml" ContentType="application/vnd.openxmlformats-officedocument.drawingml.chartshapes+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drawings/drawing8.xml" ContentType="application/vnd.openxmlformats-officedocument.drawingml.chartshapes+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drawings/drawing9.xml" ContentType="application/vnd.openxmlformats-officedocument.drawingml.chartshapes+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drawings/drawing10.xml" ContentType="application/vnd.openxmlformats-officedocument.drawingml.chartshapes+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drawings/drawing11.xml" ContentType="application/vnd.openxmlformats-officedocument.drawingml.chartshapes+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94" r:id="rId2"/>
    <p:sldId id="265" r:id="rId3"/>
    <p:sldId id="283" r:id="rId4"/>
    <p:sldId id="284" r:id="rId5"/>
    <p:sldId id="285" r:id="rId6"/>
    <p:sldId id="286" r:id="rId7"/>
    <p:sldId id="287" r:id="rId8"/>
    <p:sldId id="288" r:id="rId9"/>
    <p:sldId id="289" r:id="rId10"/>
    <p:sldId id="290" r:id="rId11"/>
    <p:sldId id="291" r:id="rId12"/>
    <p:sldId id="292" r:id="rId13"/>
    <p:sldId id="293" r:id="rId14"/>
    <p:sldId id="275" r:id="rId15"/>
  </p:sldIdLst>
  <p:sldSz cx="12192000" cy="6858000"/>
  <p:notesSz cx="6858000" cy="9144000"/>
  <p:embeddedFontLst>
    <p:embeddedFont>
      <p:font typeface="Arial Black" panose="020B0604020202020204" pitchFamily="34" charset="0"/>
      <p:bold r:id="rId16"/>
    </p:embeddedFont>
    <p:embeddedFont>
      <p:font typeface="B Mitra" pitchFamily="2" charset="-78"/>
      <p:regular r:id="rId17"/>
      <p:bold r:id="rId18"/>
    </p:embeddedFont>
    <p:embeddedFont>
      <p:font typeface="IPT.Mitra" pitchFamily="2" charset="2"/>
      <p:regular r:id="rId19"/>
      <p:bold r:id="rId20"/>
    </p:embeddedFont>
    <p:embeddedFont>
      <p:font typeface="IRAN" pitchFamily="2" charset="-78"/>
      <p:regular r:id="rId21"/>
      <p:bold r:id="rId22"/>
    </p:embeddedFont>
    <p:embeddedFont>
      <p:font typeface="Lalezar" pitchFamily="2" charset="-78"/>
      <p:regular r:id="rId23"/>
    </p:embeddedFont>
    <p:embeddedFont>
      <p:font typeface="Vazir" panose="020B0603030804020204" pitchFamily="34" charset="-78"/>
      <p:regular r:id="rId24"/>
      <p:bold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B94F"/>
    <a:srgbClr val="91D196"/>
    <a:srgbClr val="FFD302"/>
    <a:srgbClr val="AAADB6"/>
    <a:srgbClr val="DCDEDD"/>
    <a:srgbClr val="BFC0C1"/>
    <a:srgbClr val="B3B3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9" autoAdjust="0"/>
    <p:restoredTop sz="94660"/>
  </p:normalViewPr>
  <p:slideViewPr>
    <p:cSldViewPr snapToGrid="0">
      <p:cViewPr varScale="1">
        <p:scale>
          <a:sx n="119" d="100"/>
          <a:sy n="119" d="100"/>
        </p:scale>
        <p:origin x="240"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8.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a.ghasemian\Downloads\22%20(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a.ghasemian\Downloads\22%20(1).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a.ghasemian\Documents\TCCIM\1403\&#1575;&#1608;&#1604;&#1608;&#1740;&#1578;%20&#1607;&#1575;&#1740;%20&#1576;&#1582;&#1588;%20&#1582;&#1589;&#1608;&#1589;&#1740;-%20&#1587;&#1582;&#1606;&#1585;&#1575;&#1606;&#1740;%20&#1585;&#1740;&#1740;&#1587;%20&#1607;&#1740;&#1575;&#1578;%20&#1606;&#1605;&#1575;&#1740;&#1606;&#1583;&#1711;&#1575;&#1606;\22%20(1).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1.xml"/></Relationships>
</file>

<file path=ppt/charts/_rels/chart5.xml.rels><?xml version="1.0" encoding="UTF-8" standalone="yes"?>
<Relationships xmlns="http://schemas.openxmlformats.org/package/2006/relationships"><Relationship Id="rId3" Type="http://schemas.openxmlformats.org/officeDocument/2006/relationships/oleObject" Target="file:///C:\Users\a.ghasemian\Documents\TCCIM\1403\&#1575;&#1608;&#1604;&#1608;&#1740;&#1578;%20&#1607;&#1575;&#1740;%20&#1576;&#1582;&#1588;%20&#1582;&#1589;&#1608;&#1589;&#1740;-%20&#1587;&#1582;&#1606;&#1585;&#1575;&#1606;&#1740;%20&#1585;&#1740;&#1740;&#1587;%20&#1607;&#1740;&#1575;&#1578;%20&#1606;&#1605;&#1575;&#1740;&#1606;&#1583;&#1711;&#1575;&#1606;\22%20(1).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2.xml"/></Relationships>
</file>

<file path=ppt/charts/_rels/chart6.xml.rels><?xml version="1.0" encoding="UTF-8" standalone="yes"?>
<Relationships xmlns="http://schemas.openxmlformats.org/package/2006/relationships"><Relationship Id="rId3" Type="http://schemas.openxmlformats.org/officeDocument/2006/relationships/oleObject" Target="file:///C:\Users\ali.davoodabadi\Desktop\New%20Microsoft%20Excel%20Worksheet%20(2).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3.xml"/></Relationships>
</file>

<file path=ppt/charts/_rels/chart7.xml.rels><?xml version="1.0" encoding="UTF-8" standalone="yes"?>
<Relationships xmlns="http://schemas.openxmlformats.org/package/2006/relationships"><Relationship Id="rId3" Type="http://schemas.openxmlformats.org/officeDocument/2006/relationships/oleObject" Target="file:///C:\Users\a.ghasemian\Downloads\22%20(1).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a.ghasemian\Documents\TCCIM\1403\&#1575;&#1602;&#1578;&#1589;&#1575;&#1583;%20&#1583;&#1587;&#1578;&#1608;&#1585;&#1740;\&#1585;&#1608;&#1606;&#1583;%20&#1588;&#1575;&#1582;&#1589;%20&#1602;&#1740;&#1605;&#1578;%20&#1605;&#1589;&#1585;&#1601;%20&#1705;&#1606;&#1606;&#1583;&#1607;%20&#1575;&#1586;%20&#1587;&#1575;&#1604;%201350%20&#1578;&#1575;%201402.xlsx" TargetMode="Externa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4.xml"/></Relationships>
</file>

<file path=ppt/charts/_rels/chart9.xml.rels><?xml version="1.0" encoding="UTF-8" standalone="yes"?>
<Relationships xmlns="http://schemas.openxmlformats.org/package/2006/relationships"><Relationship Id="rId3" Type="http://schemas.openxmlformats.org/officeDocument/2006/relationships/oleObject" Target="file:///C:\Users\a.ghasemian\Documents\TCCIM\1403\&#1575;&#1608;&#1604;&#1608;&#1740;&#1578;%20&#1607;&#1575;&#1740;%20&#1576;&#1582;&#1588;%20&#1582;&#1589;&#1608;&#1589;&#1740;-%20&#1587;&#1582;&#1606;&#1585;&#1575;&#1606;&#1740;%20&#1585;&#1740;&#1740;&#1587;%20&#1607;&#1740;&#1575;&#1578;%20&#1606;&#1605;&#1575;&#1740;&#1606;&#1583;&#1711;&#1575;&#1606;\22%20(1).xlsx" TargetMode="Externa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5.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a.ghasemian\Downloads\TSD-Rep-14040123.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a.ghasemian\Downloads\22%20(1).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a.ghasemian\Documents\TCCIM\1403\&#1575;&#1602;&#1578;&#1589;&#1575;&#1583;%20&#1583;&#1587;&#1578;&#1608;&#1585;&#1740;\&#1585;&#1608;&#1606;&#1583;%20&#1588;&#1575;&#1582;&#1589;%20&#1602;&#1740;&#1605;&#1578;%20&#1605;&#1589;&#1585;&#1601;%20&#1705;&#1606;&#1606;&#1583;&#1607;%20&#1575;&#1586;%20&#1587;&#1575;&#1604;%201350%20&#1578;&#1575;%201402.xlsx" TargetMode="Externa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chartUserShapes" Target="../drawings/drawing6.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a.ghasemian\Downloads\TSD-Rep-14040123%20(2).xlsx" TargetMode="Externa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chartUserShapes" Target="../drawings/drawing7.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a.ghasemian\Documents\TCCIM\1403\&#1575;&#1608;&#1604;&#1608;&#1740;&#1578;%20&#1607;&#1575;&#1740;%20&#1576;&#1582;&#1588;%20&#1582;&#1589;&#1608;&#1589;&#1740;-%20&#1587;&#1582;&#1606;&#1585;&#1575;&#1606;&#1740;%20&#1585;&#1740;&#1740;&#1587;%20&#1607;&#1740;&#1575;&#1578;%20&#1606;&#1605;&#1575;&#1740;&#1606;&#1583;&#1711;&#1575;&#1606;\22%20(1).xlsx" TargetMode="Externa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chartUserShapes" Target="../drawings/drawing8.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a.ghasemian\Downloads\TSD-Rep-14040123.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a.ghasemian\Downloads\22%20(1).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a.ghasemian\Documents\TCCIM\1403\&#1575;&#1602;&#1578;&#1589;&#1575;&#1583;%20&#1583;&#1587;&#1578;&#1608;&#1585;&#1740;\&#1585;&#1608;&#1606;&#1583;%20&#1588;&#1575;&#1582;&#1589;%20&#1602;&#1740;&#1605;&#1578;%20&#1605;&#1589;&#1585;&#1601;%20&#1705;&#1606;&#1606;&#1583;&#1607;%20&#1575;&#1586;%20&#1587;&#1575;&#1604;%201350%20&#1578;&#1575;%201402.xlsx" TargetMode="Externa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chartUserShapes" Target="../drawings/drawing9.xml"/></Relationships>
</file>

<file path=ppt/charts/_rels/chart18.xml.rels><?xml version="1.0" encoding="UTF-8" standalone="yes"?>
<Relationships xmlns="http://schemas.openxmlformats.org/package/2006/relationships"><Relationship Id="rId3" Type="http://schemas.openxmlformats.org/officeDocument/2006/relationships/oleObject" Target="file:///C:\Users\a.ghasemian\Downloads\TSD-Rep-14040123%20(2).xlsx" TargetMode="Externa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chartUserShapes" Target="../drawings/drawing10.xml"/></Relationships>
</file>

<file path=ppt/charts/_rels/chart19.xml.rels><?xml version="1.0" encoding="UTF-8" standalone="yes"?>
<Relationships xmlns="http://schemas.openxmlformats.org/package/2006/relationships"><Relationship Id="rId3" Type="http://schemas.openxmlformats.org/officeDocument/2006/relationships/oleObject" Target="file:///C:\Users\a.ghasemian\Documents\TCCIM\1403\&#1575;&#1608;&#1604;&#1608;&#1740;&#1578;%20&#1607;&#1575;&#1740;%20&#1576;&#1582;&#1588;%20&#1582;&#1589;&#1608;&#1589;&#1740;-%20&#1587;&#1582;&#1606;&#1585;&#1575;&#1606;&#1740;%20&#1585;&#1740;&#1740;&#1587;%20&#1607;&#1740;&#1575;&#1578;%20&#1606;&#1605;&#1575;&#1740;&#1606;&#1583;&#1711;&#1575;&#1606;\22%20(1).xlsx" TargetMode="Externa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chartUserShapes" Target="../drawings/drawing11.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a.ghasemian\Downloads\TSD-Rep-14040123.xlsx" TargetMode="External"/><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oleObject" Target="file:///C:\Users\a.ghasemian\Downloads\&#1606;&#1585;&#1582;%20&#1605;&#1588;&#1575;&#1585;&#1705;&#1578;%20&#1575;&#1602;&#1578;&#1589;&#1575;&#1583;&#1740;%20(1).xlsx" TargetMode="External"/><Relationship Id="rId2" Type="http://schemas.microsoft.com/office/2011/relationships/chartColorStyle" Target="colors21.xml"/><Relationship Id="rId1" Type="http://schemas.microsoft.com/office/2011/relationships/chartStyle" Target="style2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rgbClr val="002060"/>
                </a:solidFill>
                <a:latin typeface="+mn-lt"/>
                <a:ea typeface="+mn-ea"/>
                <a:cs typeface="+mn-cs"/>
              </a:defRPr>
            </a:pPr>
            <a:r>
              <a:rPr lang="fa-IR" sz="1600" b="1" dirty="0">
                <a:solidFill>
                  <a:srgbClr val="002060"/>
                </a:solidFill>
                <a:cs typeface="B Mitra" panose="00000400000000000000" pitchFamily="2" charset="-78"/>
              </a:rPr>
              <a:t>روند</a:t>
            </a:r>
            <a:r>
              <a:rPr lang="fa-IR" sz="1600" b="1" baseline="0" dirty="0">
                <a:solidFill>
                  <a:srgbClr val="002060"/>
                </a:solidFill>
                <a:cs typeface="B Mitra" panose="00000400000000000000" pitchFamily="2" charset="-78"/>
              </a:rPr>
              <a:t> </a:t>
            </a:r>
            <a:r>
              <a:rPr lang="fa-IR" sz="1600" b="1" dirty="0">
                <a:solidFill>
                  <a:srgbClr val="002060"/>
                </a:solidFill>
                <a:cs typeface="B Mitra" panose="00000400000000000000" pitchFamily="2" charset="-78"/>
              </a:rPr>
              <a:t>رشد اقتصادی</a:t>
            </a:r>
            <a:r>
              <a:rPr lang="fa-IR" sz="1600" b="1" baseline="0" dirty="0">
                <a:solidFill>
                  <a:srgbClr val="002060"/>
                </a:solidFill>
                <a:cs typeface="B Mitra" panose="00000400000000000000" pitchFamily="2" charset="-78"/>
              </a:rPr>
              <a:t> کشور از سال 1388 تا نه ماهه نخست 1403(درصد)</a:t>
            </a:r>
          </a:p>
          <a:p>
            <a:pPr>
              <a:defRPr sz="1600">
                <a:solidFill>
                  <a:srgbClr val="002060"/>
                </a:solidFill>
              </a:defRPr>
            </a:pPr>
            <a:endParaRPr lang="fa-IR" sz="1600" b="1" dirty="0">
              <a:solidFill>
                <a:srgbClr val="002060"/>
              </a:solidFill>
              <a:cs typeface="B Mitra" panose="00000400000000000000" pitchFamily="2" charset="-78"/>
            </a:endParaRPr>
          </a:p>
        </c:rich>
      </c:tx>
      <c:layout>
        <c:manualLayout>
          <c:xMode val="edge"/>
          <c:yMode val="edge"/>
          <c:x val="0.1949306324206993"/>
          <c:y val="2.1705636845124051E-2"/>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rgbClr val="002060"/>
              </a:solidFill>
              <a:latin typeface="+mn-lt"/>
              <a:ea typeface="+mn-ea"/>
              <a:cs typeface="+mn-cs"/>
            </a:defRPr>
          </a:pPr>
          <a:endParaRPr lang="en-US"/>
        </a:p>
      </c:txPr>
    </c:title>
    <c:autoTitleDeleted val="0"/>
    <c:plotArea>
      <c:layout>
        <c:manualLayout>
          <c:layoutTarget val="inner"/>
          <c:xMode val="edge"/>
          <c:yMode val="edge"/>
          <c:x val="2.1467779214165393E-2"/>
          <c:y val="0.15474691776287605"/>
          <c:w val="0.96466298429114272"/>
          <c:h val="0.59787405574606733"/>
        </c:manualLayout>
      </c:layout>
      <c:barChart>
        <c:barDir val="col"/>
        <c:grouping val="clustered"/>
        <c:varyColors val="0"/>
        <c:ser>
          <c:idx val="0"/>
          <c:order val="0"/>
          <c:tx>
            <c:strRef>
              <c:f>Sheet1!$B$1</c:f>
              <c:strCache>
                <c:ptCount val="1"/>
                <c:pt idx="0">
                  <c:v>رشد اقتصادی</c:v>
                </c:pt>
              </c:strCache>
            </c:strRef>
          </c:tx>
          <c:spPr>
            <a:solidFill>
              <a:srgbClr val="002060"/>
            </a:solidFill>
            <a:ln>
              <a:solidFill>
                <a:schemeClr val="tx1"/>
              </a:solidFill>
            </a:ln>
            <a:effectLst/>
          </c:spPr>
          <c:invertIfNegative val="0"/>
          <c:dPt>
            <c:idx val="15"/>
            <c:invertIfNegative val="0"/>
            <c:bubble3D val="0"/>
            <c:extLst>
              <c:ext xmlns:c16="http://schemas.microsoft.com/office/drawing/2014/chart" uri="{C3380CC4-5D6E-409C-BE32-E72D297353CC}">
                <c16:uniqueId val="{00000000-4120-451B-9F04-B142F2E76E20}"/>
              </c:ext>
            </c:extLst>
          </c:dPt>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IPT.Mitra" panose="00000400000000000000" pitchFamily="2" charset="2"/>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Sheet1!$A$2:$A$18</c:f>
              <c:strCache>
                <c:ptCount val="17"/>
                <c:pt idx="0">
                  <c:v>1388</c:v>
                </c:pt>
                <c:pt idx="1">
                  <c:v>1389</c:v>
                </c:pt>
                <c:pt idx="2">
                  <c:v>1390</c:v>
                </c:pt>
                <c:pt idx="3">
                  <c:v>1391</c:v>
                </c:pt>
                <c:pt idx="4">
                  <c:v>1392</c:v>
                </c:pt>
                <c:pt idx="5">
                  <c:v>1393</c:v>
                </c:pt>
                <c:pt idx="6">
                  <c:v>1394</c:v>
                </c:pt>
                <c:pt idx="7">
                  <c:v>1395</c:v>
                </c:pt>
                <c:pt idx="8">
                  <c:v>1396</c:v>
                </c:pt>
                <c:pt idx="9">
                  <c:v>1397</c:v>
                </c:pt>
                <c:pt idx="10">
                  <c:v>1398</c:v>
                </c:pt>
                <c:pt idx="11">
                  <c:v>1399</c:v>
                </c:pt>
                <c:pt idx="12">
                  <c:v>1400</c:v>
                </c:pt>
                <c:pt idx="13">
                  <c:v>1401</c:v>
                </c:pt>
                <c:pt idx="14">
                  <c:v>1402</c:v>
                </c:pt>
                <c:pt idx="15">
                  <c:v>نه ماهه نخست 1402</c:v>
                </c:pt>
                <c:pt idx="16">
                  <c:v>نه ماهه نخست 1403</c:v>
                </c:pt>
              </c:strCache>
            </c:strRef>
          </c:cat>
          <c:val>
            <c:numRef>
              <c:f>Sheet1!$B$2:$B$18</c:f>
              <c:numCache>
                <c:formatCode>#,##0.0</c:formatCode>
                <c:ptCount val="17"/>
                <c:pt idx="0">
                  <c:v>-0.89473159098866972</c:v>
                </c:pt>
                <c:pt idx="1">
                  <c:v>3.9035864422640998</c:v>
                </c:pt>
                <c:pt idx="2">
                  <c:v>-0.68692251249925107</c:v>
                </c:pt>
                <c:pt idx="3">
                  <c:v>-8.4453850950451397</c:v>
                </c:pt>
                <c:pt idx="4">
                  <c:v>-1.3441762460072511</c:v>
                </c:pt>
                <c:pt idx="5">
                  <c:v>1.3722369400995404</c:v>
                </c:pt>
                <c:pt idx="6">
                  <c:v>-0.98162674055495813</c:v>
                </c:pt>
                <c:pt idx="7">
                  <c:v>13.149403091735294</c:v>
                </c:pt>
                <c:pt idx="8">
                  <c:v>6.1</c:v>
                </c:pt>
                <c:pt idx="9">
                  <c:v>-4.5</c:v>
                </c:pt>
                <c:pt idx="10">
                  <c:v>-5.0999999999999996</c:v>
                </c:pt>
                <c:pt idx="11">
                  <c:v>-0.9</c:v>
                </c:pt>
                <c:pt idx="12">
                  <c:v>3.7</c:v>
                </c:pt>
                <c:pt idx="13">
                  <c:v>3.6</c:v>
                </c:pt>
                <c:pt idx="14">
                  <c:v>4.5999999999999996</c:v>
                </c:pt>
                <c:pt idx="15">
                  <c:v>4.8</c:v>
                </c:pt>
                <c:pt idx="16">
                  <c:v>3.1</c:v>
                </c:pt>
              </c:numCache>
            </c:numRef>
          </c:val>
          <c:extLst>
            <c:ext xmlns:c16="http://schemas.microsoft.com/office/drawing/2014/chart" uri="{C3380CC4-5D6E-409C-BE32-E72D297353CC}">
              <c16:uniqueId val="{00000001-4120-451B-9F04-B142F2E76E20}"/>
            </c:ext>
          </c:extLst>
        </c:ser>
        <c:dLbls>
          <c:showLegendKey val="0"/>
          <c:showVal val="0"/>
          <c:showCatName val="0"/>
          <c:showSerName val="0"/>
          <c:showPercent val="0"/>
          <c:showBubbleSize val="0"/>
        </c:dLbls>
        <c:gapWidth val="84"/>
        <c:axId val="1096311680"/>
        <c:axId val="1096314560"/>
      </c:barChart>
      <c:catAx>
        <c:axId val="109631168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1200" b="1" i="0" u="none" strike="noStrike" kern="1200" baseline="0">
                <a:solidFill>
                  <a:schemeClr val="tx1">
                    <a:lumMod val="75000"/>
                    <a:lumOff val="25000"/>
                  </a:schemeClr>
                </a:solidFill>
                <a:latin typeface="IPT.Mitra" panose="00000400000000000000" pitchFamily="2" charset="2"/>
                <a:ea typeface="+mn-ea"/>
                <a:cs typeface="B Mitra" panose="00000400000000000000" pitchFamily="2" charset="-78"/>
              </a:defRPr>
            </a:pPr>
            <a:endParaRPr lang="en-US"/>
          </a:p>
        </c:txPr>
        <c:crossAx val="1096314560"/>
        <c:crosses val="autoZero"/>
        <c:auto val="1"/>
        <c:lblAlgn val="ctr"/>
        <c:lblOffset val="100"/>
        <c:noMultiLvlLbl val="0"/>
      </c:catAx>
      <c:valAx>
        <c:axId val="1096314560"/>
        <c:scaling>
          <c:orientation val="minMax"/>
        </c:scaling>
        <c:delete val="1"/>
        <c:axPos val="l"/>
        <c:numFmt formatCode="#,##0" sourceLinked="0"/>
        <c:majorTickMark val="none"/>
        <c:minorTickMark val="none"/>
        <c:tickLblPos val="nextTo"/>
        <c:crossAx val="10963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57150" cap="flat" cmpd="sng" algn="ctr">
      <a:solidFill>
        <a:srgbClr val="002060"/>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rgbClr val="002060"/>
                </a:solidFill>
                <a:latin typeface="IPT.Mitra" panose="00000400000000000000" pitchFamily="2" charset="2"/>
                <a:ea typeface="+mn-ea"/>
                <a:cs typeface="B Mitra" panose="00000400000000000000" pitchFamily="2" charset="-78"/>
              </a:defRPr>
            </a:pPr>
            <a:r>
              <a:rPr lang="fa-IR" sz="1600" b="1" i="0" u="none" strike="noStrike" kern="1200" spc="0" baseline="0" dirty="0">
                <a:solidFill>
                  <a:srgbClr val="002060"/>
                </a:solidFill>
                <a:latin typeface="IPT.Mitra" panose="00000400000000000000" pitchFamily="2" charset="2"/>
                <a:cs typeface="B Mitra" panose="00000400000000000000" pitchFamily="2" charset="-78"/>
              </a:rPr>
              <a:t>تشکیل سرمایه ثابت ناخالص و استهلاک سرمایه به قیمت‏های ثابت 1395</a:t>
            </a:r>
          </a:p>
          <a:p>
            <a:pPr>
              <a:defRPr>
                <a:solidFill>
                  <a:srgbClr val="002060"/>
                </a:solidFill>
              </a:defRPr>
            </a:pPr>
            <a:r>
              <a:rPr lang="fa-IR" sz="1600" b="1" i="0" u="none" strike="noStrike" kern="1200" spc="0" baseline="0" dirty="0">
                <a:solidFill>
                  <a:srgbClr val="002060"/>
                </a:solidFill>
                <a:latin typeface="IPT.Mitra" panose="00000400000000000000" pitchFamily="2" charset="2"/>
                <a:cs typeface="B Mitra" panose="00000400000000000000" pitchFamily="2" charset="-78"/>
              </a:rPr>
              <a:t>(هزارمیلیارد تومان)</a:t>
            </a:r>
            <a:endParaRPr lang="en-US" sz="1600" b="1" i="0" u="none" strike="noStrike" kern="1200" spc="0" baseline="0" dirty="0">
              <a:solidFill>
                <a:srgbClr val="002060"/>
              </a:solidFill>
              <a:latin typeface="IPT.Mitra" panose="00000400000000000000" pitchFamily="2" charset="2"/>
              <a:cs typeface="B Mitra" panose="00000400000000000000" pitchFamily="2" charset="-78"/>
            </a:endParaRPr>
          </a:p>
        </c:rich>
      </c:tx>
      <c:layout>
        <c:manualLayout>
          <c:xMode val="edge"/>
          <c:yMode val="edge"/>
          <c:x val="0.21539349734422344"/>
          <c:y val="1.937322654414245E-2"/>
        </c:manualLayout>
      </c:layout>
      <c:overlay val="0"/>
      <c:spPr>
        <a:noFill/>
        <a:ln w="28575">
          <a:noFill/>
        </a:ln>
        <a:effectLst/>
      </c:spPr>
      <c:txPr>
        <a:bodyPr rot="0" spcFirstLastPara="1" vertOverflow="ellipsis" vert="horz" wrap="square" anchor="ctr" anchorCtr="1"/>
        <a:lstStyle/>
        <a:p>
          <a:pPr>
            <a:defRPr sz="1400" b="0" i="0" u="none" strike="noStrike" kern="1200" spc="0" baseline="0">
              <a:solidFill>
                <a:srgbClr val="002060"/>
              </a:solidFill>
              <a:latin typeface="IPT.Mitra" panose="00000400000000000000" pitchFamily="2" charset="2"/>
              <a:ea typeface="+mn-ea"/>
              <a:cs typeface="B Mitra" panose="00000400000000000000" pitchFamily="2" charset="-78"/>
            </a:defRPr>
          </a:pPr>
          <a:endParaRPr lang="en-US"/>
        </a:p>
      </c:txPr>
    </c:title>
    <c:autoTitleDeleted val="0"/>
    <c:plotArea>
      <c:layout>
        <c:manualLayout>
          <c:layoutTarget val="inner"/>
          <c:xMode val="edge"/>
          <c:yMode val="edge"/>
          <c:x val="4.7236523319200488E-2"/>
          <c:y val="0.16387337057728119"/>
          <c:w val="0.92925920317652599"/>
          <c:h val="0.66485139078285604"/>
        </c:manualLayout>
      </c:layout>
      <c:lineChart>
        <c:grouping val="standard"/>
        <c:varyColors val="0"/>
        <c:ser>
          <c:idx val="0"/>
          <c:order val="0"/>
          <c:tx>
            <c:v>استهلاک سرمایه </c:v>
          </c:tx>
          <c:spPr>
            <a:ln w="28575" cap="rnd">
              <a:solidFill>
                <a:srgbClr val="006600"/>
              </a:solidFill>
              <a:round/>
            </a:ln>
            <a:effectLst/>
          </c:spPr>
          <c:marker>
            <c:symbol val="triangle"/>
            <c:size val="7"/>
            <c:spPr>
              <a:solidFill>
                <a:schemeClr val="accent6">
                  <a:lumMod val="75000"/>
                </a:schemeClr>
              </a:solidFill>
              <a:ln w="9525">
                <a:solidFill>
                  <a:srgbClr val="006600"/>
                </a:solidFill>
              </a:ln>
              <a:effectLst/>
            </c:spPr>
          </c:marker>
          <c:cat>
            <c:numRef>
              <c:f>Sheet2!$U$16:$U$28</c:f>
              <c:numCache>
                <c:formatCode>General</c:formatCode>
                <c:ptCount val="13"/>
                <c:pt idx="0">
                  <c:v>1390</c:v>
                </c:pt>
                <c:pt idx="1">
                  <c:v>1391</c:v>
                </c:pt>
                <c:pt idx="2">
                  <c:v>1392</c:v>
                </c:pt>
                <c:pt idx="3">
                  <c:v>1393</c:v>
                </c:pt>
                <c:pt idx="4">
                  <c:v>1394</c:v>
                </c:pt>
                <c:pt idx="5">
                  <c:v>1395</c:v>
                </c:pt>
                <c:pt idx="6">
                  <c:v>1396</c:v>
                </c:pt>
                <c:pt idx="7">
                  <c:v>1397</c:v>
                </c:pt>
                <c:pt idx="8">
                  <c:v>1398</c:v>
                </c:pt>
                <c:pt idx="9">
                  <c:v>1399</c:v>
                </c:pt>
                <c:pt idx="10">
                  <c:v>1400</c:v>
                </c:pt>
                <c:pt idx="11">
                  <c:v>1401</c:v>
                </c:pt>
                <c:pt idx="12">
                  <c:v>1402</c:v>
                </c:pt>
              </c:numCache>
            </c:numRef>
          </c:cat>
          <c:val>
            <c:numRef>
              <c:f>Sheet2!$S$16:$S$28</c:f>
              <c:numCache>
                <c:formatCode>0</c:formatCode>
                <c:ptCount val="13"/>
                <c:pt idx="0">
                  <c:v>179.70325372702902</c:v>
                </c:pt>
                <c:pt idx="1">
                  <c:v>195.25494932991899</c:v>
                </c:pt>
                <c:pt idx="2">
                  <c:v>205.81170201998901</c:v>
                </c:pt>
                <c:pt idx="3">
                  <c:v>214.67861586493001</c:v>
                </c:pt>
                <c:pt idx="4">
                  <c:v>223.499166069637</c:v>
                </c:pt>
                <c:pt idx="5">
                  <c:v>230.53486940999599</c:v>
                </c:pt>
                <c:pt idx="6">
                  <c:v>237.72952974410802</c:v>
                </c:pt>
                <c:pt idx="7">
                  <c:v>244.05079814492998</c:v>
                </c:pt>
                <c:pt idx="8">
                  <c:v>247.75968197700303</c:v>
                </c:pt>
                <c:pt idx="9">
                  <c:v>249.32586308900997</c:v>
                </c:pt>
                <c:pt idx="10">
                  <c:v>249.35913801064902</c:v>
                </c:pt>
                <c:pt idx="11">
                  <c:v>265.938917200552</c:v>
                </c:pt>
                <c:pt idx="12">
                  <c:v>285.1404184605309</c:v>
                </c:pt>
              </c:numCache>
            </c:numRef>
          </c:val>
          <c:smooth val="0"/>
          <c:extLst>
            <c:ext xmlns:c16="http://schemas.microsoft.com/office/drawing/2014/chart" uri="{C3380CC4-5D6E-409C-BE32-E72D297353CC}">
              <c16:uniqueId val="{00000000-FD99-45AC-9B16-4142102BF19E}"/>
            </c:ext>
          </c:extLst>
        </c:ser>
        <c:ser>
          <c:idx val="1"/>
          <c:order val="1"/>
          <c:tx>
            <c:v>سرمایه گذاری</c:v>
          </c:tx>
          <c:spPr>
            <a:ln w="28575" cap="rnd">
              <a:solidFill>
                <a:schemeClr val="tx2">
                  <a:lumMod val="50000"/>
                </a:schemeClr>
              </a:solidFill>
              <a:round/>
            </a:ln>
            <a:effectLst/>
          </c:spPr>
          <c:marker>
            <c:symbol val="diamond"/>
            <c:size val="7"/>
            <c:spPr>
              <a:solidFill>
                <a:schemeClr val="tx2">
                  <a:lumMod val="50000"/>
                </a:schemeClr>
              </a:solidFill>
              <a:ln w="9525">
                <a:solidFill>
                  <a:schemeClr val="tx2">
                    <a:lumMod val="50000"/>
                  </a:schemeClr>
                </a:solidFill>
              </a:ln>
              <a:effectLst/>
            </c:spPr>
          </c:marker>
          <c:cat>
            <c:numRef>
              <c:f>Sheet2!$U$16:$U$28</c:f>
              <c:numCache>
                <c:formatCode>General</c:formatCode>
                <c:ptCount val="13"/>
                <c:pt idx="0">
                  <c:v>1390</c:v>
                </c:pt>
                <c:pt idx="1">
                  <c:v>1391</c:v>
                </c:pt>
                <c:pt idx="2">
                  <c:v>1392</c:v>
                </c:pt>
                <c:pt idx="3">
                  <c:v>1393</c:v>
                </c:pt>
                <c:pt idx="4">
                  <c:v>1394</c:v>
                </c:pt>
                <c:pt idx="5">
                  <c:v>1395</c:v>
                </c:pt>
                <c:pt idx="6">
                  <c:v>1396</c:v>
                </c:pt>
                <c:pt idx="7">
                  <c:v>1397</c:v>
                </c:pt>
                <c:pt idx="8">
                  <c:v>1398</c:v>
                </c:pt>
                <c:pt idx="9">
                  <c:v>1399</c:v>
                </c:pt>
                <c:pt idx="10">
                  <c:v>1400</c:v>
                </c:pt>
                <c:pt idx="11">
                  <c:v>1401</c:v>
                </c:pt>
                <c:pt idx="12">
                  <c:v>1402</c:v>
                </c:pt>
              </c:numCache>
            </c:numRef>
          </c:cat>
          <c:val>
            <c:numRef>
              <c:f>Sheet2!$T$16:$T$28</c:f>
              <c:numCache>
                <c:formatCode>0</c:formatCode>
                <c:ptCount val="13"/>
                <c:pt idx="0">
                  <c:v>523.57502846126749</c:v>
                </c:pt>
                <c:pt idx="1">
                  <c:v>398.2637608264551</c:v>
                </c:pt>
                <c:pt idx="2">
                  <c:v>352.19925502109629</c:v>
                </c:pt>
                <c:pt idx="3">
                  <c:v>377.49157542803107</c:v>
                </c:pt>
                <c:pt idx="4">
                  <c:v>324.18388819632275</c:v>
                </c:pt>
                <c:pt idx="5">
                  <c:v>318.7348741199732</c:v>
                </c:pt>
                <c:pt idx="6">
                  <c:v>316.99350385374208</c:v>
                </c:pt>
                <c:pt idx="7">
                  <c:v>266.75724023553346</c:v>
                </c:pt>
                <c:pt idx="8">
                  <c:v>249.32438279491936</c:v>
                </c:pt>
                <c:pt idx="9">
                  <c:v>257.3746143311414</c:v>
                </c:pt>
                <c:pt idx="10">
                  <c:v>257.39999999999998</c:v>
                </c:pt>
                <c:pt idx="11">
                  <c:v>274.60000000000002</c:v>
                </c:pt>
                <c:pt idx="12">
                  <c:v>294.39999999999998</c:v>
                </c:pt>
              </c:numCache>
            </c:numRef>
          </c:val>
          <c:smooth val="0"/>
          <c:extLst>
            <c:ext xmlns:c16="http://schemas.microsoft.com/office/drawing/2014/chart" uri="{C3380CC4-5D6E-409C-BE32-E72D297353CC}">
              <c16:uniqueId val="{00000001-FD99-45AC-9B16-4142102BF19E}"/>
            </c:ext>
          </c:extLst>
        </c:ser>
        <c:dLbls>
          <c:showLegendKey val="0"/>
          <c:showVal val="0"/>
          <c:showCatName val="0"/>
          <c:showSerName val="0"/>
          <c:showPercent val="0"/>
          <c:showBubbleSize val="0"/>
        </c:dLbls>
        <c:marker val="1"/>
        <c:smooth val="0"/>
        <c:axId val="2115458208"/>
        <c:axId val="440312928"/>
        <c:extLst>
          <c:ext xmlns:c15="http://schemas.microsoft.com/office/drawing/2012/chart" uri="{02D57815-91ED-43cb-92C2-25804820EDAC}">
            <c15:filteredLineSeries>
              <c15:ser>
                <c:idx val="2"/>
                <c:order val="2"/>
                <c:spPr>
                  <a:ln w="28575" cap="rnd">
                    <a:solidFill>
                      <a:schemeClr val="accent3"/>
                    </a:solidFill>
                    <a:round/>
                  </a:ln>
                  <a:effectLst/>
                </c:spPr>
                <c:marker>
                  <c:symbol val="none"/>
                </c:marker>
                <c:cat>
                  <c:numRef>
                    <c:extLst>
                      <c:ext uri="{02D57815-91ED-43cb-92C2-25804820EDAC}">
                        <c15:formulaRef>
                          <c15:sqref>Sheet2!$U$16:$U$28</c15:sqref>
                        </c15:formulaRef>
                      </c:ext>
                    </c:extLst>
                    <c:numCache>
                      <c:formatCode>General</c:formatCode>
                      <c:ptCount val="13"/>
                      <c:pt idx="0">
                        <c:v>1390</c:v>
                      </c:pt>
                      <c:pt idx="1">
                        <c:v>1391</c:v>
                      </c:pt>
                      <c:pt idx="2">
                        <c:v>1392</c:v>
                      </c:pt>
                      <c:pt idx="3">
                        <c:v>1393</c:v>
                      </c:pt>
                      <c:pt idx="4">
                        <c:v>1394</c:v>
                      </c:pt>
                      <c:pt idx="5">
                        <c:v>1395</c:v>
                      </c:pt>
                      <c:pt idx="6">
                        <c:v>1396</c:v>
                      </c:pt>
                      <c:pt idx="7">
                        <c:v>1397</c:v>
                      </c:pt>
                      <c:pt idx="8">
                        <c:v>1398</c:v>
                      </c:pt>
                      <c:pt idx="9">
                        <c:v>1399</c:v>
                      </c:pt>
                      <c:pt idx="10">
                        <c:v>1400</c:v>
                      </c:pt>
                      <c:pt idx="11">
                        <c:v>1401</c:v>
                      </c:pt>
                      <c:pt idx="12">
                        <c:v>1402</c:v>
                      </c:pt>
                    </c:numCache>
                  </c:numRef>
                </c:cat>
                <c:val>
                  <c:numRef>
                    <c:extLst>
                      <c:ext uri="{02D57815-91ED-43cb-92C2-25804820EDAC}">
                        <c15:formulaRef>
                          <c15:sqref>Sheet2!$U$16:$U$27</c15:sqref>
                        </c15:formulaRef>
                      </c:ext>
                    </c:extLst>
                    <c:numCache>
                      <c:formatCode>General</c:formatCode>
                      <c:ptCount val="12"/>
                      <c:pt idx="0">
                        <c:v>1390</c:v>
                      </c:pt>
                      <c:pt idx="1">
                        <c:v>1391</c:v>
                      </c:pt>
                      <c:pt idx="2">
                        <c:v>1392</c:v>
                      </c:pt>
                      <c:pt idx="3">
                        <c:v>1393</c:v>
                      </c:pt>
                      <c:pt idx="4">
                        <c:v>1394</c:v>
                      </c:pt>
                      <c:pt idx="5">
                        <c:v>1395</c:v>
                      </c:pt>
                      <c:pt idx="6">
                        <c:v>1396</c:v>
                      </c:pt>
                      <c:pt idx="7">
                        <c:v>1397</c:v>
                      </c:pt>
                      <c:pt idx="8">
                        <c:v>1398</c:v>
                      </c:pt>
                      <c:pt idx="9">
                        <c:v>1399</c:v>
                      </c:pt>
                      <c:pt idx="10">
                        <c:v>1400</c:v>
                      </c:pt>
                      <c:pt idx="11">
                        <c:v>1401</c:v>
                      </c:pt>
                    </c:numCache>
                  </c:numRef>
                </c:val>
                <c:smooth val="0"/>
                <c:extLst>
                  <c:ext xmlns:c16="http://schemas.microsoft.com/office/drawing/2014/chart" uri="{C3380CC4-5D6E-409C-BE32-E72D297353CC}">
                    <c16:uniqueId val="{00000002-FD99-45AC-9B16-4142102BF19E}"/>
                  </c:ext>
                </c:extLst>
              </c15:ser>
            </c15:filteredLineSeries>
          </c:ext>
        </c:extLst>
      </c:lineChart>
      <c:catAx>
        <c:axId val="211545820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1" i="0" u="none" strike="noStrike" kern="1200" baseline="0">
                <a:solidFill>
                  <a:sysClr val="windowText" lastClr="000000"/>
                </a:solidFill>
                <a:latin typeface="IPT.Mitra" panose="00000400000000000000" pitchFamily="2" charset="2"/>
                <a:ea typeface="+mn-ea"/>
                <a:cs typeface="B Mitra" panose="00000400000000000000" pitchFamily="2" charset="-78"/>
              </a:defRPr>
            </a:pPr>
            <a:endParaRPr lang="en-US"/>
          </a:p>
        </c:txPr>
        <c:crossAx val="440312928"/>
        <c:crosses val="autoZero"/>
        <c:auto val="1"/>
        <c:lblAlgn val="ctr"/>
        <c:lblOffset val="100"/>
        <c:noMultiLvlLbl val="0"/>
      </c:catAx>
      <c:valAx>
        <c:axId val="440312928"/>
        <c:scaling>
          <c:orientation val="minMax"/>
        </c:scaling>
        <c:delete val="0"/>
        <c:axPos val="l"/>
        <c:majorGridlines>
          <c:spPr>
            <a:ln w="9525" cap="flat" cmpd="sng" algn="ctr">
              <a:solidFill>
                <a:schemeClr val="bg2"/>
              </a:solidFill>
              <a:prstDash val="sysDot"/>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IPT.Mitra" panose="00000400000000000000" pitchFamily="2" charset="2"/>
                <a:ea typeface="+mn-ea"/>
                <a:cs typeface="B Mitra" panose="00000400000000000000" pitchFamily="2" charset="-78"/>
              </a:defRPr>
            </a:pPr>
            <a:endParaRPr lang="en-US"/>
          </a:p>
        </c:txPr>
        <c:crossAx val="2115458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1" i="0" u="none" strike="noStrike" kern="1200" baseline="0">
              <a:solidFill>
                <a:sysClr val="windowText" lastClr="000000"/>
              </a:solidFill>
              <a:latin typeface="IPT.Mitra" panose="00000400000000000000" pitchFamily="2" charset="2"/>
              <a:ea typeface="+mn-ea"/>
              <a:cs typeface="B Mitra" panose="00000400000000000000" pitchFamily="2" charset="-78"/>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57150" cap="flat" cmpd="sng" algn="ctr">
      <a:solidFill>
        <a:srgbClr val="002060"/>
      </a:solidFill>
      <a:round/>
    </a:ln>
    <a:effectLst/>
  </c:spPr>
  <c:txPr>
    <a:bodyPr/>
    <a:lstStyle/>
    <a:p>
      <a:pPr>
        <a:defRPr>
          <a:solidFill>
            <a:sysClr val="windowText" lastClr="000000"/>
          </a:solidFill>
          <a:latin typeface="IPT.Mitra" panose="00000400000000000000" pitchFamily="2" charset="2"/>
          <a:cs typeface="B Mitra" panose="00000400000000000000" pitchFamily="2" charset="-78"/>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IPT.Mitra" panose="00000400000000000000" pitchFamily="2" charset="2"/>
                <a:ea typeface="+mn-ea"/>
                <a:cs typeface="B Mitra" panose="00000400000000000000" pitchFamily="2" charset="-78"/>
              </a:defRPr>
            </a:pPr>
            <a:r>
              <a:rPr lang="fa-IR" sz="1600" b="1" dirty="0">
                <a:solidFill>
                  <a:srgbClr val="002060"/>
                </a:solidFill>
              </a:rPr>
              <a:t>روند سرمایه‏گذاری واقعی به قیمت‏های ثابت 1395</a:t>
            </a:r>
          </a:p>
          <a:p>
            <a:pPr>
              <a:defRPr b="1"/>
            </a:pPr>
            <a:r>
              <a:rPr lang="fa-IR" sz="1600" b="1" dirty="0">
                <a:solidFill>
                  <a:srgbClr val="002060"/>
                </a:solidFill>
              </a:rPr>
              <a:t>(هزارمیلیارد تومان)</a:t>
            </a:r>
          </a:p>
          <a:p>
            <a:pPr>
              <a:defRPr b="1"/>
            </a:pPr>
            <a:endParaRPr lang="en-US" sz="1600" b="1" dirty="0">
              <a:solidFill>
                <a:srgbClr val="002060"/>
              </a:solidFill>
            </a:endParaRPr>
          </a:p>
        </c:rich>
      </c:tx>
      <c:layout>
        <c:manualLayout>
          <c:xMode val="edge"/>
          <c:yMode val="edge"/>
          <c:x val="0.29177612223894711"/>
          <c:y val="2.4216533180178062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IPT.Mitra" panose="00000400000000000000" pitchFamily="2" charset="2"/>
              <a:ea typeface="+mn-ea"/>
              <a:cs typeface="B Mitra" panose="00000400000000000000" pitchFamily="2" charset="-78"/>
            </a:defRPr>
          </a:pPr>
          <a:endParaRPr lang="en-US"/>
        </a:p>
      </c:txPr>
    </c:title>
    <c:autoTitleDeleted val="0"/>
    <c:plotArea>
      <c:layout>
        <c:manualLayout>
          <c:layoutTarget val="inner"/>
          <c:xMode val="edge"/>
          <c:yMode val="edge"/>
          <c:x val="6.0959687731341278E-2"/>
          <c:y val="0.14651880307507412"/>
          <c:w val="0.91553603876438527"/>
          <c:h val="0.69553350299759165"/>
        </c:manualLayout>
      </c:layout>
      <c:lineChart>
        <c:grouping val="standard"/>
        <c:varyColors val="0"/>
        <c:ser>
          <c:idx val="0"/>
          <c:order val="0"/>
          <c:tx>
            <c:strRef>
              <c:f>Sheet4!$B$5</c:f>
              <c:strCache>
                <c:ptCount val="1"/>
                <c:pt idx="0">
                  <c:v>ماشين آلات</c:v>
                </c:pt>
              </c:strCache>
            </c:strRef>
          </c:tx>
          <c:spPr>
            <a:ln w="28575" cap="rnd">
              <a:solidFill>
                <a:srgbClr val="006600"/>
              </a:solidFill>
              <a:round/>
            </a:ln>
            <a:effectLst/>
          </c:spPr>
          <c:marker>
            <c:symbol val="triangle"/>
            <c:size val="7"/>
            <c:spPr>
              <a:solidFill>
                <a:schemeClr val="accent6">
                  <a:lumMod val="75000"/>
                </a:schemeClr>
              </a:solidFill>
              <a:ln w="9525">
                <a:solidFill>
                  <a:srgbClr val="006600"/>
                </a:solidFill>
              </a:ln>
              <a:effectLst/>
            </c:spPr>
          </c:marker>
          <c:dLbls>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7EF-446B-A58C-B12F70BFD604}"/>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IPT.Mitra" panose="00000400000000000000" pitchFamily="2" charset="2"/>
                    <a:ea typeface="+mn-ea"/>
                    <a:cs typeface="B Mitra" panose="00000400000000000000" pitchFamily="2" charset="-78"/>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Sheet4!$C$4:$O$4</c:f>
              <c:numCache>
                <c:formatCode>General</c:formatCode>
                <c:ptCount val="13"/>
                <c:pt idx="0">
                  <c:v>1390</c:v>
                </c:pt>
                <c:pt idx="1">
                  <c:v>1391</c:v>
                </c:pt>
                <c:pt idx="2">
                  <c:v>1392</c:v>
                </c:pt>
                <c:pt idx="3">
                  <c:v>1393</c:v>
                </c:pt>
                <c:pt idx="4">
                  <c:v>1394</c:v>
                </c:pt>
                <c:pt idx="5">
                  <c:v>1395</c:v>
                </c:pt>
                <c:pt idx="6">
                  <c:v>1396</c:v>
                </c:pt>
                <c:pt idx="7">
                  <c:v>1397</c:v>
                </c:pt>
                <c:pt idx="8">
                  <c:v>1398</c:v>
                </c:pt>
                <c:pt idx="9">
                  <c:v>1399</c:v>
                </c:pt>
                <c:pt idx="10">
                  <c:v>1400</c:v>
                </c:pt>
                <c:pt idx="11">
                  <c:v>1401</c:v>
                </c:pt>
                <c:pt idx="12">
                  <c:v>1402</c:v>
                </c:pt>
              </c:numCache>
            </c:numRef>
          </c:cat>
          <c:val>
            <c:numRef>
              <c:f>Sheet4!$C$5:$O$5</c:f>
              <c:numCache>
                <c:formatCode>0</c:formatCode>
                <c:ptCount val="13"/>
                <c:pt idx="0">
                  <c:v>259.53364243360198</c:v>
                </c:pt>
                <c:pt idx="1">
                  <c:v>163.21260475809788</c:v>
                </c:pt>
                <c:pt idx="2">
                  <c:v>133.82634471094389</c:v>
                </c:pt>
                <c:pt idx="3">
                  <c:v>145.8355614830968</c:v>
                </c:pt>
                <c:pt idx="4">
                  <c:v>114.47821382563927</c:v>
                </c:pt>
                <c:pt idx="5">
                  <c:v>122.7756424500235</c:v>
                </c:pt>
                <c:pt idx="6">
                  <c:v>125.55259268091652</c:v>
                </c:pt>
                <c:pt idx="7">
                  <c:v>98.929566130482982</c:v>
                </c:pt>
                <c:pt idx="8">
                  <c:v>85.896078113794189</c:v>
                </c:pt>
                <c:pt idx="9">
                  <c:v>88.861835276745083</c:v>
                </c:pt>
                <c:pt idx="10">
                  <c:v>99.940497192484642</c:v>
                </c:pt>
                <c:pt idx="11">
                  <c:v>115.3</c:v>
                </c:pt>
                <c:pt idx="12">
                  <c:v>124.4</c:v>
                </c:pt>
              </c:numCache>
            </c:numRef>
          </c:val>
          <c:smooth val="0"/>
          <c:extLst>
            <c:ext xmlns:c16="http://schemas.microsoft.com/office/drawing/2014/chart" uri="{C3380CC4-5D6E-409C-BE32-E72D297353CC}">
              <c16:uniqueId val="{00000001-07EF-446B-A58C-B12F70BFD604}"/>
            </c:ext>
          </c:extLst>
        </c:ser>
        <c:ser>
          <c:idx val="1"/>
          <c:order val="1"/>
          <c:tx>
            <c:strRef>
              <c:f>Sheet4!$B$6</c:f>
              <c:strCache>
                <c:ptCount val="1"/>
                <c:pt idx="0">
                  <c:v>ساختمان     </c:v>
                </c:pt>
              </c:strCache>
            </c:strRef>
          </c:tx>
          <c:spPr>
            <a:ln w="28575" cap="rnd">
              <a:solidFill>
                <a:schemeClr val="tx1"/>
              </a:solidFill>
              <a:round/>
            </a:ln>
            <a:effectLst/>
          </c:spPr>
          <c:marker>
            <c:symbol val="diamond"/>
            <c:size val="7"/>
            <c:spPr>
              <a:solidFill>
                <a:schemeClr val="tx1"/>
              </a:solidFill>
              <a:ln w="9525">
                <a:solidFill>
                  <a:schemeClr val="tx1"/>
                </a:solidFill>
              </a:ln>
              <a:effectLst/>
            </c:spPr>
          </c:marker>
          <c:dLbls>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7EF-446B-A58C-B12F70BFD604}"/>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IPT.Mitra" panose="00000400000000000000" pitchFamily="2" charset="2"/>
                    <a:ea typeface="+mn-ea"/>
                    <a:cs typeface="B Mitra" panose="00000400000000000000" pitchFamily="2" charset="-78"/>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Sheet4!$C$4:$O$4</c:f>
              <c:numCache>
                <c:formatCode>General</c:formatCode>
                <c:ptCount val="13"/>
                <c:pt idx="0">
                  <c:v>1390</c:v>
                </c:pt>
                <c:pt idx="1">
                  <c:v>1391</c:v>
                </c:pt>
                <c:pt idx="2">
                  <c:v>1392</c:v>
                </c:pt>
                <c:pt idx="3">
                  <c:v>1393</c:v>
                </c:pt>
                <c:pt idx="4">
                  <c:v>1394</c:v>
                </c:pt>
                <c:pt idx="5">
                  <c:v>1395</c:v>
                </c:pt>
                <c:pt idx="6">
                  <c:v>1396</c:v>
                </c:pt>
                <c:pt idx="7">
                  <c:v>1397</c:v>
                </c:pt>
                <c:pt idx="8">
                  <c:v>1398</c:v>
                </c:pt>
                <c:pt idx="9">
                  <c:v>1399</c:v>
                </c:pt>
                <c:pt idx="10">
                  <c:v>1400</c:v>
                </c:pt>
                <c:pt idx="11">
                  <c:v>1401</c:v>
                </c:pt>
                <c:pt idx="12">
                  <c:v>1402</c:v>
                </c:pt>
              </c:numCache>
            </c:numRef>
          </c:cat>
          <c:val>
            <c:numRef>
              <c:f>Sheet4!$C$6:$O$6</c:f>
              <c:numCache>
                <c:formatCode>0</c:formatCode>
                <c:ptCount val="13"/>
                <c:pt idx="0">
                  <c:v>255.6065546266106</c:v>
                </c:pt>
                <c:pt idx="1">
                  <c:v>228.27108434385727</c:v>
                </c:pt>
                <c:pt idx="2">
                  <c:v>209.97011066416266</c:v>
                </c:pt>
                <c:pt idx="3">
                  <c:v>222.62248261100984</c:v>
                </c:pt>
                <c:pt idx="4">
                  <c:v>198.02063966989388</c:v>
                </c:pt>
                <c:pt idx="5">
                  <c:v>184.17838435692465</c:v>
                </c:pt>
                <c:pt idx="6">
                  <c:v>179.31066448894251</c:v>
                </c:pt>
                <c:pt idx="7">
                  <c:v>158.84795915997788</c:v>
                </c:pt>
                <c:pt idx="8">
                  <c:v>155.52321025825631</c:v>
                </c:pt>
                <c:pt idx="9">
                  <c:v>161.35552833829325</c:v>
                </c:pt>
                <c:pt idx="10">
                  <c:v>149.9</c:v>
                </c:pt>
                <c:pt idx="11">
                  <c:v>151.69999999999999</c:v>
                </c:pt>
                <c:pt idx="12">
                  <c:v>162.4</c:v>
                </c:pt>
              </c:numCache>
            </c:numRef>
          </c:val>
          <c:smooth val="0"/>
          <c:extLst>
            <c:ext xmlns:c16="http://schemas.microsoft.com/office/drawing/2014/chart" uri="{C3380CC4-5D6E-409C-BE32-E72D297353CC}">
              <c16:uniqueId val="{00000003-07EF-446B-A58C-B12F70BFD604}"/>
            </c:ext>
          </c:extLst>
        </c:ser>
        <c:dLbls>
          <c:showLegendKey val="0"/>
          <c:showVal val="0"/>
          <c:showCatName val="0"/>
          <c:showSerName val="0"/>
          <c:showPercent val="0"/>
          <c:showBubbleSize val="0"/>
        </c:dLbls>
        <c:marker val="1"/>
        <c:smooth val="0"/>
        <c:axId val="453983072"/>
        <c:axId val="86116480"/>
      </c:lineChart>
      <c:catAx>
        <c:axId val="45398307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1" i="0" u="none" strike="noStrike" kern="1200" baseline="0">
                <a:solidFill>
                  <a:sysClr val="windowText" lastClr="000000"/>
                </a:solidFill>
                <a:latin typeface="IPT.Mitra" panose="00000400000000000000" pitchFamily="2" charset="2"/>
                <a:ea typeface="+mn-ea"/>
                <a:cs typeface="B Mitra" panose="00000400000000000000" pitchFamily="2" charset="-78"/>
              </a:defRPr>
            </a:pPr>
            <a:endParaRPr lang="en-US"/>
          </a:p>
        </c:txPr>
        <c:crossAx val="86116480"/>
        <c:crosses val="autoZero"/>
        <c:auto val="1"/>
        <c:lblAlgn val="ctr"/>
        <c:lblOffset val="100"/>
        <c:noMultiLvlLbl val="0"/>
      </c:catAx>
      <c:valAx>
        <c:axId val="86116480"/>
        <c:scaling>
          <c:orientation val="minMax"/>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IPT.Mitra" panose="00000400000000000000" pitchFamily="2" charset="2"/>
                <a:ea typeface="+mn-ea"/>
                <a:cs typeface="B Mitra" panose="00000400000000000000" pitchFamily="2" charset="-78"/>
              </a:defRPr>
            </a:pPr>
            <a:endParaRPr lang="en-US"/>
          </a:p>
        </c:txPr>
        <c:crossAx val="453983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1" i="0" u="none" strike="noStrike" kern="1200" baseline="0">
              <a:solidFill>
                <a:sysClr val="windowText" lastClr="000000"/>
              </a:solidFill>
              <a:latin typeface="IPT.Mitra" panose="00000400000000000000" pitchFamily="2" charset="2"/>
              <a:ea typeface="+mn-ea"/>
              <a:cs typeface="B Mitra" panose="00000400000000000000" pitchFamily="2" charset="-78"/>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57150" cap="flat" cmpd="sng" algn="ctr">
      <a:solidFill>
        <a:srgbClr val="002060"/>
      </a:solidFill>
      <a:round/>
    </a:ln>
    <a:effectLst/>
  </c:spPr>
  <c:txPr>
    <a:bodyPr/>
    <a:lstStyle/>
    <a:p>
      <a:pPr>
        <a:defRPr>
          <a:solidFill>
            <a:sysClr val="windowText" lastClr="000000"/>
          </a:solidFill>
          <a:latin typeface="IPT.Mitra" panose="00000400000000000000" pitchFamily="2" charset="2"/>
          <a:cs typeface="B Mitra" panose="00000400000000000000" pitchFamily="2" charset="-78"/>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IPT.Mitra" panose="00000400000000000000" pitchFamily="2" charset="2"/>
                <a:ea typeface="+mn-ea"/>
                <a:cs typeface="B Mitra" panose="00000400000000000000" pitchFamily="2" charset="-78"/>
              </a:defRPr>
            </a:pPr>
            <a:r>
              <a:rPr lang="fa-IR" sz="1600" b="1" dirty="0">
                <a:solidFill>
                  <a:srgbClr val="002060"/>
                </a:solidFill>
              </a:rPr>
              <a:t>روند جریان ورودی سرمایه گذاری مستقیم خارجی در ایران</a:t>
            </a:r>
          </a:p>
          <a:p>
            <a:pPr>
              <a:defRPr b="1"/>
            </a:pPr>
            <a:r>
              <a:rPr lang="fa-IR" sz="1600" b="1" dirty="0">
                <a:solidFill>
                  <a:srgbClr val="002060"/>
                </a:solidFill>
              </a:rPr>
              <a:t> طی سال 13 سال منتهی</a:t>
            </a:r>
            <a:r>
              <a:rPr lang="fa-IR" sz="1600" b="1" baseline="0" dirty="0">
                <a:solidFill>
                  <a:srgbClr val="002060"/>
                </a:solidFill>
              </a:rPr>
              <a:t> به 2023</a:t>
            </a:r>
            <a:r>
              <a:rPr lang="fa-IR" sz="1600" b="1" dirty="0">
                <a:solidFill>
                  <a:srgbClr val="002060"/>
                </a:solidFill>
              </a:rPr>
              <a:t> (میلیو</a:t>
            </a:r>
            <a:r>
              <a:rPr lang="fa-IR" sz="1600" b="1" baseline="0" dirty="0">
                <a:solidFill>
                  <a:srgbClr val="002060"/>
                </a:solidFill>
              </a:rPr>
              <a:t>ن دلار)</a:t>
            </a:r>
            <a:endParaRPr lang="en-US" sz="1600" b="1" dirty="0">
              <a:solidFill>
                <a:srgbClr val="002060"/>
              </a:solidFill>
            </a:endParaRPr>
          </a:p>
        </c:rich>
      </c:tx>
      <c:layout>
        <c:manualLayout>
          <c:xMode val="edge"/>
          <c:yMode val="edge"/>
          <c:x val="0.23345581359180406"/>
          <c:y val="3.8746445700059799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IPT.Mitra" panose="00000400000000000000" pitchFamily="2" charset="2"/>
              <a:ea typeface="+mn-ea"/>
              <a:cs typeface="B Mitra" panose="00000400000000000000" pitchFamily="2" charset="-78"/>
            </a:defRPr>
          </a:pPr>
          <a:endParaRPr lang="en-US"/>
        </a:p>
      </c:txPr>
    </c:title>
    <c:autoTitleDeleted val="0"/>
    <c:plotArea>
      <c:layout>
        <c:manualLayout>
          <c:layoutTarget val="inner"/>
          <c:xMode val="edge"/>
          <c:yMode val="edge"/>
          <c:x val="5.3176694259371424E-2"/>
          <c:y val="0.18771437049866277"/>
          <c:w val="0.92331903223635503"/>
          <c:h val="0.63839100581732811"/>
        </c:manualLayout>
      </c:layout>
      <c:lineChart>
        <c:grouping val="standard"/>
        <c:varyColors val="0"/>
        <c:ser>
          <c:idx val="0"/>
          <c:order val="0"/>
          <c:spPr>
            <a:ln w="38100" cap="rnd">
              <a:solidFill>
                <a:srgbClr val="002060"/>
              </a:solidFill>
              <a:round/>
            </a:ln>
            <a:effectLst/>
          </c:spPr>
          <c:marker>
            <c:symbol val="circle"/>
            <c:size val="5"/>
            <c:spPr>
              <a:solidFill>
                <a:srgbClr val="002060"/>
              </a:solidFill>
              <a:ln w="38100">
                <a:solidFill>
                  <a:srgbClr val="002060"/>
                </a:solidFill>
              </a:ln>
              <a:effectLst/>
            </c:spPr>
          </c:marker>
          <c:dLbls>
            <c:dLbl>
              <c:idx val="6"/>
              <c:layout>
                <c:manualLayout>
                  <c:x val="-2.8473444589414226E-2"/>
                  <c:y val="-4.11680985563135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493-45C9-A8D9-948D147959C7}"/>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493-45C9-A8D9-948D147959C7}"/>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002060"/>
                    </a:solidFill>
                    <a:latin typeface="IPT.Mitra" panose="00000400000000000000" pitchFamily="2" charset="2"/>
                    <a:ea typeface="+mn-ea"/>
                    <a:cs typeface="B Mitra" panose="00000400000000000000" pitchFamily="2" charset="-78"/>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Sheet6!$A$2:$A$14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Sheet6!$C$2:$C$14</c:f>
              <c:numCache>
                <c:formatCode>General</c:formatCode>
                <c:ptCount val="13"/>
                <c:pt idx="0">
                  <c:v>4276.7186899999997</c:v>
                </c:pt>
                <c:pt idx="1">
                  <c:v>4661.7344000000003</c:v>
                </c:pt>
                <c:pt idx="2">
                  <c:v>3049.9450000000002</c:v>
                </c:pt>
                <c:pt idx="3">
                  <c:v>2105.4940000000001</c:v>
                </c:pt>
                <c:pt idx="4">
                  <c:v>2050</c:v>
                </c:pt>
                <c:pt idx="5">
                  <c:v>3372</c:v>
                </c:pt>
                <c:pt idx="6">
                  <c:v>5019</c:v>
                </c:pt>
                <c:pt idx="7">
                  <c:v>2373</c:v>
                </c:pt>
                <c:pt idx="8">
                  <c:v>1508</c:v>
                </c:pt>
                <c:pt idx="9">
                  <c:v>1342</c:v>
                </c:pt>
                <c:pt idx="10">
                  <c:v>1425</c:v>
                </c:pt>
                <c:pt idx="11">
                  <c:v>1500</c:v>
                </c:pt>
                <c:pt idx="12">
                  <c:v>1422</c:v>
                </c:pt>
              </c:numCache>
            </c:numRef>
          </c:val>
          <c:smooth val="0"/>
          <c:extLst>
            <c:ext xmlns:c16="http://schemas.microsoft.com/office/drawing/2014/chart" uri="{C3380CC4-5D6E-409C-BE32-E72D297353CC}">
              <c16:uniqueId val="{00000000-C493-45C9-A8D9-948D147959C7}"/>
            </c:ext>
          </c:extLst>
        </c:ser>
        <c:dLbls>
          <c:showLegendKey val="0"/>
          <c:showVal val="0"/>
          <c:showCatName val="0"/>
          <c:showSerName val="0"/>
          <c:showPercent val="0"/>
          <c:showBubbleSize val="0"/>
        </c:dLbls>
        <c:marker val="1"/>
        <c:smooth val="0"/>
        <c:axId val="1376458080"/>
        <c:axId val="1376448960"/>
      </c:lineChart>
      <c:catAx>
        <c:axId val="137645808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1" i="0" u="none" strike="noStrike" kern="1200" baseline="0">
                <a:solidFill>
                  <a:schemeClr val="tx1"/>
                </a:solidFill>
                <a:latin typeface="IPT.Mitra" panose="00000400000000000000" pitchFamily="2" charset="2"/>
                <a:ea typeface="+mn-ea"/>
                <a:cs typeface="B Mitra" panose="00000400000000000000" pitchFamily="2" charset="-78"/>
              </a:defRPr>
            </a:pPr>
            <a:endParaRPr lang="en-US"/>
          </a:p>
        </c:txPr>
        <c:crossAx val="1376448960"/>
        <c:crosses val="autoZero"/>
        <c:auto val="1"/>
        <c:lblAlgn val="ctr"/>
        <c:lblOffset val="100"/>
        <c:noMultiLvlLbl val="0"/>
      </c:catAx>
      <c:valAx>
        <c:axId val="1376448960"/>
        <c:scaling>
          <c:orientation val="minMax"/>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IPT.Mitra" panose="00000400000000000000" pitchFamily="2" charset="2"/>
                <a:ea typeface="+mn-ea"/>
                <a:cs typeface="B Mitra" panose="00000400000000000000" pitchFamily="2" charset="-78"/>
              </a:defRPr>
            </a:pPr>
            <a:endParaRPr lang="en-US"/>
          </a:p>
        </c:txPr>
        <c:crossAx val="13764580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57150" cap="flat" cmpd="sng" algn="ctr">
      <a:solidFill>
        <a:srgbClr val="002060"/>
      </a:solidFill>
      <a:round/>
    </a:ln>
    <a:effectLst/>
  </c:spPr>
  <c:txPr>
    <a:bodyPr/>
    <a:lstStyle/>
    <a:p>
      <a:pPr>
        <a:defRPr>
          <a:solidFill>
            <a:schemeClr val="tx1"/>
          </a:solidFill>
          <a:latin typeface="IPT.Mitra" panose="00000400000000000000" pitchFamily="2" charset="2"/>
          <a:cs typeface="B Mitra" panose="00000400000000000000" pitchFamily="2" charset="-78"/>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IPT.Mitra" panose="00000400000000000000" pitchFamily="2" charset="2"/>
                <a:ea typeface="+mn-ea"/>
                <a:cs typeface="B Mitra" panose="00000400000000000000" pitchFamily="2" charset="-78"/>
              </a:defRPr>
            </a:pPr>
            <a:r>
              <a:rPr lang="fa-IR" sz="1600" b="1" dirty="0">
                <a:solidFill>
                  <a:srgbClr val="002060"/>
                </a:solidFill>
              </a:rPr>
              <a:t>روند جریان ورودی سرمایه گذاری مستقیم خارجی در ایران</a:t>
            </a:r>
          </a:p>
          <a:p>
            <a:pPr>
              <a:defRPr b="1"/>
            </a:pPr>
            <a:r>
              <a:rPr lang="fa-IR" sz="1600" b="1" dirty="0">
                <a:solidFill>
                  <a:srgbClr val="002060"/>
                </a:solidFill>
              </a:rPr>
              <a:t> طی سال 13 سال منتهی</a:t>
            </a:r>
            <a:r>
              <a:rPr lang="fa-IR" sz="1600" b="1" baseline="0" dirty="0">
                <a:solidFill>
                  <a:srgbClr val="002060"/>
                </a:solidFill>
              </a:rPr>
              <a:t> به 2023</a:t>
            </a:r>
            <a:r>
              <a:rPr lang="fa-IR" sz="1600" b="1" dirty="0">
                <a:solidFill>
                  <a:srgbClr val="002060"/>
                </a:solidFill>
              </a:rPr>
              <a:t> (میلیو</a:t>
            </a:r>
            <a:r>
              <a:rPr lang="fa-IR" sz="1600" b="1" baseline="0" dirty="0">
                <a:solidFill>
                  <a:srgbClr val="002060"/>
                </a:solidFill>
              </a:rPr>
              <a:t>ن دلار)</a:t>
            </a:r>
            <a:endParaRPr lang="en-US" sz="1600" b="1" dirty="0">
              <a:solidFill>
                <a:srgbClr val="002060"/>
              </a:solidFill>
            </a:endParaRPr>
          </a:p>
        </c:rich>
      </c:tx>
      <c:layout>
        <c:manualLayout>
          <c:xMode val="edge"/>
          <c:yMode val="edge"/>
          <c:x val="0.23345581359180406"/>
          <c:y val="3.8746445700059799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IPT.Mitra" panose="00000400000000000000" pitchFamily="2" charset="2"/>
              <a:ea typeface="+mn-ea"/>
              <a:cs typeface="B Mitra" panose="00000400000000000000" pitchFamily="2" charset="-78"/>
            </a:defRPr>
          </a:pPr>
          <a:endParaRPr lang="en-US"/>
        </a:p>
      </c:txPr>
    </c:title>
    <c:autoTitleDeleted val="0"/>
    <c:plotArea>
      <c:layout>
        <c:manualLayout>
          <c:layoutTarget val="inner"/>
          <c:xMode val="edge"/>
          <c:yMode val="edge"/>
          <c:x val="5.3176694259371424E-2"/>
          <c:y val="0.18771437049866277"/>
          <c:w val="0.92331903223635503"/>
          <c:h val="0.63839100581732811"/>
        </c:manualLayout>
      </c:layout>
      <c:lineChart>
        <c:grouping val="standard"/>
        <c:varyColors val="0"/>
        <c:ser>
          <c:idx val="0"/>
          <c:order val="0"/>
          <c:spPr>
            <a:ln w="38100" cap="rnd">
              <a:solidFill>
                <a:srgbClr val="002060"/>
              </a:solidFill>
              <a:round/>
            </a:ln>
            <a:effectLst/>
          </c:spPr>
          <c:marker>
            <c:symbol val="circle"/>
            <c:size val="5"/>
            <c:spPr>
              <a:solidFill>
                <a:srgbClr val="002060"/>
              </a:solidFill>
              <a:ln w="38100">
                <a:solidFill>
                  <a:srgbClr val="002060"/>
                </a:solidFill>
              </a:ln>
              <a:effectLst/>
            </c:spPr>
          </c:marker>
          <c:dLbls>
            <c:dLbl>
              <c:idx val="6"/>
              <c:layout>
                <c:manualLayout>
                  <c:x val="-2.8473444589414226E-2"/>
                  <c:y val="-4.11680985563135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493-45C9-A8D9-948D147959C7}"/>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493-45C9-A8D9-948D147959C7}"/>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002060"/>
                    </a:solidFill>
                    <a:latin typeface="IPT.Mitra" panose="00000400000000000000" pitchFamily="2" charset="2"/>
                    <a:ea typeface="+mn-ea"/>
                    <a:cs typeface="B Mitra" panose="00000400000000000000" pitchFamily="2" charset="-78"/>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Sheet6!$A$2:$A$14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Sheet6!$C$2:$C$14</c:f>
              <c:numCache>
                <c:formatCode>General</c:formatCode>
                <c:ptCount val="13"/>
                <c:pt idx="0">
                  <c:v>4276.7186899999997</c:v>
                </c:pt>
                <c:pt idx="1">
                  <c:v>4661.7344000000003</c:v>
                </c:pt>
                <c:pt idx="2">
                  <c:v>3049.9450000000002</c:v>
                </c:pt>
                <c:pt idx="3">
                  <c:v>2105.4940000000001</c:v>
                </c:pt>
                <c:pt idx="4">
                  <c:v>2050</c:v>
                </c:pt>
                <c:pt idx="5">
                  <c:v>3372</c:v>
                </c:pt>
                <c:pt idx="6">
                  <c:v>5019</c:v>
                </c:pt>
                <c:pt idx="7">
                  <c:v>2373</c:v>
                </c:pt>
                <c:pt idx="8">
                  <c:v>1508</c:v>
                </c:pt>
                <c:pt idx="9">
                  <c:v>1342</c:v>
                </c:pt>
                <c:pt idx="10">
                  <c:v>1425</c:v>
                </c:pt>
                <c:pt idx="11">
                  <c:v>1500</c:v>
                </c:pt>
                <c:pt idx="12">
                  <c:v>1422</c:v>
                </c:pt>
              </c:numCache>
            </c:numRef>
          </c:val>
          <c:smooth val="0"/>
          <c:extLst>
            <c:ext xmlns:c16="http://schemas.microsoft.com/office/drawing/2014/chart" uri="{C3380CC4-5D6E-409C-BE32-E72D297353CC}">
              <c16:uniqueId val="{00000000-C493-45C9-A8D9-948D147959C7}"/>
            </c:ext>
          </c:extLst>
        </c:ser>
        <c:dLbls>
          <c:showLegendKey val="0"/>
          <c:showVal val="0"/>
          <c:showCatName val="0"/>
          <c:showSerName val="0"/>
          <c:showPercent val="0"/>
          <c:showBubbleSize val="0"/>
        </c:dLbls>
        <c:marker val="1"/>
        <c:smooth val="0"/>
        <c:axId val="1376458080"/>
        <c:axId val="1376448960"/>
      </c:lineChart>
      <c:catAx>
        <c:axId val="137645808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1" i="0" u="none" strike="noStrike" kern="1200" baseline="0">
                <a:solidFill>
                  <a:schemeClr val="tx1"/>
                </a:solidFill>
                <a:latin typeface="IPT.Mitra" panose="00000400000000000000" pitchFamily="2" charset="2"/>
                <a:ea typeface="+mn-ea"/>
                <a:cs typeface="B Mitra" panose="00000400000000000000" pitchFamily="2" charset="-78"/>
              </a:defRPr>
            </a:pPr>
            <a:endParaRPr lang="en-US"/>
          </a:p>
        </c:txPr>
        <c:crossAx val="1376448960"/>
        <c:crosses val="autoZero"/>
        <c:auto val="1"/>
        <c:lblAlgn val="ctr"/>
        <c:lblOffset val="100"/>
        <c:noMultiLvlLbl val="0"/>
      </c:catAx>
      <c:valAx>
        <c:axId val="1376448960"/>
        <c:scaling>
          <c:orientation val="minMax"/>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IPT.Mitra" panose="00000400000000000000" pitchFamily="2" charset="2"/>
                <a:ea typeface="+mn-ea"/>
                <a:cs typeface="B Mitra" panose="00000400000000000000" pitchFamily="2" charset="-78"/>
              </a:defRPr>
            </a:pPr>
            <a:endParaRPr lang="en-US"/>
          </a:p>
        </c:txPr>
        <c:crossAx val="13764580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57150" cap="flat" cmpd="sng" algn="ctr">
      <a:solidFill>
        <a:srgbClr val="002060"/>
      </a:solidFill>
      <a:round/>
    </a:ln>
    <a:effectLst/>
  </c:spPr>
  <c:txPr>
    <a:bodyPr/>
    <a:lstStyle/>
    <a:p>
      <a:pPr>
        <a:defRPr>
          <a:solidFill>
            <a:schemeClr val="tx1"/>
          </a:solidFill>
          <a:latin typeface="IPT.Mitra" panose="00000400000000000000" pitchFamily="2" charset="2"/>
          <a:cs typeface="B Mitra" panose="00000400000000000000" pitchFamily="2" charset="-78"/>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0" i="0" u="none" strike="noStrike" kern="1200" spc="0" baseline="0">
                <a:solidFill>
                  <a:sysClr val="windowText" lastClr="000000"/>
                </a:solidFill>
                <a:latin typeface="+mn-lt"/>
                <a:ea typeface="+mn-ea"/>
                <a:cs typeface="B Mitra" panose="00000400000000000000" pitchFamily="2" charset="-78"/>
              </a:defRPr>
            </a:pPr>
            <a:r>
              <a:rPr lang="fa-IR" sz="1600" b="1" dirty="0">
                <a:solidFill>
                  <a:srgbClr val="002060"/>
                </a:solidFill>
              </a:rPr>
              <a:t>جریان ورودی سرمایه‌گذاری مستقیم خارجی در ایران و کشورهای منتخب </a:t>
            </a:r>
          </a:p>
          <a:p>
            <a:pPr>
              <a:defRPr/>
            </a:pPr>
            <a:r>
              <a:rPr lang="fa-IR" sz="1600" b="1" dirty="0">
                <a:solidFill>
                  <a:srgbClr val="002060"/>
                </a:solidFill>
              </a:rPr>
              <a:t>همزمان با تشدید تحریم‌ها در ایران (میلیارد دلار)</a:t>
            </a:r>
            <a:endParaRPr lang="en-US" sz="1600" b="1" dirty="0">
              <a:solidFill>
                <a:srgbClr val="002060"/>
              </a:solidFill>
            </a:endParaRPr>
          </a:p>
        </c:rich>
      </c:tx>
      <c:layout>
        <c:manualLayout>
          <c:xMode val="edge"/>
          <c:yMode val="edge"/>
          <c:x val="0.20284939766215673"/>
          <c:y val="4.1168098556313537E-2"/>
        </c:manualLayout>
      </c:layout>
      <c:overlay val="0"/>
      <c:spPr>
        <a:noFill/>
        <a:ln>
          <a:noFill/>
        </a:ln>
        <a:effectLst/>
      </c:spPr>
      <c:txPr>
        <a:bodyPr rot="0" spcFirstLastPara="1" vertOverflow="ellipsis" vert="horz" wrap="square" anchor="ctr" anchorCtr="1"/>
        <a:lstStyle/>
        <a:p>
          <a:pPr>
            <a:defRPr sz="1080" b="0" i="0" u="none" strike="noStrike" kern="1200" spc="0" baseline="0">
              <a:solidFill>
                <a:sysClr val="windowText" lastClr="000000"/>
              </a:solidFill>
              <a:latin typeface="+mn-lt"/>
              <a:ea typeface="+mn-ea"/>
              <a:cs typeface="B Mitra" panose="00000400000000000000" pitchFamily="2" charset="-78"/>
            </a:defRPr>
          </a:pPr>
          <a:endParaRPr lang="en-US"/>
        </a:p>
      </c:txPr>
    </c:title>
    <c:autoTitleDeleted val="0"/>
    <c:plotArea>
      <c:layout>
        <c:manualLayout>
          <c:layoutTarget val="inner"/>
          <c:xMode val="edge"/>
          <c:yMode val="edge"/>
          <c:x val="3.8849089942188601E-2"/>
          <c:y val="0.19884072580645162"/>
          <c:w val="0.93718576844561097"/>
          <c:h val="0.59383334391668785"/>
        </c:manualLayout>
      </c:layout>
      <c:barChart>
        <c:barDir val="col"/>
        <c:grouping val="clustered"/>
        <c:varyColors val="0"/>
        <c:ser>
          <c:idx val="0"/>
          <c:order val="0"/>
          <c:tx>
            <c:strRef>
              <c:f>Sheet1!$B$2</c:f>
              <c:strCache>
                <c:ptCount val="1"/>
                <c:pt idx="0">
                  <c:v>ایران </c:v>
                </c:pt>
              </c:strCache>
            </c:strRef>
          </c:tx>
          <c:spPr>
            <a:solidFill>
              <a:srgbClr val="C00000"/>
            </a:solidFill>
            <a:ln>
              <a:solidFill>
                <a:schemeClr val="tx1"/>
              </a:solidFill>
            </a:ln>
            <a:effectLst/>
          </c:spPr>
          <c:invertIfNegative val="0"/>
          <c:dLbls>
            <c:dLbl>
              <c:idx val="0"/>
              <c:layout>
                <c:manualLayout>
                  <c:x val="-5.8095964240332939E-3"/>
                  <c:y val="-0.22107946852413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754-4904-99B1-2E39E1974D78}"/>
                </c:ext>
              </c:extLst>
            </c:dLbl>
            <c:dLbl>
              <c:idx val="1"/>
              <c:layout>
                <c:manualLayout>
                  <c:x val="-1.9230769230769232E-2"/>
                  <c:y val="-2.39473159050089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754-4904-99B1-2E39E1974D78}"/>
                </c:ext>
              </c:extLst>
            </c:dLbl>
            <c:dLbl>
              <c:idx val="3"/>
              <c:layout>
                <c:manualLayout>
                  <c:x val="-2.3504273504273504E-2"/>
                  <c:y val="-5.188585112751945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754-4904-99B1-2E39E1974D78}"/>
                </c:ext>
              </c:extLst>
            </c:dLbl>
            <c:dLbl>
              <c:idx val="5"/>
              <c:layout>
                <c:manualLayout>
                  <c:x val="-3.0500381226174902E-2"/>
                  <c:y val="-0.104919069808062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754-4904-99B1-2E39E1974D78}"/>
                </c:ext>
              </c:extLst>
            </c:dLbl>
            <c:numFmt formatCode="#,##0.0" sourceLinked="0"/>
            <c:spPr>
              <a:noFill/>
              <a:ln>
                <a:noFill/>
              </a:ln>
              <a:effectLst/>
            </c:spPr>
            <c:txPr>
              <a:bodyPr rot="0" spcFirstLastPara="1" vertOverflow="ellipsis" vert="horz" wrap="square" anchor="ctr" anchorCtr="1"/>
              <a:lstStyle/>
              <a:p>
                <a:pPr>
                  <a:defRPr sz="1600" b="1" i="0" u="none" strike="noStrike" kern="1200" baseline="0">
                    <a:solidFill>
                      <a:srgbClr val="002060"/>
                    </a:solidFill>
                    <a:latin typeface="IPT.Mitra" panose="00000400000000000000" pitchFamily="2" charset="2"/>
                    <a:ea typeface="+mn-ea"/>
                    <a:cs typeface="B Mitra" panose="00000400000000000000" pitchFamily="2" charset="-78"/>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Sheet1!$A$3:$A$8</c:f>
              <c:numCache>
                <c:formatCode>General</c:formatCode>
                <c:ptCount val="6"/>
                <c:pt idx="0">
                  <c:v>2018</c:v>
                </c:pt>
                <c:pt idx="1">
                  <c:v>2019</c:v>
                </c:pt>
                <c:pt idx="2">
                  <c:v>2020</c:v>
                </c:pt>
                <c:pt idx="3">
                  <c:v>2021</c:v>
                </c:pt>
                <c:pt idx="4">
                  <c:v>2022</c:v>
                </c:pt>
                <c:pt idx="5">
                  <c:v>2023</c:v>
                </c:pt>
              </c:numCache>
            </c:numRef>
          </c:cat>
          <c:val>
            <c:numRef>
              <c:f>Sheet1!$B$3:$B$8</c:f>
              <c:numCache>
                <c:formatCode>General</c:formatCode>
                <c:ptCount val="6"/>
                <c:pt idx="0">
                  <c:v>2.3730000000000002</c:v>
                </c:pt>
                <c:pt idx="1">
                  <c:v>1.508</c:v>
                </c:pt>
                <c:pt idx="2">
                  <c:v>1.3420000000000001</c:v>
                </c:pt>
                <c:pt idx="3">
                  <c:v>1.425</c:v>
                </c:pt>
                <c:pt idx="4">
                  <c:v>1.5</c:v>
                </c:pt>
                <c:pt idx="5">
                  <c:v>1.4219999999999999</c:v>
                </c:pt>
              </c:numCache>
            </c:numRef>
          </c:val>
          <c:extLst>
            <c:ext xmlns:c16="http://schemas.microsoft.com/office/drawing/2014/chart" uri="{C3380CC4-5D6E-409C-BE32-E72D297353CC}">
              <c16:uniqueId val="{00000004-C754-4904-99B1-2E39E1974D78}"/>
            </c:ext>
          </c:extLst>
        </c:ser>
        <c:ser>
          <c:idx val="1"/>
          <c:order val="1"/>
          <c:tx>
            <c:strRef>
              <c:f>Sheet1!$C$2</c:f>
              <c:strCache>
                <c:ptCount val="1"/>
                <c:pt idx="0">
                  <c:v>عربستان </c:v>
                </c:pt>
              </c:strCache>
            </c:strRef>
          </c:tx>
          <c:spPr>
            <a:solidFill>
              <a:schemeClr val="accent5">
                <a:lumMod val="60000"/>
                <a:lumOff val="40000"/>
              </a:schemeClr>
            </a:solidFill>
            <a:ln>
              <a:solidFill>
                <a:schemeClr val="tx1"/>
              </a:solidFill>
            </a:ln>
            <a:effectLst/>
          </c:spPr>
          <c:invertIfNegative val="0"/>
          <c:cat>
            <c:numRef>
              <c:f>Sheet1!$A$3:$A$8</c:f>
              <c:numCache>
                <c:formatCode>General</c:formatCode>
                <c:ptCount val="6"/>
                <c:pt idx="0">
                  <c:v>2018</c:v>
                </c:pt>
                <c:pt idx="1">
                  <c:v>2019</c:v>
                </c:pt>
                <c:pt idx="2">
                  <c:v>2020</c:v>
                </c:pt>
                <c:pt idx="3">
                  <c:v>2021</c:v>
                </c:pt>
                <c:pt idx="4">
                  <c:v>2022</c:v>
                </c:pt>
                <c:pt idx="5">
                  <c:v>2023</c:v>
                </c:pt>
              </c:numCache>
            </c:numRef>
          </c:cat>
          <c:val>
            <c:numRef>
              <c:f>Sheet1!$C$3:$C$8</c:f>
              <c:numCache>
                <c:formatCode>General</c:formatCode>
                <c:ptCount val="6"/>
                <c:pt idx="0">
                  <c:v>12.141</c:v>
                </c:pt>
                <c:pt idx="1">
                  <c:v>3.0790000000000002</c:v>
                </c:pt>
                <c:pt idx="2">
                  <c:v>1.621</c:v>
                </c:pt>
                <c:pt idx="3">
                  <c:v>23.111999999999998</c:v>
                </c:pt>
                <c:pt idx="4">
                  <c:v>28.055</c:v>
                </c:pt>
                <c:pt idx="5">
                  <c:v>12.319000000000001</c:v>
                </c:pt>
              </c:numCache>
            </c:numRef>
          </c:val>
          <c:extLst>
            <c:ext xmlns:c16="http://schemas.microsoft.com/office/drawing/2014/chart" uri="{C3380CC4-5D6E-409C-BE32-E72D297353CC}">
              <c16:uniqueId val="{00000005-C754-4904-99B1-2E39E1974D78}"/>
            </c:ext>
          </c:extLst>
        </c:ser>
        <c:ser>
          <c:idx val="2"/>
          <c:order val="2"/>
          <c:tx>
            <c:strRef>
              <c:f>Sheet1!$D$2</c:f>
              <c:strCache>
                <c:ptCount val="1"/>
                <c:pt idx="0">
                  <c:v>ترکیه</c:v>
                </c:pt>
              </c:strCache>
            </c:strRef>
          </c:tx>
          <c:spPr>
            <a:solidFill>
              <a:schemeClr val="accent3"/>
            </a:solidFill>
            <a:ln>
              <a:solidFill>
                <a:schemeClr val="tx1"/>
              </a:solidFill>
            </a:ln>
            <a:effectLst/>
          </c:spPr>
          <c:invertIfNegative val="0"/>
          <c:cat>
            <c:numRef>
              <c:f>Sheet1!$A$3:$A$8</c:f>
              <c:numCache>
                <c:formatCode>General</c:formatCode>
                <c:ptCount val="6"/>
                <c:pt idx="0">
                  <c:v>2018</c:v>
                </c:pt>
                <c:pt idx="1">
                  <c:v>2019</c:v>
                </c:pt>
                <c:pt idx="2">
                  <c:v>2020</c:v>
                </c:pt>
                <c:pt idx="3">
                  <c:v>2021</c:v>
                </c:pt>
                <c:pt idx="4">
                  <c:v>2022</c:v>
                </c:pt>
                <c:pt idx="5">
                  <c:v>2023</c:v>
                </c:pt>
              </c:numCache>
            </c:numRef>
          </c:cat>
          <c:val>
            <c:numRef>
              <c:f>Sheet1!$D$3:$D$8</c:f>
              <c:numCache>
                <c:formatCode>General</c:formatCode>
                <c:ptCount val="6"/>
                <c:pt idx="0">
                  <c:v>12.510999999999999</c:v>
                </c:pt>
                <c:pt idx="1">
                  <c:v>9.4689999999999994</c:v>
                </c:pt>
                <c:pt idx="2">
                  <c:v>7.6630000000000003</c:v>
                </c:pt>
                <c:pt idx="3">
                  <c:v>11.481</c:v>
                </c:pt>
                <c:pt idx="4">
                  <c:v>13.446999999999999</c:v>
                </c:pt>
                <c:pt idx="5">
                  <c:v>10.439</c:v>
                </c:pt>
              </c:numCache>
            </c:numRef>
          </c:val>
          <c:extLst>
            <c:ext xmlns:c16="http://schemas.microsoft.com/office/drawing/2014/chart" uri="{C3380CC4-5D6E-409C-BE32-E72D297353CC}">
              <c16:uniqueId val="{00000006-C754-4904-99B1-2E39E1974D78}"/>
            </c:ext>
          </c:extLst>
        </c:ser>
        <c:ser>
          <c:idx val="3"/>
          <c:order val="3"/>
          <c:tx>
            <c:strRef>
              <c:f>Sheet1!$E$2</c:f>
              <c:strCache>
                <c:ptCount val="1"/>
                <c:pt idx="0">
                  <c:v>امارات متحده عربی</c:v>
                </c:pt>
              </c:strCache>
            </c:strRef>
          </c:tx>
          <c:spPr>
            <a:solidFill>
              <a:srgbClr val="002060"/>
            </a:solidFill>
            <a:ln>
              <a:solidFill>
                <a:schemeClr val="tx1"/>
              </a:solidFill>
            </a:ln>
            <a:effectLst/>
          </c:spPr>
          <c:invertIfNegative val="0"/>
          <c:cat>
            <c:numRef>
              <c:f>Sheet1!$A$3:$A$8</c:f>
              <c:numCache>
                <c:formatCode>General</c:formatCode>
                <c:ptCount val="6"/>
                <c:pt idx="0">
                  <c:v>2018</c:v>
                </c:pt>
                <c:pt idx="1">
                  <c:v>2019</c:v>
                </c:pt>
                <c:pt idx="2">
                  <c:v>2020</c:v>
                </c:pt>
                <c:pt idx="3">
                  <c:v>2021</c:v>
                </c:pt>
                <c:pt idx="4">
                  <c:v>2022</c:v>
                </c:pt>
                <c:pt idx="5">
                  <c:v>2023</c:v>
                </c:pt>
              </c:numCache>
            </c:numRef>
          </c:cat>
          <c:val>
            <c:numRef>
              <c:f>Sheet1!$E$3:$E$8</c:f>
              <c:numCache>
                <c:formatCode>General</c:formatCode>
                <c:ptCount val="6"/>
                <c:pt idx="0">
                  <c:v>10.385</c:v>
                </c:pt>
                <c:pt idx="1">
                  <c:v>17.875</c:v>
                </c:pt>
                <c:pt idx="2">
                  <c:v>19.884</c:v>
                </c:pt>
                <c:pt idx="3">
                  <c:v>20.667000000000002</c:v>
                </c:pt>
                <c:pt idx="4">
                  <c:v>22.736999999999998</c:v>
                </c:pt>
                <c:pt idx="5">
                  <c:v>30.687999999999999</c:v>
                </c:pt>
              </c:numCache>
            </c:numRef>
          </c:val>
          <c:extLst>
            <c:ext xmlns:c16="http://schemas.microsoft.com/office/drawing/2014/chart" uri="{C3380CC4-5D6E-409C-BE32-E72D297353CC}">
              <c16:uniqueId val="{00000007-C754-4904-99B1-2E39E1974D78}"/>
            </c:ext>
          </c:extLst>
        </c:ser>
        <c:ser>
          <c:idx val="4"/>
          <c:order val="4"/>
          <c:tx>
            <c:strRef>
              <c:f>Sheet1!$F$2</c:f>
              <c:strCache>
                <c:ptCount val="1"/>
                <c:pt idx="0">
                  <c:v>عمان </c:v>
                </c:pt>
              </c:strCache>
            </c:strRef>
          </c:tx>
          <c:spPr>
            <a:solidFill>
              <a:schemeClr val="accent4">
                <a:lumMod val="75000"/>
              </a:schemeClr>
            </a:solidFill>
            <a:ln>
              <a:solidFill>
                <a:schemeClr val="tx1"/>
              </a:solidFill>
            </a:ln>
            <a:effectLst/>
          </c:spPr>
          <c:invertIfNegative val="0"/>
          <c:cat>
            <c:numRef>
              <c:f>Sheet1!$A$3:$A$8</c:f>
              <c:numCache>
                <c:formatCode>General</c:formatCode>
                <c:ptCount val="6"/>
                <c:pt idx="0">
                  <c:v>2018</c:v>
                </c:pt>
                <c:pt idx="1">
                  <c:v>2019</c:v>
                </c:pt>
                <c:pt idx="2">
                  <c:v>2020</c:v>
                </c:pt>
                <c:pt idx="3">
                  <c:v>2021</c:v>
                </c:pt>
                <c:pt idx="4">
                  <c:v>2022</c:v>
                </c:pt>
                <c:pt idx="5">
                  <c:v>2023</c:v>
                </c:pt>
              </c:numCache>
            </c:numRef>
          </c:cat>
          <c:val>
            <c:numRef>
              <c:f>Sheet1!$F$3:$F$8</c:f>
              <c:numCache>
                <c:formatCode>General</c:formatCode>
                <c:ptCount val="6"/>
                <c:pt idx="0">
                  <c:v>5.6020000000000003</c:v>
                </c:pt>
                <c:pt idx="1">
                  <c:v>1.9379999999999999</c:v>
                </c:pt>
                <c:pt idx="2">
                  <c:v>1.9139999999999999</c:v>
                </c:pt>
                <c:pt idx="3">
                  <c:v>8.7929999999999993</c:v>
                </c:pt>
                <c:pt idx="4">
                  <c:v>5.48</c:v>
                </c:pt>
                <c:pt idx="5">
                  <c:v>4.7450000000000001</c:v>
                </c:pt>
              </c:numCache>
            </c:numRef>
          </c:val>
          <c:extLst>
            <c:ext xmlns:c16="http://schemas.microsoft.com/office/drawing/2014/chart" uri="{C3380CC4-5D6E-409C-BE32-E72D297353CC}">
              <c16:uniqueId val="{00000008-C754-4904-99B1-2E39E1974D78}"/>
            </c:ext>
          </c:extLst>
        </c:ser>
        <c:ser>
          <c:idx val="5"/>
          <c:order val="5"/>
          <c:tx>
            <c:strRef>
              <c:f>Sheet1!$G$2</c:f>
              <c:strCache>
                <c:ptCount val="1"/>
                <c:pt idx="0">
                  <c:v>کویت </c:v>
                </c:pt>
              </c:strCache>
            </c:strRef>
          </c:tx>
          <c:spPr>
            <a:solidFill>
              <a:schemeClr val="accent1">
                <a:lumMod val="20000"/>
                <a:lumOff val="80000"/>
              </a:schemeClr>
            </a:solidFill>
            <a:ln>
              <a:solidFill>
                <a:schemeClr val="tx1"/>
              </a:solidFill>
            </a:ln>
            <a:effectLst/>
          </c:spPr>
          <c:invertIfNegative val="0"/>
          <c:cat>
            <c:numRef>
              <c:f>Sheet1!$A$3:$A$8</c:f>
              <c:numCache>
                <c:formatCode>General</c:formatCode>
                <c:ptCount val="6"/>
                <c:pt idx="0">
                  <c:v>2018</c:v>
                </c:pt>
                <c:pt idx="1">
                  <c:v>2019</c:v>
                </c:pt>
                <c:pt idx="2">
                  <c:v>2020</c:v>
                </c:pt>
                <c:pt idx="3">
                  <c:v>2021</c:v>
                </c:pt>
                <c:pt idx="4">
                  <c:v>2022</c:v>
                </c:pt>
                <c:pt idx="5">
                  <c:v>2023</c:v>
                </c:pt>
              </c:numCache>
            </c:numRef>
          </c:cat>
          <c:val>
            <c:numRef>
              <c:f>Sheet1!$G$3:$G$8</c:f>
              <c:numCache>
                <c:formatCode>General</c:formatCode>
                <c:ptCount val="6"/>
                <c:pt idx="0">
                  <c:v>0.20399999999999999</c:v>
                </c:pt>
                <c:pt idx="1">
                  <c:v>0.35099999999999998</c:v>
                </c:pt>
                <c:pt idx="2">
                  <c:v>0.24</c:v>
                </c:pt>
                <c:pt idx="3">
                  <c:v>0.56699999999999995</c:v>
                </c:pt>
                <c:pt idx="4">
                  <c:v>0.75800000000000001</c:v>
                </c:pt>
                <c:pt idx="5">
                  <c:v>2.113</c:v>
                </c:pt>
              </c:numCache>
            </c:numRef>
          </c:val>
          <c:extLst>
            <c:ext xmlns:c16="http://schemas.microsoft.com/office/drawing/2014/chart" uri="{C3380CC4-5D6E-409C-BE32-E72D297353CC}">
              <c16:uniqueId val="{00000009-C754-4904-99B1-2E39E1974D78}"/>
            </c:ext>
          </c:extLst>
        </c:ser>
        <c:ser>
          <c:idx val="6"/>
          <c:order val="6"/>
          <c:tx>
            <c:strRef>
              <c:f>Sheet1!$H$2</c:f>
              <c:strCache>
                <c:ptCount val="1"/>
                <c:pt idx="0">
                  <c:v>بحرین</c:v>
                </c:pt>
              </c:strCache>
            </c:strRef>
          </c:tx>
          <c:spPr>
            <a:solidFill>
              <a:schemeClr val="accent1">
                <a:lumMod val="60000"/>
              </a:schemeClr>
            </a:solidFill>
            <a:ln>
              <a:solidFill>
                <a:schemeClr val="tx1"/>
              </a:solidFill>
            </a:ln>
            <a:effectLst/>
          </c:spPr>
          <c:invertIfNegative val="0"/>
          <c:cat>
            <c:numRef>
              <c:f>Sheet1!$A$3:$A$8</c:f>
              <c:numCache>
                <c:formatCode>General</c:formatCode>
                <c:ptCount val="6"/>
                <c:pt idx="0">
                  <c:v>2018</c:v>
                </c:pt>
                <c:pt idx="1">
                  <c:v>2019</c:v>
                </c:pt>
                <c:pt idx="2">
                  <c:v>2020</c:v>
                </c:pt>
                <c:pt idx="3">
                  <c:v>2021</c:v>
                </c:pt>
                <c:pt idx="4">
                  <c:v>2022</c:v>
                </c:pt>
                <c:pt idx="5">
                  <c:v>2023</c:v>
                </c:pt>
              </c:numCache>
            </c:numRef>
          </c:cat>
          <c:val>
            <c:numRef>
              <c:f>Sheet1!$H$3:$H$8</c:f>
              <c:numCache>
                <c:formatCode>General</c:formatCode>
                <c:ptCount val="6"/>
                <c:pt idx="0">
                  <c:v>1.6539999999999999</c:v>
                </c:pt>
                <c:pt idx="1">
                  <c:v>1.548</c:v>
                </c:pt>
                <c:pt idx="2">
                  <c:v>1.0209999999999999</c:v>
                </c:pt>
                <c:pt idx="3">
                  <c:v>1.7789999999999999</c:v>
                </c:pt>
                <c:pt idx="4">
                  <c:v>2.76</c:v>
                </c:pt>
                <c:pt idx="5">
                  <c:v>6.84</c:v>
                </c:pt>
              </c:numCache>
            </c:numRef>
          </c:val>
          <c:extLst>
            <c:ext xmlns:c16="http://schemas.microsoft.com/office/drawing/2014/chart" uri="{C3380CC4-5D6E-409C-BE32-E72D297353CC}">
              <c16:uniqueId val="{0000000A-C754-4904-99B1-2E39E1974D78}"/>
            </c:ext>
          </c:extLst>
        </c:ser>
        <c:ser>
          <c:idx val="7"/>
          <c:order val="7"/>
          <c:tx>
            <c:strRef>
              <c:f>Sheet1!$I$2</c:f>
              <c:strCache>
                <c:ptCount val="1"/>
                <c:pt idx="0">
                  <c:v>پاکستان </c:v>
                </c:pt>
              </c:strCache>
            </c:strRef>
          </c:tx>
          <c:spPr>
            <a:solidFill>
              <a:schemeClr val="accent4">
                <a:lumMod val="60000"/>
                <a:lumOff val="40000"/>
              </a:schemeClr>
            </a:solidFill>
            <a:ln>
              <a:solidFill>
                <a:schemeClr val="tx1"/>
              </a:solidFill>
            </a:ln>
            <a:effectLst/>
          </c:spPr>
          <c:invertIfNegative val="0"/>
          <c:cat>
            <c:numRef>
              <c:f>Sheet1!$A$3:$A$8</c:f>
              <c:numCache>
                <c:formatCode>General</c:formatCode>
                <c:ptCount val="6"/>
                <c:pt idx="0">
                  <c:v>2018</c:v>
                </c:pt>
                <c:pt idx="1">
                  <c:v>2019</c:v>
                </c:pt>
                <c:pt idx="2">
                  <c:v>2020</c:v>
                </c:pt>
                <c:pt idx="3">
                  <c:v>2021</c:v>
                </c:pt>
                <c:pt idx="4">
                  <c:v>2022</c:v>
                </c:pt>
                <c:pt idx="5">
                  <c:v>2023</c:v>
                </c:pt>
              </c:numCache>
            </c:numRef>
          </c:cat>
          <c:val>
            <c:numRef>
              <c:f>Sheet1!$I$3:$I$8</c:f>
              <c:numCache>
                <c:formatCode>General</c:formatCode>
                <c:ptCount val="6"/>
                <c:pt idx="0">
                  <c:v>1.7370000000000001</c:v>
                </c:pt>
                <c:pt idx="1">
                  <c:v>2.234</c:v>
                </c:pt>
                <c:pt idx="2">
                  <c:v>2.0569999999999999</c:v>
                </c:pt>
                <c:pt idx="3">
                  <c:v>2.1469999999999998</c:v>
                </c:pt>
                <c:pt idx="4">
                  <c:v>1.462</c:v>
                </c:pt>
                <c:pt idx="5">
                  <c:v>1.8180000000000001</c:v>
                </c:pt>
              </c:numCache>
            </c:numRef>
          </c:val>
          <c:extLst>
            <c:ext xmlns:c16="http://schemas.microsoft.com/office/drawing/2014/chart" uri="{C3380CC4-5D6E-409C-BE32-E72D297353CC}">
              <c16:uniqueId val="{0000000B-C754-4904-99B1-2E39E1974D78}"/>
            </c:ext>
          </c:extLst>
        </c:ser>
        <c:dLbls>
          <c:showLegendKey val="0"/>
          <c:showVal val="0"/>
          <c:showCatName val="0"/>
          <c:showSerName val="0"/>
          <c:showPercent val="0"/>
          <c:showBubbleSize val="0"/>
        </c:dLbls>
        <c:gapWidth val="107"/>
        <c:axId val="78362208"/>
        <c:axId val="78359328"/>
      </c:barChart>
      <c:catAx>
        <c:axId val="78362208"/>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100" b="1" i="0" u="none" strike="noStrike" kern="1200" baseline="0">
                <a:solidFill>
                  <a:sysClr val="windowText" lastClr="000000"/>
                </a:solidFill>
                <a:latin typeface="IPT.Mitra" panose="00000400000000000000" pitchFamily="2" charset="2"/>
                <a:ea typeface="+mn-ea"/>
                <a:cs typeface="B Mitra" panose="00000400000000000000" pitchFamily="2" charset="-78"/>
              </a:defRPr>
            </a:pPr>
            <a:endParaRPr lang="en-US"/>
          </a:p>
        </c:txPr>
        <c:crossAx val="78359328"/>
        <c:crosses val="autoZero"/>
        <c:auto val="1"/>
        <c:lblAlgn val="ctr"/>
        <c:lblOffset val="100"/>
        <c:noMultiLvlLbl val="0"/>
      </c:catAx>
      <c:valAx>
        <c:axId val="78359328"/>
        <c:scaling>
          <c:orientation val="minMax"/>
        </c:scaling>
        <c:delete val="0"/>
        <c:axPos val="l"/>
        <c:majorGridlines>
          <c:spPr>
            <a:ln w="9525" cap="flat" cmpd="sng" algn="ctr">
              <a:solidFill>
                <a:schemeClr val="bg1">
                  <a:lumMod val="85000"/>
                </a:schemeClr>
              </a:solidFill>
              <a:prstDash val="sysDash"/>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IPT.Mitra" panose="00000400000000000000" pitchFamily="2" charset="2"/>
                <a:ea typeface="+mn-ea"/>
                <a:cs typeface="B Mitra" panose="00000400000000000000" pitchFamily="2" charset="-78"/>
              </a:defRPr>
            </a:pPr>
            <a:endParaRPr lang="en-US"/>
          </a:p>
        </c:txPr>
        <c:crossAx val="78362208"/>
        <c:crosses val="autoZero"/>
        <c:crossBetween val="between"/>
      </c:valAx>
      <c:spPr>
        <a:noFill/>
        <a:ln>
          <a:noFill/>
        </a:ln>
        <a:effectLst/>
      </c:spPr>
    </c:plotArea>
    <c:legend>
      <c:legendPos val="b"/>
      <c:layout>
        <c:manualLayout>
          <c:xMode val="edge"/>
          <c:yMode val="edge"/>
          <c:x val="2.6611428473401606E-2"/>
          <c:y val="0.90071794807329386"/>
          <c:w val="0.75069854013346371"/>
          <c:h val="6.7352297386694154E-2"/>
        </c:manualLayout>
      </c:layout>
      <c:overlay val="0"/>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mn-lt"/>
              <a:ea typeface="+mn-ea"/>
              <a:cs typeface="B Mitra" panose="00000400000000000000" pitchFamily="2" charset="-78"/>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57150" cap="flat" cmpd="sng" algn="ctr">
      <a:solidFill>
        <a:srgbClr val="002060"/>
      </a:solidFill>
      <a:round/>
    </a:ln>
    <a:effectLst/>
  </c:spPr>
  <c:txPr>
    <a:bodyPr/>
    <a:lstStyle/>
    <a:p>
      <a:pPr>
        <a:defRPr sz="900">
          <a:solidFill>
            <a:sysClr val="windowText" lastClr="000000"/>
          </a:solidFill>
          <a:cs typeface="B Mitra" panose="00000400000000000000" pitchFamily="2" charset="-78"/>
        </a:defRPr>
      </a:pPr>
      <a:endParaRPr lang="en-US"/>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IPT.Mitra" panose="00000400000000000000" pitchFamily="2" charset="2"/>
                <a:ea typeface="+mn-ea"/>
                <a:cs typeface="B Mitra" panose="00000400000000000000" pitchFamily="2" charset="-78"/>
              </a:defRPr>
            </a:pPr>
            <a:r>
              <a:rPr lang="fa-IR" sz="1600" b="1" dirty="0">
                <a:solidFill>
                  <a:srgbClr val="002060"/>
                </a:solidFill>
              </a:rPr>
              <a:t>روند سرمایه‏گذاری واقعی به قیمت‏های ثابت 1395</a:t>
            </a:r>
          </a:p>
          <a:p>
            <a:pPr>
              <a:defRPr b="1"/>
            </a:pPr>
            <a:r>
              <a:rPr lang="fa-IR" sz="1600" b="1" dirty="0">
                <a:solidFill>
                  <a:srgbClr val="002060"/>
                </a:solidFill>
              </a:rPr>
              <a:t>(هزارمیلیارد تومان)</a:t>
            </a:r>
          </a:p>
          <a:p>
            <a:pPr>
              <a:defRPr b="1"/>
            </a:pPr>
            <a:endParaRPr lang="en-US" sz="1600" b="1" dirty="0">
              <a:solidFill>
                <a:srgbClr val="002060"/>
              </a:solidFill>
            </a:endParaRPr>
          </a:p>
        </c:rich>
      </c:tx>
      <c:layout>
        <c:manualLayout>
          <c:xMode val="edge"/>
          <c:yMode val="edge"/>
          <c:x val="0.29177612223894711"/>
          <c:y val="2.4216533180178062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IPT.Mitra" panose="00000400000000000000" pitchFamily="2" charset="2"/>
              <a:ea typeface="+mn-ea"/>
              <a:cs typeface="B Mitra" panose="00000400000000000000" pitchFamily="2" charset="-78"/>
            </a:defRPr>
          </a:pPr>
          <a:endParaRPr lang="en-US"/>
        </a:p>
      </c:txPr>
    </c:title>
    <c:autoTitleDeleted val="0"/>
    <c:plotArea>
      <c:layout>
        <c:manualLayout>
          <c:layoutTarget val="inner"/>
          <c:xMode val="edge"/>
          <c:yMode val="edge"/>
          <c:x val="6.0959687731341278E-2"/>
          <c:y val="0.14651880307507412"/>
          <c:w val="0.91553603876438527"/>
          <c:h val="0.69553350299759165"/>
        </c:manualLayout>
      </c:layout>
      <c:lineChart>
        <c:grouping val="standard"/>
        <c:varyColors val="0"/>
        <c:ser>
          <c:idx val="0"/>
          <c:order val="0"/>
          <c:tx>
            <c:strRef>
              <c:f>Sheet4!$B$5</c:f>
              <c:strCache>
                <c:ptCount val="1"/>
                <c:pt idx="0">
                  <c:v>ماشين آلات</c:v>
                </c:pt>
              </c:strCache>
            </c:strRef>
          </c:tx>
          <c:spPr>
            <a:ln w="28575" cap="rnd">
              <a:solidFill>
                <a:srgbClr val="006600"/>
              </a:solidFill>
              <a:round/>
            </a:ln>
            <a:effectLst/>
          </c:spPr>
          <c:marker>
            <c:symbol val="triangle"/>
            <c:size val="7"/>
            <c:spPr>
              <a:solidFill>
                <a:schemeClr val="accent6">
                  <a:lumMod val="75000"/>
                </a:schemeClr>
              </a:solidFill>
              <a:ln w="9525">
                <a:solidFill>
                  <a:srgbClr val="006600"/>
                </a:solidFill>
              </a:ln>
              <a:effectLst/>
            </c:spPr>
          </c:marker>
          <c:dLbls>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7EF-446B-A58C-B12F70BFD604}"/>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IPT.Mitra" panose="00000400000000000000" pitchFamily="2" charset="2"/>
                    <a:ea typeface="+mn-ea"/>
                    <a:cs typeface="B Mitra" panose="00000400000000000000" pitchFamily="2" charset="-78"/>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Sheet4!$C$4:$O$4</c:f>
              <c:numCache>
                <c:formatCode>General</c:formatCode>
                <c:ptCount val="13"/>
                <c:pt idx="0">
                  <c:v>1390</c:v>
                </c:pt>
                <c:pt idx="1">
                  <c:v>1391</c:v>
                </c:pt>
                <c:pt idx="2">
                  <c:v>1392</c:v>
                </c:pt>
                <c:pt idx="3">
                  <c:v>1393</c:v>
                </c:pt>
                <c:pt idx="4">
                  <c:v>1394</c:v>
                </c:pt>
                <c:pt idx="5">
                  <c:v>1395</c:v>
                </c:pt>
                <c:pt idx="6">
                  <c:v>1396</c:v>
                </c:pt>
                <c:pt idx="7">
                  <c:v>1397</c:v>
                </c:pt>
                <c:pt idx="8">
                  <c:v>1398</c:v>
                </c:pt>
                <c:pt idx="9">
                  <c:v>1399</c:v>
                </c:pt>
                <c:pt idx="10">
                  <c:v>1400</c:v>
                </c:pt>
                <c:pt idx="11">
                  <c:v>1401</c:v>
                </c:pt>
                <c:pt idx="12">
                  <c:v>1402</c:v>
                </c:pt>
              </c:numCache>
            </c:numRef>
          </c:cat>
          <c:val>
            <c:numRef>
              <c:f>Sheet4!$C$5:$O$5</c:f>
              <c:numCache>
                <c:formatCode>0</c:formatCode>
                <c:ptCount val="13"/>
                <c:pt idx="0">
                  <c:v>259.53364243360198</c:v>
                </c:pt>
                <c:pt idx="1">
                  <c:v>163.21260475809788</c:v>
                </c:pt>
                <c:pt idx="2">
                  <c:v>133.82634471094389</c:v>
                </c:pt>
                <c:pt idx="3">
                  <c:v>145.8355614830968</c:v>
                </c:pt>
                <c:pt idx="4">
                  <c:v>114.47821382563927</c:v>
                </c:pt>
                <c:pt idx="5">
                  <c:v>122.7756424500235</c:v>
                </c:pt>
                <c:pt idx="6">
                  <c:v>125.55259268091652</c:v>
                </c:pt>
                <c:pt idx="7">
                  <c:v>98.929566130482982</c:v>
                </c:pt>
                <c:pt idx="8">
                  <c:v>85.896078113794189</c:v>
                </c:pt>
                <c:pt idx="9">
                  <c:v>88.861835276745083</c:v>
                </c:pt>
                <c:pt idx="10">
                  <c:v>99.940497192484642</c:v>
                </c:pt>
                <c:pt idx="11">
                  <c:v>115.3</c:v>
                </c:pt>
                <c:pt idx="12">
                  <c:v>124.4</c:v>
                </c:pt>
              </c:numCache>
            </c:numRef>
          </c:val>
          <c:smooth val="0"/>
          <c:extLst>
            <c:ext xmlns:c16="http://schemas.microsoft.com/office/drawing/2014/chart" uri="{C3380CC4-5D6E-409C-BE32-E72D297353CC}">
              <c16:uniqueId val="{00000001-07EF-446B-A58C-B12F70BFD604}"/>
            </c:ext>
          </c:extLst>
        </c:ser>
        <c:ser>
          <c:idx val="1"/>
          <c:order val="1"/>
          <c:tx>
            <c:strRef>
              <c:f>Sheet4!$B$6</c:f>
              <c:strCache>
                <c:ptCount val="1"/>
                <c:pt idx="0">
                  <c:v>ساختمان     </c:v>
                </c:pt>
              </c:strCache>
            </c:strRef>
          </c:tx>
          <c:spPr>
            <a:ln w="28575" cap="rnd">
              <a:solidFill>
                <a:schemeClr val="tx1"/>
              </a:solidFill>
              <a:round/>
            </a:ln>
            <a:effectLst/>
          </c:spPr>
          <c:marker>
            <c:symbol val="diamond"/>
            <c:size val="7"/>
            <c:spPr>
              <a:solidFill>
                <a:schemeClr val="tx1"/>
              </a:solidFill>
              <a:ln w="9525">
                <a:solidFill>
                  <a:schemeClr val="tx1"/>
                </a:solidFill>
              </a:ln>
              <a:effectLst/>
            </c:spPr>
          </c:marker>
          <c:dLbls>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7EF-446B-A58C-B12F70BFD604}"/>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IPT.Mitra" panose="00000400000000000000" pitchFamily="2" charset="2"/>
                    <a:ea typeface="+mn-ea"/>
                    <a:cs typeface="B Mitra" panose="00000400000000000000" pitchFamily="2" charset="-78"/>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Sheet4!$C$4:$O$4</c:f>
              <c:numCache>
                <c:formatCode>General</c:formatCode>
                <c:ptCount val="13"/>
                <c:pt idx="0">
                  <c:v>1390</c:v>
                </c:pt>
                <c:pt idx="1">
                  <c:v>1391</c:v>
                </c:pt>
                <c:pt idx="2">
                  <c:v>1392</c:v>
                </c:pt>
                <c:pt idx="3">
                  <c:v>1393</c:v>
                </c:pt>
                <c:pt idx="4">
                  <c:v>1394</c:v>
                </c:pt>
                <c:pt idx="5">
                  <c:v>1395</c:v>
                </c:pt>
                <c:pt idx="6">
                  <c:v>1396</c:v>
                </c:pt>
                <c:pt idx="7">
                  <c:v>1397</c:v>
                </c:pt>
                <c:pt idx="8">
                  <c:v>1398</c:v>
                </c:pt>
                <c:pt idx="9">
                  <c:v>1399</c:v>
                </c:pt>
                <c:pt idx="10">
                  <c:v>1400</c:v>
                </c:pt>
                <c:pt idx="11">
                  <c:v>1401</c:v>
                </c:pt>
                <c:pt idx="12">
                  <c:v>1402</c:v>
                </c:pt>
              </c:numCache>
            </c:numRef>
          </c:cat>
          <c:val>
            <c:numRef>
              <c:f>Sheet4!$C$6:$O$6</c:f>
              <c:numCache>
                <c:formatCode>0</c:formatCode>
                <c:ptCount val="13"/>
                <c:pt idx="0">
                  <c:v>255.6065546266106</c:v>
                </c:pt>
                <c:pt idx="1">
                  <c:v>228.27108434385727</c:v>
                </c:pt>
                <c:pt idx="2">
                  <c:v>209.97011066416266</c:v>
                </c:pt>
                <c:pt idx="3">
                  <c:v>222.62248261100984</c:v>
                </c:pt>
                <c:pt idx="4">
                  <c:v>198.02063966989388</c:v>
                </c:pt>
                <c:pt idx="5">
                  <c:v>184.17838435692465</c:v>
                </c:pt>
                <c:pt idx="6">
                  <c:v>179.31066448894251</c:v>
                </c:pt>
                <c:pt idx="7">
                  <c:v>158.84795915997788</c:v>
                </c:pt>
                <c:pt idx="8">
                  <c:v>155.52321025825631</c:v>
                </c:pt>
                <c:pt idx="9">
                  <c:v>161.35552833829325</c:v>
                </c:pt>
                <c:pt idx="10">
                  <c:v>149.9</c:v>
                </c:pt>
                <c:pt idx="11">
                  <c:v>151.69999999999999</c:v>
                </c:pt>
                <c:pt idx="12">
                  <c:v>162.4</c:v>
                </c:pt>
              </c:numCache>
            </c:numRef>
          </c:val>
          <c:smooth val="0"/>
          <c:extLst>
            <c:ext xmlns:c16="http://schemas.microsoft.com/office/drawing/2014/chart" uri="{C3380CC4-5D6E-409C-BE32-E72D297353CC}">
              <c16:uniqueId val="{00000003-07EF-446B-A58C-B12F70BFD604}"/>
            </c:ext>
          </c:extLst>
        </c:ser>
        <c:dLbls>
          <c:showLegendKey val="0"/>
          <c:showVal val="0"/>
          <c:showCatName val="0"/>
          <c:showSerName val="0"/>
          <c:showPercent val="0"/>
          <c:showBubbleSize val="0"/>
        </c:dLbls>
        <c:marker val="1"/>
        <c:smooth val="0"/>
        <c:axId val="453983072"/>
        <c:axId val="86116480"/>
      </c:lineChart>
      <c:catAx>
        <c:axId val="45398307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1" i="0" u="none" strike="noStrike" kern="1200" baseline="0">
                <a:solidFill>
                  <a:sysClr val="windowText" lastClr="000000"/>
                </a:solidFill>
                <a:latin typeface="IPT.Mitra" panose="00000400000000000000" pitchFamily="2" charset="2"/>
                <a:ea typeface="+mn-ea"/>
                <a:cs typeface="B Mitra" panose="00000400000000000000" pitchFamily="2" charset="-78"/>
              </a:defRPr>
            </a:pPr>
            <a:endParaRPr lang="en-US"/>
          </a:p>
        </c:txPr>
        <c:crossAx val="86116480"/>
        <c:crosses val="autoZero"/>
        <c:auto val="1"/>
        <c:lblAlgn val="ctr"/>
        <c:lblOffset val="100"/>
        <c:noMultiLvlLbl val="0"/>
      </c:catAx>
      <c:valAx>
        <c:axId val="86116480"/>
        <c:scaling>
          <c:orientation val="minMax"/>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IPT.Mitra" panose="00000400000000000000" pitchFamily="2" charset="2"/>
                <a:ea typeface="+mn-ea"/>
                <a:cs typeface="B Mitra" panose="00000400000000000000" pitchFamily="2" charset="-78"/>
              </a:defRPr>
            </a:pPr>
            <a:endParaRPr lang="en-US"/>
          </a:p>
        </c:txPr>
        <c:crossAx val="453983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1" i="0" u="none" strike="noStrike" kern="1200" baseline="0">
              <a:solidFill>
                <a:sysClr val="windowText" lastClr="000000"/>
              </a:solidFill>
              <a:latin typeface="IPT.Mitra" panose="00000400000000000000" pitchFamily="2" charset="2"/>
              <a:ea typeface="+mn-ea"/>
              <a:cs typeface="B Mitra" panose="00000400000000000000" pitchFamily="2" charset="-78"/>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57150" cap="flat" cmpd="sng" algn="ctr">
      <a:solidFill>
        <a:srgbClr val="002060"/>
      </a:solidFill>
      <a:round/>
    </a:ln>
    <a:effectLst/>
  </c:spPr>
  <c:txPr>
    <a:bodyPr/>
    <a:lstStyle/>
    <a:p>
      <a:pPr>
        <a:defRPr>
          <a:solidFill>
            <a:sysClr val="windowText" lastClr="000000"/>
          </a:solidFill>
          <a:latin typeface="IPT.Mitra" panose="00000400000000000000" pitchFamily="2" charset="2"/>
          <a:cs typeface="B Mitra" panose="00000400000000000000" pitchFamily="2" charset="-78"/>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rtl="1">
              <a:defRPr sz="1400" b="0" i="0" u="none" strike="noStrike" kern="1200" spc="0" baseline="0">
                <a:solidFill>
                  <a:sysClr val="windowText" lastClr="000000"/>
                </a:solidFill>
                <a:latin typeface="+mn-lt"/>
                <a:ea typeface="+mn-ea"/>
                <a:cs typeface="B Mitra" panose="00000400000000000000" pitchFamily="2" charset="-78"/>
              </a:defRPr>
            </a:pPr>
            <a:r>
              <a:rPr lang="fa-IR" sz="1600" b="1" dirty="0">
                <a:solidFill>
                  <a:srgbClr val="002060"/>
                </a:solidFill>
              </a:rPr>
              <a:t>نرخ تورم مصرف کننده خانوارهای شهری (100=1400)، درصد</a:t>
            </a:r>
            <a:endParaRPr lang="en-US" sz="1600" b="1" dirty="0">
              <a:solidFill>
                <a:srgbClr val="002060"/>
              </a:solidFill>
            </a:endParaRPr>
          </a:p>
        </c:rich>
      </c:tx>
      <c:layout>
        <c:manualLayout>
          <c:xMode val="edge"/>
          <c:yMode val="edge"/>
          <c:x val="0.23483214771669617"/>
          <c:y val="1.2151630921097452E-2"/>
        </c:manualLayout>
      </c:layout>
      <c:overlay val="0"/>
      <c:spPr>
        <a:noFill/>
        <a:ln>
          <a:noFill/>
        </a:ln>
        <a:effectLst/>
      </c:spPr>
      <c:txPr>
        <a:bodyPr rot="0" spcFirstLastPara="1" vertOverflow="ellipsis" vert="horz" wrap="square" anchor="ctr" anchorCtr="1"/>
        <a:lstStyle/>
        <a:p>
          <a:pPr rtl="1">
            <a:defRPr sz="1400" b="0" i="0" u="none" strike="noStrike" kern="1200" spc="0" baseline="0">
              <a:solidFill>
                <a:sysClr val="windowText" lastClr="000000"/>
              </a:solidFill>
              <a:latin typeface="+mn-lt"/>
              <a:ea typeface="+mn-ea"/>
              <a:cs typeface="B Mitra" panose="00000400000000000000" pitchFamily="2" charset="-78"/>
            </a:defRPr>
          </a:pPr>
          <a:endParaRPr lang="en-US"/>
        </a:p>
      </c:txPr>
    </c:title>
    <c:autoTitleDeleted val="0"/>
    <c:plotArea>
      <c:layout>
        <c:manualLayout>
          <c:layoutTarget val="inner"/>
          <c:xMode val="edge"/>
          <c:yMode val="edge"/>
          <c:x val="4.2375496332189247E-2"/>
          <c:y val="0.11362704244607154"/>
          <c:w val="0.93412023016353729"/>
          <c:h val="0.74181181233814886"/>
        </c:manualLayout>
      </c:layout>
      <c:lineChart>
        <c:grouping val="standard"/>
        <c:varyColors val="0"/>
        <c:ser>
          <c:idx val="0"/>
          <c:order val="0"/>
          <c:spPr>
            <a:ln w="38100" cap="rnd">
              <a:solidFill>
                <a:srgbClr val="002060"/>
              </a:solidFill>
              <a:round/>
            </a:ln>
            <a:effectLst/>
          </c:spPr>
          <c:marker>
            <c:symbol val="circle"/>
            <c:size val="5"/>
            <c:spPr>
              <a:solidFill>
                <a:schemeClr val="accent6">
                  <a:lumMod val="75000"/>
                </a:schemeClr>
              </a:solidFill>
              <a:ln w="38100">
                <a:solidFill>
                  <a:srgbClr val="002060"/>
                </a:solidFill>
              </a:ln>
              <a:effectLst/>
            </c:spPr>
          </c:marker>
          <c:cat>
            <c:numRef>
              <c:f>Sheet2!$A$4:$A$56</c:f>
              <c:numCache>
                <c:formatCode>General</c:formatCode>
                <c:ptCount val="45"/>
                <c:pt idx="0">
                  <c:v>1358</c:v>
                </c:pt>
                <c:pt idx="1">
                  <c:v>1359</c:v>
                </c:pt>
                <c:pt idx="2">
                  <c:v>1360</c:v>
                </c:pt>
                <c:pt idx="3">
                  <c:v>1361</c:v>
                </c:pt>
                <c:pt idx="4">
                  <c:v>1362</c:v>
                </c:pt>
                <c:pt idx="5">
                  <c:v>1363</c:v>
                </c:pt>
                <c:pt idx="6">
                  <c:v>1364</c:v>
                </c:pt>
                <c:pt idx="7">
                  <c:v>1365</c:v>
                </c:pt>
                <c:pt idx="8">
                  <c:v>1366</c:v>
                </c:pt>
                <c:pt idx="9">
                  <c:v>1367</c:v>
                </c:pt>
                <c:pt idx="10">
                  <c:v>1368</c:v>
                </c:pt>
                <c:pt idx="11">
                  <c:v>1369</c:v>
                </c:pt>
                <c:pt idx="12">
                  <c:v>1370</c:v>
                </c:pt>
                <c:pt idx="13">
                  <c:v>1371</c:v>
                </c:pt>
                <c:pt idx="14">
                  <c:v>1372</c:v>
                </c:pt>
                <c:pt idx="15">
                  <c:v>1373</c:v>
                </c:pt>
                <c:pt idx="16">
                  <c:v>1374</c:v>
                </c:pt>
                <c:pt idx="17">
                  <c:v>1375</c:v>
                </c:pt>
                <c:pt idx="18">
                  <c:v>1376</c:v>
                </c:pt>
                <c:pt idx="19">
                  <c:v>1377</c:v>
                </c:pt>
                <c:pt idx="20">
                  <c:v>1378</c:v>
                </c:pt>
                <c:pt idx="21">
                  <c:v>1379</c:v>
                </c:pt>
                <c:pt idx="22">
                  <c:v>1380</c:v>
                </c:pt>
                <c:pt idx="23">
                  <c:v>1381</c:v>
                </c:pt>
                <c:pt idx="24">
                  <c:v>1382</c:v>
                </c:pt>
                <c:pt idx="25">
                  <c:v>1383</c:v>
                </c:pt>
                <c:pt idx="26">
                  <c:v>1384</c:v>
                </c:pt>
                <c:pt idx="27">
                  <c:v>1385</c:v>
                </c:pt>
                <c:pt idx="28">
                  <c:v>1386</c:v>
                </c:pt>
                <c:pt idx="29">
                  <c:v>1387</c:v>
                </c:pt>
                <c:pt idx="30">
                  <c:v>1388</c:v>
                </c:pt>
                <c:pt idx="31">
                  <c:v>1389</c:v>
                </c:pt>
                <c:pt idx="32">
                  <c:v>1390</c:v>
                </c:pt>
                <c:pt idx="33">
                  <c:v>1391</c:v>
                </c:pt>
                <c:pt idx="34">
                  <c:v>1392</c:v>
                </c:pt>
                <c:pt idx="35">
                  <c:v>1393</c:v>
                </c:pt>
                <c:pt idx="36">
                  <c:v>1394</c:v>
                </c:pt>
                <c:pt idx="37">
                  <c:v>1395</c:v>
                </c:pt>
                <c:pt idx="38">
                  <c:v>1396</c:v>
                </c:pt>
                <c:pt idx="39">
                  <c:v>1397</c:v>
                </c:pt>
                <c:pt idx="40">
                  <c:v>1398</c:v>
                </c:pt>
                <c:pt idx="41">
                  <c:v>1399</c:v>
                </c:pt>
                <c:pt idx="42">
                  <c:v>1400</c:v>
                </c:pt>
                <c:pt idx="43">
                  <c:v>1401</c:v>
                </c:pt>
                <c:pt idx="44">
                  <c:v>1402</c:v>
                </c:pt>
              </c:numCache>
              <c:extLst/>
            </c:numRef>
          </c:cat>
          <c:val>
            <c:numRef>
              <c:f>Sheet2!$C$4:$C$56</c:f>
              <c:numCache>
                <c:formatCode>0.00</c:formatCode>
                <c:ptCount val="45"/>
                <c:pt idx="0">
                  <c:v>11.678832116788328</c:v>
                </c:pt>
                <c:pt idx="1">
                  <c:v>24.183006535947715</c:v>
                </c:pt>
                <c:pt idx="2">
                  <c:v>23.15789473684211</c:v>
                </c:pt>
                <c:pt idx="3">
                  <c:v>12.917907288773488</c:v>
                </c:pt>
                <c:pt idx="4">
                  <c:v>19.354838709677445</c:v>
                </c:pt>
                <c:pt idx="5">
                  <c:v>27.02702702702706</c:v>
                </c:pt>
                <c:pt idx="6">
                  <c:v>2.1276595744680771</c:v>
                </c:pt>
                <c:pt idx="7">
                  <c:v>14.583333333333348</c:v>
                </c:pt>
                <c:pt idx="8">
                  <c:v>30.909090909090843</c:v>
                </c:pt>
                <c:pt idx="9">
                  <c:v>29.166666666666718</c:v>
                </c:pt>
                <c:pt idx="10">
                  <c:v>16.129032258064523</c:v>
                </c:pt>
                <c:pt idx="11">
                  <c:v>10.185185185185187</c:v>
                </c:pt>
                <c:pt idx="12">
                  <c:v>20.168067226890773</c:v>
                </c:pt>
                <c:pt idx="13">
                  <c:v>24.475524475524413</c:v>
                </c:pt>
                <c:pt idx="14">
                  <c:v>22.471910112359584</c:v>
                </c:pt>
                <c:pt idx="15">
                  <c:v>34.862385321100909</c:v>
                </c:pt>
                <c:pt idx="16">
                  <c:v>49.31972789115644</c:v>
                </c:pt>
                <c:pt idx="17">
                  <c:v>23.917995444191355</c:v>
                </c:pt>
                <c:pt idx="18">
                  <c:v>16.544117647058787</c:v>
                </c:pt>
                <c:pt idx="19">
                  <c:v>18.454258675078862</c:v>
                </c:pt>
                <c:pt idx="20">
                  <c:v>20.239680426098538</c:v>
                </c:pt>
                <c:pt idx="21">
                  <c:v>12.292358803986691</c:v>
                </c:pt>
                <c:pt idx="22">
                  <c:v>11.538461538461519</c:v>
                </c:pt>
                <c:pt idx="23">
                  <c:v>13.225474867164477</c:v>
                </c:pt>
                <c:pt idx="24">
                  <c:v>13.896724218905888</c:v>
                </c:pt>
                <c:pt idx="25">
                  <c:v>14.61150039186041</c:v>
                </c:pt>
                <c:pt idx="26">
                  <c:v>12.10615762883711</c:v>
                </c:pt>
                <c:pt idx="27">
                  <c:v>13.698941991661551</c:v>
                </c:pt>
                <c:pt idx="28">
                  <c:v>17.229154463361795</c:v>
                </c:pt>
                <c:pt idx="29">
                  <c:v>25.548118648080131</c:v>
                </c:pt>
                <c:pt idx="30">
                  <c:v>9.4657519714334892</c:v>
                </c:pt>
                <c:pt idx="31">
                  <c:v>13.921117043015062</c:v>
                </c:pt>
                <c:pt idx="32">
                  <c:v>26.364380899534368</c:v>
                </c:pt>
                <c:pt idx="33">
                  <c:v>28.558178487212828</c:v>
                </c:pt>
                <c:pt idx="34">
                  <c:v>32.072949396267568</c:v>
                </c:pt>
                <c:pt idx="35">
                  <c:v>14.825646315939146</c:v>
                </c:pt>
                <c:pt idx="36">
                  <c:v>11.287158969864276</c:v>
                </c:pt>
                <c:pt idx="37">
                  <c:v>6.7512246620593963</c:v>
                </c:pt>
                <c:pt idx="38">
                  <c:v>8.1290314541340614</c:v>
                </c:pt>
                <c:pt idx="39">
                  <c:v>26.631524491812808</c:v>
                </c:pt>
                <c:pt idx="40">
                  <c:v>34.376668661609976</c:v>
                </c:pt>
                <c:pt idx="41">
                  <c:v>36.199955578739626</c:v>
                </c:pt>
                <c:pt idx="42">
                  <c:v>39.727212112181377</c:v>
                </c:pt>
                <c:pt idx="43">
                  <c:v>44.957756397791911</c:v>
                </c:pt>
                <c:pt idx="44">
                  <c:v>40.703252922965596</c:v>
                </c:pt>
              </c:numCache>
              <c:extLst/>
            </c:numRef>
          </c:val>
          <c:smooth val="0"/>
          <c:extLst>
            <c:ext xmlns:c16="http://schemas.microsoft.com/office/drawing/2014/chart" uri="{C3380CC4-5D6E-409C-BE32-E72D297353CC}">
              <c16:uniqueId val="{00000000-0241-401D-A28D-82B831BCF47D}"/>
            </c:ext>
          </c:extLst>
        </c:ser>
        <c:dLbls>
          <c:showLegendKey val="0"/>
          <c:showVal val="0"/>
          <c:showCatName val="0"/>
          <c:showSerName val="0"/>
          <c:showPercent val="0"/>
          <c:showBubbleSize val="0"/>
        </c:dLbls>
        <c:marker val="1"/>
        <c:smooth val="0"/>
        <c:axId val="646426752"/>
        <c:axId val="646428192"/>
      </c:lineChart>
      <c:catAx>
        <c:axId val="646426752"/>
        <c:scaling>
          <c:orientation val="minMax"/>
        </c:scaling>
        <c:delete val="0"/>
        <c:axPos val="b"/>
        <c:numFmt formatCode="General" sourceLinked="1"/>
        <c:majorTickMark val="none"/>
        <c:minorTickMark val="none"/>
        <c:tickLblPos val="nextTo"/>
        <c:spPr>
          <a:noFill/>
          <a:ln w="9525" cap="flat" cmpd="sng" algn="ctr">
            <a:solidFill>
              <a:sysClr val="windowText" lastClr="000000"/>
            </a:solidFill>
            <a:round/>
          </a:ln>
          <a:effectLst/>
        </c:spPr>
        <c:txPr>
          <a:bodyPr rot="-5400000" spcFirstLastPara="1" vertOverflow="ellipsis" wrap="square" anchor="ctr" anchorCtr="1"/>
          <a:lstStyle/>
          <a:p>
            <a:pPr>
              <a:defRPr sz="1100" b="1" i="0" u="none" strike="noStrike" kern="1200" baseline="0">
                <a:solidFill>
                  <a:sysClr val="windowText" lastClr="000000"/>
                </a:solidFill>
                <a:latin typeface="IPT.Mitra" panose="00000400000000000000" pitchFamily="2" charset="2"/>
                <a:ea typeface="+mn-ea"/>
                <a:cs typeface="B Mitra" panose="00000400000000000000" pitchFamily="2" charset="-78"/>
              </a:defRPr>
            </a:pPr>
            <a:endParaRPr lang="en-US"/>
          </a:p>
        </c:txPr>
        <c:crossAx val="646428192"/>
        <c:crosses val="autoZero"/>
        <c:auto val="1"/>
        <c:lblAlgn val="ctr"/>
        <c:lblOffset val="100"/>
        <c:noMultiLvlLbl val="0"/>
      </c:catAx>
      <c:valAx>
        <c:axId val="6464281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ysClr val="windowText" lastClr="000000"/>
                </a:solidFill>
                <a:latin typeface="IPT.Mitra" panose="00000400000000000000" pitchFamily="2" charset="2"/>
                <a:ea typeface="+mn-ea"/>
                <a:cs typeface="B Mitra" panose="00000400000000000000" pitchFamily="2" charset="-78"/>
              </a:defRPr>
            </a:pPr>
            <a:endParaRPr lang="en-US"/>
          </a:p>
        </c:txPr>
        <c:crossAx val="64642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57150" cap="flat" cmpd="sng" algn="ctr">
      <a:solidFill>
        <a:srgbClr val="002060"/>
      </a:solidFill>
      <a:round/>
    </a:ln>
    <a:effectLst/>
  </c:spPr>
  <c:txPr>
    <a:bodyPr/>
    <a:lstStyle/>
    <a:p>
      <a:pPr>
        <a:defRPr>
          <a:solidFill>
            <a:sysClr val="windowText" lastClr="000000"/>
          </a:solidFill>
          <a:cs typeface="B Mitra" panose="00000400000000000000" pitchFamily="2" charset="-78"/>
        </a:defRPr>
      </a:pPr>
      <a:endParaRPr lang="en-US"/>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IPT.Mitra" panose="00000400000000000000" pitchFamily="2" charset="2"/>
                <a:ea typeface="+mn-ea"/>
                <a:cs typeface="B Mitra" panose="00000400000000000000" pitchFamily="2" charset="-78"/>
              </a:defRPr>
            </a:pPr>
            <a:r>
              <a:rPr lang="fa-IR" sz="1600" b="1" dirty="0">
                <a:solidFill>
                  <a:srgbClr val="002060"/>
                </a:solidFill>
              </a:rPr>
              <a:t>روند جریان ورودی سرمایه گذاری مستقیم خارجی در ایران</a:t>
            </a:r>
          </a:p>
          <a:p>
            <a:pPr>
              <a:defRPr b="1"/>
            </a:pPr>
            <a:r>
              <a:rPr lang="fa-IR" sz="1600" b="1" dirty="0">
                <a:solidFill>
                  <a:srgbClr val="002060"/>
                </a:solidFill>
              </a:rPr>
              <a:t> طی سال 13 سال منتهی</a:t>
            </a:r>
            <a:r>
              <a:rPr lang="fa-IR" sz="1600" b="1" baseline="0" dirty="0">
                <a:solidFill>
                  <a:srgbClr val="002060"/>
                </a:solidFill>
              </a:rPr>
              <a:t> به 2023</a:t>
            </a:r>
            <a:r>
              <a:rPr lang="fa-IR" sz="1600" b="1" dirty="0">
                <a:solidFill>
                  <a:srgbClr val="002060"/>
                </a:solidFill>
              </a:rPr>
              <a:t> (میلیو</a:t>
            </a:r>
            <a:r>
              <a:rPr lang="fa-IR" sz="1600" b="1" baseline="0" dirty="0">
                <a:solidFill>
                  <a:srgbClr val="002060"/>
                </a:solidFill>
              </a:rPr>
              <a:t>ن دلار)</a:t>
            </a:r>
            <a:endParaRPr lang="en-US" sz="1600" b="1" dirty="0">
              <a:solidFill>
                <a:srgbClr val="002060"/>
              </a:solidFill>
            </a:endParaRPr>
          </a:p>
        </c:rich>
      </c:tx>
      <c:layout>
        <c:manualLayout>
          <c:xMode val="edge"/>
          <c:yMode val="edge"/>
          <c:x val="0.23345581359180406"/>
          <c:y val="3.8746445700059799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IPT.Mitra" panose="00000400000000000000" pitchFamily="2" charset="2"/>
              <a:ea typeface="+mn-ea"/>
              <a:cs typeface="B Mitra" panose="00000400000000000000" pitchFamily="2" charset="-78"/>
            </a:defRPr>
          </a:pPr>
          <a:endParaRPr lang="en-US"/>
        </a:p>
      </c:txPr>
    </c:title>
    <c:autoTitleDeleted val="0"/>
    <c:plotArea>
      <c:layout>
        <c:manualLayout>
          <c:layoutTarget val="inner"/>
          <c:xMode val="edge"/>
          <c:yMode val="edge"/>
          <c:x val="5.3176694259371424E-2"/>
          <c:y val="0.18771437049866277"/>
          <c:w val="0.92331903223635503"/>
          <c:h val="0.63839100581732811"/>
        </c:manualLayout>
      </c:layout>
      <c:lineChart>
        <c:grouping val="standard"/>
        <c:varyColors val="0"/>
        <c:ser>
          <c:idx val="0"/>
          <c:order val="0"/>
          <c:spPr>
            <a:ln w="38100" cap="rnd">
              <a:solidFill>
                <a:srgbClr val="002060"/>
              </a:solidFill>
              <a:round/>
            </a:ln>
            <a:effectLst/>
          </c:spPr>
          <c:marker>
            <c:symbol val="circle"/>
            <c:size val="5"/>
            <c:spPr>
              <a:solidFill>
                <a:srgbClr val="002060"/>
              </a:solidFill>
              <a:ln w="38100">
                <a:solidFill>
                  <a:srgbClr val="002060"/>
                </a:solidFill>
              </a:ln>
              <a:effectLst/>
            </c:spPr>
          </c:marker>
          <c:dLbls>
            <c:dLbl>
              <c:idx val="6"/>
              <c:layout>
                <c:manualLayout>
                  <c:x val="-2.8473444589414226E-2"/>
                  <c:y val="-4.11680985563135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493-45C9-A8D9-948D147959C7}"/>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493-45C9-A8D9-948D147959C7}"/>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002060"/>
                    </a:solidFill>
                    <a:latin typeface="IPT.Mitra" panose="00000400000000000000" pitchFamily="2" charset="2"/>
                    <a:ea typeface="+mn-ea"/>
                    <a:cs typeface="B Mitra" panose="00000400000000000000" pitchFamily="2" charset="-78"/>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Sheet6!$A$2:$A$14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Sheet6!$C$2:$C$14</c:f>
              <c:numCache>
                <c:formatCode>General</c:formatCode>
                <c:ptCount val="13"/>
                <c:pt idx="0">
                  <c:v>4276.7186899999997</c:v>
                </c:pt>
                <c:pt idx="1">
                  <c:v>4661.7344000000003</c:v>
                </c:pt>
                <c:pt idx="2">
                  <c:v>3049.9450000000002</c:v>
                </c:pt>
                <c:pt idx="3">
                  <c:v>2105.4940000000001</c:v>
                </c:pt>
                <c:pt idx="4">
                  <c:v>2050</c:v>
                </c:pt>
                <c:pt idx="5">
                  <c:v>3372</c:v>
                </c:pt>
                <c:pt idx="6">
                  <c:v>5019</c:v>
                </c:pt>
                <c:pt idx="7">
                  <c:v>2373</c:v>
                </c:pt>
                <c:pt idx="8">
                  <c:v>1508</c:v>
                </c:pt>
                <c:pt idx="9">
                  <c:v>1342</c:v>
                </c:pt>
                <c:pt idx="10">
                  <c:v>1425</c:v>
                </c:pt>
                <c:pt idx="11">
                  <c:v>1500</c:v>
                </c:pt>
                <c:pt idx="12">
                  <c:v>1422</c:v>
                </c:pt>
              </c:numCache>
            </c:numRef>
          </c:val>
          <c:smooth val="0"/>
          <c:extLst>
            <c:ext xmlns:c16="http://schemas.microsoft.com/office/drawing/2014/chart" uri="{C3380CC4-5D6E-409C-BE32-E72D297353CC}">
              <c16:uniqueId val="{00000000-C493-45C9-A8D9-948D147959C7}"/>
            </c:ext>
          </c:extLst>
        </c:ser>
        <c:dLbls>
          <c:showLegendKey val="0"/>
          <c:showVal val="0"/>
          <c:showCatName val="0"/>
          <c:showSerName val="0"/>
          <c:showPercent val="0"/>
          <c:showBubbleSize val="0"/>
        </c:dLbls>
        <c:marker val="1"/>
        <c:smooth val="0"/>
        <c:axId val="1376458080"/>
        <c:axId val="1376448960"/>
      </c:lineChart>
      <c:catAx>
        <c:axId val="137645808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1" i="0" u="none" strike="noStrike" kern="1200" baseline="0">
                <a:solidFill>
                  <a:schemeClr val="tx1"/>
                </a:solidFill>
                <a:latin typeface="IPT.Mitra" panose="00000400000000000000" pitchFamily="2" charset="2"/>
                <a:ea typeface="+mn-ea"/>
                <a:cs typeface="B Mitra" panose="00000400000000000000" pitchFamily="2" charset="-78"/>
              </a:defRPr>
            </a:pPr>
            <a:endParaRPr lang="en-US"/>
          </a:p>
        </c:txPr>
        <c:crossAx val="1376448960"/>
        <c:crosses val="autoZero"/>
        <c:auto val="1"/>
        <c:lblAlgn val="ctr"/>
        <c:lblOffset val="100"/>
        <c:noMultiLvlLbl val="0"/>
      </c:catAx>
      <c:valAx>
        <c:axId val="1376448960"/>
        <c:scaling>
          <c:orientation val="minMax"/>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IPT.Mitra" panose="00000400000000000000" pitchFamily="2" charset="2"/>
                <a:ea typeface="+mn-ea"/>
                <a:cs typeface="B Mitra" panose="00000400000000000000" pitchFamily="2" charset="-78"/>
              </a:defRPr>
            </a:pPr>
            <a:endParaRPr lang="en-US"/>
          </a:p>
        </c:txPr>
        <c:crossAx val="13764580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57150" cap="flat" cmpd="sng" algn="ctr">
      <a:solidFill>
        <a:srgbClr val="002060"/>
      </a:solidFill>
      <a:round/>
    </a:ln>
    <a:effectLst/>
  </c:spPr>
  <c:txPr>
    <a:bodyPr/>
    <a:lstStyle/>
    <a:p>
      <a:pPr>
        <a:defRPr>
          <a:solidFill>
            <a:schemeClr val="tx1"/>
          </a:solidFill>
          <a:latin typeface="IPT.Mitra" panose="00000400000000000000" pitchFamily="2" charset="2"/>
          <a:cs typeface="B Mitra" panose="00000400000000000000" pitchFamily="2" charset="-78"/>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IPT.Nazanin" panose="00000400000000000000" pitchFamily="2" charset="2"/>
                <a:ea typeface="+mn-ea"/>
                <a:cs typeface="B Nazanin" panose="00000400000000000000" pitchFamily="2" charset="-78"/>
              </a:defRPr>
            </a:pPr>
            <a:r>
              <a:rPr lang="fa-IR" sz="1600" dirty="0">
                <a:solidFill>
                  <a:srgbClr val="002060"/>
                </a:solidFill>
              </a:rPr>
              <a:t>عملکرد</a:t>
            </a:r>
            <a:r>
              <a:rPr lang="fa-IR" sz="1600" baseline="0" dirty="0">
                <a:solidFill>
                  <a:srgbClr val="002060"/>
                </a:solidFill>
              </a:rPr>
              <a:t> </a:t>
            </a:r>
            <a:r>
              <a:rPr lang="fa-IR" sz="1600" dirty="0">
                <a:solidFill>
                  <a:srgbClr val="002060"/>
                </a:solidFill>
              </a:rPr>
              <a:t>تراز عملیاتی بودجه عمومی دولت (هزار میلیارد تومان)</a:t>
            </a:r>
            <a:endParaRPr lang="en-US" sz="1600" dirty="0">
              <a:solidFill>
                <a:srgbClr val="002060"/>
              </a:solidFill>
            </a:endParaRPr>
          </a:p>
        </c:rich>
      </c:tx>
      <c:layout>
        <c:manualLayout>
          <c:xMode val="edge"/>
          <c:yMode val="edge"/>
          <c:x val="0.23249838752728461"/>
          <c:y val="4.6321261425625128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IPT.Nazanin" panose="00000400000000000000" pitchFamily="2" charset="2"/>
              <a:ea typeface="+mn-ea"/>
              <a:cs typeface="B Nazanin" panose="00000400000000000000" pitchFamily="2" charset="-78"/>
            </a:defRPr>
          </a:pPr>
          <a:endParaRPr lang="en-US"/>
        </a:p>
      </c:txPr>
    </c:title>
    <c:autoTitleDeleted val="0"/>
    <c:plotArea>
      <c:layout>
        <c:manualLayout>
          <c:layoutTarget val="inner"/>
          <c:xMode val="edge"/>
          <c:yMode val="edge"/>
          <c:x val="2.3504273504273504E-2"/>
          <c:y val="0.23512279117976495"/>
          <c:w val="0.95299145299145294"/>
          <c:h val="0.68906889983233699"/>
        </c:manualLayout>
      </c:layout>
      <c:barChart>
        <c:barDir val="col"/>
        <c:grouping val="clustered"/>
        <c:varyColors val="0"/>
        <c:ser>
          <c:idx val="0"/>
          <c:order val="0"/>
          <c:spPr>
            <a:solidFill>
              <a:srgbClr val="002060"/>
            </a:solidFill>
            <a:ln>
              <a:solidFill>
                <a:schemeClr val="tx1"/>
              </a:solid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lumMod val="50000"/>
                      </a:schemeClr>
                    </a:solidFill>
                    <a:latin typeface="IPT.Nazanin" panose="00000400000000000000" pitchFamily="2" charset="2"/>
                    <a:ea typeface="+mn-ea"/>
                    <a:cs typeface="B Nazanin" panose="00000400000000000000" pitchFamily="2" charset="-78"/>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'تراز عملیاتی'!$A$9:$A$23</c:f>
              <c:strCache>
                <c:ptCount val="15"/>
                <c:pt idx="0">
                  <c:v>1388</c:v>
                </c:pt>
                <c:pt idx="1">
                  <c:v>1389</c:v>
                </c:pt>
                <c:pt idx="2">
                  <c:v>1390</c:v>
                </c:pt>
                <c:pt idx="3">
                  <c:v>1391</c:v>
                </c:pt>
                <c:pt idx="4">
                  <c:v>1392</c:v>
                </c:pt>
                <c:pt idx="5">
                  <c:v>1393</c:v>
                </c:pt>
                <c:pt idx="6">
                  <c:v>1394</c:v>
                </c:pt>
                <c:pt idx="7">
                  <c:v>1395</c:v>
                </c:pt>
                <c:pt idx="8">
                  <c:v>1396</c:v>
                </c:pt>
                <c:pt idx="9">
                  <c:v>1397</c:v>
                </c:pt>
                <c:pt idx="10">
                  <c:v>1398</c:v>
                </c:pt>
                <c:pt idx="11">
                  <c:v>1399</c:v>
                </c:pt>
                <c:pt idx="12">
                  <c:v>1400</c:v>
                </c:pt>
                <c:pt idx="13">
                  <c:v>1401</c:v>
                </c:pt>
                <c:pt idx="14">
                  <c:v>1402</c:v>
                </c:pt>
              </c:strCache>
            </c:strRef>
          </c:cat>
          <c:val>
            <c:numRef>
              <c:f>'تراز عملیاتی'!$C$9:$C$23</c:f>
              <c:numCache>
                <c:formatCode>0.0</c:formatCode>
                <c:ptCount val="15"/>
                <c:pt idx="0">
                  <c:v>-12.723775985166901</c:v>
                </c:pt>
                <c:pt idx="1">
                  <c:v>-27.505354974180001</c:v>
                </c:pt>
                <c:pt idx="2">
                  <c:v>-33.323147384416998</c:v>
                </c:pt>
                <c:pt idx="3">
                  <c:v>-32.179000529544396</c:v>
                </c:pt>
                <c:pt idx="4">
                  <c:v>-48.0262862838022</c:v>
                </c:pt>
                <c:pt idx="5">
                  <c:v>-46.072236417844401</c:v>
                </c:pt>
                <c:pt idx="6">
                  <c:v>-58.313986364965501</c:v>
                </c:pt>
                <c:pt idx="7">
                  <c:v>-61.169038390820603</c:v>
                </c:pt>
                <c:pt idx="8">
                  <c:v>-75.3339</c:v>
                </c:pt>
                <c:pt idx="9">
                  <c:v>-93.785193311077094</c:v>
                </c:pt>
                <c:pt idx="10">
                  <c:v>-119.604601156391</c:v>
                </c:pt>
                <c:pt idx="11">
                  <c:v>-175.53644037314498</c:v>
                </c:pt>
                <c:pt idx="12">
                  <c:v>-312.600804674752</c:v>
                </c:pt>
                <c:pt idx="13">
                  <c:v>-490.9119337332595</c:v>
                </c:pt>
                <c:pt idx="14" formatCode="General">
                  <c:v>-411</c:v>
                </c:pt>
              </c:numCache>
            </c:numRef>
          </c:val>
          <c:extLst>
            <c:ext xmlns:c16="http://schemas.microsoft.com/office/drawing/2014/chart" uri="{C3380CC4-5D6E-409C-BE32-E72D297353CC}">
              <c16:uniqueId val="{00000000-BCEA-470C-9465-02DCD8181225}"/>
            </c:ext>
          </c:extLst>
        </c:ser>
        <c:dLbls>
          <c:showLegendKey val="0"/>
          <c:showVal val="0"/>
          <c:showCatName val="0"/>
          <c:showSerName val="0"/>
          <c:showPercent val="0"/>
          <c:showBubbleSize val="0"/>
        </c:dLbls>
        <c:gapWidth val="89"/>
        <c:overlap val="-27"/>
        <c:axId val="2048649247"/>
        <c:axId val="2048649727"/>
      </c:barChart>
      <c:catAx>
        <c:axId val="2048649247"/>
        <c:scaling>
          <c:orientation val="minMax"/>
        </c:scaling>
        <c:delete val="0"/>
        <c:axPos val="b"/>
        <c:numFmt formatCode="General" sourceLinked="1"/>
        <c:majorTickMark val="none"/>
        <c:minorTickMark val="none"/>
        <c:tickLblPos val="high"/>
        <c:spPr>
          <a:noFill/>
          <a:ln w="952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IPT.Nazanin" panose="00000400000000000000" pitchFamily="2" charset="2"/>
                <a:ea typeface="+mn-ea"/>
                <a:cs typeface="B Nazanin" panose="00000400000000000000" pitchFamily="2" charset="-78"/>
              </a:defRPr>
            </a:pPr>
            <a:endParaRPr lang="en-US"/>
          </a:p>
        </c:txPr>
        <c:crossAx val="2048649727"/>
        <c:crosses val="autoZero"/>
        <c:auto val="1"/>
        <c:lblAlgn val="ctr"/>
        <c:lblOffset val="100"/>
        <c:noMultiLvlLbl val="0"/>
      </c:catAx>
      <c:valAx>
        <c:axId val="2048649727"/>
        <c:scaling>
          <c:orientation val="minMax"/>
        </c:scaling>
        <c:delete val="1"/>
        <c:axPos val="l"/>
        <c:numFmt formatCode="0.0" sourceLinked="1"/>
        <c:majorTickMark val="none"/>
        <c:minorTickMark val="none"/>
        <c:tickLblPos val="nextTo"/>
        <c:crossAx val="204864924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38100" cap="flat" cmpd="sng" algn="ctr">
      <a:solidFill>
        <a:srgbClr val="002060"/>
      </a:solidFill>
      <a:round/>
    </a:ln>
    <a:effectLst/>
  </c:spPr>
  <c:txPr>
    <a:bodyPr/>
    <a:lstStyle/>
    <a:p>
      <a:pPr>
        <a:defRPr sz="1400" b="1">
          <a:latin typeface="IPT.Nazanin" panose="00000400000000000000" pitchFamily="2" charset="2"/>
          <a:cs typeface="B Nazanin" panose="00000400000000000000" pitchFamily="2" charset="-78"/>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IPT.Mitra" panose="00000400000000000000" pitchFamily="2" charset="2"/>
                <a:ea typeface="+mn-ea"/>
                <a:cs typeface="B Mitra" panose="00000400000000000000" pitchFamily="2" charset="-78"/>
              </a:defRPr>
            </a:pPr>
            <a:r>
              <a:rPr lang="fa-IR" sz="1600" b="1" dirty="0">
                <a:solidFill>
                  <a:srgbClr val="002060"/>
                </a:solidFill>
              </a:rPr>
              <a:t>روند سرمایه‏گذاری واقعی به قیمت‏های ثابت 1395</a:t>
            </a:r>
          </a:p>
          <a:p>
            <a:pPr>
              <a:defRPr b="1"/>
            </a:pPr>
            <a:r>
              <a:rPr lang="fa-IR" sz="1600" b="1" dirty="0">
                <a:solidFill>
                  <a:srgbClr val="002060"/>
                </a:solidFill>
              </a:rPr>
              <a:t>(هزارمیلیارد تومان)</a:t>
            </a:r>
          </a:p>
          <a:p>
            <a:pPr>
              <a:defRPr b="1"/>
            </a:pPr>
            <a:endParaRPr lang="en-US" sz="1600" b="1" dirty="0">
              <a:solidFill>
                <a:srgbClr val="002060"/>
              </a:solidFill>
            </a:endParaRPr>
          </a:p>
        </c:rich>
      </c:tx>
      <c:layout>
        <c:manualLayout>
          <c:xMode val="edge"/>
          <c:yMode val="edge"/>
          <c:x val="0.29177612223894711"/>
          <c:y val="2.4216533180178062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IPT.Mitra" panose="00000400000000000000" pitchFamily="2" charset="2"/>
              <a:ea typeface="+mn-ea"/>
              <a:cs typeface="B Mitra" panose="00000400000000000000" pitchFamily="2" charset="-78"/>
            </a:defRPr>
          </a:pPr>
          <a:endParaRPr lang="en-US"/>
        </a:p>
      </c:txPr>
    </c:title>
    <c:autoTitleDeleted val="0"/>
    <c:plotArea>
      <c:layout>
        <c:manualLayout>
          <c:layoutTarget val="inner"/>
          <c:xMode val="edge"/>
          <c:yMode val="edge"/>
          <c:x val="6.0959687731341278E-2"/>
          <c:y val="0.14651880307507412"/>
          <c:w val="0.91553603876438527"/>
          <c:h val="0.69553350299759165"/>
        </c:manualLayout>
      </c:layout>
      <c:lineChart>
        <c:grouping val="standard"/>
        <c:varyColors val="0"/>
        <c:ser>
          <c:idx val="0"/>
          <c:order val="0"/>
          <c:tx>
            <c:strRef>
              <c:f>Sheet4!$B$5</c:f>
              <c:strCache>
                <c:ptCount val="1"/>
                <c:pt idx="0">
                  <c:v>ماشين آلات</c:v>
                </c:pt>
              </c:strCache>
            </c:strRef>
          </c:tx>
          <c:spPr>
            <a:ln w="28575" cap="rnd">
              <a:solidFill>
                <a:srgbClr val="006600"/>
              </a:solidFill>
              <a:round/>
            </a:ln>
            <a:effectLst/>
          </c:spPr>
          <c:marker>
            <c:symbol val="triangle"/>
            <c:size val="7"/>
            <c:spPr>
              <a:solidFill>
                <a:schemeClr val="accent6">
                  <a:lumMod val="75000"/>
                </a:schemeClr>
              </a:solidFill>
              <a:ln w="9525">
                <a:solidFill>
                  <a:srgbClr val="006600"/>
                </a:solidFill>
              </a:ln>
              <a:effectLst/>
            </c:spPr>
          </c:marker>
          <c:dLbls>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7EF-446B-A58C-B12F70BFD604}"/>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IPT.Mitra" panose="00000400000000000000" pitchFamily="2" charset="2"/>
                    <a:ea typeface="+mn-ea"/>
                    <a:cs typeface="B Mitra" panose="00000400000000000000" pitchFamily="2" charset="-78"/>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Sheet4!$C$4:$O$4</c:f>
              <c:numCache>
                <c:formatCode>General</c:formatCode>
                <c:ptCount val="13"/>
                <c:pt idx="0">
                  <c:v>1390</c:v>
                </c:pt>
                <c:pt idx="1">
                  <c:v>1391</c:v>
                </c:pt>
                <c:pt idx="2">
                  <c:v>1392</c:v>
                </c:pt>
                <c:pt idx="3">
                  <c:v>1393</c:v>
                </c:pt>
                <c:pt idx="4">
                  <c:v>1394</c:v>
                </c:pt>
                <c:pt idx="5">
                  <c:v>1395</c:v>
                </c:pt>
                <c:pt idx="6">
                  <c:v>1396</c:v>
                </c:pt>
                <c:pt idx="7">
                  <c:v>1397</c:v>
                </c:pt>
                <c:pt idx="8">
                  <c:v>1398</c:v>
                </c:pt>
                <c:pt idx="9">
                  <c:v>1399</c:v>
                </c:pt>
                <c:pt idx="10">
                  <c:v>1400</c:v>
                </c:pt>
                <c:pt idx="11">
                  <c:v>1401</c:v>
                </c:pt>
                <c:pt idx="12">
                  <c:v>1402</c:v>
                </c:pt>
              </c:numCache>
            </c:numRef>
          </c:cat>
          <c:val>
            <c:numRef>
              <c:f>Sheet4!$C$5:$O$5</c:f>
              <c:numCache>
                <c:formatCode>0</c:formatCode>
                <c:ptCount val="13"/>
                <c:pt idx="0">
                  <c:v>259.53364243360198</c:v>
                </c:pt>
                <c:pt idx="1">
                  <c:v>163.21260475809788</c:v>
                </c:pt>
                <c:pt idx="2">
                  <c:v>133.82634471094389</c:v>
                </c:pt>
                <c:pt idx="3">
                  <c:v>145.8355614830968</c:v>
                </c:pt>
                <c:pt idx="4">
                  <c:v>114.47821382563927</c:v>
                </c:pt>
                <c:pt idx="5">
                  <c:v>122.7756424500235</c:v>
                </c:pt>
                <c:pt idx="6">
                  <c:v>125.55259268091652</c:v>
                </c:pt>
                <c:pt idx="7">
                  <c:v>98.929566130482982</c:v>
                </c:pt>
                <c:pt idx="8">
                  <c:v>85.896078113794189</c:v>
                </c:pt>
                <c:pt idx="9">
                  <c:v>88.861835276745083</c:v>
                </c:pt>
                <c:pt idx="10">
                  <c:v>99.940497192484642</c:v>
                </c:pt>
                <c:pt idx="11">
                  <c:v>115.3</c:v>
                </c:pt>
                <c:pt idx="12">
                  <c:v>124.4</c:v>
                </c:pt>
              </c:numCache>
            </c:numRef>
          </c:val>
          <c:smooth val="0"/>
          <c:extLst>
            <c:ext xmlns:c16="http://schemas.microsoft.com/office/drawing/2014/chart" uri="{C3380CC4-5D6E-409C-BE32-E72D297353CC}">
              <c16:uniqueId val="{00000001-07EF-446B-A58C-B12F70BFD604}"/>
            </c:ext>
          </c:extLst>
        </c:ser>
        <c:ser>
          <c:idx val="1"/>
          <c:order val="1"/>
          <c:tx>
            <c:strRef>
              <c:f>Sheet4!$B$6</c:f>
              <c:strCache>
                <c:ptCount val="1"/>
                <c:pt idx="0">
                  <c:v>ساختمان     </c:v>
                </c:pt>
              </c:strCache>
            </c:strRef>
          </c:tx>
          <c:spPr>
            <a:ln w="28575" cap="rnd">
              <a:solidFill>
                <a:schemeClr val="tx1"/>
              </a:solidFill>
              <a:round/>
            </a:ln>
            <a:effectLst/>
          </c:spPr>
          <c:marker>
            <c:symbol val="diamond"/>
            <c:size val="7"/>
            <c:spPr>
              <a:solidFill>
                <a:schemeClr val="tx1"/>
              </a:solidFill>
              <a:ln w="9525">
                <a:solidFill>
                  <a:schemeClr val="tx1"/>
                </a:solidFill>
              </a:ln>
              <a:effectLst/>
            </c:spPr>
          </c:marker>
          <c:dLbls>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7EF-446B-A58C-B12F70BFD604}"/>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IPT.Mitra" panose="00000400000000000000" pitchFamily="2" charset="2"/>
                    <a:ea typeface="+mn-ea"/>
                    <a:cs typeface="B Mitra" panose="00000400000000000000" pitchFamily="2" charset="-78"/>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Sheet4!$C$4:$O$4</c:f>
              <c:numCache>
                <c:formatCode>General</c:formatCode>
                <c:ptCount val="13"/>
                <c:pt idx="0">
                  <c:v>1390</c:v>
                </c:pt>
                <c:pt idx="1">
                  <c:v>1391</c:v>
                </c:pt>
                <c:pt idx="2">
                  <c:v>1392</c:v>
                </c:pt>
                <c:pt idx="3">
                  <c:v>1393</c:v>
                </c:pt>
                <c:pt idx="4">
                  <c:v>1394</c:v>
                </c:pt>
                <c:pt idx="5">
                  <c:v>1395</c:v>
                </c:pt>
                <c:pt idx="6">
                  <c:v>1396</c:v>
                </c:pt>
                <c:pt idx="7">
                  <c:v>1397</c:v>
                </c:pt>
                <c:pt idx="8">
                  <c:v>1398</c:v>
                </c:pt>
                <c:pt idx="9">
                  <c:v>1399</c:v>
                </c:pt>
                <c:pt idx="10">
                  <c:v>1400</c:v>
                </c:pt>
                <c:pt idx="11">
                  <c:v>1401</c:v>
                </c:pt>
                <c:pt idx="12">
                  <c:v>1402</c:v>
                </c:pt>
              </c:numCache>
            </c:numRef>
          </c:cat>
          <c:val>
            <c:numRef>
              <c:f>Sheet4!$C$6:$O$6</c:f>
              <c:numCache>
                <c:formatCode>0</c:formatCode>
                <c:ptCount val="13"/>
                <c:pt idx="0">
                  <c:v>255.6065546266106</c:v>
                </c:pt>
                <c:pt idx="1">
                  <c:v>228.27108434385727</c:v>
                </c:pt>
                <c:pt idx="2">
                  <c:v>209.97011066416266</c:v>
                </c:pt>
                <c:pt idx="3">
                  <c:v>222.62248261100984</c:v>
                </c:pt>
                <c:pt idx="4">
                  <c:v>198.02063966989388</c:v>
                </c:pt>
                <c:pt idx="5">
                  <c:v>184.17838435692465</c:v>
                </c:pt>
                <c:pt idx="6">
                  <c:v>179.31066448894251</c:v>
                </c:pt>
                <c:pt idx="7">
                  <c:v>158.84795915997788</c:v>
                </c:pt>
                <c:pt idx="8">
                  <c:v>155.52321025825631</c:v>
                </c:pt>
                <c:pt idx="9">
                  <c:v>161.35552833829325</c:v>
                </c:pt>
                <c:pt idx="10">
                  <c:v>149.9</c:v>
                </c:pt>
                <c:pt idx="11">
                  <c:v>151.69999999999999</c:v>
                </c:pt>
                <c:pt idx="12">
                  <c:v>162.4</c:v>
                </c:pt>
              </c:numCache>
            </c:numRef>
          </c:val>
          <c:smooth val="0"/>
          <c:extLst>
            <c:ext xmlns:c16="http://schemas.microsoft.com/office/drawing/2014/chart" uri="{C3380CC4-5D6E-409C-BE32-E72D297353CC}">
              <c16:uniqueId val="{00000003-07EF-446B-A58C-B12F70BFD604}"/>
            </c:ext>
          </c:extLst>
        </c:ser>
        <c:dLbls>
          <c:showLegendKey val="0"/>
          <c:showVal val="0"/>
          <c:showCatName val="0"/>
          <c:showSerName val="0"/>
          <c:showPercent val="0"/>
          <c:showBubbleSize val="0"/>
        </c:dLbls>
        <c:marker val="1"/>
        <c:smooth val="0"/>
        <c:axId val="453983072"/>
        <c:axId val="86116480"/>
      </c:lineChart>
      <c:catAx>
        <c:axId val="45398307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1" i="0" u="none" strike="noStrike" kern="1200" baseline="0">
                <a:solidFill>
                  <a:sysClr val="windowText" lastClr="000000"/>
                </a:solidFill>
                <a:latin typeface="IPT.Mitra" panose="00000400000000000000" pitchFamily="2" charset="2"/>
                <a:ea typeface="+mn-ea"/>
                <a:cs typeface="B Mitra" panose="00000400000000000000" pitchFamily="2" charset="-78"/>
              </a:defRPr>
            </a:pPr>
            <a:endParaRPr lang="en-US"/>
          </a:p>
        </c:txPr>
        <c:crossAx val="86116480"/>
        <c:crosses val="autoZero"/>
        <c:auto val="1"/>
        <c:lblAlgn val="ctr"/>
        <c:lblOffset val="100"/>
        <c:noMultiLvlLbl val="0"/>
      </c:catAx>
      <c:valAx>
        <c:axId val="86116480"/>
        <c:scaling>
          <c:orientation val="minMax"/>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IPT.Mitra" panose="00000400000000000000" pitchFamily="2" charset="2"/>
                <a:ea typeface="+mn-ea"/>
                <a:cs typeface="B Mitra" panose="00000400000000000000" pitchFamily="2" charset="-78"/>
              </a:defRPr>
            </a:pPr>
            <a:endParaRPr lang="en-US"/>
          </a:p>
        </c:txPr>
        <c:crossAx val="453983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1" i="0" u="none" strike="noStrike" kern="1200" baseline="0">
              <a:solidFill>
                <a:sysClr val="windowText" lastClr="000000"/>
              </a:solidFill>
              <a:latin typeface="IPT.Mitra" panose="00000400000000000000" pitchFamily="2" charset="2"/>
              <a:ea typeface="+mn-ea"/>
              <a:cs typeface="B Mitra" panose="00000400000000000000" pitchFamily="2" charset="-78"/>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57150" cap="flat" cmpd="sng" algn="ctr">
      <a:solidFill>
        <a:srgbClr val="002060"/>
      </a:solidFill>
      <a:round/>
    </a:ln>
    <a:effectLst/>
  </c:spPr>
  <c:txPr>
    <a:bodyPr/>
    <a:lstStyle/>
    <a:p>
      <a:pPr>
        <a:defRPr>
          <a:solidFill>
            <a:sysClr val="windowText" lastClr="000000"/>
          </a:solidFill>
          <a:latin typeface="IPT.Mitra" panose="00000400000000000000" pitchFamily="2" charset="2"/>
          <a:cs typeface="B Mitra" panose="00000400000000000000" pitchFamily="2" charset="-78"/>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rtl="1">
              <a:defRPr sz="1400" b="0" i="0" u="none" strike="noStrike" kern="1200" spc="0" baseline="0">
                <a:solidFill>
                  <a:sysClr val="windowText" lastClr="000000"/>
                </a:solidFill>
                <a:latin typeface="+mn-lt"/>
                <a:ea typeface="+mn-ea"/>
                <a:cs typeface="B Mitra" panose="00000400000000000000" pitchFamily="2" charset="-78"/>
              </a:defRPr>
            </a:pPr>
            <a:r>
              <a:rPr lang="fa-IR" sz="1600" b="1" dirty="0">
                <a:solidFill>
                  <a:srgbClr val="002060"/>
                </a:solidFill>
              </a:rPr>
              <a:t>نرخ تورم مصرف کننده خانوارهای شهری (100=1400)، درصد</a:t>
            </a:r>
            <a:endParaRPr lang="en-US" sz="1600" b="1" dirty="0">
              <a:solidFill>
                <a:srgbClr val="002060"/>
              </a:solidFill>
            </a:endParaRPr>
          </a:p>
        </c:rich>
      </c:tx>
      <c:layout>
        <c:manualLayout>
          <c:xMode val="edge"/>
          <c:yMode val="edge"/>
          <c:x val="0.23483214771669617"/>
          <c:y val="1.2151630921097452E-2"/>
        </c:manualLayout>
      </c:layout>
      <c:overlay val="0"/>
      <c:spPr>
        <a:noFill/>
        <a:ln>
          <a:noFill/>
        </a:ln>
        <a:effectLst/>
      </c:spPr>
      <c:txPr>
        <a:bodyPr rot="0" spcFirstLastPara="1" vertOverflow="ellipsis" vert="horz" wrap="square" anchor="ctr" anchorCtr="1"/>
        <a:lstStyle/>
        <a:p>
          <a:pPr rtl="1">
            <a:defRPr sz="1400" b="0" i="0" u="none" strike="noStrike" kern="1200" spc="0" baseline="0">
              <a:solidFill>
                <a:sysClr val="windowText" lastClr="000000"/>
              </a:solidFill>
              <a:latin typeface="+mn-lt"/>
              <a:ea typeface="+mn-ea"/>
              <a:cs typeface="B Mitra" panose="00000400000000000000" pitchFamily="2" charset="-78"/>
            </a:defRPr>
          </a:pPr>
          <a:endParaRPr lang="en-US"/>
        </a:p>
      </c:txPr>
    </c:title>
    <c:autoTitleDeleted val="0"/>
    <c:plotArea>
      <c:layout>
        <c:manualLayout>
          <c:layoutTarget val="inner"/>
          <c:xMode val="edge"/>
          <c:yMode val="edge"/>
          <c:x val="4.2375496332189247E-2"/>
          <c:y val="0.11362704244607154"/>
          <c:w val="0.93412023016353729"/>
          <c:h val="0.74181181233814886"/>
        </c:manualLayout>
      </c:layout>
      <c:lineChart>
        <c:grouping val="standard"/>
        <c:varyColors val="0"/>
        <c:ser>
          <c:idx val="0"/>
          <c:order val="0"/>
          <c:spPr>
            <a:ln w="38100" cap="rnd">
              <a:solidFill>
                <a:srgbClr val="002060"/>
              </a:solidFill>
              <a:round/>
            </a:ln>
            <a:effectLst/>
          </c:spPr>
          <c:marker>
            <c:symbol val="circle"/>
            <c:size val="5"/>
            <c:spPr>
              <a:solidFill>
                <a:schemeClr val="accent6">
                  <a:lumMod val="75000"/>
                </a:schemeClr>
              </a:solidFill>
              <a:ln w="38100">
                <a:solidFill>
                  <a:srgbClr val="002060"/>
                </a:solidFill>
              </a:ln>
              <a:effectLst/>
            </c:spPr>
          </c:marker>
          <c:cat>
            <c:numRef>
              <c:f>Sheet2!$A$4:$A$56</c:f>
              <c:numCache>
                <c:formatCode>General</c:formatCode>
                <c:ptCount val="45"/>
                <c:pt idx="0">
                  <c:v>1358</c:v>
                </c:pt>
                <c:pt idx="1">
                  <c:v>1359</c:v>
                </c:pt>
                <c:pt idx="2">
                  <c:v>1360</c:v>
                </c:pt>
                <c:pt idx="3">
                  <c:v>1361</c:v>
                </c:pt>
                <c:pt idx="4">
                  <c:v>1362</c:v>
                </c:pt>
                <c:pt idx="5">
                  <c:v>1363</c:v>
                </c:pt>
                <c:pt idx="6">
                  <c:v>1364</c:v>
                </c:pt>
                <c:pt idx="7">
                  <c:v>1365</c:v>
                </c:pt>
                <c:pt idx="8">
                  <c:v>1366</c:v>
                </c:pt>
                <c:pt idx="9">
                  <c:v>1367</c:v>
                </c:pt>
                <c:pt idx="10">
                  <c:v>1368</c:v>
                </c:pt>
                <c:pt idx="11">
                  <c:v>1369</c:v>
                </c:pt>
                <c:pt idx="12">
                  <c:v>1370</c:v>
                </c:pt>
                <c:pt idx="13">
                  <c:v>1371</c:v>
                </c:pt>
                <c:pt idx="14">
                  <c:v>1372</c:v>
                </c:pt>
                <c:pt idx="15">
                  <c:v>1373</c:v>
                </c:pt>
                <c:pt idx="16">
                  <c:v>1374</c:v>
                </c:pt>
                <c:pt idx="17">
                  <c:v>1375</c:v>
                </c:pt>
                <c:pt idx="18">
                  <c:v>1376</c:v>
                </c:pt>
                <c:pt idx="19">
                  <c:v>1377</c:v>
                </c:pt>
                <c:pt idx="20">
                  <c:v>1378</c:v>
                </c:pt>
                <c:pt idx="21">
                  <c:v>1379</c:v>
                </c:pt>
                <c:pt idx="22">
                  <c:v>1380</c:v>
                </c:pt>
                <c:pt idx="23">
                  <c:v>1381</c:v>
                </c:pt>
                <c:pt idx="24">
                  <c:v>1382</c:v>
                </c:pt>
                <c:pt idx="25">
                  <c:v>1383</c:v>
                </c:pt>
                <c:pt idx="26">
                  <c:v>1384</c:v>
                </c:pt>
                <c:pt idx="27">
                  <c:v>1385</c:v>
                </c:pt>
                <c:pt idx="28">
                  <c:v>1386</c:v>
                </c:pt>
                <c:pt idx="29">
                  <c:v>1387</c:v>
                </c:pt>
                <c:pt idx="30">
                  <c:v>1388</c:v>
                </c:pt>
                <c:pt idx="31">
                  <c:v>1389</c:v>
                </c:pt>
                <c:pt idx="32">
                  <c:v>1390</c:v>
                </c:pt>
                <c:pt idx="33">
                  <c:v>1391</c:v>
                </c:pt>
                <c:pt idx="34">
                  <c:v>1392</c:v>
                </c:pt>
                <c:pt idx="35">
                  <c:v>1393</c:v>
                </c:pt>
                <c:pt idx="36">
                  <c:v>1394</c:v>
                </c:pt>
                <c:pt idx="37">
                  <c:v>1395</c:v>
                </c:pt>
                <c:pt idx="38">
                  <c:v>1396</c:v>
                </c:pt>
                <c:pt idx="39">
                  <c:v>1397</c:v>
                </c:pt>
                <c:pt idx="40">
                  <c:v>1398</c:v>
                </c:pt>
                <c:pt idx="41">
                  <c:v>1399</c:v>
                </c:pt>
                <c:pt idx="42">
                  <c:v>1400</c:v>
                </c:pt>
                <c:pt idx="43">
                  <c:v>1401</c:v>
                </c:pt>
                <c:pt idx="44">
                  <c:v>1402</c:v>
                </c:pt>
              </c:numCache>
              <c:extLst/>
            </c:numRef>
          </c:cat>
          <c:val>
            <c:numRef>
              <c:f>Sheet2!$C$4:$C$56</c:f>
              <c:numCache>
                <c:formatCode>0.00</c:formatCode>
                <c:ptCount val="45"/>
                <c:pt idx="0">
                  <c:v>11.678832116788328</c:v>
                </c:pt>
                <c:pt idx="1">
                  <c:v>24.183006535947715</c:v>
                </c:pt>
                <c:pt idx="2">
                  <c:v>23.15789473684211</c:v>
                </c:pt>
                <c:pt idx="3">
                  <c:v>12.917907288773488</c:v>
                </c:pt>
                <c:pt idx="4">
                  <c:v>19.354838709677445</c:v>
                </c:pt>
                <c:pt idx="5">
                  <c:v>27.02702702702706</c:v>
                </c:pt>
                <c:pt idx="6">
                  <c:v>2.1276595744680771</c:v>
                </c:pt>
                <c:pt idx="7">
                  <c:v>14.583333333333348</c:v>
                </c:pt>
                <c:pt idx="8">
                  <c:v>30.909090909090843</c:v>
                </c:pt>
                <c:pt idx="9">
                  <c:v>29.166666666666718</c:v>
                </c:pt>
                <c:pt idx="10">
                  <c:v>16.129032258064523</c:v>
                </c:pt>
                <c:pt idx="11">
                  <c:v>10.185185185185187</c:v>
                </c:pt>
                <c:pt idx="12">
                  <c:v>20.168067226890773</c:v>
                </c:pt>
                <c:pt idx="13">
                  <c:v>24.475524475524413</c:v>
                </c:pt>
                <c:pt idx="14">
                  <c:v>22.471910112359584</c:v>
                </c:pt>
                <c:pt idx="15">
                  <c:v>34.862385321100909</c:v>
                </c:pt>
                <c:pt idx="16">
                  <c:v>49.31972789115644</c:v>
                </c:pt>
                <c:pt idx="17">
                  <c:v>23.917995444191355</c:v>
                </c:pt>
                <c:pt idx="18">
                  <c:v>16.544117647058787</c:v>
                </c:pt>
                <c:pt idx="19">
                  <c:v>18.454258675078862</c:v>
                </c:pt>
                <c:pt idx="20">
                  <c:v>20.239680426098538</c:v>
                </c:pt>
                <c:pt idx="21">
                  <c:v>12.292358803986691</c:v>
                </c:pt>
                <c:pt idx="22">
                  <c:v>11.538461538461519</c:v>
                </c:pt>
                <c:pt idx="23">
                  <c:v>13.225474867164477</c:v>
                </c:pt>
                <c:pt idx="24">
                  <c:v>13.896724218905888</c:v>
                </c:pt>
                <c:pt idx="25">
                  <c:v>14.61150039186041</c:v>
                </c:pt>
                <c:pt idx="26">
                  <c:v>12.10615762883711</c:v>
                </c:pt>
                <c:pt idx="27">
                  <c:v>13.698941991661551</c:v>
                </c:pt>
                <c:pt idx="28">
                  <c:v>17.229154463361795</c:v>
                </c:pt>
                <c:pt idx="29">
                  <c:v>25.548118648080131</c:v>
                </c:pt>
                <c:pt idx="30">
                  <c:v>9.4657519714334892</c:v>
                </c:pt>
                <c:pt idx="31">
                  <c:v>13.921117043015062</c:v>
                </c:pt>
                <c:pt idx="32">
                  <c:v>26.364380899534368</c:v>
                </c:pt>
                <c:pt idx="33">
                  <c:v>28.558178487212828</c:v>
                </c:pt>
                <c:pt idx="34">
                  <c:v>32.072949396267568</c:v>
                </c:pt>
                <c:pt idx="35">
                  <c:v>14.825646315939146</c:v>
                </c:pt>
                <c:pt idx="36">
                  <c:v>11.287158969864276</c:v>
                </c:pt>
                <c:pt idx="37">
                  <c:v>6.7512246620593963</c:v>
                </c:pt>
                <c:pt idx="38">
                  <c:v>8.1290314541340614</c:v>
                </c:pt>
                <c:pt idx="39">
                  <c:v>26.631524491812808</c:v>
                </c:pt>
                <c:pt idx="40">
                  <c:v>34.376668661609976</c:v>
                </c:pt>
                <c:pt idx="41">
                  <c:v>36.199955578739626</c:v>
                </c:pt>
                <c:pt idx="42">
                  <c:v>39.727212112181377</c:v>
                </c:pt>
                <c:pt idx="43">
                  <c:v>44.957756397791911</c:v>
                </c:pt>
                <c:pt idx="44">
                  <c:v>40.703252922965596</c:v>
                </c:pt>
              </c:numCache>
              <c:extLst/>
            </c:numRef>
          </c:val>
          <c:smooth val="0"/>
          <c:extLst>
            <c:ext xmlns:c16="http://schemas.microsoft.com/office/drawing/2014/chart" uri="{C3380CC4-5D6E-409C-BE32-E72D297353CC}">
              <c16:uniqueId val="{00000000-0241-401D-A28D-82B831BCF47D}"/>
            </c:ext>
          </c:extLst>
        </c:ser>
        <c:dLbls>
          <c:showLegendKey val="0"/>
          <c:showVal val="0"/>
          <c:showCatName val="0"/>
          <c:showSerName val="0"/>
          <c:showPercent val="0"/>
          <c:showBubbleSize val="0"/>
        </c:dLbls>
        <c:marker val="1"/>
        <c:smooth val="0"/>
        <c:axId val="646426752"/>
        <c:axId val="646428192"/>
      </c:lineChart>
      <c:catAx>
        <c:axId val="646426752"/>
        <c:scaling>
          <c:orientation val="minMax"/>
        </c:scaling>
        <c:delete val="0"/>
        <c:axPos val="b"/>
        <c:numFmt formatCode="General" sourceLinked="1"/>
        <c:majorTickMark val="none"/>
        <c:minorTickMark val="none"/>
        <c:tickLblPos val="nextTo"/>
        <c:spPr>
          <a:noFill/>
          <a:ln w="9525" cap="flat" cmpd="sng" algn="ctr">
            <a:solidFill>
              <a:sysClr val="windowText" lastClr="000000"/>
            </a:solidFill>
            <a:round/>
          </a:ln>
          <a:effectLst/>
        </c:spPr>
        <c:txPr>
          <a:bodyPr rot="-5400000" spcFirstLastPara="1" vertOverflow="ellipsis" wrap="square" anchor="ctr" anchorCtr="1"/>
          <a:lstStyle/>
          <a:p>
            <a:pPr>
              <a:defRPr sz="1100" b="1" i="0" u="none" strike="noStrike" kern="1200" baseline="0">
                <a:solidFill>
                  <a:sysClr val="windowText" lastClr="000000"/>
                </a:solidFill>
                <a:latin typeface="IPT.Mitra" panose="00000400000000000000" pitchFamily="2" charset="2"/>
                <a:ea typeface="+mn-ea"/>
                <a:cs typeface="B Mitra" panose="00000400000000000000" pitchFamily="2" charset="-78"/>
              </a:defRPr>
            </a:pPr>
            <a:endParaRPr lang="en-US"/>
          </a:p>
        </c:txPr>
        <c:crossAx val="646428192"/>
        <c:crosses val="autoZero"/>
        <c:auto val="1"/>
        <c:lblAlgn val="ctr"/>
        <c:lblOffset val="100"/>
        <c:noMultiLvlLbl val="0"/>
      </c:catAx>
      <c:valAx>
        <c:axId val="6464281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ysClr val="windowText" lastClr="000000"/>
                </a:solidFill>
                <a:latin typeface="IPT.Mitra" panose="00000400000000000000" pitchFamily="2" charset="2"/>
                <a:ea typeface="+mn-ea"/>
                <a:cs typeface="B Mitra" panose="00000400000000000000" pitchFamily="2" charset="-78"/>
              </a:defRPr>
            </a:pPr>
            <a:endParaRPr lang="en-US"/>
          </a:p>
        </c:txPr>
        <c:crossAx val="64642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57150" cap="flat" cmpd="sng" algn="ctr">
      <a:solidFill>
        <a:srgbClr val="002060"/>
      </a:solidFill>
      <a:round/>
    </a:ln>
    <a:effectLst/>
  </c:spPr>
  <c:txPr>
    <a:bodyPr/>
    <a:lstStyle/>
    <a:p>
      <a:pPr>
        <a:defRPr>
          <a:solidFill>
            <a:sysClr val="windowText" lastClr="000000"/>
          </a:solidFill>
          <a:cs typeface="B Mitra" panose="00000400000000000000" pitchFamily="2" charset="-78"/>
        </a:defRPr>
      </a:pPr>
      <a:endParaRPr lang="en-US"/>
    </a:p>
  </c:txPr>
  <c:externalData r:id="rId3">
    <c:autoUpdate val="0"/>
  </c:externalData>
  <c:userShapes r:id="rId4"/>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1" i="0" u="none" strike="noStrike" kern="1200" spc="0" baseline="0">
                <a:solidFill>
                  <a:schemeClr val="tx1">
                    <a:lumMod val="65000"/>
                    <a:lumOff val="35000"/>
                  </a:schemeClr>
                </a:solidFill>
                <a:latin typeface="IPT.Nazanin" panose="00000400000000000000" pitchFamily="2" charset="2"/>
                <a:ea typeface="+mn-ea"/>
                <a:cs typeface="B Nazanin" panose="00000400000000000000" pitchFamily="2" charset="-78"/>
              </a:defRPr>
            </a:pPr>
            <a:r>
              <a:rPr lang="fa-IR" sz="1600" dirty="0">
                <a:solidFill>
                  <a:sysClr val="windowText" lastClr="000000"/>
                </a:solidFill>
              </a:rPr>
              <a:t>نقدینگی</a:t>
            </a:r>
            <a:r>
              <a:rPr lang="fa-IR" sz="1600" baseline="0" dirty="0">
                <a:solidFill>
                  <a:sysClr val="windowText" lastClr="000000"/>
                </a:solidFill>
              </a:rPr>
              <a:t> </a:t>
            </a:r>
            <a:r>
              <a:rPr lang="fa-IR" sz="1600" dirty="0">
                <a:solidFill>
                  <a:sysClr val="windowText" lastClr="000000"/>
                </a:solidFill>
              </a:rPr>
              <a:t>(هزار میلیارد تومان)</a:t>
            </a:r>
            <a:endParaRPr lang="en-US" sz="1600" dirty="0">
              <a:solidFill>
                <a:sysClr val="windowText" lastClr="000000"/>
              </a:solidFill>
            </a:endParaRPr>
          </a:p>
        </c:rich>
      </c:tx>
      <c:overlay val="0"/>
      <c:spPr>
        <a:noFill/>
        <a:ln>
          <a:noFill/>
        </a:ln>
        <a:effectLst/>
      </c:spPr>
      <c:txPr>
        <a:bodyPr rot="0" spcFirstLastPara="1" vertOverflow="ellipsis" vert="horz" wrap="square" anchor="ctr" anchorCtr="1"/>
        <a:lstStyle/>
        <a:p>
          <a:pPr>
            <a:defRPr sz="1680" b="1" i="0" u="none" strike="noStrike" kern="1200" spc="0" baseline="0">
              <a:solidFill>
                <a:schemeClr val="tx1">
                  <a:lumMod val="65000"/>
                  <a:lumOff val="35000"/>
                </a:schemeClr>
              </a:solidFill>
              <a:latin typeface="IPT.Nazanin" panose="00000400000000000000" pitchFamily="2" charset="2"/>
              <a:ea typeface="+mn-ea"/>
              <a:cs typeface="B Nazanin" panose="00000400000000000000" pitchFamily="2" charset="-78"/>
            </a:defRPr>
          </a:pPr>
          <a:endParaRPr lang="en-US"/>
        </a:p>
      </c:txPr>
    </c:title>
    <c:autoTitleDeleted val="0"/>
    <c:plotArea>
      <c:layout>
        <c:manualLayout>
          <c:layoutTarget val="inner"/>
          <c:xMode val="edge"/>
          <c:yMode val="edge"/>
          <c:x val="2.3504273504273504E-2"/>
          <c:y val="0.10674285714285717"/>
          <c:w val="0.95299145299145294"/>
          <c:h val="0.69141714438793289"/>
        </c:manualLayout>
      </c:layout>
      <c:lineChart>
        <c:grouping val="standard"/>
        <c:varyColors val="0"/>
        <c:ser>
          <c:idx val="0"/>
          <c:order val="0"/>
          <c:spPr>
            <a:ln w="57150" cap="rnd">
              <a:solidFill>
                <a:srgbClr val="002060"/>
              </a:solidFill>
              <a:round/>
            </a:ln>
            <a:effectLst/>
          </c:spPr>
          <c:marker>
            <c:symbol val="circle"/>
            <c:size val="5"/>
            <c:spPr>
              <a:solidFill>
                <a:schemeClr val="accent6">
                  <a:lumMod val="75000"/>
                </a:schemeClr>
              </a:solidFill>
              <a:ln w="57150">
                <a:solidFill>
                  <a:srgbClr val="002060"/>
                </a:solidFill>
              </a:ln>
              <a:effectLst/>
            </c:spPr>
          </c:marker>
          <c:dLbls>
            <c:dLbl>
              <c:idx val="12"/>
              <c:layout>
                <c:manualLayout>
                  <c:x val="-3.8917878334704739E-2"/>
                  <c:y val="-5.418560038920779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CED-4AE4-B631-091077791883}"/>
                </c:ext>
              </c:extLst>
            </c:dLbl>
            <c:dLbl>
              <c:idx val="13"/>
              <c:layout>
                <c:manualLayout>
                  <c:x val="-3.787940694946846E-2"/>
                  <c:y val="-4.196512217783932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CED-4AE4-B631-091077791883}"/>
                </c:ext>
              </c:extLst>
            </c:dLbl>
            <c:dLbl>
              <c:idx val="14"/>
              <c:layout>
                <c:manualLayout>
                  <c:x val="-4.4133262543137888E-2"/>
                  <c:y val="-4.440921782011306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CED-4AE4-B631-091077791883}"/>
                </c:ext>
              </c:extLst>
            </c:dLbl>
            <c:numFmt formatCode="#,##0" sourceLinked="0"/>
            <c:spPr>
              <a:noFill/>
              <a:ln>
                <a:noFill/>
              </a:ln>
              <a:effectLst/>
            </c:spPr>
            <c:txPr>
              <a:bodyPr rot="0" spcFirstLastPara="1" vertOverflow="ellipsis" vert="horz" wrap="square" anchor="ctr" anchorCtr="1"/>
              <a:lstStyle/>
              <a:p>
                <a:pPr>
                  <a:defRPr sz="1200" b="1" i="0" u="none" strike="noStrike" kern="1200" baseline="0">
                    <a:solidFill>
                      <a:schemeClr val="tx1">
                        <a:lumMod val="75000"/>
                        <a:lumOff val="25000"/>
                      </a:schemeClr>
                    </a:solidFill>
                    <a:latin typeface="IPT.Nazanin" panose="00000400000000000000" pitchFamily="2" charset="2"/>
                    <a:ea typeface="+mn-ea"/>
                    <a:cs typeface="B Nazanin" panose="00000400000000000000" pitchFamily="2" charset="-78"/>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نقدینگی!$A$40:$A$55</c:f>
              <c:strCache>
                <c:ptCount val="16"/>
                <c:pt idx="0">
                  <c:v>1388</c:v>
                </c:pt>
                <c:pt idx="1">
                  <c:v>1389</c:v>
                </c:pt>
                <c:pt idx="2">
                  <c:v>1390</c:v>
                </c:pt>
                <c:pt idx="3">
                  <c:v>1391</c:v>
                </c:pt>
                <c:pt idx="4">
                  <c:v>1392</c:v>
                </c:pt>
                <c:pt idx="5">
                  <c:v>1393</c:v>
                </c:pt>
                <c:pt idx="6">
                  <c:v>1394</c:v>
                </c:pt>
                <c:pt idx="7">
                  <c:v>1395</c:v>
                </c:pt>
                <c:pt idx="8">
                  <c:v>1396</c:v>
                </c:pt>
                <c:pt idx="9">
                  <c:v>1397</c:v>
                </c:pt>
                <c:pt idx="10">
                  <c:v>1398</c:v>
                </c:pt>
                <c:pt idx="11">
                  <c:v>1399</c:v>
                </c:pt>
                <c:pt idx="12">
                  <c:v>1400</c:v>
                </c:pt>
                <c:pt idx="13">
                  <c:v>1401</c:v>
                </c:pt>
                <c:pt idx="14">
                  <c:v>1402</c:v>
                </c:pt>
                <c:pt idx="15">
                  <c:v>11ماهه1403</c:v>
                </c:pt>
              </c:strCache>
            </c:strRef>
          </c:cat>
          <c:val>
            <c:numRef>
              <c:f>نقدینگی!$C$40:$C$55</c:f>
              <c:numCache>
                <c:formatCode>0.00</c:formatCode>
                <c:ptCount val="16"/>
                <c:pt idx="0">
                  <c:v>235.58891</c:v>
                </c:pt>
                <c:pt idx="1">
                  <c:v>294.88742000000002</c:v>
                </c:pt>
                <c:pt idx="2">
                  <c:v>354.25518999999997</c:v>
                </c:pt>
                <c:pt idx="3">
                  <c:v>460.69359000000003</c:v>
                </c:pt>
                <c:pt idx="4">
                  <c:v>639.55047999999999</c:v>
                </c:pt>
                <c:pt idx="5">
                  <c:v>782.38478999999995</c:v>
                </c:pt>
                <c:pt idx="6">
                  <c:v>1017.28</c:v>
                </c:pt>
                <c:pt idx="7">
                  <c:v>1253.3899999999999</c:v>
                </c:pt>
                <c:pt idx="8">
                  <c:v>1529.98</c:v>
                </c:pt>
                <c:pt idx="9">
                  <c:v>1882.89</c:v>
                </c:pt>
                <c:pt idx="10">
                  <c:v>2472.15</c:v>
                </c:pt>
                <c:pt idx="11">
                  <c:v>3476.1699999999996</c:v>
                </c:pt>
                <c:pt idx="12">
                  <c:v>4832.4400000000005</c:v>
                </c:pt>
                <c:pt idx="13">
                  <c:v>6337.68</c:v>
                </c:pt>
                <c:pt idx="14">
                  <c:v>7877.45</c:v>
                </c:pt>
                <c:pt idx="15">
                  <c:v>9942.01</c:v>
                </c:pt>
              </c:numCache>
            </c:numRef>
          </c:val>
          <c:smooth val="0"/>
          <c:extLst>
            <c:ext xmlns:c16="http://schemas.microsoft.com/office/drawing/2014/chart" uri="{C3380CC4-5D6E-409C-BE32-E72D297353CC}">
              <c16:uniqueId val="{00000000-ACED-4AE4-B631-091077791883}"/>
            </c:ext>
          </c:extLst>
        </c:ser>
        <c:dLbls>
          <c:showLegendKey val="0"/>
          <c:showVal val="0"/>
          <c:showCatName val="0"/>
          <c:showSerName val="0"/>
          <c:showPercent val="0"/>
          <c:showBubbleSize val="0"/>
        </c:dLbls>
        <c:marker val="1"/>
        <c:smooth val="0"/>
        <c:axId val="2048649247"/>
        <c:axId val="2048649727"/>
      </c:lineChart>
      <c:catAx>
        <c:axId val="2048649247"/>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IPT.Nazanin" panose="00000400000000000000" pitchFamily="2" charset="2"/>
                <a:ea typeface="+mn-ea"/>
                <a:cs typeface="B Nazanin" panose="00000400000000000000" pitchFamily="2" charset="-78"/>
              </a:defRPr>
            </a:pPr>
            <a:endParaRPr lang="en-US"/>
          </a:p>
        </c:txPr>
        <c:crossAx val="2048649727"/>
        <c:crosses val="autoZero"/>
        <c:auto val="1"/>
        <c:lblAlgn val="ctr"/>
        <c:lblOffset val="100"/>
        <c:noMultiLvlLbl val="0"/>
      </c:catAx>
      <c:valAx>
        <c:axId val="2048649727"/>
        <c:scaling>
          <c:orientation val="minMax"/>
        </c:scaling>
        <c:delete val="1"/>
        <c:axPos val="l"/>
        <c:numFmt formatCode="0.00" sourceLinked="1"/>
        <c:majorTickMark val="none"/>
        <c:minorTickMark val="none"/>
        <c:tickLblPos val="nextTo"/>
        <c:crossAx val="204864924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38100" cap="flat" cmpd="sng" algn="ctr">
      <a:solidFill>
        <a:srgbClr val="002060"/>
      </a:solidFill>
      <a:round/>
    </a:ln>
    <a:effectLst/>
  </c:spPr>
  <c:txPr>
    <a:bodyPr/>
    <a:lstStyle/>
    <a:p>
      <a:pPr>
        <a:defRPr sz="1400" b="1">
          <a:latin typeface="IPT.Nazanin" panose="00000400000000000000" pitchFamily="2" charset="2"/>
          <a:cs typeface="B Nazanin" panose="00000400000000000000" pitchFamily="2" charset="-78"/>
        </a:defRPr>
      </a:pPr>
      <a:endParaRPr lang="en-US"/>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IPT.Mitra" panose="00000400000000000000" pitchFamily="2" charset="2"/>
                <a:ea typeface="+mn-ea"/>
                <a:cs typeface="B Mitra" panose="00000400000000000000" pitchFamily="2" charset="-78"/>
              </a:defRPr>
            </a:pPr>
            <a:r>
              <a:rPr lang="fa-IR" sz="1600" b="1" dirty="0">
                <a:solidFill>
                  <a:srgbClr val="002060"/>
                </a:solidFill>
              </a:rPr>
              <a:t>روند جریان ورودی سرمایه گذاری مستقیم خارجی در ایران</a:t>
            </a:r>
          </a:p>
          <a:p>
            <a:pPr>
              <a:defRPr b="1"/>
            </a:pPr>
            <a:r>
              <a:rPr lang="fa-IR" sz="1600" b="1" dirty="0">
                <a:solidFill>
                  <a:srgbClr val="002060"/>
                </a:solidFill>
              </a:rPr>
              <a:t> طی سال 13 سال منتهی</a:t>
            </a:r>
            <a:r>
              <a:rPr lang="fa-IR" sz="1600" b="1" baseline="0" dirty="0">
                <a:solidFill>
                  <a:srgbClr val="002060"/>
                </a:solidFill>
              </a:rPr>
              <a:t> به 2023</a:t>
            </a:r>
            <a:r>
              <a:rPr lang="fa-IR" sz="1600" b="1" dirty="0">
                <a:solidFill>
                  <a:srgbClr val="002060"/>
                </a:solidFill>
              </a:rPr>
              <a:t> (میلیو</a:t>
            </a:r>
            <a:r>
              <a:rPr lang="fa-IR" sz="1600" b="1" baseline="0" dirty="0">
                <a:solidFill>
                  <a:srgbClr val="002060"/>
                </a:solidFill>
              </a:rPr>
              <a:t>ن دلار)</a:t>
            </a:r>
            <a:endParaRPr lang="en-US" sz="1600" b="1" dirty="0">
              <a:solidFill>
                <a:srgbClr val="002060"/>
              </a:solidFill>
            </a:endParaRPr>
          </a:p>
        </c:rich>
      </c:tx>
      <c:layout>
        <c:manualLayout>
          <c:xMode val="edge"/>
          <c:yMode val="edge"/>
          <c:x val="0.23345581359180406"/>
          <c:y val="3.8746445700059799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IPT.Mitra" panose="00000400000000000000" pitchFamily="2" charset="2"/>
              <a:ea typeface="+mn-ea"/>
              <a:cs typeface="B Mitra" panose="00000400000000000000" pitchFamily="2" charset="-78"/>
            </a:defRPr>
          </a:pPr>
          <a:endParaRPr lang="en-US"/>
        </a:p>
      </c:txPr>
    </c:title>
    <c:autoTitleDeleted val="0"/>
    <c:plotArea>
      <c:layout>
        <c:manualLayout>
          <c:layoutTarget val="inner"/>
          <c:xMode val="edge"/>
          <c:yMode val="edge"/>
          <c:x val="5.3176694259371424E-2"/>
          <c:y val="0.18771437049866277"/>
          <c:w val="0.92331903223635503"/>
          <c:h val="0.63839100581732811"/>
        </c:manualLayout>
      </c:layout>
      <c:lineChart>
        <c:grouping val="standard"/>
        <c:varyColors val="0"/>
        <c:ser>
          <c:idx val="0"/>
          <c:order val="0"/>
          <c:spPr>
            <a:ln w="38100" cap="rnd">
              <a:solidFill>
                <a:srgbClr val="002060"/>
              </a:solidFill>
              <a:round/>
            </a:ln>
            <a:effectLst/>
          </c:spPr>
          <c:marker>
            <c:symbol val="circle"/>
            <c:size val="5"/>
            <c:spPr>
              <a:solidFill>
                <a:srgbClr val="002060"/>
              </a:solidFill>
              <a:ln w="38100">
                <a:solidFill>
                  <a:srgbClr val="002060"/>
                </a:solidFill>
              </a:ln>
              <a:effectLst/>
            </c:spPr>
          </c:marker>
          <c:dLbls>
            <c:dLbl>
              <c:idx val="6"/>
              <c:layout>
                <c:manualLayout>
                  <c:x val="-2.8473444589414226E-2"/>
                  <c:y val="-4.11680985563135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493-45C9-A8D9-948D147959C7}"/>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493-45C9-A8D9-948D147959C7}"/>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002060"/>
                    </a:solidFill>
                    <a:latin typeface="IPT.Mitra" panose="00000400000000000000" pitchFamily="2" charset="2"/>
                    <a:ea typeface="+mn-ea"/>
                    <a:cs typeface="B Mitra" panose="00000400000000000000" pitchFamily="2" charset="-78"/>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Sheet6!$A$2:$A$14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Sheet6!$C$2:$C$14</c:f>
              <c:numCache>
                <c:formatCode>General</c:formatCode>
                <c:ptCount val="13"/>
                <c:pt idx="0">
                  <c:v>4276.7186899999997</c:v>
                </c:pt>
                <c:pt idx="1">
                  <c:v>4661.7344000000003</c:v>
                </c:pt>
                <c:pt idx="2">
                  <c:v>3049.9450000000002</c:v>
                </c:pt>
                <c:pt idx="3">
                  <c:v>2105.4940000000001</c:v>
                </c:pt>
                <c:pt idx="4">
                  <c:v>2050</c:v>
                </c:pt>
                <c:pt idx="5">
                  <c:v>3372</c:v>
                </c:pt>
                <c:pt idx="6">
                  <c:v>5019</c:v>
                </c:pt>
                <c:pt idx="7">
                  <c:v>2373</c:v>
                </c:pt>
                <c:pt idx="8">
                  <c:v>1508</c:v>
                </c:pt>
                <c:pt idx="9">
                  <c:v>1342</c:v>
                </c:pt>
                <c:pt idx="10">
                  <c:v>1425</c:v>
                </c:pt>
                <c:pt idx="11">
                  <c:v>1500</c:v>
                </c:pt>
                <c:pt idx="12">
                  <c:v>1422</c:v>
                </c:pt>
              </c:numCache>
            </c:numRef>
          </c:val>
          <c:smooth val="0"/>
          <c:extLst>
            <c:ext xmlns:c16="http://schemas.microsoft.com/office/drawing/2014/chart" uri="{C3380CC4-5D6E-409C-BE32-E72D297353CC}">
              <c16:uniqueId val="{00000000-C493-45C9-A8D9-948D147959C7}"/>
            </c:ext>
          </c:extLst>
        </c:ser>
        <c:dLbls>
          <c:showLegendKey val="0"/>
          <c:showVal val="0"/>
          <c:showCatName val="0"/>
          <c:showSerName val="0"/>
          <c:showPercent val="0"/>
          <c:showBubbleSize val="0"/>
        </c:dLbls>
        <c:marker val="1"/>
        <c:smooth val="0"/>
        <c:axId val="1376458080"/>
        <c:axId val="1376448960"/>
      </c:lineChart>
      <c:catAx>
        <c:axId val="137645808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1" i="0" u="none" strike="noStrike" kern="1200" baseline="0">
                <a:solidFill>
                  <a:schemeClr val="tx1"/>
                </a:solidFill>
                <a:latin typeface="IPT.Mitra" panose="00000400000000000000" pitchFamily="2" charset="2"/>
                <a:ea typeface="+mn-ea"/>
                <a:cs typeface="B Mitra" panose="00000400000000000000" pitchFamily="2" charset="-78"/>
              </a:defRPr>
            </a:pPr>
            <a:endParaRPr lang="en-US"/>
          </a:p>
        </c:txPr>
        <c:crossAx val="1376448960"/>
        <c:crosses val="autoZero"/>
        <c:auto val="1"/>
        <c:lblAlgn val="ctr"/>
        <c:lblOffset val="100"/>
        <c:noMultiLvlLbl val="0"/>
      </c:catAx>
      <c:valAx>
        <c:axId val="1376448960"/>
        <c:scaling>
          <c:orientation val="minMax"/>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IPT.Mitra" panose="00000400000000000000" pitchFamily="2" charset="2"/>
                <a:ea typeface="+mn-ea"/>
                <a:cs typeface="B Mitra" panose="00000400000000000000" pitchFamily="2" charset="-78"/>
              </a:defRPr>
            </a:pPr>
            <a:endParaRPr lang="en-US"/>
          </a:p>
        </c:txPr>
        <c:crossAx val="13764580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57150" cap="flat" cmpd="sng" algn="ctr">
      <a:solidFill>
        <a:srgbClr val="002060"/>
      </a:solidFill>
      <a:round/>
    </a:ln>
    <a:effectLst/>
  </c:spPr>
  <c:txPr>
    <a:bodyPr/>
    <a:lstStyle/>
    <a:p>
      <a:pPr>
        <a:defRPr>
          <a:solidFill>
            <a:schemeClr val="tx1"/>
          </a:solidFill>
          <a:latin typeface="IPT.Mitra" panose="00000400000000000000" pitchFamily="2" charset="2"/>
          <a:cs typeface="B Mitra" panose="00000400000000000000" pitchFamily="2" charset="-78"/>
        </a:defRPr>
      </a:pPr>
      <a:endParaRPr lang="en-US"/>
    </a:p>
  </c:txPr>
  <c:externalData r:id="rId3">
    <c:autoUpdate val="0"/>
  </c:externalData>
  <c:userShapes r:id="rId4"/>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IPT.Nazanin" panose="00000400000000000000" pitchFamily="2" charset="2"/>
                <a:ea typeface="+mn-ea"/>
                <a:cs typeface="B Nazanin" panose="00000400000000000000" pitchFamily="2" charset="-78"/>
              </a:defRPr>
            </a:pPr>
            <a:r>
              <a:rPr lang="fa-IR" sz="1600" dirty="0">
                <a:solidFill>
                  <a:srgbClr val="002060"/>
                </a:solidFill>
              </a:rPr>
              <a:t>عملکرد</a:t>
            </a:r>
            <a:r>
              <a:rPr lang="fa-IR" sz="1600" baseline="0" dirty="0">
                <a:solidFill>
                  <a:srgbClr val="002060"/>
                </a:solidFill>
              </a:rPr>
              <a:t> </a:t>
            </a:r>
            <a:r>
              <a:rPr lang="fa-IR" sz="1600" dirty="0">
                <a:solidFill>
                  <a:srgbClr val="002060"/>
                </a:solidFill>
              </a:rPr>
              <a:t>تراز عملیاتی بودجه عمومی دولت (هزار میلیارد تومان)</a:t>
            </a:r>
            <a:endParaRPr lang="en-US" sz="1600" dirty="0">
              <a:solidFill>
                <a:srgbClr val="002060"/>
              </a:solidFill>
            </a:endParaRPr>
          </a:p>
        </c:rich>
      </c:tx>
      <c:layout>
        <c:manualLayout>
          <c:xMode val="edge"/>
          <c:yMode val="edge"/>
          <c:x val="0.23249838752728461"/>
          <c:y val="4.6321261425625128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IPT.Nazanin" panose="00000400000000000000" pitchFamily="2" charset="2"/>
              <a:ea typeface="+mn-ea"/>
              <a:cs typeface="B Nazanin" panose="00000400000000000000" pitchFamily="2" charset="-78"/>
            </a:defRPr>
          </a:pPr>
          <a:endParaRPr lang="en-US"/>
        </a:p>
      </c:txPr>
    </c:title>
    <c:autoTitleDeleted val="0"/>
    <c:plotArea>
      <c:layout>
        <c:manualLayout>
          <c:layoutTarget val="inner"/>
          <c:xMode val="edge"/>
          <c:yMode val="edge"/>
          <c:x val="2.3504273504273504E-2"/>
          <c:y val="0.23512279117976495"/>
          <c:w val="0.95299145299145294"/>
          <c:h val="0.68906889983233699"/>
        </c:manualLayout>
      </c:layout>
      <c:barChart>
        <c:barDir val="col"/>
        <c:grouping val="clustered"/>
        <c:varyColors val="0"/>
        <c:ser>
          <c:idx val="0"/>
          <c:order val="0"/>
          <c:spPr>
            <a:solidFill>
              <a:srgbClr val="002060"/>
            </a:solidFill>
            <a:ln>
              <a:solidFill>
                <a:schemeClr val="tx1"/>
              </a:solid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lumMod val="50000"/>
                      </a:schemeClr>
                    </a:solidFill>
                    <a:latin typeface="IPT.Nazanin" panose="00000400000000000000" pitchFamily="2" charset="2"/>
                    <a:ea typeface="+mn-ea"/>
                    <a:cs typeface="B Nazanin" panose="00000400000000000000" pitchFamily="2" charset="-78"/>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'تراز عملیاتی'!$A$9:$A$23</c:f>
              <c:strCache>
                <c:ptCount val="15"/>
                <c:pt idx="0">
                  <c:v>1388</c:v>
                </c:pt>
                <c:pt idx="1">
                  <c:v>1389</c:v>
                </c:pt>
                <c:pt idx="2">
                  <c:v>1390</c:v>
                </c:pt>
                <c:pt idx="3">
                  <c:v>1391</c:v>
                </c:pt>
                <c:pt idx="4">
                  <c:v>1392</c:v>
                </c:pt>
                <c:pt idx="5">
                  <c:v>1393</c:v>
                </c:pt>
                <c:pt idx="6">
                  <c:v>1394</c:v>
                </c:pt>
                <c:pt idx="7">
                  <c:v>1395</c:v>
                </c:pt>
                <c:pt idx="8">
                  <c:v>1396</c:v>
                </c:pt>
                <c:pt idx="9">
                  <c:v>1397</c:v>
                </c:pt>
                <c:pt idx="10">
                  <c:v>1398</c:v>
                </c:pt>
                <c:pt idx="11">
                  <c:v>1399</c:v>
                </c:pt>
                <c:pt idx="12">
                  <c:v>1400</c:v>
                </c:pt>
                <c:pt idx="13">
                  <c:v>1401</c:v>
                </c:pt>
                <c:pt idx="14">
                  <c:v>1402</c:v>
                </c:pt>
              </c:strCache>
            </c:strRef>
          </c:cat>
          <c:val>
            <c:numRef>
              <c:f>'تراز عملیاتی'!$C$9:$C$23</c:f>
              <c:numCache>
                <c:formatCode>0.0</c:formatCode>
                <c:ptCount val="15"/>
                <c:pt idx="0">
                  <c:v>-12.723775985166901</c:v>
                </c:pt>
                <c:pt idx="1">
                  <c:v>-27.505354974180001</c:v>
                </c:pt>
                <c:pt idx="2">
                  <c:v>-33.323147384416998</c:v>
                </c:pt>
                <c:pt idx="3">
                  <c:v>-32.179000529544396</c:v>
                </c:pt>
                <c:pt idx="4">
                  <c:v>-48.0262862838022</c:v>
                </c:pt>
                <c:pt idx="5">
                  <c:v>-46.072236417844401</c:v>
                </c:pt>
                <c:pt idx="6">
                  <c:v>-58.313986364965501</c:v>
                </c:pt>
                <c:pt idx="7">
                  <c:v>-61.169038390820603</c:v>
                </c:pt>
                <c:pt idx="8">
                  <c:v>-75.3339</c:v>
                </c:pt>
                <c:pt idx="9">
                  <c:v>-93.785193311077094</c:v>
                </c:pt>
                <c:pt idx="10">
                  <c:v>-119.604601156391</c:v>
                </c:pt>
                <c:pt idx="11">
                  <c:v>-175.53644037314498</c:v>
                </c:pt>
                <c:pt idx="12">
                  <c:v>-312.600804674752</c:v>
                </c:pt>
                <c:pt idx="13">
                  <c:v>-490.9119337332595</c:v>
                </c:pt>
                <c:pt idx="14" formatCode="General">
                  <c:v>-411</c:v>
                </c:pt>
              </c:numCache>
            </c:numRef>
          </c:val>
          <c:extLst>
            <c:ext xmlns:c16="http://schemas.microsoft.com/office/drawing/2014/chart" uri="{C3380CC4-5D6E-409C-BE32-E72D297353CC}">
              <c16:uniqueId val="{00000000-BCEA-470C-9465-02DCD8181225}"/>
            </c:ext>
          </c:extLst>
        </c:ser>
        <c:dLbls>
          <c:showLegendKey val="0"/>
          <c:showVal val="0"/>
          <c:showCatName val="0"/>
          <c:showSerName val="0"/>
          <c:showPercent val="0"/>
          <c:showBubbleSize val="0"/>
        </c:dLbls>
        <c:gapWidth val="89"/>
        <c:overlap val="-27"/>
        <c:axId val="2048649247"/>
        <c:axId val="2048649727"/>
      </c:barChart>
      <c:catAx>
        <c:axId val="2048649247"/>
        <c:scaling>
          <c:orientation val="minMax"/>
        </c:scaling>
        <c:delete val="0"/>
        <c:axPos val="b"/>
        <c:numFmt formatCode="General" sourceLinked="1"/>
        <c:majorTickMark val="none"/>
        <c:minorTickMark val="none"/>
        <c:tickLblPos val="high"/>
        <c:spPr>
          <a:noFill/>
          <a:ln w="952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IPT.Nazanin" panose="00000400000000000000" pitchFamily="2" charset="2"/>
                <a:ea typeface="+mn-ea"/>
                <a:cs typeface="B Nazanin" panose="00000400000000000000" pitchFamily="2" charset="-78"/>
              </a:defRPr>
            </a:pPr>
            <a:endParaRPr lang="en-US"/>
          </a:p>
        </c:txPr>
        <c:crossAx val="2048649727"/>
        <c:crosses val="autoZero"/>
        <c:auto val="1"/>
        <c:lblAlgn val="ctr"/>
        <c:lblOffset val="100"/>
        <c:noMultiLvlLbl val="0"/>
      </c:catAx>
      <c:valAx>
        <c:axId val="2048649727"/>
        <c:scaling>
          <c:orientation val="minMax"/>
        </c:scaling>
        <c:delete val="1"/>
        <c:axPos val="l"/>
        <c:numFmt formatCode="0.0" sourceLinked="1"/>
        <c:majorTickMark val="none"/>
        <c:minorTickMark val="none"/>
        <c:tickLblPos val="nextTo"/>
        <c:crossAx val="204864924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38100" cap="flat" cmpd="sng" algn="ctr">
      <a:solidFill>
        <a:srgbClr val="002060"/>
      </a:solidFill>
      <a:round/>
    </a:ln>
    <a:effectLst/>
  </c:spPr>
  <c:txPr>
    <a:bodyPr/>
    <a:lstStyle/>
    <a:p>
      <a:pPr>
        <a:defRPr sz="1400" b="1">
          <a:latin typeface="IPT.Nazanin" panose="00000400000000000000" pitchFamily="2" charset="2"/>
          <a:cs typeface="B Nazanin" panose="00000400000000000000" pitchFamily="2" charset="-78"/>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IPT.Mitra" panose="00000400000000000000" pitchFamily="2" charset="2"/>
                <a:ea typeface="+mn-ea"/>
                <a:cs typeface="B Mitra" panose="00000400000000000000" pitchFamily="2" charset="-78"/>
              </a:defRPr>
            </a:pPr>
            <a:r>
              <a:rPr lang="fa-IR" sz="1600" b="1" dirty="0">
                <a:solidFill>
                  <a:srgbClr val="002060"/>
                </a:solidFill>
              </a:rPr>
              <a:t>روند سرمایه‏گذاری واقعی به قیمت‏های ثابت 1395</a:t>
            </a:r>
          </a:p>
          <a:p>
            <a:pPr>
              <a:defRPr b="1"/>
            </a:pPr>
            <a:r>
              <a:rPr lang="fa-IR" sz="1600" b="1" dirty="0">
                <a:solidFill>
                  <a:srgbClr val="002060"/>
                </a:solidFill>
              </a:rPr>
              <a:t>(هزارمیلیارد تومان)</a:t>
            </a:r>
          </a:p>
          <a:p>
            <a:pPr>
              <a:defRPr b="1"/>
            </a:pPr>
            <a:endParaRPr lang="en-US" sz="1600" b="1" dirty="0">
              <a:solidFill>
                <a:srgbClr val="002060"/>
              </a:solidFill>
            </a:endParaRPr>
          </a:p>
        </c:rich>
      </c:tx>
      <c:layout>
        <c:manualLayout>
          <c:xMode val="edge"/>
          <c:yMode val="edge"/>
          <c:x val="0.29177612223894711"/>
          <c:y val="2.4216533180178062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IPT.Mitra" panose="00000400000000000000" pitchFamily="2" charset="2"/>
              <a:ea typeface="+mn-ea"/>
              <a:cs typeface="B Mitra" panose="00000400000000000000" pitchFamily="2" charset="-78"/>
            </a:defRPr>
          </a:pPr>
          <a:endParaRPr lang="en-US"/>
        </a:p>
      </c:txPr>
    </c:title>
    <c:autoTitleDeleted val="0"/>
    <c:plotArea>
      <c:layout>
        <c:manualLayout>
          <c:layoutTarget val="inner"/>
          <c:xMode val="edge"/>
          <c:yMode val="edge"/>
          <c:x val="6.0959687731341278E-2"/>
          <c:y val="0.14651880307507412"/>
          <c:w val="0.91553603876438527"/>
          <c:h val="0.69553350299759165"/>
        </c:manualLayout>
      </c:layout>
      <c:lineChart>
        <c:grouping val="standard"/>
        <c:varyColors val="0"/>
        <c:ser>
          <c:idx val="0"/>
          <c:order val="0"/>
          <c:tx>
            <c:strRef>
              <c:f>Sheet4!$B$5</c:f>
              <c:strCache>
                <c:ptCount val="1"/>
                <c:pt idx="0">
                  <c:v>ماشين آلات</c:v>
                </c:pt>
              </c:strCache>
            </c:strRef>
          </c:tx>
          <c:spPr>
            <a:ln w="28575" cap="rnd">
              <a:solidFill>
                <a:srgbClr val="006600"/>
              </a:solidFill>
              <a:round/>
            </a:ln>
            <a:effectLst/>
          </c:spPr>
          <c:marker>
            <c:symbol val="triangle"/>
            <c:size val="7"/>
            <c:spPr>
              <a:solidFill>
                <a:schemeClr val="accent6">
                  <a:lumMod val="75000"/>
                </a:schemeClr>
              </a:solidFill>
              <a:ln w="9525">
                <a:solidFill>
                  <a:srgbClr val="006600"/>
                </a:solidFill>
              </a:ln>
              <a:effectLst/>
            </c:spPr>
          </c:marker>
          <c:dLbls>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7EF-446B-A58C-B12F70BFD604}"/>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IPT.Mitra" panose="00000400000000000000" pitchFamily="2" charset="2"/>
                    <a:ea typeface="+mn-ea"/>
                    <a:cs typeface="B Mitra" panose="00000400000000000000" pitchFamily="2" charset="-78"/>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Sheet4!$C$4:$O$4</c:f>
              <c:numCache>
                <c:formatCode>General</c:formatCode>
                <c:ptCount val="13"/>
                <c:pt idx="0">
                  <c:v>1390</c:v>
                </c:pt>
                <c:pt idx="1">
                  <c:v>1391</c:v>
                </c:pt>
                <c:pt idx="2">
                  <c:v>1392</c:v>
                </c:pt>
                <c:pt idx="3">
                  <c:v>1393</c:v>
                </c:pt>
                <c:pt idx="4">
                  <c:v>1394</c:v>
                </c:pt>
                <c:pt idx="5">
                  <c:v>1395</c:v>
                </c:pt>
                <c:pt idx="6">
                  <c:v>1396</c:v>
                </c:pt>
                <c:pt idx="7">
                  <c:v>1397</c:v>
                </c:pt>
                <c:pt idx="8">
                  <c:v>1398</c:v>
                </c:pt>
                <c:pt idx="9">
                  <c:v>1399</c:v>
                </c:pt>
                <c:pt idx="10">
                  <c:v>1400</c:v>
                </c:pt>
                <c:pt idx="11">
                  <c:v>1401</c:v>
                </c:pt>
                <c:pt idx="12">
                  <c:v>1402</c:v>
                </c:pt>
              </c:numCache>
            </c:numRef>
          </c:cat>
          <c:val>
            <c:numRef>
              <c:f>Sheet4!$C$5:$O$5</c:f>
              <c:numCache>
                <c:formatCode>0</c:formatCode>
                <c:ptCount val="13"/>
                <c:pt idx="0">
                  <c:v>259.53364243360198</c:v>
                </c:pt>
                <c:pt idx="1">
                  <c:v>163.21260475809788</c:v>
                </c:pt>
                <c:pt idx="2">
                  <c:v>133.82634471094389</c:v>
                </c:pt>
                <c:pt idx="3">
                  <c:v>145.8355614830968</c:v>
                </c:pt>
                <c:pt idx="4">
                  <c:v>114.47821382563927</c:v>
                </c:pt>
                <c:pt idx="5">
                  <c:v>122.7756424500235</c:v>
                </c:pt>
                <c:pt idx="6">
                  <c:v>125.55259268091652</c:v>
                </c:pt>
                <c:pt idx="7">
                  <c:v>98.929566130482982</c:v>
                </c:pt>
                <c:pt idx="8">
                  <c:v>85.896078113794189</c:v>
                </c:pt>
                <c:pt idx="9">
                  <c:v>88.861835276745083</c:v>
                </c:pt>
                <c:pt idx="10">
                  <c:v>99.940497192484642</c:v>
                </c:pt>
                <c:pt idx="11">
                  <c:v>115.3</c:v>
                </c:pt>
                <c:pt idx="12">
                  <c:v>124.4</c:v>
                </c:pt>
              </c:numCache>
            </c:numRef>
          </c:val>
          <c:smooth val="0"/>
          <c:extLst>
            <c:ext xmlns:c16="http://schemas.microsoft.com/office/drawing/2014/chart" uri="{C3380CC4-5D6E-409C-BE32-E72D297353CC}">
              <c16:uniqueId val="{00000001-07EF-446B-A58C-B12F70BFD604}"/>
            </c:ext>
          </c:extLst>
        </c:ser>
        <c:ser>
          <c:idx val="1"/>
          <c:order val="1"/>
          <c:tx>
            <c:strRef>
              <c:f>Sheet4!$B$6</c:f>
              <c:strCache>
                <c:ptCount val="1"/>
                <c:pt idx="0">
                  <c:v>ساختمان     </c:v>
                </c:pt>
              </c:strCache>
            </c:strRef>
          </c:tx>
          <c:spPr>
            <a:ln w="28575" cap="rnd">
              <a:solidFill>
                <a:schemeClr val="tx1"/>
              </a:solidFill>
              <a:round/>
            </a:ln>
            <a:effectLst/>
          </c:spPr>
          <c:marker>
            <c:symbol val="diamond"/>
            <c:size val="7"/>
            <c:spPr>
              <a:solidFill>
                <a:schemeClr val="tx1"/>
              </a:solidFill>
              <a:ln w="9525">
                <a:solidFill>
                  <a:schemeClr val="tx1"/>
                </a:solidFill>
              </a:ln>
              <a:effectLst/>
            </c:spPr>
          </c:marker>
          <c:dLbls>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7EF-446B-A58C-B12F70BFD604}"/>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IPT.Mitra" panose="00000400000000000000" pitchFamily="2" charset="2"/>
                    <a:ea typeface="+mn-ea"/>
                    <a:cs typeface="B Mitra" panose="00000400000000000000" pitchFamily="2" charset="-78"/>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Sheet4!$C$4:$O$4</c:f>
              <c:numCache>
                <c:formatCode>General</c:formatCode>
                <c:ptCount val="13"/>
                <c:pt idx="0">
                  <c:v>1390</c:v>
                </c:pt>
                <c:pt idx="1">
                  <c:v>1391</c:v>
                </c:pt>
                <c:pt idx="2">
                  <c:v>1392</c:v>
                </c:pt>
                <c:pt idx="3">
                  <c:v>1393</c:v>
                </c:pt>
                <c:pt idx="4">
                  <c:v>1394</c:v>
                </c:pt>
                <c:pt idx="5">
                  <c:v>1395</c:v>
                </c:pt>
                <c:pt idx="6">
                  <c:v>1396</c:v>
                </c:pt>
                <c:pt idx="7">
                  <c:v>1397</c:v>
                </c:pt>
                <c:pt idx="8">
                  <c:v>1398</c:v>
                </c:pt>
                <c:pt idx="9">
                  <c:v>1399</c:v>
                </c:pt>
                <c:pt idx="10">
                  <c:v>1400</c:v>
                </c:pt>
                <c:pt idx="11">
                  <c:v>1401</c:v>
                </c:pt>
                <c:pt idx="12">
                  <c:v>1402</c:v>
                </c:pt>
              </c:numCache>
            </c:numRef>
          </c:cat>
          <c:val>
            <c:numRef>
              <c:f>Sheet4!$C$6:$O$6</c:f>
              <c:numCache>
                <c:formatCode>0</c:formatCode>
                <c:ptCount val="13"/>
                <c:pt idx="0">
                  <c:v>255.6065546266106</c:v>
                </c:pt>
                <c:pt idx="1">
                  <c:v>228.27108434385727</c:v>
                </c:pt>
                <c:pt idx="2">
                  <c:v>209.97011066416266</c:v>
                </c:pt>
                <c:pt idx="3">
                  <c:v>222.62248261100984</c:v>
                </c:pt>
                <c:pt idx="4">
                  <c:v>198.02063966989388</c:v>
                </c:pt>
                <c:pt idx="5">
                  <c:v>184.17838435692465</c:v>
                </c:pt>
                <c:pt idx="6">
                  <c:v>179.31066448894251</c:v>
                </c:pt>
                <c:pt idx="7">
                  <c:v>158.84795915997788</c:v>
                </c:pt>
                <c:pt idx="8">
                  <c:v>155.52321025825631</c:v>
                </c:pt>
                <c:pt idx="9">
                  <c:v>161.35552833829325</c:v>
                </c:pt>
                <c:pt idx="10">
                  <c:v>149.9</c:v>
                </c:pt>
                <c:pt idx="11">
                  <c:v>151.69999999999999</c:v>
                </c:pt>
                <c:pt idx="12">
                  <c:v>162.4</c:v>
                </c:pt>
              </c:numCache>
            </c:numRef>
          </c:val>
          <c:smooth val="0"/>
          <c:extLst>
            <c:ext xmlns:c16="http://schemas.microsoft.com/office/drawing/2014/chart" uri="{C3380CC4-5D6E-409C-BE32-E72D297353CC}">
              <c16:uniqueId val="{00000003-07EF-446B-A58C-B12F70BFD604}"/>
            </c:ext>
          </c:extLst>
        </c:ser>
        <c:dLbls>
          <c:showLegendKey val="0"/>
          <c:showVal val="0"/>
          <c:showCatName val="0"/>
          <c:showSerName val="0"/>
          <c:showPercent val="0"/>
          <c:showBubbleSize val="0"/>
        </c:dLbls>
        <c:marker val="1"/>
        <c:smooth val="0"/>
        <c:axId val="453983072"/>
        <c:axId val="86116480"/>
      </c:lineChart>
      <c:catAx>
        <c:axId val="45398307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1" i="0" u="none" strike="noStrike" kern="1200" baseline="0">
                <a:solidFill>
                  <a:sysClr val="windowText" lastClr="000000"/>
                </a:solidFill>
                <a:latin typeface="IPT.Mitra" panose="00000400000000000000" pitchFamily="2" charset="2"/>
                <a:ea typeface="+mn-ea"/>
                <a:cs typeface="B Mitra" panose="00000400000000000000" pitchFamily="2" charset="-78"/>
              </a:defRPr>
            </a:pPr>
            <a:endParaRPr lang="en-US"/>
          </a:p>
        </c:txPr>
        <c:crossAx val="86116480"/>
        <c:crosses val="autoZero"/>
        <c:auto val="1"/>
        <c:lblAlgn val="ctr"/>
        <c:lblOffset val="100"/>
        <c:noMultiLvlLbl val="0"/>
      </c:catAx>
      <c:valAx>
        <c:axId val="86116480"/>
        <c:scaling>
          <c:orientation val="minMax"/>
        </c:scaling>
        <c:delete val="0"/>
        <c:axPos val="l"/>
        <c:majorGridlines>
          <c:spPr>
            <a:ln w="9525" cap="flat" cmpd="sng" algn="ctr">
              <a:solidFill>
                <a:schemeClr val="bg1">
                  <a:lumMod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IPT.Mitra" panose="00000400000000000000" pitchFamily="2" charset="2"/>
                <a:ea typeface="+mn-ea"/>
                <a:cs typeface="B Mitra" panose="00000400000000000000" pitchFamily="2" charset="-78"/>
              </a:defRPr>
            </a:pPr>
            <a:endParaRPr lang="en-US"/>
          </a:p>
        </c:txPr>
        <c:crossAx val="453983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1" i="0" u="none" strike="noStrike" kern="1200" baseline="0">
              <a:solidFill>
                <a:sysClr val="windowText" lastClr="000000"/>
              </a:solidFill>
              <a:latin typeface="IPT.Mitra" panose="00000400000000000000" pitchFamily="2" charset="2"/>
              <a:ea typeface="+mn-ea"/>
              <a:cs typeface="B Mitra" panose="00000400000000000000" pitchFamily="2" charset="-78"/>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57150" cap="flat" cmpd="sng" algn="ctr">
      <a:solidFill>
        <a:srgbClr val="002060"/>
      </a:solidFill>
      <a:round/>
    </a:ln>
    <a:effectLst/>
  </c:spPr>
  <c:txPr>
    <a:bodyPr/>
    <a:lstStyle/>
    <a:p>
      <a:pPr>
        <a:defRPr>
          <a:solidFill>
            <a:sysClr val="windowText" lastClr="000000"/>
          </a:solidFill>
          <a:latin typeface="IPT.Mitra" panose="00000400000000000000" pitchFamily="2" charset="2"/>
          <a:cs typeface="B Mitra" panose="00000400000000000000" pitchFamily="2" charset="-78"/>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rtl="1">
              <a:defRPr sz="1400" b="0" i="0" u="none" strike="noStrike" kern="1200" spc="0" baseline="0">
                <a:solidFill>
                  <a:sysClr val="windowText" lastClr="000000"/>
                </a:solidFill>
                <a:latin typeface="+mn-lt"/>
                <a:ea typeface="+mn-ea"/>
                <a:cs typeface="B Mitra" panose="00000400000000000000" pitchFamily="2" charset="-78"/>
              </a:defRPr>
            </a:pPr>
            <a:r>
              <a:rPr lang="fa-IR" sz="1600" b="1" dirty="0">
                <a:solidFill>
                  <a:srgbClr val="002060"/>
                </a:solidFill>
              </a:rPr>
              <a:t>نرخ تورم مصرف کننده خانوارهای شهری (100=1400)، درصد</a:t>
            </a:r>
            <a:endParaRPr lang="en-US" sz="1600" b="1" dirty="0">
              <a:solidFill>
                <a:srgbClr val="002060"/>
              </a:solidFill>
            </a:endParaRPr>
          </a:p>
        </c:rich>
      </c:tx>
      <c:layout>
        <c:manualLayout>
          <c:xMode val="edge"/>
          <c:yMode val="edge"/>
          <c:x val="0.23483214771669617"/>
          <c:y val="1.2151630921097452E-2"/>
        </c:manualLayout>
      </c:layout>
      <c:overlay val="0"/>
      <c:spPr>
        <a:noFill/>
        <a:ln>
          <a:noFill/>
        </a:ln>
        <a:effectLst/>
      </c:spPr>
      <c:txPr>
        <a:bodyPr rot="0" spcFirstLastPara="1" vertOverflow="ellipsis" vert="horz" wrap="square" anchor="ctr" anchorCtr="1"/>
        <a:lstStyle/>
        <a:p>
          <a:pPr rtl="1">
            <a:defRPr sz="1400" b="0" i="0" u="none" strike="noStrike" kern="1200" spc="0" baseline="0">
              <a:solidFill>
                <a:sysClr val="windowText" lastClr="000000"/>
              </a:solidFill>
              <a:latin typeface="+mn-lt"/>
              <a:ea typeface="+mn-ea"/>
              <a:cs typeface="B Mitra" panose="00000400000000000000" pitchFamily="2" charset="-78"/>
            </a:defRPr>
          </a:pPr>
          <a:endParaRPr lang="en-US"/>
        </a:p>
      </c:txPr>
    </c:title>
    <c:autoTitleDeleted val="0"/>
    <c:plotArea>
      <c:layout>
        <c:manualLayout>
          <c:layoutTarget val="inner"/>
          <c:xMode val="edge"/>
          <c:yMode val="edge"/>
          <c:x val="4.2375496332189247E-2"/>
          <c:y val="0.11362704244607154"/>
          <c:w val="0.93412023016353729"/>
          <c:h val="0.74181181233814886"/>
        </c:manualLayout>
      </c:layout>
      <c:lineChart>
        <c:grouping val="standard"/>
        <c:varyColors val="0"/>
        <c:ser>
          <c:idx val="0"/>
          <c:order val="0"/>
          <c:spPr>
            <a:ln w="38100" cap="rnd">
              <a:solidFill>
                <a:srgbClr val="002060"/>
              </a:solidFill>
              <a:round/>
            </a:ln>
            <a:effectLst/>
          </c:spPr>
          <c:marker>
            <c:symbol val="circle"/>
            <c:size val="5"/>
            <c:spPr>
              <a:solidFill>
                <a:schemeClr val="accent6">
                  <a:lumMod val="75000"/>
                </a:schemeClr>
              </a:solidFill>
              <a:ln w="38100">
                <a:solidFill>
                  <a:srgbClr val="002060"/>
                </a:solidFill>
              </a:ln>
              <a:effectLst/>
            </c:spPr>
          </c:marker>
          <c:cat>
            <c:numRef>
              <c:f>Sheet2!$A$4:$A$56</c:f>
              <c:numCache>
                <c:formatCode>General</c:formatCode>
                <c:ptCount val="45"/>
                <c:pt idx="0">
                  <c:v>1358</c:v>
                </c:pt>
                <c:pt idx="1">
                  <c:v>1359</c:v>
                </c:pt>
                <c:pt idx="2">
                  <c:v>1360</c:v>
                </c:pt>
                <c:pt idx="3">
                  <c:v>1361</c:v>
                </c:pt>
                <c:pt idx="4">
                  <c:v>1362</c:v>
                </c:pt>
                <c:pt idx="5">
                  <c:v>1363</c:v>
                </c:pt>
                <c:pt idx="6">
                  <c:v>1364</c:v>
                </c:pt>
                <c:pt idx="7">
                  <c:v>1365</c:v>
                </c:pt>
                <c:pt idx="8">
                  <c:v>1366</c:v>
                </c:pt>
                <c:pt idx="9">
                  <c:v>1367</c:v>
                </c:pt>
                <c:pt idx="10">
                  <c:v>1368</c:v>
                </c:pt>
                <c:pt idx="11">
                  <c:v>1369</c:v>
                </c:pt>
                <c:pt idx="12">
                  <c:v>1370</c:v>
                </c:pt>
                <c:pt idx="13">
                  <c:v>1371</c:v>
                </c:pt>
                <c:pt idx="14">
                  <c:v>1372</c:v>
                </c:pt>
                <c:pt idx="15">
                  <c:v>1373</c:v>
                </c:pt>
                <c:pt idx="16">
                  <c:v>1374</c:v>
                </c:pt>
                <c:pt idx="17">
                  <c:v>1375</c:v>
                </c:pt>
                <c:pt idx="18">
                  <c:v>1376</c:v>
                </c:pt>
                <c:pt idx="19">
                  <c:v>1377</c:v>
                </c:pt>
                <c:pt idx="20">
                  <c:v>1378</c:v>
                </c:pt>
                <c:pt idx="21">
                  <c:v>1379</c:v>
                </c:pt>
                <c:pt idx="22">
                  <c:v>1380</c:v>
                </c:pt>
                <c:pt idx="23">
                  <c:v>1381</c:v>
                </c:pt>
                <c:pt idx="24">
                  <c:v>1382</c:v>
                </c:pt>
                <c:pt idx="25">
                  <c:v>1383</c:v>
                </c:pt>
                <c:pt idx="26">
                  <c:v>1384</c:v>
                </c:pt>
                <c:pt idx="27">
                  <c:v>1385</c:v>
                </c:pt>
                <c:pt idx="28">
                  <c:v>1386</c:v>
                </c:pt>
                <c:pt idx="29">
                  <c:v>1387</c:v>
                </c:pt>
                <c:pt idx="30">
                  <c:v>1388</c:v>
                </c:pt>
                <c:pt idx="31">
                  <c:v>1389</c:v>
                </c:pt>
                <c:pt idx="32">
                  <c:v>1390</c:v>
                </c:pt>
                <c:pt idx="33">
                  <c:v>1391</c:v>
                </c:pt>
                <c:pt idx="34">
                  <c:v>1392</c:v>
                </c:pt>
                <c:pt idx="35">
                  <c:v>1393</c:v>
                </c:pt>
                <c:pt idx="36">
                  <c:v>1394</c:v>
                </c:pt>
                <c:pt idx="37">
                  <c:v>1395</c:v>
                </c:pt>
                <c:pt idx="38">
                  <c:v>1396</c:v>
                </c:pt>
                <c:pt idx="39">
                  <c:v>1397</c:v>
                </c:pt>
                <c:pt idx="40">
                  <c:v>1398</c:v>
                </c:pt>
                <c:pt idx="41">
                  <c:v>1399</c:v>
                </c:pt>
                <c:pt idx="42">
                  <c:v>1400</c:v>
                </c:pt>
                <c:pt idx="43">
                  <c:v>1401</c:v>
                </c:pt>
                <c:pt idx="44">
                  <c:v>1402</c:v>
                </c:pt>
              </c:numCache>
              <c:extLst/>
            </c:numRef>
          </c:cat>
          <c:val>
            <c:numRef>
              <c:f>Sheet2!$C$4:$C$56</c:f>
              <c:numCache>
                <c:formatCode>0.00</c:formatCode>
                <c:ptCount val="45"/>
                <c:pt idx="0">
                  <c:v>11.678832116788328</c:v>
                </c:pt>
                <c:pt idx="1">
                  <c:v>24.183006535947715</c:v>
                </c:pt>
                <c:pt idx="2">
                  <c:v>23.15789473684211</c:v>
                </c:pt>
                <c:pt idx="3">
                  <c:v>12.917907288773488</c:v>
                </c:pt>
                <c:pt idx="4">
                  <c:v>19.354838709677445</c:v>
                </c:pt>
                <c:pt idx="5">
                  <c:v>27.02702702702706</c:v>
                </c:pt>
                <c:pt idx="6">
                  <c:v>2.1276595744680771</c:v>
                </c:pt>
                <c:pt idx="7">
                  <c:v>14.583333333333348</c:v>
                </c:pt>
                <c:pt idx="8">
                  <c:v>30.909090909090843</c:v>
                </c:pt>
                <c:pt idx="9">
                  <c:v>29.166666666666718</c:v>
                </c:pt>
                <c:pt idx="10">
                  <c:v>16.129032258064523</c:v>
                </c:pt>
                <c:pt idx="11">
                  <c:v>10.185185185185187</c:v>
                </c:pt>
                <c:pt idx="12">
                  <c:v>20.168067226890773</c:v>
                </c:pt>
                <c:pt idx="13">
                  <c:v>24.475524475524413</c:v>
                </c:pt>
                <c:pt idx="14">
                  <c:v>22.471910112359584</c:v>
                </c:pt>
                <c:pt idx="15">
                  <c:v>34.862385321100909</c:v>
                </c:pt>
                <c:pt idx="16">
                  <c:v>49.31972789115644</c:v>
                </c:pt>
                <c:pt idx="17">
                  <c:v>23.917995444191355</c:v>
                </c:pt>
                <c:pt idx="18">
                  <c:v>16.544117647058787</c:v>
                </c:pt>
                <c:pt idx="19">
                  <c:v>18.454258675078862</c:v>
                </c:pt>
                <c:pt idx="20">
                  <c:v>20.239680426098538</c:v>
                </c:pt>
                <c:pt idx="21">
                  <c:v>12.292358803986691</c:v>
                </c:pt>
                <c:pt idx="22">
                  <c:v>11.538461538461519</c:v>
                </c:pt>
                <c:pt idx="23">
                  <c:v>13.225474867164477</c:v>
                </c:pt>
                <c:pt idx="24">
                  <c:v>13.896724218905888</c:v>
                </c:pt>
                <c:pt idx="25">
                  <c:v>14.61150039186041</c:v>
                </c:pt>
                <c:pt idx="26">
                  <c:v>12.10615762883711</c:v>
                </c:pt>
                <c:pt idx="27">
                  <c:v>13.698941991661551</c:v>
                </c:pt>
                <c:pt idx="28">
                  <c:v>17.229154463361795</c:v>
                </c:pt>
                <c:pt idx="29">
                  <c:v>25.548118648080131</c:v>
                </c:pt>
                <c:pt idx="30">
                  <c:v>9.4657519714334892</c:v>
                </c:pt>
                <c:pt idx="31">
                  <c:v>13.921117043015062</c:v>
                </c:pt>
                <c:pt idx="32">
                  <c:v>26.364380899534368</c:v>
                </c:pt>
                <c:pt idx="33">
                  <c:v>28.558178487212828</c:v>
                </c:pt>
                <c:pt idx="34">
                  <c:v>32.072949396267568</c:v>
                </c:pt>
                <c:pt idx="35">
                  <c:v>14.825646315939146</c:v>
                </c:pt>
                <c:pt idx="36">
                  <c:v>11.287158969864276</c:v>
                </c:pt>
                <c:pt idx="37">
                  <c:v>6.7512246620593963</c:v>
                </c:pt>
                <c:pt idx="38">
                  <c:v>8.1290314541340614</c:v>
                </c:pt>
                <c:pt idx="39">
                  <c:v>26.631524491812808</c:v>
                </c:pt>
                <c:pt idx="40">
                  <c:v>34.376668661609976</c:v>
                </c:pt>
                <c:pt idx="41">
                  <c:v>36.199955578739626</c:v>
                </c:pt>
                <c:pt idx="42">
                  <c:v>39.727212112181377</c:v>
                </c:pt>
                <c:pt idx="43">
                  <c:v>44.957756397791911</c:v>
                </c:pt>
                <c:pt idx="44">
                  <c:v>40.703252922965596</c:v>
                </c:pt>
              </c:numCache>
              <c:extLst/>
            </c:numRef>
          </c:val>
          <c:smooth val="0"/>
          <c:extLst>
            <c:ext xmlns:c16="http://schemas.microsoft.com/office/drawing/2014/chart" uri="{C3380CC4-5D6E-409C-BE32-E72D297353CC}">
              <c16:uniqueId val="{00000000-0241-401D-A28D-82B831BCF47D}"/>
            </c:ext>
          </c:extLst>
        </c:ser>
        <c:dLbls>
          <c:showLegendKey val="0"/>
          <c:showVal val="0"/>
          <c:showCatName val="0"/>
          <c:showSerName val="0"/>
          <c:showPercent val="0"/>
          <c:showBubbleSize val="0"/>
        </c:dLbls>
        <c:marker val="1"/>
        <c:smooth val="0"/>
        <c:axId val="646426752"/>
        <c:axId val="646428192"/>
      </c:lineChart>
      <c:catAx>
        <c:axId val="646426752"/>
        <c:scaling>
          <c:orientation val="minMax"/>
        </c:scaling>
        <c:delete val="0"/>
        <c:axPos val="b"/>
        <c:numFmt formatCode="General" sourceLinked="1"/>
        <c:majorTickMark val="none"/>
        <c:minorTickMark val="none"/>
        <c:tickLblPos val="nextTo"/>
        <c:spPr>
          <a:noFill/>
          <a:ln w="9525" cap="flat" cmpd="sng" algn="ctr">
            <a:solidFill>
              <a:sysClr val="windowText" lastClr="000000"/>
            </a:solidFill>
            <a:round/>
          </a:ln>
          <a:effectLst/>
        </c:spPr>
        <c:txPr>
          <a:bodyPr rot="-5400000" spcFirstLastPara="1" vertOverflow="ellipsis" wrap="square" anchor="ctr" anchorCtr="1"/>
          <a:lstStyle/>
          <a:p>
            <a:pPr>
              <a:defRPr sz="1100" b="1" i="0" u="none" strike="noStrike" kern="1200" baseline="0">
                <a:solidFill>
                  <a:sysClr val="windowText" lastClr="000000"/>
                </a:solidFill>
                <a:latin typeface="IPT.Mitra" panose="00000400000000000000" pitchFamily="2" charset="2"/>
                <a:ea typeface="+mn-ea"/>
                <a:cs typeface="B Mitra" panose="00000400000000000000" pitchFamily="2" charset="-78"/>
              </a:defRPr>
            </a:pPr>
            <a:endParaRPr lang="en-US"/>
          </a:p>
        </c:txPr>
        <c:crossAx val="646428192"/>
        <c:crosses val="autoZero"/>
        <c:auto val="1"/>
        <c:lblAlgn val="ctr"/>
        <c:lblOffset val="100"/>
        <c:noMultiLvlLbl val="0"/>
      </c:catAx>
      <c:valAx>
        <c:axId val="6464281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ysClr val="windowText" lastClr="000000"/>
                </a:solidFill>
                <a:latin typeface="IPT.Mitra" panose="00000400000000000000" pitchFamily="2" charset="2"/>
                <a:ea typeface="+mn-ea"/>
                <a:cs typeface="B Mitra" panose="00000400000000000000" pitchFamily="2" charset="-78"/>
              </a:defRPr>
            </a:pPr>
            <a:endParaRPr lang="en-US"/>
          </a:p>
        </c:txPr>
        <c:crossAx val="64642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57150" cap="flat" cmpd="sng" algn="ctr">
      <a:solidFill>
        <a:srgbClr val="002060"/>
      </a:solidFill>
      <a:round/>
    </a:ln>
    <a:effectLst/>
  </c:spPr>
  <c:txPr>
    <a:bodyPr/>
    <a:lstStyle/>
    <a:p>
      <a:pPr>
        <a:defRPr>
          <a:solidFill>
            <a:sysClr val="windowText" lastClr="000000"/>
          </a:solidFill>
          <a:cs typeface="B Mitra" panose="00000400000000000000" pitchFamily="2" charset="-78"/>
        </a:defRPr>
      </a:pPr>
      <a:endParaRPr lang="en-US"/>
    </a:p>
  </c:txPr>
  <c:externalData r:id="rId3">
    <c:autoUpdate val="0"/>
  </c:externalData>
  <c:userShapes r:id="rId4"/>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1" i="0" u="none" strike="noStrike" kern="1200" spc="0" baseline="0">
                <a:solidFill>
                  <a:schemeClr val="tx1">
                    <a:lumMod val="65000"/>
                    <a:lumOff val="35000"/>
                  </a:schemeClr>
                </a:solidFill>
                <a:latin typeface="IPT.Nazanin" panose="00000400000000000000" pitchFamily="2" charset="2"/>
                <a:ea typeface="+mn-ea"/>
                <a:cs typeface="B Nazanin" panose="00000400000000000000" pitchFamily="2" charset="-78"/>
              </a:defRPr>
            </a:pPr>
            <a:r>
              <a:rPr lang="fa-IR" sz="1600" dirty="0">
                <a:solidFill>
                  <a:srgbClr val="002060"/>
                </a:solidFill>
              </a:rPr>
              <a:t>نقدینگی</a:t>
            </a:r>
            <a:r>
              <a:rPr lang="fa-IR" sz="1600" baseline="0" dirty="0">
                <a:solidFill>
                  <a:srgbClr val="002060"/>
                </a:solidFill>
              </a:rPr>
              <a:t> </a:t>
            </a:r>
            <a:r>
              <a:rPr lang="fa-IR" sz="1600" dirty="0">
                <a:solidFill>
                  <a:srgbClr val="002060"/>
                </a:solidFill>
              </a:rPr>
              <a:t>(هزار میلیارد تومان)</a:t>
            </a:r>
            <a:endParaRPr lang="en-US" sz="1600" dirty="0">
              <a:solidFill>
                <a:srgbClr val="002060"/>
              </a:solidFill>
            </a:endParaRPr>
          </a:p>
        </c:rich>
      </c:tx>
      <c:layout>
        <c:manualLayout>
          <c:xMode val="edge"/>
          <c:yMode val="edge"/>
          <c:x val="0.37335183703391595"/>
          <c:y val="3.6661434634105414E-2"/>
        </c:manualLayout>
      </c:layout>
      <c:overlay val="0"/>
      <c:spPr>
        <a:noFill/>
        <a:ln>
          <a:noFill/>
        </a:ln>
        <a:effectLst/>
      </c:spPr>
      <c:txPr>
        <a:bodyPr rot="0" spcFirstLastPara="1" vertOverflow="ellipsis" vert="horz" wrap="square" anchor="ctr" anchorCtr="1"/>
        <a:lstStyle/>
        <a:p>
          <a:pPr>
            <a:defRPr sz="1680" b="1" i="0" u="none" strike="noStrike" kern="1200" spc="0" baseline="0">
              <a:solidFill>
                <a:schemeClr val="tx1">
                  <a:lumMod val="65000"/>
                  <a:lumOff val="35000"/>
                </a:schemeClr>
              </a:solidFill>
              <a:latin typeface="IPT.Nazanin" panose="00000400000000000000" pitchFamily="2" charset="2"/>
              <a:ea typeface="+mn-ea"/>
              <a:cs typeface="B Nazanin" panose="00000400000000000000" pitchFamily="2" charset="-78"/>
            </a:defRPr>
          </a:pPr>
          <a:endParaRPr lang="en-US"/>
        </a:p>
      </c:txPr>
    </c:title>
    <c:autoTitleDeleted val="0"/>
    <c:plotArea>
      <c:layout>
        <c:manualLayout>
          <c:layoutTarget val="inner"/>
          <c:xMode val="edge"/>
          <c:yMode val="edge"/>
          <c:x val="2.3504273504273504E-2"/>
          <c:y val="0.10674285714285717"/>
          <c:w val="0.95299145299145294"/>
          <c:h val="0.69141714438793289"/>
        </c:manualLayout>
      </c:layout>
      <c:lineChart>
        <c:grouping val="standard"/>
        <c:varyColors val="0"/>
        <c:ser>
          <c:idx val="0"/>
          <c:order val="0"/>
          <c:spPr>
            <a:ln w="57150" cap="rnd">
              <a:solidFill>
                <a:srgbClr val="002060"/>
              </a:solidFill>
              <a:round/>
            </a:ln>
            <a:effectLst/>
          </c:spPr>
          <c:marker>
            <c:symbol val="circle"/>
            <c:size val="5"/>
            <c:spPr>
              <a:solidFill>
                <a:schemeClr val="accent6">
                  <a:lumMod val="75000"/>
                </a:schemeClr>
              </a:solidFill>
              <a:ln w="57150">
                <a:solidFill>
                  <a:srgbClr val="002060"/>
                </a:solidFill>
              </a:ln>
              <a:effectLst/>
            </c:spPr>
          </c:marker>
          <c:dLbls>
            <c:dLbl>
              <c:idx val="12"/>
              <c:layout>
                <c:manualLayout>
                  <c:x val="-3.8917878334704739E-2"/>
                  <c:y val="-5.418560038920779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CED-4AE4-B631-091077791883}"/>
                </c:ext>
              </c:extLst>
            </c:dLbl>
            <c:dLbl>
              <c:idx val="13"/>
              <c:layout>
                <c:manualLayout>
                  <c:x val="-3.787940694946846E-2"/>
                  <c:y val="-4.196512217783932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CED-4AE4-B631-091077791883}"/>
                </c:ext>
              </c:extLst>
            </c:dLbl>
            <c:dLbl>
              <c:idx val="14"/>
              <c:layout>
                <c:manualLayout>
                  <c:x val="-4.4133262543137888E-2"/>
                  <c:y val="-4.440921782011306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CED-4AE4-B631-091077791883}"/>
                </c:ext>
              </c:extLst>
            </c:dLbl>
            <c:numFmt formatCode="#,##0" sourceLinked="0"/>
            <c:spPr>
              <a:noFill/>
              <a:ln>
                <a:noFill/>
              </a:ln>
              <a:effectLst/>
            </c:spPr>
            <c:txPr>
              <a:bodyPr rot="0" spcFirstLastPara="1" vertOverflow="ellipsis" vert="horz" wrap="square" anchor="ctr" anchorCtr="1"/>
              <a:lstStyle/>
              <a:p>
                <a:pPr>
                  <a:defRPr sz="1200" b="1" i="0" u="none" strike="noStrike" kern="1200" baseline="0">
                    <a:solidFill>
                      <a:schemeClr val="tx1">
                        <a:lumMod val="75000"/>
                        <a:lumOff val="25000"/>
                      </a:schemeClr>
                    </a:solidFill>
                    <a:latin typeface="IPT.Nazanin" panose="00000400000000000000" pitchFamily="2" charset="2"/>
                    <a:ea typeface="+mn-ea"/>
                    <a:cs typeface="B Nazanin" panose="00000400000000000000" pitchFamily="2" charset="-78"/>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نقدینگی!$A$40:$A$55</c:f>
              <c:strCache>
                <c:ptCount val="16"/>
                <c:pt idx="0">
                  <c:v>1388</c:v>
                </c:pt>
                <c:pt idx="1">
                  <c:v>1389</c:v>
                </c:pt>
                <c:pt idx="2">
                  <c:v>1390</c:v>
                </c:pt>
                <c:pt idx="3">
                  <c:v>1391</c:v>
                </c:pt>
                <c:pt idx="4">
                  <c:v>1392</c:v>
                </c:pt>
                <c:pt idx="5">
                  <c:v>1393</c:v>
                </c:pt>
                <c:pt idx="6">
                  <c:v>1394</c:v>
                </c:pt>
                <c:pt idx="7">
                  <c:v>1395</c:v>
                </c:pt>
                <c:pt idx="8">
                  <c:v>1396</c:v>
                </c:pt>
                <c:pt idx="9">
                  <c:v>1397</c:v>
                </c:pt>
                <c:pt idx="10">
                  <c:v>1398</c:v>
                </c:pt>
                <c:pt idx="11">
                  <c:v>1399</c:v>
                </c:pt>
                <c:pt idx="12">
                  <c:v>1400</c:v>
                </c:pt>
                <c:pt idx="13">
                  <c:v>1401</c:v>
                </c:pt>
                <c:pt idx="14">
                  <c:v>1402</c:v>
                </c:pt>
                <c:pt idx="15">
                  <c:v>11ماهه1403</c:v>
                </c:pt>
              </c:strCache>
            </c:strRef>
          </c:cat>
          <c:val>
            <c:numRef>
              <c:f>نقدینگی!$C$40:$C$55</c:f>
              <c:numCache>
                <c:formatCode>0.00</c:formatCode>
                <c:ptCount val="16"/>
                <c:pt idx="0">
                  <c:v>235.58891</c:v>
                </c:pt>
                <c:pt idx="1">
                  <c:v>294.88742000000002</c:v>
                </c:pt>
                <c:pt idx="2">
                  <c:v>354.25518999999997</c:v>
                </c:pt>
                <c:pt idx="3">
                  <c:v>460.69359000000003</c:v>
                </c:pt>
                <c:pt idx="4">
                  <c:v>639.55047999999999</c:v>
                </c:pt>
                <c:pt idx="5">
                  <c:v>782.38478999999995</c:v>
                </c:pt>
                <c:pt idx="6">
                  <c:v>1017.28</c:v>
                </c:pt>
                <c:pt idx="7">
                  <c:v>1253.3899999999999</c:v>
                </c:pt>
                <c:pt idx="8">
                  <c:v>1529.98</c:v>
                </c:pt>
                <c:pt idx="9">
                  <c:v>1882.89</c:v>
                </c:pt>
                <c:pt idx="10">
                  <c:v>2472.15</c:v>
                </c:pt>
                <c:pt idx="11">
                  <c:v>3476.1699999999996</c:v>
                </c:pt>
                <c:pt idx="12">
                  <c:v>4832.4400000000005</c:v>
                </c:pt>
                <c:pt idx="13">
                  <c:v>6337.68</c:v>
                </c:pt>
                <c:pt idx="14">
                  <c:v>7877.45</c:v>
                </c:pt>
                <c:pt idx="15">
                  <c:v>9942.01</c:v>
                </c:pt>
              </c:numCache>
            </c:numRef>
          </c:val>
          <c:smooth val="0"/>
          <c:extLst>
            <c:ext xmlns:c16="http://schemas.microsoft.com/office/drawing/2014/chart" uri="{C3380CC4-5D6E-409C-BE32-E72D297353CC}">
              <c16:uniqueId val="{00000000-ACED-4AE4-B631-091077791883}"/>
            </c:ext>
          </c:extLst>
        </c:ser>
        <c:dLbls>
          <c:showLegendKey val="0"/>
          <c:showVal val="0"/>
          <c:showCatName val="0"/>
          <c:showSerName val="0"/>
          <c:showPercent val="0"/>
          <c:showBubbleSize val="0"/>
        </c:dLbls>
        <c:marker val="1"/>
        <c:smooth val="0"/>
        <c:axId val="2048649247"/>
        <c:axId val="2048649727"/>
      </c:lineChart>
      <c:catAx>
        <c:axId val="2048649247"/>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IPT.Nazanin" panose="00000400000000000000" pitchFamily="2" charset="2"/>
                <a:ea typeface="+mn-ea"/>
                <a:cs typeface="B Nazanin" panose="00000400000000000000" pitchFamily="2" charset="-78"/>
              </a:defRPr>
            </a:pPr>
            <a:endParaRPr lang="en-US"/>
          </a:p>
        </c:txPr>
        <c:crossAx val="2048649727"/>
        <c:crosses val="autoZero"/>
        <c:auto val="1"/>
        <c:lblAlgn val="ctr"/>
        <c:lblOffset val="100"/>
        <c:noMultiLvlLbl val="0"/>
      </c:catAx>
      <c:valAx>
        <c:axId val="2048649727"/>
        <c:scaling>
          <c:orientation val="minMax"/>
        </c:scaling>
        <c:delete val="1"/>
        <c:axPos val="l"/>
        <c:numFmt formatCode="0.00" sourceLinked="1"/>
        <c:majorTickMark val="none"/>
        <c:minorTickMark val="none"/>
        <c:tickLblPos val="nextTo"/>
        <c:crossAx val="204864924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38100" cap="flat" cmpd="sng" algn="ctr">
      <a:solidFill>
        <a:srgbClr val="002060"/>
      </a:solidFill>
      <a:round/>
    </a:ln>
    <a:effectLst/>
  </c:spPr>
  <c:txPr>
    <a:bodyPr/>
    <a:lstStyle/>
    <a:p>
      <a:pPr>
        <a:defRPr sz="1400" b="1">
          <a:latin typeface="IPT.Nazanin" panose="00000400000000000000" pitchFamily="2" charset="2"/>
          <a:cs typeface="B Nazanin" panose="00000400000000000000" pitchFamily="2" charset="-78"/>
        </a:defRPr>
      </a:pPr>
      <a:endParaRPr lang="en-US"/>
    </a:p>
  </c:txPr>
  <c:externalData r:id="rId3">
    <c:autoUpdate val="0"/>
  </c:externalData>
  <c:userShapes r:id="rId4"/>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solidFill>
                <a:latin typeface="IPT.Mitra" panose="00000400000000000000" pitchFamily="2" charset="2"/>
                <a:ea typeface="+mn-ea"/>
                <a:cs typeface="B Mitra" panose="00000400000000000000" pitchFamily="2" charset="-78"/>
              </a:defRPr>
            </a:pPr>
            <a:r>
              <a:rPr lang="fa-IR" sz="1600" b="1" dirty="0">
                <a:solidFill>
                  <a:srgbClr val="002060"/>
                </a:solidFill>
              </a:rPr>
              <a:t>روند جریان ورودی سرمایه گذاری مستقیم خارجی در ایران</a:t>
            </a:r>
          </a:p>
          <a:p>
            <a:pPr>
              <a:defRPr b="1"/>
            </a:pPr>
            <a:r>
              <a:rPr lang="fa-IR" sz="1600" b="1" dirty="0">
                <a:solidFill>
                  <a:srgbClr val="002060"/>
                </a:solidFill>
              </a:rPr>
              <a:t> طی سال 13 سال منتهی</a:t>
            </a:r>
            <a:r>
              <a:rPr lang="fa-IR" sz="1600" b="1" baseline="0" dirty="0">
                <a:solidFill>
                  <a:srgbClr val="002060"/>
                </a:solidFill>
              </a:rPr>
              <a:t> به 2023</a:t>
            </a:r>
            <a:r>
              <a:rPr lang="fa-IR" sz="1600" b="1" dirty="0">
                <a:solidFill>
                  <a:srgbClr val="002060"/>
                </a:solidFill>
              </a:rPr>
              <a:t> (میلیو</a:t>
            </a:r>
            <a:r>
              <a:rPr lang="fa-IR" sz="1600" b="1" baseline="0" dirty="0">
                <a:solidFill>
                  <a:srgbClr val="002060"/>
                </a:solidFill>
              </a:rPr>
              <a:t>ن دلار)</a:t>
            </a:r>
            <a:endParaRPr lang="en-US" sz="1600" b="1" dirty="0">
              <a:solidFill>
                <a:srgbClr val="002060"/>
              </a:solidFill>
            </a:endParaRPr>
          </a:p>
        </c:rich>
      </c:tx>
      <c:layout>
        <c:manualLayout>
          <c:xMode val="edge"/>
          <c:yMode val="edge"/>
          <c:x val="0.23345581359180406"/>
          <c:y val="3.8746445700059799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IPT.Mitra" panose="00000400000000000000" pitchFamily="2" charset="2"/>
              <a:ea typeface="+mn-ea"/>
              <a:cs typeface="B Mitra" panose="00000400000000000000" pitchFamily="2" charset="-78"/>
            </a:defRPr>
          </a:pPr>
          <a:endParaRPr lang="en-US"/>
        </a:p>
      </c:txPr>
    </c:title>
    <c:autoTitleDeleted val="0"/>
    <c:plotArea>
      <c:layout>
        <c:manualLayout>
          <c:layoutTarget val="inner"/>
          <c:xMode val="edge"/>
          <c:yMode val="edge"/>
          <c:x val="5.3176694259371424E-2"/>
          <c:y val="0.18771437049866277"/>
          <c:w val="0.92331903223635503"/>
          <c:h val="0.63839100581732811"/>
        </c:manualLayout>
      </c:layout>
      <c:lineChart>
        <c:grouping val="standard"/>
        <c:varyColors val="0"/>
        <c:ser>
          <c:idx val="0"/>
          <c:order val="0"/>
          <c:spPr>
            <a:ln w="38100" cap="rnd">
              <a:solidFill>
                <a:srgbClr val="002060"/>
              </a:solidFill>
              <a:round/>
            </a:ln>
            <a:effectLst/>
          </c:spPr>
          <c:marker>
            <c:symbol val="circle"/>
            <c:size val="5"/>
            <c:spPr>
              <a:solidFill>
                <a:srgbClr val="002060"/>
              </a:solidFill>
              <a:ln w="38100">
                <a:solidFill>
                  <a:srgbClr val="002060"/>
                </a:solidFill>
              </a:ln>
              <a:effectLst/>
            </c:spPr>
          </c:marker>
          <c:dLbls>
            <c:dLbl>
              <c:idx val="6"/>
              <c:layout>
                <c:manualLayout>
                  <c:x val="-2.8473444589414226E-2"/>
                  <c:y val="-4.11680985563135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493-45C9-A8D9-948D147959C7}"/>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493-45C9-A8D9-948D147959C7}"/>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002060"/>
                    </a:solidFill>
                    <a:latin typeface="IPT.Mitra" panose="00000400000000000000" pitchFamily="2" charset="2"/>
                    <a:ea typeface="+mn-ea"/>
                    <a:cs typeface="B Mitra" panose="00000400000000000000" pitchFamily="2" charset="-78"/>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Sheet6!$A$2:$A$14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Sheet6!$C$2:$C$14</c:f>
              <c:numCache>
                <c:formatCode>General</c:formatCode>
                <c:ptCount val="13"/>
                <c:pt idx="0">
                  <c:v>4276.7186899999997</c:v>
                </c:pt>
                <c:pt idx="1">
                  <c:v>4661.7344000000003</c:v>
                </c:pt>
                <c:pt idx="2">
                  <c:v>3049.9450000000002</c:v>
                </c:pt>
                <c:pt idx="3">
                  <c:v>2105.4940000000001</c:v>
                </c:pt>
                <c:pt idx="4">
                  <c:v>2050</c:v>
                </c:pt>
                <c:pt idx="5">
                  <c:v>3372</c:v>
                </c:pt>
                <c:pt idx="6">
                  <c:v>5019</c:v>
                </c:pt>
                <c:pt idx="7">
                  <c:v>2373</c:v>
                </c:pt>
                <c:pt idx="8">
                  <c:v>1508</c:v>
                </c:pt>
                <c:pt idx="9">
                  <c:v>1342</c:v>
                </c:pt>
                <c:pt idx="10">
                  <c:v>1425</c:v>
                </c:pt>
                <c:pt idx="11">
                  <c:v>1500</c:v>
                </c:pt>
                <c:pt idx="12">
                  <c:v>1422</c:v>
                </c:pt>
              </c:numCache>
            </c:numRef>
          </c:val>
          <c:smooth val="0"/>
          <c:extLst>
            <c:ext xmlns:c16="http://schemas.microsoft.com/office/drawing/2014/chart" uri="{C3380CC4-5D6E-409C-BE32-E72D297353CC}">
              <c16:uniqueId val="{00000000-C493-45C9-A8D9-948D147959C7}"/>
            </c:ext>
          </c:extLst>
        </c:ser>
        <c:dLbls>
          <c:showLegendKey val="0"/>
          <c:showVal val="0"/>
          <c:showCatName val="0"/>
          <c:showSerName val="0"/>
          <c:showPercent val="0"/>
          <c:showBubbleSize val="0"/>
        </c:dLbls>
        <c:marker val="1"/>
        <c:smooth val="0"/>
        <c:axId val="1376458080"/>
        <c:axId val="1376448960"/>
      </c:lineChart>
      <c:catAx>
        <c:axId val="137645808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1" i="0" u="none" strike="noStrike" kern="1200" baseline="0">
                <a:solidFill>
                  <a:schemeClr val="tx1"/>
                </a:solidFill>
                <a:latin typeface="IPT.Mitra" panose="00000400000000000000" pitchFamily="2" charset="2"/>
                <a:ea typeface="+mn-ea"/>
                <a:cs typeface="B Mitra" panose="00000400000000000000" pitchFamily="2" charset="-78"/>
              </a:defRPr>
            </a:pPr>
            <a:endParaRPr lang="en-US"/>
          </a:p>
        </c:txPr>
        <c:crossAx val="1376448960"/>
        <c:crosses val="autoZero"/>
        <c:auto val="1"/>
        <c:lblAlgn val="ctr"/>
        <c:lblOffset val="100"/>
        <c:noMultiLvlLbl val="0"/>
      </c:catAx>
      <c:valAx>
        <c:axId val="1376448960"/>
        <c:scaling>
          <c:orientation val="minMax"/>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IPT.Mitra" panose="00000400000000000000" pitchFamily="2" charset="2"/>
                <a:ea typeface="+mn-ea"/>
                <a:cs typeface="B Mitra" panose="00000400000000000000" pitchFamily="2" charset="-78"/>
              </a:defRPr>
            </a:pPr>
            <a:endParaRPr lang="en-US"/>
          </a:p>
        </c:txPr>
        <c:crossAx val="13764580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57150" cap="flat" cmpd="sng" algn="ctr">
      <a:solidFill>
        <a:srgbClr val="002060"/>
      </a:solidFill>
      <a:round/>
    </a:ln>
    <a:effectLst/>
  </c:spPr>
  <c:txPr>
    <a:bodyPr/>
    <a:lstStyle/>
    <a:p>
      <a:pPr>
        <a:defRPr>
          <a:solidFill>
            <a:schemeClr val="tx1"/>
          </a:solidFill>
          <a:latin typeface="IPT.Mitra" panose="00000400000000000000" pitchFamily="2" charset="2"/>
          <a:cs typeface="B Mitra" panose="00000400000000000000" pitchFamily="2" charset="-78"/>
        </a:defRPr>
      </a:pPr>
      <a:endParaRPr lang="en-US"/>
    </a:p>
  </c:txPr>
  <c:externalData r:id="rId3">
    <c:autoUpdate val="0"/>
  </c:externalData>
  <c:userShapes r:id="rId4"/>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IPT.Nazanin" panose="00000400000000000000" pitchFamily="2" charset="2"/>
                <a:ea typeface="+mn-ea"/>
                <a:cs typeface="B Nazanin" panose="00000400000000000000" pitchFamily="2" charset="-78"/>
              </a:defRPr>
            </a:pPr>
            <a:r>
              <a:rPr lang="fa-IR" sz="1600" dirty="0">
                <a:solidFill>
                  <a:srgbClr val="002060"/>
                </a:solidFill>
              </a:rPr>
              <a:t>عملکرد</a:t>
            </a:r>
            <a:r>
              <a:rPr lang="fa-IR" sz="1600" baseline="0" dirty="0">
                <a:solidFill>
                  <a:srgbClr val="002060"/>
                </a:solidFill>
              </a:rPr>
              <a:t> </a:t>
            </a:r>
            <a:r>
              <a:rPr lang="fa-IR" sz="1600" dirty="0">
                <a:solidFill>
                  <a:srgbClr val="002060"/>
                </a:solidFill>
              </a:rPr>
              <a:t>تراز عملیاتی بودجه عمومی دولت (هزار میلیارد تومان)</a:t>
            </a:r>
            <a:endParaRPr lang="en-US" sz="1600" dirty="0">
              <a:solidFill>
                <a:srgbClr val="002060"/>
              </a:solidFill>
            </a:endParaRPr>
          </a:p>
        </c:rich>
      </c:tx>
      <c:layout>
        <c:manualLayout>
          <c:xMode val="edge"/>
          <c:yMode val="edge"/>
          <c:x val="0.23249838752728461"/>
          <c:y val="4.6321261425625128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IPT.Nazanin" panose="00000400000000000000" pitchFamily="2" charset="2"/>
              <a:ea typeface="+mn-ea"/>
              <a:cs typeface="B Nazanin" panose="00000400000000000000" pitchFamily="2" charset="-78"/>
            </a:defRPr>
          </a:pPr>
          <a:endParaRPr lang="en-US"/>
        </a:p>
      </c:txPr>
    </c:title>
    <c:autoTitleDeleted val="0"/>
    <c:plotArea>
      <c:layout>
        <c:manualLayout>
          <c:layoutTarget val="inner"/>
          <c:xMode val="edge"/>
          <c:yMode val="edge"/>
          <c:x val="2.3504273504273504E-2"/>
          <c:y val="0.23512279117976495"/>
          <c:w val="0.95299145299145294"/>
          <c:h val="0.68906889983233699"/>
        </c:manualLayout>
      </c:layout>
      <c:barChart>
        <c:barDir val="col"/>
        <c:grouping val="clustered"/>
        <c:varyColors val="0"/>
        <c:ser>
          <c:idx val="0"/>
          <c:order val="0"/>
          <c:spPr>
            <a:solidFill>
              <a:srgbClr val="002060"/>
            </a:solidFill>
            <a:ln>
              <a:solidFill>
                <a:schemeClr val="tx1"/>
              </a:solid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lumMod val="50000"/>
                      </a:schemeClr>
                    </a:solidFill>
                    <a:latin typeface="IPT.Nazanin" panose="00000400000000000000" pitchFamily="2" charset="2"/>
                    <a:ea typeface="+mn-ea"/>
                    <a:cs typeface="B Nazanin" panose="00000400000000000000" pitchFamily="2" charset="-78"/>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'تراز عملیاتی'!$A$9:$A$23</c:f>
              <c:strCache>
                <c:ptCount val="15"/>
                <c:pt idx="0">
                  <c:v>1388</c:v>
                </c:pt>
                <c:pt idx="1">
                  <c:v>1389</c:v>
                </c:pt>
                <c:pt idx="2">
                  <c:v>1390</c:v>
                </c:pt>
                <c:pt idx="3">
                  <c:v>1391</c:v>
                </c:pt>
                <c:pt idx="4">
                  <c:v>1392</c:v>
                </c:pt>
                <c:pt idx="5">
                  <c:v>1393</c:v>
                </c:pt>
                <c:pt idx="6">
                  <c:v>1394</c:v>
                </c:pt>
                <c:pt idx="7">
                  <c:v>1395</c:v>
                </c:pt>
                <c:pt idx="8">
                  <c:v>1396</c:v>
                </c:pt>
                <c:pt idx="9">
                  <c:v>1397</c:v>
                </c:pt>
                <c:pt idx="10">
                  <c:v>1398</c:v>
                </c:pt>
                <c:pt idx="11">
                  <c:v>1399</c:v>
                </c:pt>
                <c:pt idx="12">
                  <c:v>1400</c:v>
                </c:pt>
                <c:pt idx="13">
                  <c:v>1401</c:v>
                </c:pt>
                <c:pt idx="14">
                  <c:v>1402</c:v>
                </c:pt>
              </c:strCache>
            </c:strRef>
          </c:cat>
          <c:val>
            <c:numRef>
              <c:f>'تراز عملیاتی'!$C$9:$C$23</c:f>
              <c:numCache>
                <c:formatCode>0.0</c:formatCode>
                <c:ptCount val="15"/>
                <c:pt idx="0">
                  <c:v>-12.723775985166901</c:v>
                </c:pt>
                <c:pt idx="1">
                  <c:v>-27.505354974180001</c:v>
                </c:pt>
                <c:pt idx="2">
                  <c:v>-33.323147384416998</c:v>
                </c:pt>
                <c:pt idx="3">
                  <c:v>-32.179000529544396</c:v>
                </c:pt>
                <c:pt idx="4">
                  <c:v>-48.0262862838022</c:v>
                </c:pt>
                <c:pt idx="5">
                  <c:v>-46.072236417844401</c:v>
                </c:pt>
                <c:pt idx="6">
                  <c:v>-58.313986364965501</c:v>
                </c:pt>
                <c:pt idx="7">
                  <c:v>-61.169038390820603</c:v>
                </c:pt>
                <c:pt idx="8">
                  <c:v>-75.3339</c:v>
                </c:pt>
                <c:pt idx="9">
                  <c:v>-93.785193311077094</c:v>
                </c:pt>
                <c:pt idx="10">
                  <c:v>-119.604601156391</c:v>
                </c:pt>
                <c:pt idx="11">
                  <c:v>-175.53644037314498</c:v>
                </c:pt>
                <c:pt idx="12">
                  <c:v>-312.600804674752</c:v>
                </c:pt>
                <c:pt idx="13">
                  <c:v>-490.9119337332595</c:v>
                </c:pt>
                <c:pt idx="14" formatCode="General">
                  <c:v>-411</c:v>
                </c:pt>
              </c:numCache>
            </c:numRef>
          </c:val>
          <c:extLst>
            <c:ext xmlns:c16="http://schemas.microsoft.com/office/drawing/2014/chart" uri="{C3380CC4-5D6E-409C-BE32-E72D297353CC}">
              <c16:uniqueId val="{00000000-BCEA-470C-9465-02DCD8181225}"/>
            </c:ext>
          </c:extLst>
        </c:ser>
        <c:dLbls>
          <c:showLegendKey val="0"/>
          <c:showVal val="0"/>
          <c:showCatName val="0"/>
          <c:showSerName val="0"/>
          <c:showPercent val="0"/>
          <c:showBubbleSize val="0"/>
        </c:dLbls>
        <c:gapWidth val="89"/>
        <c:overlap val="-27"/>
        <c:axId val="2048649247"/>
        <c:axId val="2048649727"/>
      </c:barChart>
      <c:catAx>
        <c:axId val="2048649247"/>
        <c:scaling>
          <c:orientation val="minMax"/>
        </c:scaling>
        <c:delete val="0"/>
        <c:axPos val="b"/>
        <c:numFmt formatCode="General" sourceLinked="1"/>
        <c:majorTickMark val="none"/>
        <c:minorTickMark val="none"/>
        <c:tickLblPos val="high"/>
        <c:spPr>
          <a:noFill/>
          <a:ln w="952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IPT.Nazanin" panose="00000400000000000000" pitchFamily="2" charset="2"/>
                <a:ea typeface="+mn-ea"/>
                <a:cs typeface="B Nazanin" panose="00000400000000000000" pitchFamily="2" charset="-78"/>
              </a:defRPr>
            </a:pPr>
            <a:endParaRPr lang="en-US"/>
          </a:p>
        </c:txPr>
        <c:crossAx val="2048649727"/>
        <c:crosses val="autoZero"/>
        <c:auto val="1"/>
        <c:lblAlgn val="ctr"/>
        <c:lblOffset val="100"/>
        <c:noMultiLvlLbl val="0"/>
      </c:catAx>
      <c:valAx>
        <c:axId val="2048649727"/>
        <c:scaling>
          <c:orientation val="minMax"/>
        </c:scaling>
        <c:delete val="1"/>
        <c:axPos val="l"/>
        <c:numFmt formatCode="0.0" sourceLinked="1"/>
        <c:majorTickMark val="none"/>
        <c:minorTickMark val="none"/>
        <c:tickLblPos val="nextTo"/>
        <c:crossAx val="204864924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38100" cap="flat" cmpd="sng" algn="ctr">
      <a:solidFill>
        <a:srgbClr val="002060"/>
      </a:solidFill>
      <a:round/>
    </a:ln>
    <a:effectLst/>
  </c:spPr>
  <c:txPr>
    <a:bodyPr/>
    <a:lstStyle/>
    <a:p>
      <a:pPr>
        <a:defRPr sz="1400" b="1">
          <a:latin typeface="IPT.Nazanin" panose="00000400000000000000" pitchFamily="2" charset="2"/>
          <a:cs typeface="B Nazanin" panose="00000400000000000000" pitchFamily="2" charset="-78"/>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a-IR" sz="1600" b="1" dirty="0">
                <a:solidFill>
                  <a:srgbClr val="002060"/>
                </a:solidFill>
                <a:cs typeface="B Mitra" panose="00000400000000000000" pitchFamily="2" charset="-78"/>
              </a:rPr>
              <a:t>نرخ مشارکت اقتصادی کل کشور طی سال‌های 1384 تا 1403 (درصد)</a:t>
            </a:r>
            <a:endParaRPr lang="en-US" sz="1600" b="1" dirty="0">
              <a:solidFill>
                <a:srgbClr val="002060"/>
              </a:solidFill>
              <a:cs typeface="B Mitra" panose="00000400000000000000" pitchFamily="2" charset="-78"/>
            </a:endParaRPr>
          </a:p>
        </c:rich>
      </c:tx>
      <c:layout>
        <c:manualLayout>
          <c:xMode val="edge"/>
          <c:yMode val="edge"/>
          <c:x val="0.21249310583839026"/>
          <c:y val="4.8433057125074744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446661136269884E-2"/>
          <c:y val="0.15586152648350149"/>
          <c:w val="0.92122230835135244"/>
          <c:h val="0.66877956769165325"/>
        </c:manualLayout>
      </c:layout>
      <c:lineChart>
        <c:grouping val="standard"/>
        <c:varyColors val="0"/>
        <c:ser>
          <c:idx val="0"/>
          <c:order val="0"/>
          <c:tx>
            <c:strRef>
              <c:f>Sheet1!$A$3</c:f>
              <c:strCache>
                <c:ptCount val="1"/>
                <c:pt idx="0">
                  <c:v>كل</c:v>
                </c:pt>
              </c:strCache>
            </c:strRef>
          </c:tx>
          <c:spPr>
            <a:ln w="57150" cap="rnd">
              <a:solidFill>
                <a:srgbClr val="002060"/>
              </a:solidFill>
              <a:round/>
            </a:ln>
            <a:effectLst/>
          </c:spPr>
          <c:marker>
            <c:symbol val="circle"/>
            <c:size val="5"/>
            <c:spPr>
              <a:solidFill>
                <a:schemeClr val="accent6">
                  <a:lumMod val="75000"/>
                </a:schemeClr>
              </a:solidFill>
              <a:ln w="57150">
                <a:solidFill>
                  <a:srgbClr val="002060"/>
                </a:solidFill>
              </a:ln>
              <a:effectLst/>
            </c:spPr>
          </c:marker>
          <c:dLbls>
            <c:dLbl>
              <c:idx val="0"/>
              <c:layout>
                <c:manualLayout>
                  <c:x val="-1.3816925734024179E-2"/>
                  <c:y val="-4.8929663608562692E-2"/>
                </c:manualLayout>
              </c:layout>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002060"/>
                      </a:solidFill>
                      <a:latin typeface="IPT.Mitra" panose="00000400000000000000" pitchFamily="2" charset="2"/>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F62-4A36-B676-6365EE59E583}"/>
                </c:ext>
              </c:extLst>
            </c:dLbl>
            <c:dLbl>
              <c:idx val="19"/>
              <c:layout>
                <c:manualLayout>
                  <c:x val="-1.3816925734024349E-2"/>
                  <c:y val="-6.1162079510703363E-2"/>
                </c:manualLayout>
              </c:layout>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002060"/>
                      </a:solidFill>
                      <a:latin typeface="IPT.Mitra" panose="00000400000000000000" pitchFamily="2" charset="2"/>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F62-4A36-B676-6365EE59E583}"/>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002060"/>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Sheet1!$B$2:$U$2</c:f>
              <c:numCache>
                <c:formatCode>0</c:formatCode>
                <c:ptCount val="20"/>
                <c:pt idx="0">
                  <c:v>1384</c:v>
                </c:pt>
                <c:pt idx="1">
                  <c:v>1385</c:v>
                </c:pt>
                <c:pt idx="2">
                  <c:v>1386</c:v>
                </c:pt>
                <c:pt idx="3">
                  <c:v>1387</c:v>
                </c:pt>
                <c:pt idx="4">
                  <c:v>1388</c:v>
                </c:pt>
                <c:pt idx="5">
                  <c:v>1389</c:v>
                </c:pt>
                <c:pt idx="6">
                  <c:v>1390</c:v>
                </c:pt>
                <c:pt idx="7">
                  <c:v>1391</c:v>
                </c:pt>
                <c:pt idx="8">
                  <c:v>1392</c:v>
                </c:pt>
                <c:pt idx="9">
                  <c:v>1393</c:v>
                </c:pt>
                <c:pt idx="10">
                  <c:v>1394</c:v>
                </c:pt>
                <c:pt idx="11">
                  <c:v>1395</c:v>
                </c:pt>
                <c:pt idx="12">
                  <c:v>1396</c:v>
                </c:pt>
                <c:pt idx="13">
                  <c:v>1397</c:v>
                </c:pt>
                <c:pt idx="14">
                  <c:v>1398</c:v>
                </c:pt>
                <c:pt idx="15">
                  <c:v>1399</c:v>
                </c:pt>
                <c:pt idx="16">
                  <c:v>1400</c:v>
                </c:pt>
                <c:pt idx="17">
                  <c:v>1401</c:v>
                </c:pt>
                <c:pt idx="18">
                  <c:v>1402</c:v>
                </c:pt>
                <c:pt idx="19">
                  <c:v>1403</c:v>
                </c:pt>
              </c:numCache>
            </c:numRef>
          </c:cat>
          <c:val>
            <c:numRef>
              <c:f>Sheet1!$B$3:$U$3</c:f>
              <c:numCache>
                <c:formatCode>0.0</c:formatCode>
                <c:ptCount val="20"/>
                <c:pt idx="0">
                  <c:v>46.3</c:v>
                </c:pt>
                <c:pt idx="1">
                  <c:v>45.4</c:v>
                </c:pt>
                <c:pt idx="2">
                  <c:v>44.4</c:v>
                </c:pt>
                <c:pt idx="3">
                  <c:v>42</c:v>
                </c:pt>
                <c:pt idx="4">
                  <c:v>42.9</c:v>
                </c:pt>
                <c:pt idx="5">
                  <c:v>42.1</c:v>
                </c:pt>
                <c:pt idx="6">
                  <c:v>40.5</c:v>
                </c:pt>
                <c:pt idx="7">
                  <c:v>41</c:v>
                </c:pt>
                <c:pt idx="8">
                  <c:v>41.1</c:v>
                </c:pt>
                <c:pt idx="9">
                  <c:v>40.6</c:v>
                </c:pt>
                <c:pt idx="10">
                  <c:v>41.8</c:v>
                </c:pt>
                <c:pt idx="11">
                  <c:v>43.2</c:v>
                </c:pt>
                <c:pt idx="12">
                  <c:v>44.2</c:v>
                </c:pt>
                <c:pt idx="13">
                  <c:v>44.5</c:v>
                </c:pt>
                <c:pt idx="14">
                  <c:v>44.074999999999996</c:v>
                </c:pt>
                <c:pt idx="15">
                  <c:v>41.3</c:v>
                </c:pt>
                <c:pt idx="16">
                  <c:v>40.9</c:v>
                </c:pt>
                <c:pt idx="17">
                  <c:v>40.9</c:v>
                </c:pt>
                <c:pt idx="18">
                  <c:v>41.3</c:v>
                </c:pt>
                <c:pt idx="19">
                  <c:v>41.050000000000004</c:v>
                </c:pt>
              </c:numCache>
            </c:numRef>
          </c:val>
          <c:smooth val="1"/>
          <c:extLst>
            <c:ext xmlns:c16="http://schemas.microsoft.com/office/drawing/2014/chart" uri="{C3380CC4-5D6E-409C-BE32-E72D297353CC}">
              <c16:uniqueId val="{00000002-5F62-4A36-B676-6365EE59E583}"/>
            </c:ext>
          </c:extLst>
        </c:ser>
        <c:dLbls>
          <c:showLegendKey val="0"/>
          <c:showVal val="0"/>
          <c:showCatName val="0"/>
          <c:showSerName val="0"/>
          <c:showPercent val="0"/>
          <c:showBubbleSize val="0"/>
        </c:dLbls>
        <c:marker val="1"/>
        <c:smooth val="0"/>
        <c:axId val="581059119"/>
        <c:axId val="581063439"/>
      </c:lineChart>
      <c:catAx>
        <c:axId val="581059119"/>
        <c:scaling>
          <c:orientation val="minMax"/>
        </c:scaling>
        <c:delete val="0"/>
        <c:axPos val="b"/>
        <c:numFmt formatCode="0" sourceLinked="1"/>
        <c:majorTickMark val="none"/>
        <c:minorTickMark val="none"/>
        <c:tickLblPos val="nextTo"/>
        <c:spPr>
          <a:noFill/>
          <a:ln w="9525" cap="flat" cmpd="sng" algn="ctr">
            <a:solidFill>
              <a:schemeClr val="tx1"/>
            </a:solidFill>
            <a:round/>
          </a:ln>
          <a:effectLst/>
        </c:spPr>
        <c:txPr>
          <a:bodyPr rot="-5400000" spcFirstLastPara="1" vertOverflow="ellipsis" wrap="square" anchor="ctr" anchorCtr="1"/>
          <a:lstStyle/>
          <a:p>
            <a:pPr>
              <a:defRPr sz="1200" b="1" i="0" u="none" strike="noStrike" kern="1200" baseline="0">
                <a:solidFill>
                  <a:schemeClr val="tx1"/>
                </a:solidFill>
                <a:latin typeface="IPT.Mitra" panose="00000400000000000000" pitchFamily="2" charset="2"/>
                <a:ea typeface="+mn-ea"/>
                <a:cs typeface="+mn-cs"/>
              </a:defRPr>
            </a:pPr>
            <a:endParaRPr lang="en-US"/>
          </a:p>
        </c:txPr>
        <c:crossAx val="581063439"/>
        <c:crosses val="autoZero"/>
        <c:auto val="1"/>
        <c:lblAlgn val="ctr"/>
        <c:lblOffset val="100"/>
        <c:noMultiLvlLbl val="0"/>
      </c:catAx>
      <c:valAx>
        <c:axId val="581063439"/>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IPT.Mitra" panose="00000400000000000000" pitchFamily="2" charset="2"/>
                <a:ea typeface="+mn-ea"/>
                <a:cs typeface="+mn-cs"/>
              </a:defRPr>
            </a:pPr>
            <a:endParaRPr lang="en-US"/>
          </a:p>
        </c:txPr>
        <c:crossAx val="58105911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38100" cap="flat" cmpd="sng" algn="ctr">
      <a:solidFill>
        <a:srgbClr val="002060"/>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0.76522</cdr:x>
      <cdr:y>0.91116</cdr:y>
    </cdr:from>
    <cdr:to>
      <cdr:x>0.97857</cdr:x>
      <cdr:y>1</cdr:y>
    </cdr:to>
    <cdr:sp macro="" textlink="">
      <cdr:nvSpPr>
        <cdr:cNvPr id="2" name="Text Box 1"/>
        <cdr:cNvSpPr txBox="1"/>
      </cdr:nvSpPr>
      <cdr:spPr>
        <a:xfrm xmlns:a="http://schemas.openxmlformats.org/drawingml/2006/main">
          <a:off x="4548146" y="2441050"/>
          <a:ext cx="1268095" cy="23801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rtl="1"/>
          <a:r>
            <a:rPr lang="fa-IR" sz="1000">
              <a:cs typeface="B Mitra" panose="00000400000000000000" pitchFamily="2" charset="-78"/>
            </a:rPr>
            <a:t>منبع</a:t>
          </a:r>
          <a:r>
            <a:rPr lang="fa-IR" sz="1000" baseline="0">
              <a:cs typeface="B Mitra" panose="00000400000000000000" pitchFamily="2" charset="-78"/>
            </a:rPr>
            <a:t> داده‌ها: آنکتاد</a:t>
          </a:r>
          <a:endParaRPr lang="en-US" sz="1000">
            <a:cs typeface="B Mitra" panose="00000400000000000000" pitchFamily="2" charset="-78"/>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0.76522</cdr:x>
      <cdr:y>0.91116</cdr:y>
    </cdr:from>
    <cdr:to>
      <cdr:x>0.97857</cdr:x>
      <cdr:y>1</cdr:y>
    </cdr:to>
    <cdr:sp macro="" textlink="">
      <cdr:nvSpPr>
        <cdr:cNvPr id="2" name="Text Box 1"/>
        <cdr:cNvSpPr txBox="1"/>
      </cdr:nvSpPr>
      <cdr:spPr>
        <a:xfrm xmlns:a="http://schemas.openxmlformats.org/drawingml/2006/main">
          <a:off x="4548146" y="2441050"/>
          <a:ext cx="1268095" cy="23801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rtl="1"/>
          <a:r>
            <a:rPr lang="fa-IR" sz="1000">
              <a:cs typeface="B Mitra" panose="00000400000000000000" pitchFamily="2" charset="-78"/>
            </a:rPr>
            <a:t>منبع</a:t>
          </a:r>
          <a:r>
            <a:rPr lang="fa-IR" sz="1000" baseline="0">
              <a:cs typeface="B Mitra" panose="00000400000000000000" pitchFamily="2" charset="-78"/>
            </a:rPr>
            <a:t> داده‌ها: آنکتاد</a:t>
          </a:r>
          <a:endParaRPr lang="en-US" sz="1000">
            <a:cs typeface="B Mitra" panose="00000400000000000000" pitchFamily="2" charset="-78"/>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0.78149</cdr:x>
      <cdr:y>0.90684</cdr:y>
    </cdr:from>
    <cdr:to>
      <cdr:x>0.99391</cdr:x>
      <cdr:y>0.98164</cdr:y>
    </cdr:to>
    <cdr:sp macro="" textlink="">
      <cdr:nvSpPr>
        <cdr:cNvPr id="2" name="Text Box 1"/>
        <cdr:cNvSpPr txBox="1"/>
      </cdr:nvSpPr>
      <cdr:spPr>
        <a:xfrm xmlns:a="http://schemas.openxmlformats.org/drawingml/2006/main">
          <a:off x="4555560" y="2885557"/>
          <a:ext cx="1238262" cy="23800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rtl="1"/>
          <a:r>
            <a:rPr lang="fa-IR" sz="1000">
              <a:cs typeface="B Mitra" panose="00000400000000000000" pitchFamily="2" charset="-78"/>
            </a:rPr>
            <a:t>منبع</a:t>
          </a:r>
          <a:r>
            <a:rPr lang="fa-IR" sz="1000" baseline="0">
              <a:cs typeface="B Mitra" panose="00000400000000000000" pitchFamily="2" charset="-78"/>
            </a:rPr>
            <a:t> داده‌ها: آنکتاد</a:t>
          </a:r>
          <a:endParaRPr lang="en-US" sz="1000">
            <a:cs typeface="B Mitra" panose="00000400000000000000" pitchFamily="2" charset="-78"/>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0.03746</cdr:x>
      <cdr:y>0.11236</cdr:y>
    </cdr:from>
    <cdr:to>
      <cdr:x>0.34247</cdr:x>
      <cdr:y>0.85447</cdr:y>
    </cdr:to>
    <cdr:sp macro="" textlink="">
      <cdr:nvSpPr>
        <cdr:cNvPr id="2" name="Rectangle 1"/>
        <cdr:cNvSpPr/>
      </cdr:nvSpPr>
      <cdr:spPr>
        <a:xfrm xmlns:a="http://schemas.openxmlformats.org/drawingml/2006/main">
          <a:off x="222636" y="341906"/>
          <a:ext cx="1812898" cy="2258171"/>
        </a:xfrm>
        <a:prstGeom xmlns:a="http://schemas.openxmlformats.org/drawingml/2006/main" prst="rect">
          <a:avLst/>
        </a:prstGeom>
        <a:noFill xmlns:a="http://schemas.openxmlformats.org/drawingml/2006/main"/>
        <a:ln xmlns:a="http://schemas.openxmlformats.org/drawingml/2006/main" w="38100">
          <a:solidFill>
            <a:srgbClr val="C00000"/>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kern="1200"/>
        </a:p>
      </cdr:txBody>
    </cdr:sp>
  </cdr:relSizeAnchor>
  <cdr:relSizeAnchor xmlns:cdr="http://schemas.openxmlformats.org/drawingml/2006/chartDrawing">
    <cdr:from>
      <cdr:x>0.35585</cdr:x>
      <cdr:y>0.11338</cdr:y>
    </cdr:from>
    <cdr:to>
      <cdr:x>0.65069</cdr:x>
      <cdr:y>0.85548</cdr:y>
    </cdr:to>
    <cdr:sp macro="" textlink="">
      <cdr:nvSpPr>
        <cdr:cNvPr id="3" name="Rectangle 2"/>
        <cdr:cNvSpPr/>
      </cdr:nvSpPr>
      <cdr:spPr>
        <a:xfrm xmlns:a="http://schemas.openxmlformats.org/drawingml/2006/main">
          <a:off x="2115046" y="344999"/>
          <a:ext cx="1752379" cy="2258171"/>
        </a:xfrm>
        <a:prstGeom xmlns:a="http://schemas.openxmlformats.org/drawingml/2006/main" prst="rect">
          <a:avLst/>
        </a:prstGeom>
        <a:noFill xmlns:a="http://schemas.openxmlformats.org/drawingml/2006/main"/>
        <a:ln xmlns:a="http://schemas.openxmlformats.org/drawingml/2006/main" w="38100">
          <a:solidFill>
            <a:srgbClr val="C00000"/>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kern="1200"/>
        </a:p>
      </cdr:txBody>
    </cdr:sp>
  </cdr:relSizeAnchor>
  <cdr:relSizeAnchor xmlns:cdr="http://schemas.openxmlformats.org/drawingml/2006/chartDrawing">
    <cdr:from>
      <cdr:x>0.66756</cdr:x>
      <cdr:y>0.11178</cdr:y>
    </cdr:from>
    <cdr:to>
      <cdr:x>0.96589</cdr:x>
      <cdr:y>0.85389</cdr:y>
    </cdr:to>
    <cdr:sp macro="" textlink="">
      <cdr:nvSpPr>
        <cdr:cNvPr id="4" name="Rectangle 3"/>
        <cdr:cNvSpPr/>
      </cdr:nvSpPr>
      <cdr:spPr>
        <a:xfrm xmlns:a="http://schemas.openxmlformats.org/drawingml/2006/main">
          <a:off x="3967700" y="340140"/>
          <a:ext cx="1773142" cy="2258171"/>
        </a:xfrm>
        <a:prstGeom xmlns:a="http://schemas.openxmlformats.org/drawingml/2006/main" prst="rect">
          <a:avLst/>
        </a:prstGeom>
        <a:noFill xmlns:a="http://schemas.openxmlformats.org/drawingml/2006/main"/>
        <a:ln xmlns:a="http://schemas.openxmlformats.org/drawingml/2006/main" w="38100">
          <a:solidFill>
            <a:srgbClr val="C00000"/>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kern="1200"/>
        </a:p>
      </cdr:txBody>
    </cdr:sp>
  </cdr:relSizeAnchor>
  <cdr:relSizeAnchor xmlns:cdr="http://schemas.openxmlformats.org/drawingml/2006/chartDrawing">
    <cdr:from>
      <cdr:x>0.77768</cdr:x>
      <cdr:y>0.92592</cdr:y>
    </cdr:from>
    <cdr:to>
      <cdr:x>0.98602</cdr:x>
      <cdr:y>1</cdr:y>
    </cdr:to>
    <cdr:sp macro="" textlink="">
      <cdr:nvSpPr>
        <cdr:cNvPr id="5" name="Text Box 1"/>
        <cdr:cNvSpPr txBox="1"/>
      </cdr:nvSpPr>
      <cdr:spPr>
        <a:xfrm xmlns:a="http://schemas.openxmlformats.org/drawingml/2006/main">
          <a:off x="4622219" y="2952143"/>
          <a:ext cx="1238289" cy="23619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rtl="1"/>
          <a:r>
            <a:rPr lang="fa-IR" sz="1000">
              <a:cs typeface="B Mitra" panose="00000400000000000000" pitchFamily="2" charset="-78"/>
            </a:rPr>
            <a:t>منبع</a:t>
          </a:r>
          <a:r>
            <a:rPr lang="fa-IR" sz="1000" baseline="0">
              <a:cs typeface="B Mitra" panose="00000400000000000000" pitchFamily="2" charset="-78"/>
            </a:rPr>
            <a:t> داده‌ها: مرکز آمار ایران</a:t>
          </a:r>
          <a:endParaRPr lang="en-US" sz="1000">
            <a:cs typeface="B Mitra" panose="00000400000000000000" pitchFamily="2" charset="-78"/>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0.76522</cdr:x>
      <cdr:y>0.91116</cdr:y>
    </cdr:from>
    <cdr:to>
      <cdr:x>0.97857</cdr:x>
      <cdr:y>1</cdr:y>
    </cdr:to>
    <cdr:sp macro="" textlink="">
      <cdr:nvSpPr>
        <cdr:cNvPr id="2" name="Text Box 1"/>
        <cdr:cNvSpPr txBox="1"/>
      </cdr:nvSpPr>
      <cdr:spPr>
        <a:xfrm xmlns:a="http://schemas.openxmlformats.org/drawingml/2006/main">
          <a:off x="4548146" y="2441050"/>
          <a:ext cx="1268095" cy="23801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rtl="1"/>
          <a:r>
            <a:rPr lang="fa-IR" sz="1000">
              <a:cs typeface="B Mitra" panose="00000400000000000000" pitchFamily="2" charset="-78"/>
            </a:rPr>
            <a:t>منبع</a:t>
          </a:r>
          <a:r>
            <a:rPr lang="fa-IR" sz="1000" baseline="0">
              <a:cs typeface="B Mitra" panose="00000400000000000000" pitchFamily="2" charset="-78"/>
            </a:rPr>
            <a:t> داده‌ها: آنکتاد</a:t>
          </a:r>
          <a:endParaRPr lang="en-US" sz="1000">
            <a:cs typeface="B Mitra" panose="00000400000000000000" pitchFamily="2" charset="-78"/>
          </a:endParaRPr>
        </a:p>
      </cdr:txBody>
    </cdr:sp>
  </cdr:relSizeAnchor>
</c:userShapes>
</file>

<file path=ppt/drawings/drawing6.xml><?xml version="1.0" encoding="utf-8"?>
<c:userShapes xmlns:c="http://schemas.openxmlformats.org/drawingml/2006/chart">
  <cdr:relSizeAnchor xmlns:cdr="http://schemas.openxmlformats.org/drawingml/2006/chartDrawing">
    <cdr:from>
      <cdr:x>0.03746</cdr:x>
      <cdr:y>0.11236</cdr:y>
    </cdr:from>
    <cdr:to>
      <cdr:x>0.34247</cdr:x>
      <cdr:y>0.85447</cdr:y>
    </cdr:to>
    <cdr:sp macro="" textlink="">
      <cdr:nvSpPr>
        <cdr:cNvPr id="2" name="Rectangle 1"/>
        <cdr:cNvSpPr/>
      </cdr:nvSpPr>
      <cdr:spPr>
        <a:xfrm xmlns:a="http://schemas.openxmlformats.org/drawingml/2006/main">
          <a:off x="222636" y="341906"/>
          <a:ext cx="1812898" cy="2258171"/>
        </a:xfrm>
        <a:prstGeom xmlns:a="http://schemas.openxmlformats.org/drawingml/2006/main" prst="rect">
          <a:avLst/>
        </a:prstGeom>
        <a:noFill xmlns:a="http://schemas.openxmlformats.org/drawingml/2006/main"/>
        <a:ln xmlns:a="http://schemas.openxmlformats.org/drawingml/2006/main" w="38100">
          <a:solidFill>
            <a:srgbClr val="C00000"/>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kern="1200"/>
        </a:p>
      </cdr:txBody>
    </cdr:sp>
  </cdr:relSizeAnchor>
  <cdr:relSizeAnchor xmlns:cdr="http://schemas.openxmlformats.org/drawingml/2006/chartDrawing">
    <cdr:from>
      <cdr:x>0.35585</cdr:x>
      <cdr:y>0.11338</cdr:y>
    </cdr:from>
    <cdr:to>
      <cdr:x>0.65069</cdr:x>
      <cdr:y>0.85548</cdr:y>
    </cdr:to>
    <cdr:sp macro="" textlink="">
      <cdr:nvSpPr>
        <cdr:cNvPr id="3" name="Rectangle 2"/>
        <cdr:cNvSpPr/>
      </cdr:nvSpPr>
      <cdr:spPr>
        <a:xfrm xmlns:a="http://schemas.openxmlformats.org/drawingml/2006/main">
          <a:off x="2115046" y="344999"/>
          <a:ext cx="1752379" cy="2258171"/>
        </a:xfrm>
        <a:prstGeom xmlns:a="http://schemas.openxmlformats.org/drawingml/2006/main" prst="rect">
          <a:avLst/>
        </a:prstGeom>
        <a:noFill xmlns:a="http://schemas.openxmlformats.org/drawingml/2006/main"/>
        <a:ln xmlns:a="http://schemas.openxmlformats.org/drawingml/2006/main" w="38100">
          <a:solidFill>
            <a:srgbClr val="C00000"/>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kern="1200"/>
        </a:p>
      </cdr:txBody>
    </cdr:sp>
  </cdr:relSizeAnchor>
  <cdr:relSizeAnchor xmlns:cdr="http://schemas.openxmlformats.org/drawingml/2006/chartDrawing">
    <cdr:from>
      <cdr:x>0.66756</cdr:x>
      <cdr:y>0.11178</cdr:y>
    </cdr:from>
    <cdr:to>
      <cdr:x>0.96589</cdr:x>
      <cdr:y>0.85389</cdr:y>
    </cdr:to>
    <cdr:sp macro="" textlink="">
      <cdr:nvSpPr>
        <cdr:cNvPr id="4" name="Rectangle 3"/>
        <cdr:cNvSpPr/>
      </cdr:nvSpPr>
      <cdr:spPr>
        <a:xfrm xmlns:a="http://schemas.openxmlformats.org/drawingml/2006/main">
          <a:off x="3967700" y="340140"/>
          <a:ext cx="1773142" cy="2258171"/>
        </a:xfrm>
        <a:prstGeom xmlns:a="http://schemas.openxmlformats.org/drawingml/2006/main" prst="rect">
          <a:avLst/>
        </a:prstGeom>
        <a:noFill xmlns:a="http://schemas.openxmlformats.org/drawingml/2006/main"/>
        <a:ln xmlns:a="http://schemas.openxmlformats.org/drawingml/2006/main" w="38100">
          <a:solidFill>
            <a:srgbClr val="C00000"/>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kern="1200"/>
        </a:p>
      </cdr:txBody>
    </cdr:sp>
  </cdr:relSizeAnchor>
  <cdr:relSizeAnchor xmlns:cdr="http://schemas.openxmlformats.org/drawingml/2006/chartDrawing">
    <cdr:from>
      <cdr:x>0.77768</cdr:x>
      <cdr:y>0.92592</cdr:y>
    </cdr:from>
    <cdr:to>
      <cdr:x>0.98602</cdr:x>
      <cdr:y>1</cdr:y>
    </cdr:to>
    <cdr:sp macro="" textlink="">
      <cdr:nvSpPr>
        <cdr:cNvPr id="5" name="Text Box 1"/>
        <cdr:cNvSpPr txBox="1"/>
      </cdr:nvSpPr>
      <cdr:spPr>
        <a:xfrm xmlns:a="http://schemas.openxmlformats.org/drawingml/2006/main">
          <a:off x="4622219" y="2952143"/>
          <a:ext cx="1238289" cy="23619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rtl="1"/>
          <a:r>
            <a:rPr lang="fa-IR" sz="1000">
              <a:cs typeface="B Mitra" panose="00000400000000000000" pitchFamily="2" charset="-78"/>
            </a:rPr>
            <a:t>منبع</a:t>
          </a:r>
          <a:r>
            <a:rPr lang="fa-IR" sz="1000" baseline="0">
              <a:cs typeface="B Mitra" panose="00000400000000000000" pitchFamily="2" charset="-78"/>
            </a:rPr>
            <a:t> داده‌ها: مرکز آمار ایران</a:t>
          </a:r>
          <a:endParaRPr lang="en-US" sz="1000">
            <a:cs typeface="B Mitra" panose="00000400000000000000" pitchFamily="2" charset="-78"/>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0.75217</cdr:x>
      <cdr:y>0.90236</cdr:y>
    </cdr:from>
    <cdr:to>
      <cdr:x>0.98518</cdr:x>
      <cdr:y>0.99398</cdr:y>
    </cdr:to>
    <cdr:sp macro="" textlink="">
      <cdr:nvSpPr>
        <cdr:cNvPr id="2" name="Text Box 2"/>
        <cdr:cNvSpPr txBox="1">
          <a:spLocks xmlns:a="http://schemas.openxmlformats.org/drawingml/2006/main" noChangeArrowheads="1"/>
        </cdr:cNvSpPr>
      </cdr:nvSpPr>
      <cdr:spPr bwMode="auto">
        <a:xfrm xmlns:a="http://schemas.openxmlformats.org/drawingml/2006/main">
          <a:off x="6369531" y="4688854"/>
          <a:ext cx="1973179" cy="476075"/>
        </a:xfrm>
        <a:prstGeom xmlns:a="http://schemas.openxmlformats.org/drawingml/2006/main" prst="rect">
          <a:avLst/>
        </a:prstGeom>
        <a:solidFill xmlns:a="http://schemas.openxmlformats.org/drawingml/2006/main">
          <a:srgbClr val="FFFFFF"/>
        </a:solidFill>
        <a:ln xmlns:a="http://schemas.openxmlformats.org/drawingml/2006/main" w="9525">
          <a:noFill/>
          <a:miter lim="800000"/>
          <a:headEnd/>
          <a:tailEnd/>
        </a:ln>
      </cdr:spPr>
      <cdr:txBody>
        <a:bodyPr xmlns:a="http://schemas.openxmlformats.org/drawingml/2006/main" rot="0" vert="horz" wrap="square" lIns="91440" tIns="45720" rIns="91440" bIns="45720" anchor="t" anchorCtr="0">
          <a:spAutoFit/>
        </a:bodyPr>
        <a:lstStyle xmlns:a="http://schemas.openxmlformats.org/drawingml/2006/main"/>
        <a:p xmlns:a="http://schemas.openxmlformats.org/drawingml/2006/main">
          <a:pPr marL="0" marR="0" algn="r" rtl="1">
            <a:lnSpc>
              <a:spcPct val="115000"/>
            </a:lnSpc>
            <a:spcAft>
              <a:spcPts val="800"/>
            </a:spcAft>
          </a:pPr>
          <a:r>
            <a:rPr lang="ar-SA" sz="1000" kern="100" dirty="0">
              <a:effectLst/>
              <a:latin typeface="Calibri" panose="020F0502020204030204" pitchFamily="34" charset="0"/>
              <a:ea typeface="Calibri" panose="020F0502020204030204" pitchFamily="34" charset="0"/>
              <a:cs typeface="B Mitra" panose="00000400000000000000" pitchFamily="2" charset="-78"/>
            </a:rPr>
            <a:t>منبع داده‌ها: بانک مرکزی</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cdr:txBody>
    </cdr:sp>
  </cdr:relSizeAnchor>
</c:userShapes>
</file>

<file path=ppt/drawings/drawing8.xml><?xml version="1.0" encoding="utf-8"?>
<c:userShapes xmlns:c="http://schemas.openxmlformats.org/drawingml/2006/chart">
  <cdr:relSizeAnchor xmlns:cdr="http://schemas.openxmlformats.org/drawingml/2006/chartDrawing">
    <cdr:from>
      <cdr:x>0.76522</cdr:x>
      <cdr:y>0.91116</cdr:y>
    </cdr:from>
    <cdr:to>
      <cdr:x>0.97857</cdr:x>
      <cdr:y>1</cdr:y>
    </cdr:to>
    <cdr:sp macro="" textlink="">
      <cdr:nvSpPr>
        <cdr:cNvPr id="2" name="Text Box 1"/>
        <cdr:cNvSpPr txBox="1"/>
      </cdr:nvSpPr>
      <cdr:spPr>
        <a:xfrm xmlns:a="http://schemas.openxmlformats.org/drawingml/2006/main">
          <a:off x="4548146" y="2441050"/>
          <a:ext cx="1268095" cy="23801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rtl="1"/>
          <a:r>
            <a:rPr lang="fa-IR" sz="1000">
              <a:cs typeface="B Mitra" panose="00000400000000000000" pitchFamily="2" charset="-78"/>
            </a:rPr>
            <a:t>منبع</a:t>
          </a:r>
          <a:r>
            <a:rPr lang="fa-IR" sz="1000" baseline="0">
              <a:cs typeface="B Mitra" panose="00000400000000000000" pitchFamily="2" charset="-78"/>
            </a:rPr>
            <a:t> داده‌ها: آنکتاد</a:t>
          </a:r>
          <a:endParaRPr lang="en-US" sz="1000">
            <a:cs typeface="B Mitra" panose="00000400000000000000" pitchFamily="2" charset="-78"/>
          </a:endParaRPr>
        </a:p>
      </cdr:txBody>
    </cdr:sp>
  </cdr:relSizeAnchor>
</c:userShapes>
</file>

<file path=ppt/drawings/drawing9.xml><?xml version="1.0" encoding="utf-8"?>
<c:userShapes xmlns:c="http://schemas.openxmlformats.org/drawingml/2006/chart">
  <cdr:relSizeAnchor xmlns:cdr="http://schemas.openxmlformats.org/drawingml/2006/chartDrawing">
    <cdr:from>
      <cdr:x>0.03746</cdr:x>
      <cdr:y>0.11236</cdr:y>
    </cdr:from>
    <cdr:to>
      <cdr:x>0.34247</cdr:x>
      <cdr:y>0.85447</cdr:y>
    </cdr:to>
    <cdr:sp macro="" textlink="">
      <cdr:nvSpPr>
        <cdr:cNvPr id="2" name="Rectangle 1"/>
        <cdr:cNvSpPr/>
      </cdr:nvSpPr>
      <cdr:spPr>
        <a:xfrm xmlns:a="http://schemas.openxmlformats.org/drawingml/2006/main">
          <a:off x="222636" y="341906"/>
          <a:ext cx="1812898" cy="2258171"/>
        </a:xfrm>
        <a:prstGeom xmlns:a="http://schemas.openxmlformats.org/drawingml/2006/main" prst="rect">
          <a:avLst/>
        </a:prstGeom>
        <a:noFill xmlns:a="http://schemas.openxmlformats.org/drawingml/2006/main"/>
        <a:ln xmlns:a="http://schemas.openxmlformats.org/drawingml/2006/main" w="38100">
          <a:solidFill>
            <a:srgbClr val="C00000"/>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kern="1200"/>
        </a:p>
      </cdr:txBody>
    </cdr:sp>
  </cdr:relSizeAnchor>
  <cdr:relSizeAnchor xmlns:cdr="http://schemas.openxmlformats.org/drawingml/2006/chartDrawing">
    <cdr:from>
      <cdr:x>0.35585</cdr:x>
      <cdr:y>0.11338</cdr:y>
    </cdr:from>
    <cdr:to>
      <cdr:x>0.65069</cdr:x>
      <cdr:y>0.85548</cdr:y>
    </cdr:to>
    <cdr:sp macro="" textlink="">
      <cdr:nvSpPr>
        <cdr:cNvPr id="3" name="Rectangle 2"/>
        <cdr:cNvSpPr/>
      </cdr:nvSpPr>
      <cdr:spPr>
        <a:xfrm xmlns:a="http://schemas.openxmlformats.org/drawingml/2006/main">
          <a:off x="2115046" y="344999"/>
          <a:ext cx="1752379" cy="2258171"/>
        </a:xfrm>
        <a:prstGeom xmlns:a="http://schemas.openxmlformats.org/drawingml/2006/main" prst="rect">
          <a:avLst/>
        </a:prstGeom>
        <a:noFill xmlns:a="http://schemas.openxmlformats.org/drawingml/2006/main"/>
        <a:ln xmlns:a="http://schemas.openxmlformats.org/drawingml/2006/main" w="38100">
          <a:solidFill>
            <a:srgbClr val="C00000"/>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kern="1200"/>
        </a:p>
      </cdr:txBody>
    </cdr:sp>
  </cdr:relSizeAnchor>
  <cdr:relSizeAnchor xmlns:cdr="http://schemas.openxmlformats.org/drawingml/2006/chartDrawing">
    <cdr:from>
      <cdr:x>0.66756</cdr:x>
      <cdr:y>0.11178</cdr:y>
    </cdr:from>
    <cdr:to>
      <cdr:x>0.96589</cdr:x>
      <cdr:y>0.85389</cdr:y>
    </cdr:to>
    <cdr:sp macro="" textlink="">
      <cdr:nvSpPr>
        <cdr:cNvPr id="4" name="Rectangle 3"/>
        <cdr:cNvSpPr/>
      </cdr:nvSpPr>
      <cdr:spPr>
        <a:xfrm xmlns:a="http://schemas.openxmlformats.org/drawingml/2006/main">
          <a:off x="3967700" y="340140"/>
          <a:ext cx="1773142" cy="2258171"/>
        </a:xfrm>
        <a:prstGeom xmlns:a="http://schemas.openxmlformats.org/drawingml/2006/main" prst="rect">
          <a:avLst/>
        </a:prstGeom>
        <a:noFill xmlns:a="http://schemas.openxmlformats.org/drawingml/2006/main"/>
        <a:ln xmlns:a="http://schemas.openxmlformats.org/drawingml/2006/main" w="38100">
          <a:solidFill>
            <a:srgbClr val="C00000"/>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kern="1200"/>
        </a:p>
      </cdr:txBody>
    </cdr:sp>
  </cdr:relSizeAnchor>
  <cdr:relSizeAnchor xmlns:cdr="http://schemas.openxmlformats.org/drawingml/2006/chartDrawing">
    <cdr:from>
      <cdr:x>0.77768</cdr:x>
      <cdr:y>0.92592</cdr:y>
    </cdr:from>
    <cdr:to>
      <cdr:x>0.98602</cdr:x>
      <cdr:y>1</cdr:y>
    </cdr:to>
    <cdr:sp macro="" textlink="">
      <cdr:nvSpPr>
        <cdr:cNvPr id="5" name="Text Box 1"/>
        <cdr:cNvSpPr txBox="1"/>
      </cdr:nvSpPr>
      <cdr:spPr>
        <a:xfrm xmlns:a="http://schemas.openxmlformats.org/drawingml/2006/main">
          <a:off x="4622219" y="2952143"/>
          <a:ext cx="1238289" cy="23619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rtl="1"/>
          <a:r>
            <a:rPr lang="fa-IR" sz="1000">
              <a:cs typeface="B Mitra" panose="00000400000000000000" pitchFamily="2" charset="-78"/>
            </a:rPr>
            <a:t>منبع</a:t>
          </a:r>
          <a:r>
            <a:rPr lang="fa-IR" sz="1000" baseline="0">
              <a:cs typeface="B Mitra" panose="00000400000000000000" pitchFamily="2" charset="-78"/>
            </a:rPr>
            <a:t> داده‌ها: مرکز آمار ایران</a:t>
          </a:r>
          <a:endParaRPr lang="en-US" sz="1000">
            <a:cs typeface="B Mitra" panose="00000400000000000000" pitchFamily="2" charset="-78"/>
          </a:endParaRPr>
        </a:p>
      </cdr:txBody>
    </cdr:sp>
  </cdr:relSizeAnchor>
</c:userShapes>
</file>

<file path=ppt/drawings/drawing10.xml><?xml version="1.0" encoding="utf-8"?>
<c:userShapes xmlns:c="http://schemas.openxmlformats.org/drawingml/2006/chart">
  <cdr:relSizeAnchor xmlns:cdr="http://schemas.openxmlformats.org/drawingml/2006/chartDrawing">
    <cdr:from>
      <cdr:x>0.75217</cdr:x>
      <cdr:y>0.90236</cdr:y>
    </cdr:from>
    <cdr:to>
      <cdr:x>0.98518</cdr:x>
      <cdr:y>0.99398</cdr:y>
    </cdr:to>
    <cdr:sp macro="" textlink="">
      <cdr:nvSpPr>
        <cdr:cNvPr id="2" name="Text Box 2"/>
        <cdr:cNvSpPr txBox="1">
          <a:spLocks xmlns:a="http://schemas.openxmlformats.org/drawingml/2006/main" noChangeArrowheads="1"/>
        </cdr:cNvSpPr>
      </cdr:nvSpPr>
      <cdr:spPr bwMode="auto">
        <a:xfrm xmlns:a="http://schemas.openxmlformats.org/drawingml/2006/main">
          <a:off x="6369531" y="4688854"/>
          <a:ext cx="1973179" cy="476075"/>
        </a:xfrm>
        <a:prstGeom xmlns:a="http://schemas.openxmlformats.org/drawingml/2006/main" prst="rect">
          <a:avLst/>
        </a:prstGeom>
        <a:solidFill xmlns:a="http://schemas.openxmlformats.org/drawingml/2006/main">
          <a:srgbClr val="FFFFFF"/>
        </a:solidFill>
        <a:ln xmlns:a="http://schemas.openxmlformats.org/drawingml/2006/main" w="9525">
          <a:noFill/>
          <a:miter lim="800000"/>
          <a:headEnd/>
          <a:tailEnd/>
        </a:ln>
      </cdr:spPr>
      <cdr:txBody>
        <a:bodyPr xmlns:a="http://schemas.openxmlformats.org/drawingml/2006/main" rot="0" vert="horz" wrap="square" lIns="91440" tIns="45720" rIns="91440" bIns="45720" anchor="t" anchorCtr="0">
          <a:spAutoFit/>
        </a:bodyPr>
        <a:lstStyle xmlns:a="http://schemas.openxmlformats.org/drawingml/2006/main"/>
        <a:p xmlns:a="http://schemas.openxmlformats.org/drawingml/2006/main">
          <a:pPr marL="0" marR="0" algn="r" rtl="1">
            <a:lnSpc>
              <a:spcPct val="115000"/>
            </a:lnSpc>
            <a:spcAft>
              <a:spcPts val="800"/>
            </a:spcAft>
          </a:pPr>
          <a:r>
            <a:rPr lang="ar-SA" sz="1000" kern="100" dirty="0">
              <a:effectLst/>
              <a:latin typeface="Calibri" panose="020F0502020204030204" pitchFamily="34" charset="0"/>
              <a:ea typeface="Calibri" panose="020F0502020204030204" pitchFamily="34" charset="0"/>
              <a:cs typeface="B Mitra" panose="00000400000000000000" pitchFamily="2" charset="-78"/>
            </a:rPr>
            <a:t>منبع داده‌ها: بانک مرکزی</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cdr:txBody>
    </cdr:sp>
  </cdr:relSizeAnchor>
</c:userShapes>
</file>

<file path=ppt/drawings/drawing11.xml><?xml version="1.0" encoding="utf-8"?>
<c:userShapes xmlns:c="http://schemas.openxmlformats.org/drawingml/2006/chart">
  <cdr:relSizeAnchor xmlns:cdr="http://schemas.openxmlformats.org/drawingml/2006/chartDrawing">
    <cdr:from>
      <cdr:x>0.76522</cdr:x>
      <cdr:y>0.91116</cdr:y>
    </cdr:from>
    <cdr:to>
      <cdr:x>0.97857</cdr:x>
      <cdr:y>1</cdr:y>
    </cdr:to>
    <cdr:sp macro="" textlink="">
      <cdr:nvSpPr>
        <cdr:cNvPr id="2" name="Text Box 1"/>
        <cdr:cNvSpPr txBox="1"/>
      </cdr:nvSpPr>
      <cdr:spPr>
        <a:xfrm xmlns:a="http://schemas.openxmlformats.org/drawingml/2006/main">
          <a:off x="4548146" y="2441050"/>
          <a:ext cx="1268095" cy="23801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rtl="1"/>
          <a:r>
            <a:rPr lang="fa-IR" sz="1000">
              <a:cs typeface="B Mitra" panose="00000400000000000000" pitchFamily="2" charset="-78"/>
            </a:rPr>
            <a:t>منبع</a:t>
          </a:r>
          <a:r>
            <a:rPr lang="fa-IR" sz="1000" baseline="0">
              <a:cs typeface="B Mitra" panose="00000400000000000000" pitchFamily="2" charset="-78"/>
            </a:rPr>
            <a:t> داده‌ها: آنکتاد</a:t>
          </a:r>
          <a:endParaRPr lang="en-US" sz="1000">
            <a:cs typeface="B Mitra" panose="00000400000000000000" pitchFamily="2" charset="-78"/>
          </a:endParaRP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16EC2-A98B-F390-CDD3-6767CA17D48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98AB2F6-A62A-4050-AA1C-0D3942B316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9BDCF66-C495-B7BE-5BAF-574D29E37F6F}"/>
              </a:ext>
            </a:extLst>
          </p:cNvPr>
          <p:cNvSpPr>
            <a:spLocks noGrp="1"/>
          </p:cNvSpPr>
          <p:nvPr>
            <p:ph type="dt" sz="half" idx="10"/>
          </p:nvPr>
        </p:nvSpPr>
        <p:spPr/>
        <p:txBody>
          <a:bodyPr/>
          <a:lstStyle/>
          <a:p>
            <a:fld id="{DFD814F4-4A20-4BEC-8BFB-485441F760F2}" type="datetimeFigureOut">
              <a:rPr lang="en-US" smtClean="0"/>
              <a:t>4/15/25</a:t>
            </a:fld>
            <a:endParaRPr lang="en-US"/>
          </a:p>
        </p:txBody>
      </p:sp>
      <p:sp>
        <p:nvSpPr>
          <p:cNvPr id="5" name="Footer Placeholder 4">
            <a:extLst>
              <a:ext uri="{FF2B5EF4-FFF2-40B4-BE49-F238E27FC236}">
                <a16:creationId xmlns:a16="http://schemas.microsoft.com/office/drawing/2014/main" id="{F21BCBE4-300F-4270-5576-9BF2D85389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E97CDC-7247-BC83-B9E8-2FBEF7E022E2}"/>
              </a:ext>
            </a:extLst>
          </p:cNvPr>
          <p:cNvSpPr>
            <a:spLocks noGrp="1"/>
          </p:cNvSpPr>
          <p:nvPr>
            <p:ph type="sldNum" sz="quarter" idx="12"/>
          </p:nvPr>
        </p:nvSpPr>
        <p:spPr/>
        <p:txBody>
          <a:bodyPr/>
          <a:lstStyle/>
          <a:p>
            <a:fld id="{E5E5947C-2627-44E6-B03D-0A1BEE7167BE}" type="slidenum">
              <a:rPr lang="en-US" smtClean="0"/>
              <a:t>‹#›</a:t>
            </a:fld>
            <a:endParaRPr lang="en-US"/>
          </a:p>
        </p:txBody>
      </p:sp>
    </p:spTree>
    <p:extLst>
      <p:ext uri="{BB962C8B-B14F-4D97-AF65-F5344CB8AC3E}">
        <p14:creationId xmlns:p14="http://schemas.microsoft.com/office/powerpoint/2010/main" val="6862233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EE330-32AB-517B-62AF-81A2EE4DE4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E84858-AAFB-D2C3-E076-3BF506E0379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63332F-A5F6-FF30-7C7B-9891330D0CD7}"/>
              </a:ext>
            </a:extLst>
          </p:cNvPr>
          <p:cNvSpPr>
            <a:spLocks noGrp="1"/>
          </p:cNvSpPr>
          <p:nvPr>
            <p:ph type="dt" sz="half" idx="10"/>
          </p:nvPr>
        </p:nvSpPr>
        <p:spPr/>
        <p:txBody>
          <a:bodyPr/>
          <a:lstStyle/>
          <a:p>
            <a:fld id="{DFD814F4-4A20-4BEC-8BFB-485441F760F2}" type="datetimeFigureOut">
              <a:rPr lang="en-US" smtClean="0"/>
              <a:t>4/15/25</a:t>
            </a:fld>
            <a:endParaRPr lang="en-US"/>
          </a:p>
        </p:txBody>
      </p:sp>
      <p:sp>
        <p:nvSpPr>
          <p:cNvPr id="5" name="Footer Placeholder 4">
            <a:extLst>
              <a:ext uri="{FF2B5EF4-FFF2-40B4-BE49-F238E27FC236}">
                <a16:creationId xmlns:a16="http://schemas.microsoft.com/office/drawing/2014/main" id="{A6487D8A-0B33-97F6-59A5-E404EC4017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266718-5B5D-C9B4-3F01-51638223C542}"/>
              </a:ext>
            </a:extLst>
          </p:cNvPr>
          <p:cNvSpPr>
            <a:spLocks noGrp="1"/>
          </p:cNvSpPr>
          <p:nvPr>
            <p:ph type="sldNum" sz="quarter" idx="12"/>
          </p:nvPr>
        </p:nvSpPr>
        <p:spPr/>
        <p:txBody>
          <a:bodyPr/>
          <a:lstStyle/>
          <a:p>
            <a:fld id="{E5E5947C-2627-44E6-B03D-0A1BEE7167BE}" type="slidenum">
              <a:rPr lang="en-US" smtClean="0"/>
              <a:t>‹#›</a:t>
            </a:fld>
            <a:endParaRPr lang="en-US"/>
          </a:p>
        </p:txBody>
      </p:sp>
    </p:spTree>
    <p:extLst>
      <p:ext uri="{BB962C8B-B14F-4D97-AF65-F5344CB8AC3E}">
        <p14:creationId xmlns:p14="http://schemas.microsoft.com/office/powerpoint/2010/main" val="6118273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525EB-084F-6405-41F9-99FA6781947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6047218-8911-DA0A-F3FC-125B1F049EB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DE2DAB-F733-8FA6-88B4-E7ECB6B7DE08}"/>
              </a:ext>
            </a:extLst>
          </p:cNvPr>
          <p:cNvSpPr>
            <a:spLocks noGrp="1"/>
          </p:cNvSpPr>
          <p:nvPr>
            <p:ph type="dt" sz="half" idx="10"/>
          </p:nvPr>
        </p:nvSpPr>
        <p:spPr/>
        <p:txBody>
          <a:bodyPr/>
          <a:lstStyle/>
          <a:p>
            <a:fld id="{DFD814F4-4A20-4BEC-8BFB-485441F760F2}" type="datetimeFigureOut">
              <a:rPr lang="en-US" smtClean="0"/>
              <a:t>4/15/25</a:t>
            </a:fld>
            <a:endParaRPr lang="en-US"/>
          </a:p>
        </p:txBody>
      </p:sp>
      <p:sp>
        <p:nvSpPr>
          <p:cNvPr id="5" name="Footer Placeholder 4">
            <a:extLst>
              <a:ext uri="{FF2B5EF4-FFF2-40B4-BE49-F238E27FC236}">
                <a16:creationId xmlns:a16="http://schemas.microsoft.com/office/drawing/2014/main" id="{B1EC5009-A60C-184B-177A-AB744338D8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484224-6CCD-47AD-BE36-33A1ABB3DB5C}"/>
              </a:ext>
            </a:extLst>
          </p:cNvPr>
          <p:cNvSpPr>
            <a:spLocks noGrp="1"/>
          </p:cNvSpPr>
          <p:nvPr>
            <p:ph type="sldNum" sz="quarter" idx="12"/>
          </p:nvPr>
        </p:nvSpPr>
        <p:spPr/>
        <p:txBody>
          <a:bodyPr/>
          <a:lstStyle/>
          <a:p>
            <a:fld id="{E5E5947C-2627-44E6-B03D-0A1BEE7167BE}" type="slidenum">
              <a:rPr lang="en-US" smtClean="0"/>
              <a:t>‹#›</a:t>
            </a:fld>
            <a:endParaRPr lang="en-US"/>
          </a:p>
        </p:txBody>
      </p:sp>
    </p:spTree>
    <p:extLst>
      <p:ext uri="{BB962C8B-B14F-4D97-AF65-F5344CB8AC3E}">
        <p14:creationId xmlns:p14="http://schemas.microsoft.com/office/powerpoint/2010/main" val="34858930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549F7-9D13-A979-40EA-EAB7A8D4207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C3BC30-BFF4-BD2F-7C9E-51F53C31257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BF8BAB7-2B20-1DE1-DECB-E01AF2FB376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1CEB51C-7FB8-F4FA-AF84-E9FC2F6BF14B}"/>
              </a:ext>
            </a:extLst>
          </p:cNvPr>
          <p:cNvSpPr>
            <a:spLocks noGrp="1"/>
          </p:cNvSpPr>
          <p:nvPr>
            <p:ph type="dt" sz="half" idx="10"/>
          </p:nvPr>
        </p:nvSpPr>
        <p:spPr/>
        <p:txBody>
          <a:bodyPr/>
          <a:lstStyle/>
          <a:p>
            <a:fld id="{DFD814F4-4A20-4BEC-8BFB-485441F760F2}" type="datetimeFigureOut">
              <a:rPr lang="en-US" smtClean="0"/>
              <a:t>4/15/25</a:t>
            </a:fld>
            <a:endParaRPr lang="en-US"/>
          </a:p>
        </p:txBody>
      </p:sp>
      <p:sp>
        <p:nvSpPr>
          <p:cNvPr id="6" name="Footer Placeholder 5">
            <a:extLst>
              <a:ext uri="{FF2B5EF4-FFF2-40B4-BE49-F238E27FC236}">
                <a16:creationId xmlns:a16="http://schemas.microsoft.com/office/drawing/2014/main" id="{B578F691-4212-70A1-24B9-85ADC0CF9F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9BDDEE-E7B3-8BDC-0FAA-02FD20EA2D00}"/>
              </a:ext>
            </a:extLst>
          </p:cNvPr>
          <p:cNvSpPr>
            <a:spLocks noGrp="1"/>
          </p:cNvSpPr>
          <p:nvPr>
            <p:ph type="sldNum" sz="quarter" idx="12"/>
          </p:nvPr>
        </p:nvSpPr>
        <p:spPr/>
        <p:txBody>
          <a:bodyPr/>
          <a:lstStyle/>
          <a:p>
            <a:fld id="{E5E5947C-2627-44E6-B03D-0A1BEE7167BE}" type="slidenum">
              <a:rPr lang="en-US" smtClean="0"/>
              <a:t>‹#›</a:t>
            </a:fld>
            <a:endParaRPr lang="en-US"/>
          </a:p>
        </p:txBody>
      </p:sp>
    </p:spTree>
    <p:extLst>
      <p:ext uri="{BB962C8B-B14F-4D97-AF65-F5344CB8AC3E}">
        <p14:creationId xmlns:p14="http://schemas.microsoft.com/office/powerpoint/2010/main" val="31649993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F0B43-6843-AF64-9F57-790F5B1B2FF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5A82E82-4E11-91D3-A547-24D259115F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464CC17-7EAF-7516-5A4E-78D5DDE747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C1238C-8109-4329-7036-98D5331241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393CB65-C7B0-4534-F35A-38072249B0C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529447F-712A-86EF-D199-5AD8BE429A76}"/>
              </a:ext>
            </a:extLst>
          </p:cNvPr>
          <p:cNvSpPr>
            <a:spLocks noGrp="1"/>
          </p:cNvSpPr>
          <p:nvPr>
            <p:ph type="dt" sz="half" idx="10"/>
          </p:nvPr>
        </p:nvSpPr>
        <p:spPr/>
        <p:txBody>
          <a:bodyPr/>
          <a:lstStyle/>
          <a:p>
            <a:fld id="{DFD814F4-4A20-4BEC-8BFB-485441F760F2}" type="datetimeFigureOut">
              <a:rPr lang="en-US" smtClean="0"/>
              <a:t>4/15/25</a:t>
            </a:fld>
            <a:endParaRPr lang="en-US"/>
          </a:p>
        </p:txBody>
      </p:sp>
      <p:sp>
        <p:nvSpPr>
          <p:cNvPr id="8" name="Footer Placeholder 7">
            <a:extLst>
              <a:ext uri="{FF2B5EF4-FFF2-40B4-BE49-F238E27FC236}">
                <a16:creationId xmlns:a16="http://schemas.microsoft.com/office/drawing/2014/main" id="{3DD486D4-E2F4-E521-0ECD-1F1FCB6922C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4571848-76E7-835D-EB72-EDBEE620C358}"/>
              </a:ext>
            </a:extLst>
          </p:cNvPr>
          <p:cNvSpPr>
            <a:spLocks noGrp="1"/>
          </p:cNvSpPr>
          <p:nvPr>
            <p:ph type="sldNum" sz="quarter" idx="12"/>
          </p:nvPr>
        </p:nvSpPr>
        <p:spPr/>
        <p:txBody>
          <a:bodyPr/>
          <a:lstStyle/>
          <a:p>
            <a:fld id="{E5E5947C-2627-44E6-B03D-0A1BEE7167BE}" type="slidenum">
              <a:rPr lang="en-US" smtClean="0"/>
              <a:t>‹#›</a:t>
            </a:fld>
            <a:endParaRPr lang="en-US"/>
          </a:p>
        </p:txBody>
      </p:sp>
    </p:spTree>
    <p:extLst>
      <p:ext uri="{BB962C8B-B14F-4D97-AF65-F5344CB8AC3E}">
        <p14:creationId xmlns:p14="http://schemas.microsoft.com/office/powerpoint/2010/main" val="29705810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1DFB3-767E-395A-F60D-90E4714EE27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B225A3F-699F-2AC9-D752-2E367EFBC312}"/>
              </a:ext>
            </a:extLst>
          </p:cNvPr>
          <p:cNvSpPr>
            <a:spLocks noGrp="1"/>
          </p:cNvSpPr>
          <p:nvPr>
            <p:ph type="dt" sz="half" idx="10"/>
          </p:nvPr>
        </p:nvSpPr>
        <p:spPr/>
        <p:txBody>
          <a:bodyPr/>
          <a:lstStyle/>
          <a:p>
            <a:fld id="{DFD814F4-4A20-4BEC-8BFB-485441F760F2}" type="datetimeFigureOut">
              <a:rPr lang="en-US" smtClean="0"/>
              <a:t>4/15/25</a:t>
            </a:fld>
            <a:endParaRPr lang="en-US"/>
          </a:p>
        </p:txBody>
      </p:sp>
      <p:sp>
        <p:nvSpPr>
          <p:cNvPr id="4" name="Footer Placeholder 3">
            <a:extLst>
              <a:ext uri="{FF2B5EF4-FFF2-40B4-BE49-F238E27FC236}">
                <a16:creationId xmlns:a16="http://schemas.microsoft.com/office/drawing/2014/main" id="{506900ED-B639-752D-ACF5-87F5D2587C9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93E37BF-17BF-17EE-A9BE-D2F80029E594}"/>
              </a:ext>
            </a:extLst>
          </p:cNvPr>
          <p:cNvSpPr>
            <a:spLocks noGrp="1"/>
          </p:cNvSpPr>
          <p:nvPr>
            <p:ph type="sldNum" sz="quarter" idx="12"/>
          </p:nvPr>
        </p:nvSpPr>
        <p:spPr/>
        <p:txBody>
          <a:bodyPr/>
          <a:lstStyle/>
          <a:p>
            <a:fld id="{E5E5947C-2627-44E6-B03D-0A1BEE7167BE}" type="slidenum">
              <a:rPr lang="en-US" smtClean="0"/>
              <a:t>‹#›</a:t>
            </a:fld>
            <a:endParaRPr lang="en-US"/>
          </a:p>
        </p:txBody>
      </p:sp>
    </p:spTree>
    <p:extLst>
      <p:ext uri="{BB962C8B-B14F-4D97-AF65-F5344CB8AC3E}">
        <p14:creationId xmlns:p14="http://schemas.microsoft.com/office/powerpoint/2010/main" val="28849593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GAM98">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FFFFB6-75B0-0258-9D62-8E47D871A7CC}"/>
              </a:ext>
            </a:extLst>
          </p:cNvPr>
          <p:cNvSpPr>
            <a:spLocks noGrp="1"/>
          </p:cNvSpPr>
          <p:nvPr>
            <p:ph type="dt" sz="half" idx="10"/>
          </p:nvPr>
        </p:nvSpPr>
        <p:spPr/>
        <p:txBody>
          <a:bodyPr/>
          <a:lstStyle/>
          <a:p>
            <a:fld id="{DFD814F4-4A20-4BEC-8BFB-485441F760F2}" type="datetimeFigureOut">
              <a:rPr lang="en-US" smtClean="0"/>
              <a:t>4/15/25</a:t>
            </a:fld>
            <a:endParaRPr lang="en-US"/>
          </a:p>
        </p:txBody>
      </p:sp>
      <p:sp>
        <p:nvSpPr>
          <p:cNvPr id="3" name="Footer Placeholder 2">
            <a:extLst>
              <a:ext uri="{FF2B5EF4-FFF2-40B4-BE49-F238E27FC236}">
                <a16:creationId xmlns:a16="http://schemas.microsoft.com/office/drawing/2014/main" id="{00953DCA-ADDE-F996-0AC7-25B4099EDD6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2CCD21C-E9C0-1B8D-E6A3-1B692A3864A9}"/>
              </a:ext>
            </a:extLst>
          </p:cNvPr>
          <p:cNvSpPr>
            <a:spLocks noGrp="1"/>
          </p:cNvSpPr>
          <p:nvPr>
            <p:ph type="sldNum" sz="quarter" idx="12"/>
          </p:nvPr>
        </p:nvSpPr>
        <p:spPr/>
        <p:txBody>
          <a:bodyPr/>
          <a:lstStyle/>
          <a:p>
            <a:fld id="{E5E5947C-2627-44E6-B03D-0A1BEE7167BE}" type="slidenum">
              <a:rPr lang="en-US" smtClean="0"/>
              <a:t>‹#›</a:t>
            </a:fld>
            <a:endParaRPr lang="en-US"/>
          </a:p>
        </p:txBody>
      </p:sp>
      <p:grpSp>
        <p:nvGrpSpPr>
          <p:cNvPr id="5" name="Group 4">
            <a:extLst>
              <a:ext uri="{FF2B5EF4-FFF2-40B4-BE49-F238E27FC236}">
                <a16:creationId xmlns:a16="http://schemas.microsoft.com/office/drawing/2014/main" id="{F1F93FFC-CA6E-86EA-704D-6B92A9057A02}"/>
              </a:ext>
            </a:extLst>
          </p:cNvPr>
          <p:cNvGrpSpPr/>
          <p:nvPr userDrawn="1"/>
        </p:nvGrpSpPr>
        <p:grpSpPr>
          <a:xfrm>
            <a:off x="4224000" y="1154099"/>
            <a:ext cx="3744000" cy="3744000"/>
            <a:chOff x="4815840" y="2148840"/>
            <a:chExt cx="2560320" cy="2560320"/>
          </a:xfrm>
        </p:grpSpPr>
        <p:pic>
          <p:nvPicPr>
            <p:cNvPr id="6" name="Picture 5">
              <a:extLst>
                <a:ext uri="{FF2B5EF4-FFF2-40B4-BE49-F238E27FC236}">
                  <a16:creationId xmlns:a16="http://schemas.microsoft.com/office/drawing/2014/main" id="{6D251B8D-2A95-9A9B-FF83-8141B3300B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81600" y="2514600"/>
              <a:ext cx="1828800" cy="1828800"/>
            </a:xfrm>
            <a:prstGeom prst="rect">
              <a:avLst/>
            </a:prstGeom>
          </p:spPr>
        </p:pic>
        <p:sp>
          <p:nvSpPr>
            <p:cNvPr id="7" name="Oval 6">
              <a:extLst>
                <a:ext uri="{FF2B5EF4-FFF2-40B4-BE49-F238E27FC236}">
                  <a16:creationId xmlns:a16="http://schemas.microsoft.com/office/drawing/2014/main" id="{065332C6-80BE-07CB-1DBB-1207A8E9B29B}"/>
                </a:ext>
              </a:extLst>
            </p:cNvPr>
            <p:cNvSpPr/>
            <p:nvPr/>
          </p:nvSpPr>
          <p:spPr>
            <a:xfrm>
              <a:off x="4861560" y="2194560"/>
              <a:ext cx="2468880" cy="246888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B496B9CD-555A-E771-432F-402752D0EDE1}"/>
                </a:ext>
              </a:extLst>
            </p:cNvPr>
            <p:cNvSpPr/>
            <p:nvPr/>
          </p:nvSpPr>
          <p:spPr>
            <a:xfrm>
              <a:off x="4815840" y="2148840"/>
              <a:ext cx="2560320" cy="256032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 name="TextBox 8">
            <a:extLst>
              <a:ext uri="{FF2B5EF4-FFF2-40B4-BE49-F238E27FC236}">
                <a16:creationId xmlns:a16="http://schemas.microsoft.com/office/drawing/2014/main" id="{7E4D3E94-8680-667C-F21E-C870FC5B03BE}"/>
              </a:ext>
            </a:extLst>
          </p:cNvPr>
          <p:cNvSpPr txBox="1"/>
          <p:nvPr userDrawn="1"/>
        </p:nvSpPr>
        <p:spPr>
          <a:xfrm>
            <a:off x="3159145" y="5005529"/>
            <a:ext cx="5873724" cy="584775"/>
          </a:xfrm>
          <a:prstGeom prst="rect">
            <a:avLst/>
          </a:prstGeom>
          <a:noFill/>
        </p:spPr>
        <p:txBody>
          <a:bodyPr wrap="none" rtlCol="0">
            <a:spAutoFit/>
          </a:bodyPr>
          <a:lstStyle/>
          <a:p>
            <a:pPr algn="ctr" rtl="1"/>
            <a:r>
              <a:rPr lang="fa-IR" sz="3200" b="1" dirty="0">
                <a:latin typeface="Vazir" panose="020B0603030804020204" pitchFamily="34" charset="-78"/>
                <a:cs typeface="Vazir" panose="020B0603030804020204" pitchFamily="34" charset="-78"/>
              </a:rPr>
              <a:t>گام98 مرجع دانلود قالب پاورپوینت</a:t>
            </a:r>
            <a:endParaRPr lang="en-US" sz="2800" dirty="0">
              <a:latin typeface="Arial Black" panose="020B0A04020102020204" pitchFamily="34" charset="0"/>
              <a:cs typeface="Arial" panose="020B0604020202020204" pitchFamily="34" charset="0"/>
            </a:endParaRPr>
          </a:p>
        </p:txBody>
      </p:sp>
    </p:spTree>
    <p:extLst>
      <p:ext uri="{BB962C8B-B14F-4D97-AF65-F5344CB8AC3E}">
        <p14:creationId xmlns:p14="http://schemas.microsoft.com/office/powerpoint/2010/main" val="19978638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250"/>
                                  </p:stCondLst>
                                  <p:childTnLst>
                                    <p:set>
                                      <p:cBhvr>
                                        <p:cTn id="6" dur="1" fill="hold">
                                          <p:stCondLst>
                                            <p:cond delay="0"/>
                                          </p:stCondLst>
                                        </p:cTn>
                                        <p:tgtEl>
                                          <p:spTgt spid="5"/>
                                        </p:tgtEl>
                                        <p:attrNameLst>
                                          <p:attrName>style.visibility</p:attrName>
                                        </p:attrNameLst>
                                      </p:cBhvr>
                                      <p:to>
                                        <p:strVal val="visible"/>
                                      </p:to>
                                    </p:set>
                                    <p:anim calcmode="lin" valueType="num">
                                      <p:cBhvr>
                                        <p:cTn id="7" dur="1250" fill="hold"/>
                                        <p:tgtEl>
                                          <p:spTgt spid="5"/>
                                        </p:tgtEl>
                                        <p:attrNameLst>
                                          <p:attrName>ppt_w</p:attrName>
                                        </p:attrNameLst>
                                      </p:cBhvr>
                                      <p:tavLst>
                                        <p:tav tm="0">
                                          <p:val>
                                            <p:fltVal val="0"/>
                                          </p:val>
                                        </p:tav>
                                        <p:tav tm="100000">
                                          <p:val>
                                            <p:strVal val="#ppt_w"/>
                                          </p:val>
                                        </p:tav>
                                      </p:tavLst>
                                    </p:anim>
                                    <p:anim calcmode="lin" valueType="num">
                                      <p:cBhvr>
                                        <p:cTn id="8" dur="1250" fill="hold"/>
                                        <p:tgtEl>
                                          <p:spTgt spid="5"/>
                                        </p:tgtEl>
                                        <p:attrNameLst>
                                          <p:attrName>ppt_h</p:attrName>
                                        </p:attrNameLst>
                                      </p:cBhvr>
                                      <p:tavLst>
                                        <p:tav tm="0">
                                          <p:val>
                                            <p:fltVal val="0"/>
                                          </p:val>
                                        </p:tav>
                                        <p:tav tm="100000">
                                          <p:val>
                                            <p:strVal val="#ppt_h"/>
                                          </p:val>
                                        </p:tav>
                                      </p:tavLst>
                                    </p:anim>
                                    <p:anim calcmode="lin" valueType="num">
                                      <p:cBhvr>
                                        <p:cTn id="9" dur="1250" fill="hold"/>
                                        <p:tgtEl>
                                          <p:spTgt spid="5"/>
                                        </p:tgtEl>
                                        <p:attrNameLst>
                                          <p:attrName>style.rotation</p:attrName>
                                        </p:attrNameLst>
                                      </p:cBhvr>
                                      <p:tavLst>
                                        <p:tav tm="0">
                                          <p:val>
                                            <p:fltVal val="360"/>
                                          </p:val>
                                        </p:tav>
                                        <p:tav tm="100000">
                                          <p:val>
                                            <p:fltVal val="0"/>
                                          </p:val>
                                        </p:tav>
                                      </p:tavLst>
                                    </p:anim>
                                    <p:animEffect transition="in" filter="fade">
                                      <p:cBhvr>
                                        <p:cTn id="10" dur="1250"/>
                                        <p:tgtEl>
                                          <p:spTgt spid="5"/>
                                        </p:tgtEl>
                                      </p:cBhvr>
                                    </p:animEffect>
                                  </p:childTnLst>
                                </p:cTn>
                              </p:par>
                            </p:childTnLst>
                          </p:cTn>
                        </p:par>
                        <p:par>
                          <p:cTn id="11" fill="hold">
                            <p:stCondLst>
                              <p:cond delay="1500"/>
                            </p:stCondLst>
                            <p:childTnLst>
                              <p:par>
                                <p:cTn id="12" presetID="14" presetClass="entr" presetSubtype="10" fill="hold" grpId="0" nodeType="afterEffect">
                                  <p:stCondLst>
                                    <p:cond delay="250"/>
                                  </p:stCondLst>
                                  <p:childTnLst>
                                    <p:set>
                                      <p:cBhvr>
                                        <p:cTn id="13" dur="1" fill="hold">
                                          <p:stCondLst>
                                            <p:cond delay="0"/>
                                          </p:stCondLst>
                                        </p:cTn>
                                        <p:tgtEl>
                                          <p:spTgt spid="9"/>
                                        </p:tgtEl>
                                        <p:attrNameLst>
                                          <p:attrName>style.visibility</p:attrName>
                                        </p:attrNameLst>
                                      </p:cBhvr>
                                      <p:to>
                                        <p:strVal val="visible"/>
                                      </p:to>
                                    </p:set>
                                    <p:animEffect transition="in" filter="randombar(horizontal)">
                                      <p:cBhvr>
                                        <p:cTn id="14"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B2DC5-F56E-1666-4C76-7864E18F3E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2925DC8-D5C7-9621-483B-8E7E051A54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1980A5E-43C4-E320-D5FE-4029E34114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0604E3-8387-910E-0B7A-B858AA250C46}"/>
              </a:ext>
            </a:extLst>
          </p:cNvPr>
          <p:cNvSpPr>
            <a:spLocks noGrp="1"/>
          </p:cNvSpPr>
          <p:nvPr>
            <p:ph type="dt" sz="half" idx="10"/>
          </p:nvPr>
        </p:nvSpPr>
        <p:spPr/>
        <p:txBody>
          <a:bodyPr/>
          <a:lstStyle/>
          <a:p>
            <a:fld id="{DFD814F4-4A20-4BEC-8BFB-485441F760F2}" type="datetimeFigureOut">
              <a:rPr lang="en-US" smtClean="0"/>
              <a:t>4/15/25</a:t>
            </a:fld>
            <a:endParaRPr lang="en-US"/>
          </a:p>
        </p:txBody>
      </p:sp>
      <p:sp>
        <p:nvSpPr>
          <p:cNvPr id="6" name="Footer Placeholder 5">
            <a:extLst>
              <a:ext uri="{FF2B5EF4-FFF2-40B4-BE49-F238E27FC236}">
                <a16:creationId xmlns:a16="http://schemas.microsoft.com/office/drawing/2014/main" id="{A678A55A-F2C0-C777-D5EF-0617AFC942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3D65FF-1B9F-D7CB-EF08-3A9C7BF73F3B}"/>
              </a:ext>
            </a:extLst>
          </p:cNvPr>
          <p:cNvSpPr>
            <a:spLocks noGrp="1"/>
          </p:cNvSpPr>
          <p:nvPr>
            <p:ph type="sldNum" sz="quarter" idx="12"/>
          </p:nvPr>
        </p:nvSpPr>
        <p:spPr/>
        <p:txBody>
          <a:bodyPr/>
          <a:lstStyle/>
          <a:p>
            <a:fld id="{E5E5947C-2627-44E6-B03D-0A1BEE7167BE}" type="slidenum">
              <a:rPr lang="en-US" smtClean="0"/>
              <a:t>‹#›</a:t>
            </a:fld>
            <a:endParaRPr lang="en-US"/>
          </a:p>
        </p:txBody>
      </p:sp>
    </p:spTree>
    <p:extLst>
      <p:ext uri="{BB962C8B-B14F-4D97-AF65-F5344CB8AC3E}">
        <p14:creationId xmlns:p14="http://schemas.microsoft.com/office/powerpoint/2010/main" val="27817609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E4B84-BE02-ED80-D540-66DB731089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54B9471-BD69-E18B-F499-E5C3ACE5E7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D195C14-B646-F08E-9AD1-E5C82CED4B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866AD7-969D-B1E2-FE63-B322975D65C3}"/>
              </a:ext>
            </a:extLst>
          </p:cNvPr>
          <p:cNvSpPr>
            <a:spLocks noGrp="1"/>
          </p:cNvSpPr>
          <p:nvPr>
            <p:ph type="dt" sz="half" idx="10"/>
          </p:nvPr>
        </p:nvSpPr>
        <p:spPr/>
        <p:txBody>
          <a:bodyPr/>
          <a:lstStyle/>
          <a:p>
            <a:fld id="{DFD814F4-4A20-4BEC-8BFB-485441F760F2}" type="datetimeFigureOut">
              <a:rPr lang="en-US" smtClean="0"/>
              <a:t>4/15/25</a:t>
            </a:fld>
            <a:endParaRPr lang="en-US"/>
          </a:p>
        </p:txBody>
      </p:sp>
      <p:sp>
        <p:nvSpPr>
          <p:cNvPr id="6" name="Footer Placeholder 5">
            <a:extLst>
              <a:ext uri="{FF2B5EF4-FFF2-40B4-BE49-F238E27FC236}">
                <a16:creationId xmlns:a16="http://schemas.microsoft.com/office/drawing/2014/main" id="{83309D78-C6DA-4F27-15D3-23C5413888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441647-55C6-5A82-3637-C59F3C954555}"/>
              </a:ext>
            </a:extLst>
          </p:cNvPr>
          <p:cNvSpPr>
            <a:spLocks noGrp="1"/>
          </p:cNvSpPr>
          <p:nvPr>
            <p:ph type="sldNum" sz="quarter" idx="12"/>
          </p:nvPr>
        </p:nvSpPr>
        <p:spPr/>
        <p:txBody>
          <a:bodyPr/>
          <a:lstStyle/>
          <a:p>
            <a:fld id="{E5E5947C-2627-44E6-B03D-0A1BEE7167BE}" type="slidenum">
              <a:rPr lang="en-US" smtClean="0"/>
              <a:t>‹#›</a:t>
            </a:fld>
            <a:endParaRPr lang="en-US"/>
          </a:p>
        </p:txBody>
      </p:sp>
    </p:spTree>
    <p:extLst>
      <p:ext uri="{BB962C8B-B14F-4D97-AF65-F5344CB8AC3E}">
        <p14:creationId xmlns:p14="http://schemas.microsoft.com/office/powerpoint/2010/main" val="13445638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083F5-6A1D-4D47-8028-108AB9CEC07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A9A8BD6-D114-36B9-24D5-22BC63AE56B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08C1B8-F9C5-904E-C78C-1E753A9E6FB0}"/>
              </a:ext>
            </a:extLst>
          </p:cNvPr>
          <p:cNvSpPr>
            <a:spLocks noGrp="1"/>
          </p:cNvSpPr>
          <p:nvPr>
            <p:ph type="dt" sz="half" idx="10"/>
          </p:nvPr>
        </p:nvSpPr>
        <p:spPr/>
        <p:txBody>
          <a:bodyPr/>
          <a:lstStyle/>
          <a:p>
            <a:fld id="{DFD814F4-4A20-4BEC-8BFB-485441F760F2}" type="datetimeFigureOut">
              <a:rPr lang="en-US" smtClean="0"/>
              <a:t>4/15/25</a:t>
            </a:fld>
            <a:endParaRPr lang="en-US"/>
          </a:p>
        </p:txBody>
      </p:sp>
      <p:sp>
        <p:nvSpPr>
          <p:cNvPr id="5" name="Footer Placeholder 4">
            <a:extLst>
              <a:ext uri="{FF2B5EF4-FFF2-40B4-BE49-F238E27FC236}">
                <a16:creationId xmlns:a16="http://schemas.microsoft.com/office/drawing/2014/main" id="{555EF872-9E9F-084A-1BDF-9CD939CC06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EC02D9-8143-48FC-4A4E-7D0E658D5D42}"/>
              </a:ext>
            </a:extLst>
          </p:cNvPr>
          <p:cNvSpPr>
            <a:spLocks noGrp="1"/>
          </p:cNvSpPr>
          <p:nvPr>
            <p:ph type="sldNum" sz="quarter" idx="12"/>
          </p:nvPr>
        </p:nvSpPr>
        <p:spPr/>
        <p:txBody>
          <a:bodyPr/>
          <a:lstStyle/>
          <a:p>
            <a:fld id="{E5E5947C-2627-44E6-B03D-0A1BEE7167BE}" type="slidenum">
              <a:rPr lang="en-US" smtClean="0"/>
              <a:t>‹#›</a:t>
            </a:fld>
            <a:endParaRPr lang="en-US"/>
          </a:p>
        </p:txBody>
      </p:sp>
    </p:spTree>
    <p:extLst>
      <p:ext uri="{BB962C8B-B14F-4D97-AF65-F5344CB8AC3E}">
        <p14:creationId xmlns:p14="http://schemas.microsoft.com/office/powerpoint/2010/main" val="26560995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07A18E-4DDF-B4A8-CDB0-A03F7A3A070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50D4AA9-7C79-2BF2-CAC6-E09B241D79E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C2981D-FF34-84C8-48A8-EA52C32A9FF2}"/>
              </a:ext>
            </a:extLst>
          </p:cNvPr>
          <p:cNvSpPr>
            <a:spLocks noGrp="1"/>
          </p:cNvSpPr>
          <p:nvPr>
            <p:ph type="dt" sz="half" idx="10"/>
          </p:nvPr>
        </p:nvSpPr>
        <p:spPr/>
        <p:txBody>
          <a:bodyPr/>
          <a:lstStyle/>
          <a:p>
            <a:fld id="{DFD814F4-4A20-4BEC-8BFB-485441F760F2}" type="datetimeFigureOut">
              <a:rPr lang="en-US" smtClean="0"/>
              <a:t>4/15/25</a:t>
            </a:fld>
            <a:endParaRPr lang="en-US"/>
          </a:p>
        </p:txBody>
      </p:sp>
      <p:sp>
        <p:nvSpPr>
          <p:cNvPr id="5" name="Footer Placeholder 4">
            <a:extLst>
              <a:ext uri="{FF2B5EF4-FFF2-40B4-BE49-F238E27FC236}">
                <a16:creationId xmlns:a16="http://schemas.microsoft.com/office/drawing/2014/main" id="{4199FDF4-9056-D587-8D4A-31FB771976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A003C0-83E9-4010-AE1B-7E84A86F47D8}"/>
              </a:ext>
            </a:extLst>
          </p:cNvPr>
          <p:cNvSpPr>
            <a:spLocks noGrp="1"/>
          </p:cNvSpPr>
          <p:nvPr>
            <p:ph type="sldNum" sz="quarter" idx="12"/>
          </p:nvPr>
        </p:nvSpPr>
        <p:spPr/>
        <p:txBody>
          <a:bodyPr/>
          <a:lstStyle/>
          <a:p>
            <a:fld id="{E5E5947C-2627-44E6-B03D-0A1BEE7167BE}" type="slidenum">
              <a:rPr lang="en-US" smtClean="0"/>
              <a:t>‹#›</a:t>
            </a:fld>
            <a:endParaRPr lang="en-US"/>
          </a:p>
        </p:txBody>
      </p:sp>
    </p:spTree>
    <p:extLst>
      <p:ext uri="{BB962C8B-B14F-4D97-AF65-F5344CB8AC3E}">
        <p14:creationId xmlns:p14="http://schemas.microsoft.com/office/powerpoint/2010/main" val="3179148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D26F49-382F-3C1C-4DA2-F01F208EA1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24946D6-AA5E-E5AF-9324-469C8729AC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E15124-FD7B-7E36-718F-670C396471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D814F4-4A20-4BEC-8BFB-485441F760F2}" type="datetimeFigureOut">
              <a:rPr lang="en-US" smtClean="0"/>
              <a:t>4/15/25</a:t>
            </a:fld>
            <a:endParaRPr lang="en-US"/>
          </a:p>
        </p:txBody>
      </p:sp>
      <p:sp>
        <p:nvSpPr>
          <p:cNvPr id="5" name="Footer Placeholder 4">
            <a:extLst>
              <a:ext uri="{FF2B5EF4-FFF2-40B4-BE49-F238E27FC236}">
                <a16:creationId xmlns:a16="http://schemas.microsoft.com/office/drawing/2014/main" id="{A1F183B8-B4B8-1431-C859-4765050534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18C647-7E71-15F4-4F23-8854E20BA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E5947C-2627-44E6-B03D-0A1BEE7167BE}" type="slidenum">
              <a:rPr lang="en-US" smtClean="0"/>
              <a:t>‹#›</a:t>
            </a:fld>
            <a:endParaRPr lang="en-US"/>
          </a:p>
        </p:txBody>
      </p:sp>
    </p:spTree>
    <p:extLst>
      <p:ext uri="{BB962C8B-B14F-4D97-AF65-F5344CB8AC3E}">
        <p14:creationId xmlns:p14="http://schemas.microsoft.com/office/powerpoint/2010/main" val="25362167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1.xml"/><Relationship Id="rId1" Type="http://schemas.openxmlformats.org/officeDocument/2006/relationships/slideLayout" Target="../slideLayouts/slideLayout1.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2.xml"/><Relationship Id="rId1" Type="http://schemas.openxmlformats.org/officeDocument/2006/relationships/slideLayout" Target="../slideLayouts/slideLayout1.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3.xml"/><Relationship Id="rId1" Type="http://schemas.openxmlformats.org/officeDocument/2006/relationships/slideLayout" Target="../slideLayouts/slideLayout1.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4.xml"/><Relationship Id="rId1" Type="http://schemas.openxmlformats.org/officeDocument/2006/relationships/slideLayout" Target="../slideLayouts/slideLayout1.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chart" Target="../charts/chart13.xml"/></Relationships>
</file>

<file path=ppt/slides/_rels/slide10.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chart" Target="../charts/chart14.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chart" Target="../charts/chart16.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chart" Target="../charts/chart18.xml"/></Relationships>
</file>

<file path=ppt/slides/_rels/slide12.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chart" Target="../charts/chart21.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50000">
              <a:srgbClr val="DCDEDD"/>
            </a:gs>
            <a:gs pos="0">
              <a:srgbClr val="B3B3B5"/>
            </a:gs>
            <a:gs pos="100000">
              <a:srgbClr val="B3B3B5"/>
            </a:gs>
          </a:gsLst>
          <a:lin ang="10800000" scaled="1"/>
          <a:tileRect/>
        </a:gradFill>
        <a:effectLst/>
      </p:bgPr>
    </p:bg>
    <p:spTree>
      <p:nvGrpSpPr>
        <p:cNvPr id="1" name="">
          <a:extLst>
            <a:ext uri="{FF2B5EF4-FFF2-40B4-BE49-F238E27FC236}">
              <a16:creationId xmlns:a16="http://schemas.microsoft.com/office/drawing/2014/main" id="{47802313-C595-F92C-9607-65B58A564BCB}"/>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D18B0F2D-E084-CF29-E3D4-92CF4AC3A745}"/>
              </a:ext>
            </a:extLst>
          </p:cNvPr>
          <p:cNvSpPr/>
          <p:nvPr/>
        </p:nvSpPr>
        <p:spPr>
          <a:xfrm>
            <a:off x="0" y="3764446"/>
            <a:ext cx="4483223" cy="1800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765AA66-3175-BCCA-93C7-82F914B1669B}"/>
              </a:ext>
            </a:extLst>
          </p:cNvPr>
          <p:cNvSpPr/>
          <p:nvPr/>
        </p:nvSpPr>
        <p:spPr>
          <a:xfrm>
            <a:off x="5001088" y="1049370"/>
            <a:ext cx="7190912" cy="37978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80"/>
              </a:highlight>
            </a:endParaRPr>
          </a:p>
        </p:txBody>
      </p:sp>
      <p:sp>
        <p:nvSpPr>
          <p:cNvPr id="14" name="Oval 13">
            <a:extLst>
              <a:ext uri="{FF2B5EF4-FFF2-40B4-BE49-F238E27FC236}">
                <a16:creationId xmlns:a16="http://schemas.microsoft.com/office/drawing/2014/main" id="{0BBE0538-C11F-97ED-8869-905F8780B861}"/>
              </a:ext>
            </a:extLst>
          </p:cNvPr>
          <p:cNvSpPr/>
          <p:nvPr/>
        </p:nvSpPr>
        <p:spPr>
          <a:xfrm>
            <a:off x="1603223" y="329371"/>
            <a:ext cx="5760000" cy="5760000"/>
          </a:xfrm>
          <a:prstGeom prst="ellipse">
            <a:avLst/>
          </a:prstGeom>
          <a:solidFill>
            <a:schemeClr val="tx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501AB2AC-8B9B-9D7A-4598-6F2BB684970C}"/>
              </a:ext>
            </a:extLst>
          </p:cNvPr>
          <p:cNvSpPr/>
          <p:nvPr/>
        </p:nvSpPr>
        <p:spPr>
          <a:xfrm>
            <a:off x="2323223" y="1049371"/>
            <a:ext cx="4320000" cy="4320000"/>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w="3810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E8176C4D-EBA8-AB75-3BBA-4DB23D45B0DB}"/>
              </a:ext>
            </a:extLst>
          </p:cNvPr>
          <p:cNvGrpSpPr/>
          <p:nvPr/>
        </p:nvGrpSpPr>
        <p:grpSpPr>
          <a:xfrm>
            <a:off x="2323223" y="1049371"/>
            <a:ext cx="4320000" cy="4320000"/>
            <a:chOff x="3936000" y="1269000"/>
            <a:chExt cx="4320000" cy="4320000"/>
          </a:xfrm>
          <a:solidFill>
            <a:srgbClr val="002060"/>
          </a:solidFill>
        </p:grpSpPr>
        <p:sp>
          <p:nvSpPr>
            <p:cNvPr id="24" name="Oval 23">
              <a:extLst>
                <a:ext uri="{FF2B5EF4-FFF2-40B4-BE49-F238E27FC236}">
                  <a16:creationId xmlns:a16="http://schemas.microsoft.com/office/drawing/2014/main" id="{AA26A290-6C31-17B9-D455-991E4D812B01}"/>
                </a:ext>
              </a:extLst>
            </p:cNvPr>
            <p:cNvSpPr/>
            <p:nvPr/>
          </p:nvSpPr>
          <p:spPr>
            <a:xfrm>
              <a:off x="3936000" y="1269000"/>
              <a:ext cx="4320000" cy="4320000"/>
            </a:xfrm>
            <a:prstGeom prst="ellipse">
              <a:avLst/>
            </a:prstGeom>
            <a:grpFill/>
            <a:ln w="76200">
              <a:solidFill>
                <a:srgbClr val="DCDE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7B5CD77F-0508-698B-BFD1-0910EFB74F53}"/>
                </a:ext>
              </a:extLst>
            </p:cNvPr>
            <p:cNvSpPr txBox="1"/>
            <p:nvPr/>
          </p:nvSpPr>
          <p:spPr>
            <a:xfrm>
              <a:off x="4360772" y="1852348"/>
              <a:ext cx="3470455" cy="3046988"/>
            </a:xfrm>
            <a:prstGeom prst="rect">
              <a:avLst/>
            </a:prstGeom>
            <a:noFill/>
          </p:spPr>
          <p:txBody>
            <a:bodyPr wrap="square" rtlCol="0">
              <a:spAutoFit/>
            </a:bodyPr>
            <a:lstStyle/>
            <a:p>
              <a:pPr algn="ctr" rtl="1"/>
              <a:r>
                <a:rPr lang="fa-IR" sz="4800" dirty="0">
                  <a:solidFill>
                    <a:schemeClr val="bg1"/>
                  </a:solidFill>
                  <a:latin typeface="Lalezar" panose="00000500000000000000" pitchFamily="2" charset="-78"/>
                  <a:cs typeface="Lalezar" panose="00000500000000000000" pitchFamily="2" charset="-78"/>
                </a:rPr>
                <a:t>مروری بر شاخص‌های کلان اقتصادی کشور</a:t>
              </a:r>
              <a:endParaRPr lang="en-US" sz="4800" dirty="0">
                <a:solidFill>
                  <a:schemeClr val="bg1"/>
                </a:solidFill>
                <a:latin typeface="Lalezar" panose="00000500000000000000" pitchFamily="2" charset="-78"/>
                <a:cs typeface="Lalezar" panose="00000500000000000000" pitchFamily="2" charset="-78"/>
              </a:endParaRPr>
            </a:p>
          </p:txBody>
        </p:sp>
      </p:grpSp>
      <p:grpSp>
        <p:nvGrpSpPr>
          <p:cNvPr id="27" name="Group 26">
            <a:extLst>
              <a:ext uri="{FF2B5EF4-FFF2-40B4-BE49-F238E27FC236}">
                <a16:creationId xmlns:a16="http://schemas.microsoft.com/office/drawing/2014/main" id="{DD1DA4F7-5234-6E25-5DEF-990A52DFCB73}"/>
              </a:ext>
            </a:extLst>
          </p:cNvPr>
          <p:cNvGrpSpPr/>
          <p:nvPr/>
        </p:nvGrpSpPr>
        <p:grpSpPr>
          <a:xfrm>
            <a:off x="9868777" y="1890695"/>
            <a:ext cx="2115185" cy="2115185"/>
            <a:chOff x="0" y="0"/>
            <a:chExt cx="2115404" cy="2115404"/>
          </a:xfrm>
        </p:grpSpPr>
        <p:sp>
          <p:nvSpPr>
            <p:cNvPr id="28" name="Oval 27">
              <a:extLst>
                <a:ext uri="{FF2B5EF4-FFF2-40B4-BE49-F238E27FC236}">
                  <a16:creationId xmlns:a16="http://schemas.microsoft.com/office/drawing/2014/main" id="{6464898D-2311-4BB3-1A93-E85E049A28C5}"/>
                </a:ext>
              </a:extLst>
            </p:cNvPr>
            <p:cNvSpPr/>
            <p:nvPr/>
          </p:nvSpPr>
          <p:spPr>
            <a:xfrm>
              <a:off x="0" y="0"/>
              <a:ext cx="2115404" cy="2115404"/>
            </a:xfrm>
            <a:prstGeom prst="ellipse">
              <a:avLst/>
            </a:prstGeom>
            <a:solidFill>
              <a:schemeClr val="bg1"/>
            </a:solid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29" name="Picture 28">
              <a:extLst>
                <a:ext uri="{FF2B5EF4-FFF2-40B4-BE49-F238E27FC236}">
                  <a16:creationId xmlns:a16="http://schemas.microsoft.com/office/drawing/2014/main" id="{29B2D309-8D57-18EE-83C4-592CC2AC0E54}"/>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103780" y="90132"/>
              <a:ext cx="1905000" cy="1905000"/>
            </a:xfrm>
            <a:prstGeom prst="ellipse">
              <a:avLst/>
            </a:prstGeom>
            <a:noFill/>
            <a:ln>
              <a:solidFill>
                <a:schemeClr val="accent4"/>
              </a:solidFill>
            </a:ln>
          </p:spPr>
        </p:pic>
      </p:grpSp>
      <p:sp>
        <p:nvSpPr>
          <p:cNvPr id="30" name="TextBox 29">
            <a:extLst>
              <a:ext uri="{FF2B5EF4-FFF2-40B4-BE49-F238E27FC236}">
                <a16:creationId xmlns:a16="http://schemas.microsoft.com/office/drawing/2014/main" id="{1872CF3B-F5C4-D50B-73FE-EE3DC172E078}"/>
              </a:ext>
            </a:extLst>
          </p:cNvPr>
          <p:cNvSpPr txBox="1"/>
          <p:nvPr/>
        </p:nvSpPr>
        <p:spPr>
          <a:xfrm>
            <a:off x="7163281" y="2397918"/>
            <a:ext cx="2616523" cy="1366528"/>
          </a:xfrm>
          <a:prstGeom prst="rect">
            <a:avLst/>
          </a:prstGeom>
          <a:noFill/>
        </p:spPr>
        <p:txBody>
          <a:bodyPr wrap="square">
            <a:spAutoFit/>
          </a:bodyPr>
          <a:lstStyle/>
          <a:p>
            <a:pPr marL="0" marR="0" algn="ctr">
              <a:lnSpc>
                <a:spcPct val="115000"/>
              </a:lnSpc>
              <a:spcAft>
                <a:spcPts val="800"/>
              </a:spcAft>
            </a:pPr>
            <a:r>
              <a:rPr lang="fa-IR" sz="2400" kern="100" dirty="0">
                <a:solidFill>
                  <a:schemeClr val="accent4"/>
                </a:solidFill>
                <a:effectLst/>
                <a:latin typeface="IRAN" panose="020B0606030804020204" pitchFamily="34" charset="-78"/>
                <a:ea typeface="Calibri" panose="020F0502020204030204" pitchFamily="34" charset="0"/>
                <a:cs typeface="B Titr" panose="00000700000000000000" pitchFamily="2" charset="-78"/>
              </a:rPr>
              <a:t>اتاق بازرگانی، صنایع، معادن و کشاورزی تهران </a:t>
            </a:r>
            <a:endParaRPr lang="en-US" kern="100" dirty="0">
              <a:solidFill>
                <a:schemeClr val="accent4"/>
              </a:solidFill>
              <a:effectLst/>
              <a:latin typeface="IRAN" panose="020B0606030804020204" pitchFamily="34" charset="-78"/>
              <a:ea typeface="Calibri" panose="020F0502020204030204" pitchFamily="34" charset="0"/>
              <a:cs typeface="B Titr" panose="00000700000000000000" pitchFamily="2" charset="-78"/>
            </a:endParaRPr>
          </a:p>
        </p:txBody>
      </p:sp>
      <p:sp>
        <p:nvSpPr>
          <p:cNvPr id="31" name="TextBox 30">
            <a:extLst>
              <a:ext uri="{FF2B5EF4-FFF2-40B4-BE49-F238E27FC236}">
                <a16:creationId xmlns:a16="http://schemas.microsoft.com/office/drawing/2014/main" id="{22E02ABB-3E5F-FFBB-447A-B77CCBD03B15}"/>
              </a:ext>
            </a:extLst>
          </p:cNvPr>
          <p:cNvSpPr txBox="1"/>
          <p:nvPr/>
        </p:nvSpPr>
        <p:spPr>
          <a:xfrm>
            <a:off x="-2080782" y="4461308"/>
            <a:ext cx="6094562" cy="375487"/>
          </a:xfrm>
          <a:prstGeom prst="rect">
            <a:avLst/>
          </a:prstGeom>
          <a:noFill/>
        </p:spPr>
        <p:txBody>
          <a:bodyPr wrap="square">
            <a:spAutoFit/>
          </a:bodyPr>
          <a:lstStyle/>
          <a:p>
            <a:pPr marL="0" marR="0" algn="ctr">
              <a:lnSpc>
                <a:spcPct val="115000"/>
              </a:lnSpc>
              <a:spcAft>
                <a:spcPts val="800"/>
              </a:spcAft>
            </a:pPr>
            <a:r>
              <a:rPr lang="fa-IR" sz="1600" kern="100" dirty="0">
                <a:solidFill>
                  <a:schemeClr val="accent4"/>
                </a:solidFill>
                <a:effectLst/>
                <a:latin typeface="IRAN" panose="020B0606030804020204" pitchFamily="34" charset="-78"/>
                <a:ea typeface="Calibri" panose="020F0502020204030204" pitchFamily="34" charset="0"/>
                <a:cs typeface="B Titr" panose="00000700000000000000" pitchFamily="2" charset="-78"/>
              </a:rPr>
              <a:t>فروردین 1404</a:t>
            </a:r>
            <a:endParaRPr lang="en-US" sz="1600" kern="100" dirty="0">
              <a:solidFill>
                <a:schemeClr val="accent4"/>
              </a:solidFill>
              <a:effectLst/>
              <a:latin typeface="IRAN" panose="020B0606030804020204" pitchFamily="34" charset="-78"/>
              <a:ea typeface="Calibri" panose="020F0502020204030204" pitchFamily="34" charset="0"/>
              <a:cs typeface="B Titr" panose="00000700000000000000" pitchFamily="2" charset="-78"/>
            </a:endParaRPr>
          </a:p>
        </p:txBody>
      </p:sp>
    </p:spTree>
    <p:extLst>
      <p:ext uri="{BB962C8B-B14F-4D97-AF65-F5344CB8AC3E}">
        <p14:creationId xmlns:p14="http://schemas.microsoft.com/office/powerpoint/2010/main" val="12942514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nodeType="withEffect">
                                  <p:stCondLst>
                                    <p:cond delay="50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fltVal val="0"/>
                                          </p:val>
                                        </p:tav>
                                        <p:tav tm="100000">
                                          <p:val>
                                            <p:strVal val="#ppt_w"/>
                                          </p:val>
                                        </p:tav>
                                      </p:tavLst>
                                    </p:anim>
                                    <p:anim calcmode="lin" valueType="num">
                                      <p:cBhvr>
                                        <p:cTn id="23" dur="500" fill="hold"/>
                                        <p:tgtEl>
                                          <p:spTgt spid="31"/>
                                        </p:tgtEl>
                                        <p:attrNameLst>
                                          <p:attrName>ppt_h</p:attrName>
                                        </p:attrNameLst>
                                      </p:cBhvr>
                                      <p:tavLst>
                                        <p:tav tm="0">
                                          <p:val>
                                            <p:fltVal val="0"/>
                                          </p:val>
                                        </p:tav>
                                        <p:tav tm="100000">
                                          <p:val>
                                            <p:strVal val="#ppt_h"/>
                                          </p:val>
                                        </p:tav>
                                      </p:tavLst>
                                    </p:anim>
                                    <p:animEffect transition="in" filter="fade">
                                      <p:cBhvr>
                                        <p:cTn id="2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CDEDD"/>
            </a:gs>
            <a:gs pos="100000">
              <a:srgbClr val="B3B3B5"/>
            </a:gs>
          </a:gsLst>
          <a:lin ang="10800000" scaled="1"/>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376CEC3-D986-FD9E-ED3C-6B50DC491F82}"/>
              </a:ext>
            </a:extLst>
          </p:cNvPr>
          <p:cNvGrpSpPr/>
          <p:nvPr/>
        </p:nvGrpSpPr>
        <p:grpSpPr>
          <a:xfrm>
            <a:off x="9767048" y="71718"/>
            <a:ext cx="2339788" cy="2339787"/>
            <a:chOff x="3936000" y="1269000"/>
            <a:chExt cx="4320000" cy="4320000"/>
          </a:xfrm>
          <a:solidFill>
            <a:srgbClr val="002060"/>
          </a:solidFill>
        </p:grpSpPr>
        <p:sp>
          <p:nvSpPr>
            <p:cNvPr id="3" name="Oval 2">
              <a:extLst>
                <a:ext uri="{FF2B5EF4-FFF2-40B4-BE49-F238E27FC236}">
                  <a16:creationId xmlns:a16="http://schemas.microsoft.com/office/drawing/2014/main" id="{EAA712C4-D133-3E65-FB10-FA800A150D5C}"/>
                </a:ext>
              </a:extLst>
            </p:cNvPr>
            <p:cNvSpPr/>
            <p:nvPr/>
          </p:nvSpPr>
          <p:spPr>
            <a:xfrm>
              <a:off x="3936000" y="1269000"/>
              <a:ext cx="4320000" cy="4320000"/>
            </a:xfrm>
            <a:prstGeom prst="ellipse">
              <a:avLst/>
            </a:prstGeom>
            <a:grpFill/>
            <a:ln w="76200">
              <a:solidFill>
                <a:srgbClr val="DCDE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458B29F-6080-6E37-D7C9-875C095025D5}"/>
                </a:ext>
              </a:extLst>
            </p:cNvPr>
            <p:cNvSpPr txBox="1"/>
            <p:nvPr/>
          </p:nvSpPr>
          <p:spPr>
            <a:xfrm>
              <a:off x="4360772" y="2207251"/>
              <a:ext cx="3470454" cy="2443494"/>
            </a:xfrm>
            <a:prstGeom prst="rect">
              <a:avLst/>
            </a:prstGeom>
            <a:noFill/>
          </p:spPr>
          <p:txBody>
            <a:bodyPr wrap="square" rtlCol="0">
              <a:spAutoFit/>
            </a:bodyPr>
            <a:lstStyle/>
            <a:p>
              <a:pPr algn="ctr" rtl="1"/>
              <a:r>
                <a:rPr lang="fa-IR" sz="4000" dirty="0">
                  <a:solidFill>
                    <a:schemeClr val="bg1"/>
                  </a:solidFill>
                  <a:latin typeface="Lalezar" panose="00000500000000000000" pitchFamily="2" charset="-78"/>
                  <a:cs typeface="Lalezar" panose="00000500000000000000" pitchFamily="2" charset="-78"/>
                </a:rPr>
                <a:t>رشد </a:t>
              </a:r>
            </a:p>
            <a:p>
              <a:pPr algn="ctr" rtl="1"/>
              <a:r>
                <a:rPr lang="fa-IR" sz="4000" dirty="0">
                  <a:solidFill>
                    <a:schemeClr val="bg1"/>
                  </a:solidFill>
                  <a:latin typeface="Lalezar" panose="00000500000000000000" pitchFamily="2" charset="-78"/>
                  <a:cs typeface="Lalezar" panose="00000500000000000000" pitchFamily="2" charset="-78"/>
                </a:rPr>
                <a:t>اقتصادی</a:t>
              </a:r>
              <a:endParaRPr lang="en-US" sz="4000" dirty="0">
                <a:solidFill>
                  <a:schemeClr val="bg1"/>
                </a:solidFill>
                <a:latin typeface="Lalezar" panose="00000500000000000000" pitchFamily="2" charset="-78"/>
                <a:cs typeface="Lalezar" panose="00000500000000000000" pitchFamily="2" charset="-78"/>
              </a:endParaRPr>
            </a:p>
          </p:txBody>
        </p:sp>
      </p:grpSp>
      <p:sp>
        <p:nvSpPr>
          <p:cNvPr id="11" name="TextBox 10">
            <a:extLst>
              <a:ext uri="{FF2B5EF4-FFF2-40B4-BE49-F238E27FC236}">
                <a16:creationId xmlns:a16="http://schemas.microsoft.com/office/drawing/2014/main" id="{E761F147-02E4-FABE-6E72-30AB75DAEA52}"/>
              </a:ext>
            </a:extLst>
          </p:cNvPr>
          <p:cNvSpPr txBox="1"/>
          <p:nvPr/>
        </p:nvSpPr>
        <p:spPr>
          <a:xfrm>
            <a:off x="9460005" y="2640576"/>
            <a:ext cx="2209800" cy="2908489"/>
          </a:xfrm>
          <a:prstGeom prst="rect">
            <a:avLst/>
          </a:prstGeom>
          <a:noFill/>
        </p:spPr>
        <p:txBody>
          <a:bodyPr wrap="square">
            <a:spAutoFit/>
          </a:bodyPr>
          <a:lstStyle/>
          <a:p>
            <a:pPr algn="ctr">
              <a:lnSpc>
                <a:spcPct val="150000"/>
              </a:lnSpc>
            </a:pPr>
            <a:r>
              <a:rPr lang="fa-IR" sz="2400" b="1" dirty="0">
                <a:solidFill>
                  <a:srgbClr val="002060"/>
                </a:solidFill>
                <a:effectLst/>
                <a:latin typeface="Calibri" panose="020F0502020204030204" pitchFamily="34" charset="0"/>
                <a:ea typeface="Calibri" panose="020F0502020204030204" pitchFamily="34" charset="0"/>
                <a:cs typeface="B Mitra" panose="00000400000000000000" pitchFamily="2" charset="-78"/>
              </a:rPr>
              <a:t>طی 15 سال اخیر، میانگین نرخ رشد اقتصادی کشور سالانه </a:t>
            </a:r>
            <a:r>
              <a:rPr lang="fa-IR" sz="2800" b="1" dirty="0">
                <a:solidFill>
                  <a:srgbClr val="C00000"/>
                </a:solidFill>
                <a:effectLst/>
                <a:latin typeface="Calibri" panose="020F0502020204030204" pitchFamily="34" charset="0"/>
                <a:ea typeface="Calibri" panose="020F0502020204030204" pitchFamily="34" charset="0"/>
                <a:cs typeface="B Mitra" panose="00000400000000000000" pitchFamily="2" charset="-78"/>
              </a:rPr>
              <a:t>0.9 درصد </a:t>
            </a:r>
            <a:r>
              <a:rPr lang="fa-IR" sz="2400" b="1" dirty="0">
                <a:solidFill>
                  <a:srgbClr val="002060"/>
                </a:solidFill>
                <a:effectLst/>
                <a:latin typeface="Calibri" panose="020F0502020204030204" pitchFamily="34" charset="0"/>
                <a:ea typeface="Calibri" panose="020F0502020204030204" pitchFamily="34" charset="0"/>
                <a:cs typeface="B Mitra" panose="00000400000000000000" pitchFamily="2" charset="-78"/>
              </a:rPr>
              <a:t>بوده است. </a:t>
            </a:r>
            <a:endParaRPr lang="en-US" sz="2400" b="1" dirty="0">
              <a:solidFill>
                <a:srgbClr val="002060"/>
              </a:solidFill>
            </a:endParaRPr>
          </a:p>
        </p:txBody>
      </p:sp>
      <p:grpSp>
        <p:nvGrpSpPr>
          <p:cNvPr id="16" name="Group 15">
            <a:extLst>
              <a:ext uri="{FF2B5EF4-FFF2-40B4-BE49-F238E27FC236}">
                <a16:creationId xmlns:a16="http://schemas.microsoft.com/office/drawing/2014/main" id="{1A9FC503-0120-DE97-89AE-0FB048D98D90}"/>
              </a:ext>
            </a:extLst>
          </p:cNvPr>
          <p:cNvGrpSpPr/>
          <p:nvPr/>
        </p:nvGrpSpPr>
        <p:grpSpPr>
          <a:xfrm>
            <a:off x="459314" y="806824"/>
            <a:ext cx="8494314" cy="5244352"/>
            <a:chOff x="459314" y="806824"/>
            <a:chExt cx="8494314" cy="5244352"/>
          </a:xfrm>
        </p:grpSpPr>
        <p:graphicFrame>
          <p:nvGraphicFramePr>
            <p:cNvPr id="8" name="Chart 7">
              <a:extLst>
                <a:ext uri="{FF2B5EF4-FFF2-40B4-BE49-F238E27FC236}">
                  <a16:creationId xmlns:a16="http://schemas.microsoft.com/office/drawing/2014/main" id="{C0069F85-CDD8-4E5F-6364-93B279FB93BC}"/>
                </a:ext>
              </a:extLst>
            </p:cNvPr>
            <p:cNvGraphicFramePr/>
            <p:nvPr>
              <p:extLst>
                <p:ext uri="{D42A27DB-BD31-4B8C-83A1-F6EECF244321}">
                  <p14:modId xmlns:p14="http://schemas.microsoft.com/office/powerpoint/2010/main" val="2885253293"/>
                </p:ext>
              </p:extLst>
            </p:nvPr>
          </p:nvGraphicFramePr>
          <p:xfrm>
            <a:off x="459314" y="806824"/>
            <a:ext cx="8494314" cy="5244352"/>
          </p:xfrm>
          <a:graphic>
            <a:graphicData uri="http://schemas.openxmlformats.org/drawingml/2006/chart">
              <c:chart xmlns:c="http://schemas.openxmlformats.org/drawingml/2006/chart" xmlns:r="http://schemas.openxmlformats.org/officeDocument/2006/relationships" r:id="rId2"/>
            </a:graphicData>
          </a:graphic>
        </p:graphicFrame>
        <p:sp>
          <p:nvSpPr>
            <p:cNvPr id="14" name="Text Box 2">
              <a:extLst>
                <a:ext uri="{FF2B5EF4-FFF2-40B4-BE49-F238E27FC236}">
                  <a16:creationId xmlns:a16="http://schemas.microsoft.com/office/drawing/2014/main" id="{E5CBD1A9-6855-B890-6CA0-ACFD6395E5B4}"/>
                </a:ext>
              </a:extLst>
            </p:cNvPr>
            <p:cNvSpPr txBox="1">
              <a:spLocks noChangeArrowheads="1"/>
            </p:cNvSpPr>
            <p:nvPr/>
          </p:nvSpPr>
          <p:spPr bwMode="auto">
            <a:xfrm>
              <a:off x="6889481" y="5671688"/>
              <a:ext cx="1891344" cy="269304"/>
            </a:xfrm>
            <a:prstGeom prst="rect">
              <a:avLst/>
            </a:prstGeom>
            <a:noFill/>
            <a:ln w="9525">
              <a:noFill/>
              <a:miter lim="800000"/>
              <a:headEnd/>
              <a:tailEnd/>
            </a:ln>
          </p:spPr>
          <p:txBody>
            <a:bodyPr rot="0" vert="horz" wrap="square" lIns="91440" tIns="45720" rIns="91440" bIns="45720" anchor="t" anchorCtr="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algn="r">
                <a:lnSpc>
                  <a:spcPct val="115000"/>
                </a:lnSpc>
                <a:spcAft>
                  <a:spcPts val="800"/>
                </a:spcAft>
              </a:pPr>
              <a:r>
                <a:rPr lang="ar-SA" sz="1000" kern="100" dirty="0">
                  <a:effectLst/>
                  <a:latin typeface="Calibri" panose="020F0502020204030204" pitchFamily="34" charset="0"/>
                  <a:ea typeface="Calibri" panose="020F0502020204030204" pitchFamily="34" charset="0"/>
                  <a:cs typeface="B Mitra" panose="00000400000000000000" pitchFamily="2" charset="-78"/>
                </a:rPr>
                <a:t>منبع داده‌ها: </a:t>
              </a:r>
              <a:r>
                <a:rPr lang="fa-IR" sz="1000" kern="100" dirty="0">
                  <a:effectLst/>
                  <a:latin typeface="Calibri" panose="020F0502020204030204" pitchFamily="34" charset="0"/>
                  <a:ea typeface="Calibri" panose="020F0502020204030204" pitchFamily="34" charset="0"/>
                  <a:cs typeface="B Mitra" panose="00000400000000000000" pitchFamily="2" charset="-78"/>
                </a:rPr>
                <a:t>مرکز</a:t>
              </a:r>
              <a:r>
                <a:rPr lang="fa-IR" sz="1000" kern="100" baseline="0" dirty="0">
                  <a:effectLst/>
                  <a:latin typeface="Calibri" panose="020F0502020204030204" pitchFamily="34" charset="0"/>
                  <a:ea typeface="Calibri" panose="020F0502020204030204" pitchFamily="34" charset="0"/>
                  <a:cs typeface="B Mitra" panose="00000400000000000000" pitchFamily="2" charset="-78"/>
                </a:rPr>
                <a:t> آمار ایران </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p:txBody>
        </p:sp>
      </p:grpSp>
      <p:grpSp>
        <p:nvGrpSpPr>
          <p:cNvPr id="17" name="Group 16">
            <a:extLst>
              <a:ext uri="{FF2B5EF4-FFF2-40B4-BE49-F238E27FC236}">
                <a16:creationId xmlns:a16="http://schemas.microsoft.com/office/drawing/2014/main" id="{8939C201-7512-CCD5-D2E9-74E4DFA2B4FD}"/>
              </a:ext>
            </a:extLst>
          </p:cNvPr>
          <p:cNvGrpSpPr/>
          <p:nvPr/>
        </p:nvGrpSpPr>
        <p:grpSpPr>
          <a:xfrm>
            <a:off x="85164" y="185467"/>
            <a:ext cx="1242714" cy="1242714"/>
            <a:chOff x="0" y="0"/>
            <a:chExt cx="2115404" cy="2115404"/>
          </a:xfrm>
        </p:grpSpPr>
        <p:sp>
          <p:nvSpPr>
            <p:cNvPr id="18" name="Oval 17">
              <a:extLst>
                <a:ext uri="{FF2B5EF4-FFF2-40B4-BE49-F238E27FC236}">
                  <a16:creationId xmlns:a16="http://schemas.microsoft.com/office/drawing/2014/main" id="{6B387104-EE67-9A18-6DCF-70FC60E82E80}"/>
                </a:ext>
              </a:extLst>
            </p:cNvPr>
            <p:cNvSpPr/>
            <p:nvPr/>
          </p:nvSpPr>
          <p:spPr>
            <a:xfrm>
              <a:off x="0" y="0"/>
              <a:ext cx="2115404" cy="2115404"/>
            </a:xfrm>
            <a:prstGeom prst="ellipse">
              <a:avLst/>
            </a:prstGeom>
            <a:solidFill>
              <a:schemeClr val="bg1"/>
            </a:solidFill>
            <a:ln w="63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9" name="Picture 18">
              <a:extLst>
                <a:ext uri="{FF2B5EF4-FFF2-40B4-BE49-F238E27FC236}">
                  <a16:creationId xmlns:a16="http://schemas.microsoft.com/office/drawing/2014/main" id="{94D701CA-54E4-DA32-6BF4-A1CC892A2C92}"/>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103780" y="90132"/>
              <a:ext cx="1905000" cy="1905000"/>
            </a:xfrm>
            <a:prstGeom prst="ellipse">
              <a:avLst/>
            </a:prstGeom>
            <a:noFill/>
            <a:ln w="6350">
              <a:solidFill>
                <a:srgbClr val="002060"/>
              </a:solidFill>
            </a:ln>
          </p:spPr>
        </p:pic>
      </p:grpSp>
    </p:spTree>
    <p:extLst>
      <p:ext uri="{BB962C8B-B14F-4D97-AF65-F5344CB8AC3E}">
        <p14:creationId xmlns:p14="http://schemas.microsoft.com/office/powerpoint/2010/main" val="21480634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par>
                                <p:cTn id="16" presetID="53" presetClass="entr" presetSubtype="16" fill="hold" nodeType="withEffect">
                                  <p:stCondLst>
                                    <p:cond delay="50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animEffect transition="in" filter="fade">
                                      <p:cBhvr>
                                        <p:cTn id="2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CDEDD"/>
            </a:gs>
            <a:gs pos="100000">
              <a:srgbClr val="B3B3B5"/>
            </a:gs>
          </a:gsLst>
          <a:lin ang="10800000" scaled="1"/>
          <a:tileRect/>
        </a:gradFill>
        <a:effectLst/>
      </p:bgPr>
    </p:bg>
    <p:spTree>
      <p:nvGrpSpPr>
        <p:cNvPr id="1" name="">
          <a:extLst>
            <a:ext uri="{FF2B5EF4-FFF2-40B4-BE49-F238E27FC236}">
              <a16:creationId xmlns:a16="http://schemas.microsoft.com/office/drawing/2014/main" id="{B3BC70E8-6821-B84C-13C9-75EDF4277560}"/>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BDB4417E-A82C-08C8-A57B-5F0514F73793}"/>
              </a:ext>
            </a:extLst>
          </p:cNvPr>
          <p:cNvGrpSpPr/>
          <p:nvPr/>
        </p:nvGrpSpPr>
        <p:grpSpPr>
          <a:xfrm>
            <a:off x="76200" y="71718"/>
            <a:ext cx="2339788" cy="2339787"/>
            <a:chOff x="3936000" y="1269000"/>
            <a:chExt cx="4320000" cy="4320000"/>
          </a:xfrm>
          <a:solidFill>
            <a:srgbClr val="002060"/>
          </a:solidFill>
        </p:grpSpPr>
        <p:sp>
          <p:nvSpPr>
            <p:cNvPr id="3" name="Oval 2">
              <a:extLst>
                <a:ext uri="{FF2B5EF4-FFF2-40B4-BE49-F238E27FC236}">
                  <a16:creationId xmlns:a16="http://schemas.microsoft.com/office/drawing/2014/main" id="{BF126C07-6636-A21A-C804-994482F01416}"/>
                </a:ext>
              </a:extLst>
            </p:cNvPr>
            <p:cNvSpPr/>
            <p:nvPr/>
          </p:nvSpPr>
          <p:spPr>
            <a:xfrm>
              <a:off x="3936000" y="1269000"/>
              <a:ext cx="4320000" cy="4320000"/>
            </a:xfrm>
            <a:prstGeom prst="ellipse">
              <a:avLst/>
            </a:prstGeom>
            <a:grpFill/>
            <a:ln w="76200">
              <a:solidFill>
                <a:srgbClr val="DCDE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172FBF2-F752-7B27-FB1A-F344D2AD90AE}"/>
                </a:ext>
              </a:extLst>
            </p:cNvPr>
            <p:cNvSpPr txBox="1"/>
            <p:nvPr/>
          </p:nvSpPr>
          <p:spPr>
            <a:xfrm>
              <a:off x="4148386" y="1992079"/>
              <a:ext cx="3895228" cy="3352703"/>
            </a:xfrm>
            <a:prstGeom prst="rect">
              <a:avLst/>
            </a:prstGeom>
            <a:noFill/>
          </p:spPr>
          <p:txBody>
            <a:bodyPr wrap="square" rtlCol="0">
              <a:spAutoFit/>
            </a:bodyPr>
            <a:lstStyle/>
            <a:p>
              <a:pPr algn="ctr" rtl="1"/>
              <a:r>
                <a:rPr lang="fa-IR" sz="2800" dirty="0">
                  <a:solidFill>
                    <a:schemeClr val="bg1"/>
                  </a:solidFill>
                  <a:latin typeface="Lalezar" panose="00000500000000000000" pitchFamily="2" charset="-78"/>
                  <a:cs typeface="Lalezar" panose="00000500000000000000" pitchFamily="2" charset="-78"/>
                </a:rPr>
                <a:t>تشکیل سرمایه ثابت ناخالص و استهلاک سرمایه </a:t>
              </a:r>
              <a:endParaRPr lang="en-US" sz="2800" dirty="0">
                <a:solidFill>
                  <a:schemeClr val="bg1"/>
                </a:solidFill>
                <a:latin typeface="Lalezar" panose="00000500000000000000" pitchFamily="2" charset="-78"/>
                <a:cs typeface="Lalezar" panose="00000500000000000000" pitchFamily="2" charset="-78"/>
              </a:endParaRPr>
            </a:p>
          </p:txBody>
        </p:sp>
      </p:grpSp>
      <p:sp>
        <p:nvSpPr>
          <p:cNvPr id="11" name="TextBox 10">
            <a:extLst>
              <a:ext uri="{FF2B5EF4-FFF2-40B4-BE49-F238E27FC236}">
                <a16:creationId xmlns:a16="http://schemas.microsoft.com/office/drawing/2014/main" id="{C9308931-767A-E453-07B9-832E908B38DC}"/>
              </a:ext>
            </a:extLst>
          </p:cNvPr>
          <p:cNvSpPr txBox="1"/>
          <p:nvPr/>
        </p:nvSpPr>
        <p:spPr>
          <a:xfrm>
            <a:off x="169200" y="2566423"/>
            <a:ext cx="3370728" cy="3354765"/>
          </a:xfrm>
          <a:prstGeom prst="rect">
            <a:avLst/>
          </a:prstGeom>
          <a:noFill/>
        </p:spPr>
        <p:txBody>
          <a:bodyPr wrap="square">
            <a:spAutoFit/>
          </a:bodyPr>
          <a:lstStyle/>
          <a:p>
            <a:pPr marL="342900" indent="-342900" algn="ctr" rtl="1">
              <a:buFont typeface="Wingdings" panose="05000000000000000000" pitchFamily="2" charset="2"/>
              <a:buChar char="v"/>
            </a:pPr>
            <a:r>
              <a:rPr lang="fa-IR" sz="2400" b="1" dirty="0">
                <a:solidFill>
                  <a:srgbClr val="002060"/>
                </a:solidFill>
                <a:latin typeface="Calibri" panose="020F0502020204030204" pitchFamily="34" charset="0"/>
                <a:ea typeface="Calibri" panose="020F0502020204030204" pitchFamily="34" charset="0"/>
                <a:cs typeface="B Mitra" panose="00000400000000000000" pitchFamily="2" charset="-78"/>
              </a:rPr>
              <a:t>متوسط رشد </a:t>
            </a:r>
            <a:r>
              <a:rPr lang="fa-IR" sz="2800" b="1" dirty="0">
                <a:solidFill>
                  <a:srgbClr val="C00000"/>
                </a:solidFill>
                <a:latin typeface="Calibri" panose="020F0502020204030204" pitchFamily="34" charset="0"/>
                <a:ea typeface="Calibri" panose="020F0502020204030204" pitchFamily="34" charset="0"/>
                <a:cs typeface="B Mitra" panose="00000400000000000000" pitchFamily="2" charset="-78"/>
              </a:rPr>
              <a:t>منفی 4 درصدی</a:t>
            </a:r>
            <a:r>
              <a:rPr lang="fa-IR" sz="2400" b="1" dirty="0">
                <a:solidFill>
                  <a:srgbClr val="002060"/>
                </a:solidFill>
                <a:latin typeface="Calibri" panose="020F0502020204030204" pitchFamily="34" charset="0"/>
                <a:ea typeface="Calibri" panose="020F0502020204030204" pitchFamily="34" charset="0"/>
                <a:cs typeface="B Mitra" panose="00000400000000000000" pitchFamily="2" charset="-78"/>
              </a:rPr>
              <a:t> تشکیل سرمایه ثابت ناخالص در هر سال</a:t>
            </a:r>
          </a:p>
          <a:p>
            <a:pPr algn="ctr" rtl="1"/>
            <a:endParaRPr lang="fa-IR" sz="2400" b="1" dirty="0">
              <a:solidFill>
                <a:srgbClr val="002060"/>
              </a:solidFill>
              <a:latin typeface="Calibri" panose="020F0502020204030204" pitchFamily="34" charset="0"/>
              <a:ea typeface="Calibri" panose="020F0502020204030204" pitchFamily="34" charset="0"/>
              <a:cs typeface="B Mitra" panose="00000400000000000000" pitchFamily="2" charset="-78"/>
            </a:endParaRPr>
          </a:p>
          <a:p>
            <a:pPr marL="342900" indent="-342900" algn="ctr" rtl="1">
              <a:buFont typeface="Wingdings" panose="05000000000000000000" pitchFamily="2" charset="2"/>
              <a:buChar char="v"/>
            </a:pPr>
            <a:r>
              <a:rPr lang="fa-IR" sz="2400" b="1" dirty="0">
                <a:solidFill>
                  <a:srgbClr val="002060"/>
                </a:solidFill>
                <a:latin typeface="Calibri" panose="020F0502020204030204" pitchFamily="34" charset="0"/>
                <a:ea typeface="Calibri" panose="020F0502020204030204" pitchFamily="34" charset="0"/>
                <a:cs typeface="B Mitra" panose="00000400000000000000" pitchFamily="2" charset="-78"/>
              </a:rPr>
              <a:t>کاهش قابل </a:t>
            </a:r>
            <a:r>
              <a:rPr lang="fa-IR" sz="2800" b="1" dirty="0">
                <a:solidFill>
                  <a:srgbClr val="C00000"/>
                </a:solidFill>
                <a:latin typeface="Calibri" panose="020F0502020204030204" pitchFamily="34" charset="0"/>
                <a:ea typeface="Calibri" panose="020F0502020204030204" pitchFamily="34" charset="0"/>
                <a:cs typeface="B Mitra" panose="00000400000000000000" pitchFamily="2" charset="-78"/>
              </a:rPr>
              <a:t>توجه شکاف میان استهلاک سرمایه و سرمایه‌گذاری</a:t>
            </a:r>
            <a:r>
              <a:rPr lang="fa-IR" sz="2400" b="1" dirty="0">
                <a:solidFill>
                  <a:srgbClr val="002060"/>
                </a:solidFill>
                <a:latin typeface="Calibri" panose="020F0502020204030204" pitchFamily="34" charset="0"/>
                <a:ea typeface="Calibri" panose="020F0502020204030204" pitchFamily="34" charset="0"/>
                <a:cs typeface="B Mitra" panose="00000400000000000000" pitchFamily="2" charset="-78"/>
              </a:rPr>
              <a:t> جدید در هر سال </a:t>
            </a:r>
          </a:p>
        </p:txBody>
      </p:sp>
      <p:sp>
        <p:nvSpPr>
          <p:cNvPr id="14" name="Text Box 2">
            <a:extLst>
              <a:ext uri="{FF2B5EF4-FFF2-40B4-BE49-F238E27FC236}">
                <a16:creationId xmlns:a16="http://schemas.microsoft.com/office/drawing/2014/main" id="{99C36A98-B4E0-29DD-D7DD-752EC974D283}"/>
              </a:ext>
            </a:extLst>
          </p:cNvPr>
          <p:cNvSpPr txBox="1">
            <a:spLocks noChangeArrowheads="1"/>
          </p:cNvSpPr>
          <p:nvPr/>
        </p:nvSpPr>
        <p:spPr bwMode="auto">
          <a:xfrm>
            <a:off x="6889481" y="5671688"/>
            <a:ext cx="1891344" cy="499001"/>
          </a:xfrm>
          <a:prstGeom prst="rect">
            <a:avLst/>
          </a:prstGeom>
          <a:noFill/>
          <a:ln w="9525">
            <a:noFill/>
            <a:miter lim="800000"/>
            <a:headEnd/>
            <a:tailEnd/>
          </a:ln>
        </p:spPr>
        <p:txBody>
          <a:bodyPr rot="0" vert="horz" wrap="square" lIns="91440" tIns="45720" rIns="91440" bIns="45720" anchor="t" anchorCtr="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algn="r" rtl="1">
              <a:lnSpc>
                <a:spcPct val="115000"/>
              </a:lnSpc>
              <a:spcAft>
                <a:spcPts val="800"/>
              </a:spcAft>
            </a:pPr>
            <a:r>
              <a:rPr lang="ar-SA" sz="1000" kern="100" dirty="0">
                <a:effectLst/>
                <a:latin typeface="Calibri" panose="020F0502020204030204" pitchFamily="34" charset="0"/>
                <a:ea typeface="Calibri" panose="020F0502020204030204" pitchFamily="34" charset="0"/>
                <a:cs typeface="B Mitra" panose="00000400000000000000" pitchFamily="2" charset="-78"/>
              </a:rPr>
              <a:t>منبع داده‌ها: </a:t>
            </a:r>
            <a:r>
              <a:rPr lang="fa-IR" sz="1000" kern="100" dirty="0">
                <a:effectLst/>
                <a:latin typeface="Calibri" panose="020F0502020204030204" pitchFamily="34" charset="0"/>
                <a:ea typeface="Calibri" panose="020F0502020204030204" pitchFamily="34" charset="0"/>
                <a:cs typeface="B Mitra" panose="00000400000000000000" pitchFamily="2" charset="-78"/>
              </a:rPr>
              <a:t>مرکز</a:t>
            </a:r>
            <a:r>
              <a:rPr lang="fa-IR" sz="1000" kern="100" baseline="0" dirty="0">
                <a:effectLst/>
                <a:latin typeface="Calibri" panose="020F0502020204030204" pitchFamily="34" charset="0"/>
                <a:ea typeface="Calibri" panose="020F0502020204030204" pitchFamily="34" charset="0"/>
                <a:cs typeface="B Mitra" panose="00000400000000000000" pitchFamily="2" charset="-78"/>
              </a:rPr>
              <a:t> آمار ایران </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A84324F0-18DE-BB7E-CB0E-74B7D5CF223C}"/>
              </a:ext>
            </a:extLst>
          </p:cNvPr>
          <p:cNvGrpSpPr/>
          <p:nvPr/>
        </p:nvGrpSpPr>
        <p:grpSpPr>
          <a:xfrm>
            <a:off x="2793698" y="806825"/>
            <a:ext cx="9261718" cy="5244351"/>
            <a:chOff x="2793698" y="806825"/>
            <a:chExt cx="9261718" cy="5244351"/>
          </a:xfrm>
        </p:grpSpPr>
        <p:graphicFrame>
          <p:nvGraphicFramePr>
            <p:cNvPr id="4" name="Chart 3">
              <a:extLst>
                <a:ext uri="{FF2B5EF4-FFF2-40B4-BE49-F238E27FC236}">
                  <a16:creationId xmlns:a16="http://schemas.microsoft.com/office/drawing/2014/main" id="{94CB1F45-D3CA-A4E3-8048-E33F006DF596}"/>
                </a:ext>
              </a:extLst>
            </p:cNvPr>
            <p:cNvGraphicFramePr/>
            <p:nvPr>
              <p:extLst>
                <p:ext uri="{D42A27DB-BD31-4B8C-83A1-F6EECF244321}">
                  <p14:modId xmlns:p14="http://schemas.microsoft.com/office/powerpoint/2010/main" val="2181936033"/>
                </p:ext>
              </p:extLst>
            </p:nvPr>
          </p:nvGraphicFramePr>
          <p:xfrm>
            <a:off x="3561102" y="806825"/>
            <a:ext cx="8494314" cy="5244351"/>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Box 2">
              <a:extLst>
                <a:ext uri="{FF2B5EF4-FFF2-40B4-BE49-F238E27FC236}">
                  <a16:creationId xmlns:a16="http://schemas.microsoft.com/office/drawing/2014/main" id="{E8AEC616-10CE-F5E7-4DA3-1E3043507F6B}"/>
                </a:ext>
              </a:extLst>
            </p:cNvPr>
            <p:cNvSpPr txBox="1">
              <a:spLocks noChangeArrowheads="1"/>
            </p:cNvSpPr>
            <p:nvPr/>
          </p:nvSpPr>
          <p:spPr bwMode="auto">
            <a:xfrm>
              <a:off x="2793698" y="5757794"/>
              <a:ext cx="1891344" cy="269304"/>
            </a:xfrm>
            <a:prstGeom prst="rect">
              <a:avLst/>
            </a:prstGeom>
            <a:noFill/>
            <a:ln w="9525">
              <a:noFill/>
              <a:miter lim="800000"/>
              <a:headEnd/>
              <a:tailEnd/>
            </a:ln>
          </p:spPr>
          <p:txBody>
            <a:bodyPr rot="0" vert="horz" wrap="square" lIns="91440" tIns="45720" rIns="91440" bIns="45720" anchor="t" anchorCtr="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algn="r" rtl="1">
                <a:lnSpc>
                  <a:spcPct val="115000"/>
                </a:lnSpc>
                <a:spcAft>
                  <a:spcPts val="800"/>
                </a:spcAft>
              </a:pPr>
              <a:r>
                <a:rPr lang="ar-SA" sz="1000" kern="100" dirty="0">
                  <a:effectLst/>
                  <a:latin typeface="Calibri" panose="020F0502020204030204" pitchFamily="34" charset="0"/>
                  <a:ea typeface="Calibri" panose="020F0502020204030204" pitchFamily="34" charset="0"/>
                  <a:cs typeface="B Mitra" panose="00000400000000000000" pitchFamily="2" charset="-78"/>
                </a:rPr>
                <a:t>منبع داده‌ها: </a:t>
              </a:r>
              <a:r>
                <a:rPr lang="fa-IR" sz="1000" kern="100" dirty="0">
                  <a:effectLst/>
                  <a:latin typeface="Calibri" panose="020F0502020204030204" pitchFamily="34" charset="0"/>
                  <a:ea typeface="Calibri" panose="020F0502020204030204" pitchFamily="34" charset="0"/>
                  <a:cs typeface="B Mitra" panose="00000400000000000000" pitchFamily="2" charset="-78"/>
                </a:rPr>
                <a:t>بانک مرکزی</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p:txBody>
        </p:sp>
      </p:grpSp>
      <p:grpSp>
        <p:nvGrpSpPr>
          <p:cNvPr id="9" name="Group 8">
            <a:extLst>
              <a:ext uri="{FF2B5EF4-FFF2-40B4-BE49-F238E27FC236}">
                <a16:creationId xmlns:a16="http://schemas.microsoft.com/office/drawing/2014/main" id="{DA36F500-DC7D-C31D-9BB8-7A176742D46C}"/>
              </a:ext>
            </a:extLst>
          </p:cNvPr>
          <p:cNvGrpSpPr/>
          <p:nvPr/>
        </p:nvGrpSpPr>
        <p:grpSpPr>
          <a:xfrm>
            <a:off x="10905554" y="185467"/>
            <a:ext cx="1242714" cy="1242714"/>
            <a:chOff x="0" y="0"/>
            <a:chExt cx="2115404" cy="2115404"/>
          </a:xfrm>
        </p:grpSpPr>
        <p:sp>
          <p:nvSpPr>
            <p:cNvPr id="10" name="Oval 9">
              <a:extLst>
                <a:ext uri="{FF2B5EF4-FFF2-40B4-BE49-F238E27FC236}">
                  <a16:creationId xmlns:a16="http://schemas.microsoft.com/office/drawing/2014/main" id="{94F4992D-B418-5E97-031A-6975F1CA3B7D}"/>
                </a:ext>
              </a:extLst>
            </p:cNvPr>
            <p:cNvSpPr/>
            <p:nvPr/>
          </p:nvSpPr>
          <p:spPr>
            <a:xfrm>
              <a:off x="0" y="0"/>
              <a:ext cx="2115404" cy="2115404"/>
            </a:xfrm>
            <a:prstGeom prst="ellipse">
              <a:avLst/>
            </a:prstGeom>
            <a:solidFill>
              <a:schemeClr val="bg1"/>
            </a:solidFill>
            <a:ln w="63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2" name="Picture 11">
              <a:extLst>
                <a:ext uri="{FF2B5EF4-FFF2-40B4-BE49-F238E27FC236}">
                  <a16:creationId xmlns:a16="http://schemas.microsoft.com/office/drawing/2014/main" id="{DDEF521B-D99C-DC79-F29A-1B47CAD7CEB6}"/>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103780" y="90132"/>
              <a:ext cx="1905000" cy="1905000"/>
            </a:xfrm>
            <a:prstGeom prst="ellipse">
              <a:avLst/>
            </a:prstGeom>
            <a:noFill/>
            <a:ln w="6350">
              <a:solidFill>
                <a:srgbClr val="002060"/>
              </a:solidFill>
            </a:ln>
          </p:spPr>
        </p:pic>
      </p:grpSp>
    </p:spTree>
    <p:extLst>
      <p:ext uri="{BB962C8B-B14F-4D97-AF65-F5344CB8AC3E}">
        <p14:creationId xmlns:p14="http://schemas.microsoft.com/office/powerpoint/2010/main" val="4759846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50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CDEDD"/>
            </a:gs>
            <a:gs pos="100000">
              <a:srgbClr val="B3B3B5"/>
            </a:gs>
          </a:gsLst>
          <a:lin ang="10800000" scaled="1"/>
          <a:tileRect/>
        </a:gradFill>
        <a:effectLst/>
      </p:bgPr>
    </p:bg>
    <p:spTree>
      <p:nvGrpSpPr>
        <p:cNvPr id="1" name="">
          <a:extLst>
            <a:ext uri="{FF2B5EF4-FFF2-40B4-BE49-F238E27FC236}">
              <a16:creationId xmlns:a16="http://schemas.microsoft.com/office/drawing/2014/main" id="{4CB4B70F-C4D3-BEE7-FCCB-E6CD7AB75FA0}"/>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EA155652-88F1-54A5-A471-99A1E150253F}"/>
              </a:ext>
            </a:extLst>
          </p:cNvPr>
          <p:cNvGrpSpPr/>
          <p:nvPr/>
        </p:nvGrpSpPr>
        <p:grpSpPr>
          <a:xfrm>
            <a:off x="76200" y="71718"/>
            <a:ext cx="2339788" cy="2339787"/>
            <a:chOff x="3936000" y="1269000"/>
            <a:chExt cx="4320000" cy="4320000"/>
          </a:xfrm>
          <a:solidFill>
            <a:srgbClr val="002060"/>
          </a:solidFill>
        </p:grpSpPr>
        <p:sp>
          <p:nvSpPr>
            <p:cNvPr id="3" name="Oval 2">
              <a:extLst>
                <a:ext uri="{FF2B5EF4-FFF2-40B4-BE49-F238E27FC236}">
                  <a16:creationId xmlns:a16="http://schemas.microsoft.com/office/drawing/2014/main" id="{0D0BFEDF-9137-7BB7-9785-B5A901688B84}"/>
                </a:ext>
              </a:extLst>
            </p:cNvPr>
            <p:cNvSpPr/>
            <p:nvPr/>
          </p:nvSpPr>
          <p:spPr>
            <a:xfrm>
              <a:off x="3936000" y="1269000"/>
              <a:ext cx="4320000" cy="4320000"/>
            </a:xfrm>
            <a:prstGeom prst="ellipse">
              <a:avLst/>
            </a:prstGeom>
            <a:grpFill/>
            <a:ln w="76200">
              <a:solidFill>
                <a:srgbClr val="DCDE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114735E-2267-5D55-C5AF-0D4483FE09FE}"/>
                </a:ext>
              </a:extLst>
            </p:cNvPr>
            <p:cNvSpPr txBox="1"/>
            <p:nvPr/>
          </p:nvSpPr>
          <p:spPr>
            <a:xfrm>
              <a:off x="4148386" y="1992079"/>
              <a:ext cx="3895228" cy="3352703"/>
            </a:xfrm>
            <a:prstGeom prst="rect">
              <a:avLst/>
            </a:prstGeom>
            <a:noFill/>
          </p:spPr>
          <p:txBody>
            <a:bodyPr wrap="square" rtlCol="0">
              <a:spAutoFit/>
            </a:bodyPr>
            <a:lstStyle/>
            <a:p>
              <a:pPr algn="ctr" rtl="1"/>
              <a:r>
                <a:rPr lang="fa-IR" sz="2800" dirty="0">
                  <a:solidFill>
                    <a:schemeClr val="bg1"/>
                  </a:solidFill>
                  <a:latin typeface="Lalezar" panose="00000500000000000000" pitchFamily="2" charset="-78"/>
                  <a:cs typeface="Lalezar" panose="00000500000000000000" pitchFamily="2" charset="-78"/>
                </a:rPr>
                <a:t>تشکیل سرمایه ثابت ناخالص و استهلاک سرمایه </a:t>
              </a:r>
              <a:endParaRPr lang="en-US" sz="2800" dirty="0">
                <a:solidFill>
                  <a:schemeClr val="bg1"/>
                </a:solidFill>
                <a:latin typeface="Lalezar" panose="00000500000000000000" pitchFamily="2" charset="-78"/>
                <a:cs typeface="Lalezar" panose="00000500000000000000" pitchFamily="2" charset="-78"/>
              </a:endParaRPr>
            </a:p>
          </p:txBody>
        </p:sp>
      </p:grpSp>
      <p:sp>
        <p:nvSpPr>
          <p:cNvPr id="11" name="TextBox 10">
            <a:extLst>
              <a:ext uri="{FF2B5EF4-FFF2-40B4-BE49-F238E27FC236}">
                <a16:creationId xmlns:a16="http://schemas.microsoft.com/office/drawing/2014/main" id="{C0008BDE-407F-03CD-0473-DD044A36637E}"/>
              </a:ext>
            </a:extLst>
          </p:cNvPr>
          <p:cNvSpPr txBox="1"/>
          <p:nvPr/>
        </p:nvSpPr>
        <p:spPr>
          <a:xfrm>
            <a:off x="169200" y="2566423"/>
            <a:ext cx="3370728" cy="2923877"/>
          </a:xfrm>
          <a:prstGeom prst="rect">
            <a:avLst/>
          </a:prstGeom>
          <a:noFill/>
        </p:spPr>
        <p:txBody>
          <a:bodyPr wrap="square">
            <a:spAutoFit/>
          </a:bodyPr>
          <a:lstStyle/>
          <a:p>
            <a:pPr marL="342900" indent="-342900" algn="ctr" rtl="1">
              <a:buFont typeface="Wingdings" panose="05000000000000000000" pitchFamily="2" charset="2"/>
              <a:buChar char="v"/>
            </a:pPr>
            <a:r>
              <a:rPr lang="fa-IR" sz="2400" b="1" dirty="0">
                <a:solidFill>
                  <a:srgbClr val="002060"/>
                </a:solidFill>
                <a:latin typeface="Calibri" panose="020F0502020204030204" pitchFamily="34" charset="0"/>
                <a:ea typeface="Calibri" panose="020F0502020204030204" pitchFamily="34" charset="0"/>
                <a:cs typeface="B Mitra" panose="00000400000000000000" pitchFamily="2" charset="-78"/>
              </a:rPr>
              <a:t>متوسط رشد </a:t>
            </a:r>
            <a:r>
              <a:rPr lang="fa-IR" sz="2800" b="1" dirty="0">
                <a:solidFill>
                  <a:srgbClr val="C00000"/>
                </a:solidFill>
                <a:latin typeface="Calibri" panose="020F0502020204030204" pitchFamily="34" charset="0"/>
                <a:ea typeface="Calibri" panose="020F0502020204030204" pitchFamily="34" charset="0"/>
                <a:cs typeface="B Mitra" panose="00000400000000000000" pitchFamily="2" charset="-78"/>
              </a:rPr>
              <a:t>منفی 5 درصدی</a:t>
            </a:r>
            <a:r>
              <a:rPr lang="fa-IR" sz="2400" b="1" dirty="0">
                <a:solidFill>
                  <a:srgbClr val="002060"/>
                </a:solidFill>
                <a:latin typeface="Calibri" panose="020F0502020204030204" pitchFamily="34" charset="0"/>
                <a:ea typeface="Calibri" panose="020F0502020204030204" pitchFamily="34" charset="0"/>
                <a:cs typeface="B Mitra" panose="00000400000000000000" pitchFamily="2" charset="-78"/>
              </a:rPr>
              <a:t> سرمایه‌گذاری ماشین‌آلات در هر سال </a:t>
            </a:r>
          </a:p>
          <a:p>
            <a:pPr marL="342900" indent="-342900" algn="ctr" rtl="1">
              <a:buFont typeface="Wingdings" panose="05000000000000000000" pitchFamily="2" charset="2"/>
              <a:buChar char="v"/>
            </a:pPr>
            <a:endParaRPr lang="fa-IR" sz="2400" b="1" dirty="0">
              <a:solidFill>
                <a:srgbClr val="002060"/>
              </a:solidFill>
              <a:latin typeface="Calibri" panose="020F0502020204030204" pitchFamily="34" charset="0"/>
              <a:ea typeface="Calibri" panose="020F0502020204030204" pitchFamily="34" charset="0"/>
              <a:cs typeface="B Mitra" panose="00000400000000000000" pitchFamily="2" charset="-78"/>
            </a:endParaRPr>
          </a:p>
          <a:p>
            <a:pPr marL="342900" indent="-342900" algn="ctr" rtl="1">
              <a:buFont typeface="Wingdings" panose="05000000000000000000" pitchFamily="2" charset="2"/>
              <a:buChar char="v"/>
            </a:pPr>
            <a:r>
              <a:rPr lang="fa-IR" sz="2400" b="1" dirty="0">
                <a:solidFill>
                  <a:srgbClr val="002060"/>
                </a:solidFill>
                <a:latin typeface="Calibri" panose="020F0502020204030204" pitchFamily="34" charset="0"/>
                <a:ea typeface="Calibri" panose="020F0502020204030204" pitchFamily="34" charset="0"/>
                <a:cs typeface="B Mitra" panose="00000400000000000000" pitchFamily="2" charset="-78"/>
              </a:rPr>
              <a:t>متوسط رشد </a:t>
            </a:r>
            <a:r>
              <a:rPr lang="fa-IR" sz="2800" b="1" dirty="0">
                <a:solidFill>
                  <a:srgbClr val="C00000"/>
                </a:solidFill>
                <a:latin typeface="Calibri" panose="020F0502020204030204" pitchFamily="34" charset="0"/>
                <a:ea typeface="Calibri" panose="020F0502020204030204" pitchFamily="34" charset="0"/>
                <a:cs typeface="B Mitra" panose="00000400000000000000" pitchFamily="2" charset="-78"/>
              </a:rPr>
              <a:t>منفی 3 درصدی</a:t>
            </a:r>
            <a:r>
              <a:rPr lang="fa-IR" sz="2400" b="1" dirty="0">
                <a:solidFill>
                  <a:srgbClr val="002060"/>
                </a:solidFill>
                <a:latin typeface="Calibri" panose="020F0502020204030204" pitchFamily="34" charset="0"/>
                <a:ea typeface="Calibri" panose="020F0502020204030204" pitchFamily="34" charset="0"/>
                <a:cs typeface="B Mitra" panose="00000400000000000000" pitchFamily="2" charset="-78"/>
              </a:rPr>
              <a:t> سرمایه‌گذاری ساختمان در هر سال </a:t>
            </a:r>
          </a:p>
        </p:txBody>
      </p:sp>
      <p:grpSp>
        <p:nvGrpSpPr>
          <p:cNvPr id="12" name="Group 11">
            <a:extLst>
              <a:ext uri="{FF2B5EF4-FFF2-40B4-BE49-F238E27FC236}">
                <a16:creationId xmlns:a16="http://schemas.microsoft.com/office/drawing/2014/main" id="{D2B4DC86-5315-8BEE-273B-D81AD6BB9E9E}"/>
              </a:ext>
            </a:extLst>
          </p:cNvPr>
          <p:cNvGrpSpPr/>
          <p:nvPr/>
        </p:nvGrpSpPr>
        <p:grpSpPr>
          <a:xfrm>
            <a:off x="2793698" y="801462"/>
            <a:ext cx="9261718" cy="5244351"/>
            <a:chOff x="2793698" y="801462"/>
            <a:chExt cx="9261718" cy="5244351"/>
          </a:xfrm>
        </p:grpSpPr>
        <p:graphicFrame>
          <p:nvGraphicFramePr>
            <p:cNvPr id="9" name="Chart 8">
              <a:extLst>
                <a:ext uri="{FF2B5EF4-FFF2-40B4-BE49-F238E27FC236}">
                  <a16:creationId xmlns:a16="http://schemas.microsoft.com/office/drawing/2014/main" id="{5BB074C7-2871-D9D8-533D-26FEB9C98BEB}"/>
                </a:ext>
              </a:extLst>
            </p:cNvPr>
            <p:cNvGraphicFramePr/>
            <p:nvPr>
              <p:extLst>
                <p:ext uri="{D42A27DB-BD31-4B8C-83A1-F6EECF244321}">
                  <p14:modId xmlns:p14="http://schemas.microsoft.com/office/powerpoint/2010/main" val="3503247815"/>
                </p:ext>
              </p:extLst>
            </p:nvPr>
          </p:nvGraphicFramePr>
          <p:xfrm>
            <a:off x="3561102" y="801462"/>
            <a:ext cx="8494314" cy="5244351"/>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 Box 2">
              <a:extLst>
                <a:ext uri="{FF2B5EF4-FFF2-40B4-BE49-F238E27FC236}">
                  <a16:creationId xmlns:a16="http://schemas.microsoft.com/office/drawing/2014/main" id="{532BB18B-9BC1-586D-BB86-93C56AC3F242}"/>
                </a:ext>
              </a:extLst>
            </p:cNvPr>
            <p:cNvSpPr txBox="1">
              <a:spLocks noChangeArrowheads="1"/>
            </p:cNvSpPr>
            <p:nvPr/>
          </p:nvSpPr>
          <p:spPr bwMode="auto">
            <a:xfrm>
              <a:off x="2793698" y="5757794"/>
              <a:ext cx="1891344" cy="269304"/>
            </a:xfrm>
            <a:prstGeom prst="rect">
              <a:avLst/>
            </a:prstGeom>
            <a:noFill/>
            <a:ln w="9525">
              <a:noFill/>
              <a:miter lim="800000"/>
              <a:headEnd/>
              <a:tailEnd/>
            </a:ln>
          </p:spPr>
          <p:txBody>
            <a:bodyPr rot="0" vert="horz" wrap="square" lIns="91440" tIns="45720" rIns="91440" bIns="45720" anchor="t" anchorCtr="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algn="r" rtl="1">
                <a:lnSpc>
                  <a:spcPct val="115000"/>
                </a:lnSpc>
                <a:spcAft>
                  <a:spcPts val="800"/>
                </a:spcAft>
              </a:pPr>
              <a:r>
                <a:rPr lang="ar-SA" sz="1000" kern="100" dirty="0">
                  <a:effectLst/>
                  <a:latin typeface="Calibri" panose="020F0502020204030204" pitchFamily="34" charset="0"/>
                  <a:ea typeface="Calibri" panose="020F0502020204030204" pitchFamily="34" charset="0"/>
                  <a:cs typeface="B Mitra" panose="00000400000000000000" pitchFamily="2" charset="-78"/>
                </a:rPr>
                <a:t>منبع داده‌ها: </a:t>
              </a:r>
              <a:r>
                <a:rPr lang="fa-IR" sz="1000" kern="100" dirty="0">
                  <a:effectLst/>
                  <a:latin typeface="Calibri" panose="020F0502020204030204" pitchFamily="34" charset="0"/>
                  <a:ea typeface="Calibri" panose="020F0502020204030204" pitchFamily="34" charset="0"/>
                  <a:cs typeface="B Mitra" panose="00000400000000000000" pitchFamily="2" charset="-78"/>
                </a:rPr>
                <a:t>بانک مرکزی</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p:txBody>
        </p:sp>
      </p:grpSp>
      <p:grpSp>
        <p:nvGrpSpPr>
          <p:cNvPr id="13" name="Group 12">
            <a:extLst>
              <a:ext uri="{FF2B5EF4-FFF2-40B4-BE49-F238E27FC236}">
                <a16:creationId xmlns:a16="http://schemas.microsoft.com/office/drawing/2014/main" id="{FB0FFAD7-C977-B7F5-8796-579EBE50BDE9}"/>
              </a:ext>
            </a:extLst>
          </p:cNvPr>
          <p:cNvGrpSpPr/>
          <p:nvPr/>
        </p:nvGrpSpPr>
        <p:grpSpPr>
          <a:xfrm>
            <a:off x="10905554" y="185467"/>
            <a:ext cx="1242714" cy="1242714"/>
            <a:chOff x="0" y="0"/>
            <a:chExt cx="2115404" cy="2115404"/>
          </a:xfrm>
        </p:grpSpPr>
        <p:sp>
          <p:nvSpPr>
            <p:cNvPr id="15" name="Oval 14">
              <a:extLst>
                <a:ext uri="{FF2B5EF4-FFF2-40B4-BE49-F238E27FC236}">
                  <a16:creationId xmlns:a16="http://schemas.microsoft.com/office/drawing/2014/main" id="{7EF89EAF-4DE9-113A-D423-3977E603ED1D}"/>
                </a:ext>
              </a:extLst>
            </p:cNvPr>
            <p:cNvSpPr/>
            <p:nvPr/>
          </p:nvSpPr>
          <p:spPr>
            <a:xfrm>
              <a:off x="0" y="0"/>
              <a:ext cx="2115404" cy="2115404"/>
            </a:xfrm>
            <a:prstGeom prst="ellipse">
              <a:avLst/>
            </a:prstGeom>
            <a:solidFill>
              <a:schemeClr val="bg1"/>
            </a:solidFill>
            <a:ln w="63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6" name="Picture 15">
              <a:extLst>
                <a:ext uri="{FF2B5EF4-FFF2-40B4-BE49-F238E27FC236}">
                  <a16:creationId xmlns:a16="http://schemas.microsoft.com/office/drawing/2014/main" id="{47490E9F-03F8-3D69-4FE6-4DDFF5CE2D71}"/>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103780" y="90132"/>
              <a:ext cx="1905000" cy="1905000"/>
            </a:xfrm>
            <a:prstGeom prst="ellipse">
              <a:avLst/>
            </a:prstGeom>
            <a:noFill/>
            <a:ln w="6350">
              <a:solidFill>
                <a:srgbClr val="002060"/>
              </a:solidFill>
            </a:ln>
          </p:spPr>
        </p:pic>
      </p:grpSp>
    </p:spTree>
    <p:extLst>
      <p:ext uri="{BB962C8B-B14F-4D97-AF65-F5344CB8AC3E}">
        <p14:creationId xmlns:p14="http://schemas.microsoft.com/office/powerpoint/2010/main" val="40924109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50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CDEDD"/>
            </a:gs>
            <a:gs pos="100000">
              <a:srgbClr val="B3B3B5"/>
            </a:gs>
          </a:gsLst>
          <a:lin ang="10800000" scaled="1"/>
          <a:tileRect/>
        </a:gradFill>
        <a:effectLst/>
      </p:bgPr>
    </p:bg>
    <p:spTree>
      <p:nvGrpSpPr>
        <p:cNvPr id="1" name="">
          <a:extLst>
            <a:ext uri="{FF2B5EF4-FFF2-40B4-BE49-F238E27FC236}">
              <a16:creationId xmlns:a16="http://schemas.microsoft.com/office/drawing/2014/main" id="{A25EECE7-F7D5-E89A-722F-92C499282DE2}"/>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0746BA2D-848E-23A9-5B05-291F7A706195}"/>
              </a:ext>
            </a:extLst>
          </p:cNvPr>
          <p:cNvGrpSpPr/>
          <p:nvPr/>
        </p:nvGrpSpPr>
        <p:grpSpPr>
          <a:xfrm>
            <a:off x="9767048" y="71718"/>
            <a:ext cx="2339788" cy="2339787"/>
            <a:chOff x="3936000" y="1269000"/>
            <a:chExt cx="4320000" cy="4320000"/>
          </a:xfrm>
          <a:solidFill>
            <a:srgbClr val="002060"/>
          </a:solidFill>
        </p:grpSpPr>
        <p:sp>
          <p:nvSpPr>
            <p:cNvPr id="3" name="Oval 2">
              <a:extLst>
                <a:ext uri="{FF2B5EF4-FFF2-40B4-BE49-F238E27FC236}">
                  <a16:creationId xmlns:a16="http://schemas.microsoft.com/office/drawing/2014/main" id="{CF15C180-A953-7FC2-D902-FAAE031E74FB}"/>
                </a:ext>
              </a:extLst>
            </p:cNvPr>
            <p:cNvSpPr/>
            <p:nvPr/>
          </p:nvSpPr>
          <p:spPr>
            <a:xfrm>
              <a:off x="3936000" y="1269000"/>
              <a:ext cx="4320000" cy="4320000"/>
            </a:xfrm>
            <a:prstGeom prst="ellipse">
              <a:avLst/>
            </a:prstGeom>
            <a:grpFill/>
            <a:ln w="76200">
              <a:solidFill>
                <a:srgbClr val="DCDE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4F7B73EF-65AC-1261-1DBD-B19210098ABC}"/>
                </a:ext>
              </a:extLst>
            </p:cNvPr>
            <p:cNvSpPr txBox="1"/>
            <p:nvPr/>
          </p:nvSpPr>
          <p:spPr>
            <a:xfrm>
              <a:off x="3936000" y="1809474"/>
              <a:ext cx="4320000" cy="323905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3600" b="0" i="0" u="none" strike="noStrike" kern="1200" cap="none" spc="0" normalizeH="0" baseline="0" noProof="0" dirty="0">
                  <a:ln>
                    <a:noFill/>
                  </a:ln>
                  <a:solidFill>
                    <a:prstClr val="white"/>
                  </a:solidFill>
                  <a:effectLst/>
                  <a:uLnTx/>
                  <a:uFillTx/>
                  <a:latin typeface="Lalezar" panose="00000500000000000000" pitchFamily="2" charset="-78"/>
                  <a:ea typeface="+mn-ea"/>
                  <a:cs typeface="Lalezar" panose="00000500000000000000" pitchFamily="2" charset="-78"/>
                </a:rPr>
                <a:t>جذب سرمایه‌گذاری خارجی </a:t>
              </a:r>
              <a:endParaRPr kumimoji="0" lang="en-US" sz="3600" b="0" i="0" u="none" strike="noStrike" kern="1200" cap="none" spc="0" normalizeH="0" baseline="0" noProof="0" dirty="0">
                <a:ln>
                  <a:noFill/>
                </a:ln>
                <a:solidFill>
                  <a:prstClr val="white"/>
                </a:solidFill>
                <a:effectLst/>
                <a:uLnTx/>
                <a:uFillTx/>
                <a:latin typeface="Lalezar" panose="00000500000000000000" pitchFamily="2" charset="-78"/>
                <a:ea typeface="+mn-ea"/>
                <a:cs typeface="Lalezar" panose="00000500000000000000" pitchFamily="2" charset="-78"/>
              </a:endParaRPr>
            </a:p>
          </p:txBody>
        </p:sp>
      </p:grpSp>
      <p:sp>
        <p:nvSpPr>
          <p:cNvPr id="11" name="TextBox 10">
            <a:extLst>
              <a:ext uri="{FF2B5EF4-FFF2-40B4-BE49-F238E27FC236}">
                <a16:creationId xmlns:a16="http://schemas.microsoft.com/office/drawing/2014/main" id="{F7B951E8-527B-E979-0082-B1178F4053B7}"/>
              </a:ext>
            </a:extLst>
          </p:cNvPr>
          <p:cNvSpPr txBox="1"/>
          <p:nvPr/>
        </p:nvSpPr>
        <p:spPr>
          <a:xfrm>
            <a:off x="9460005" y="2640576"/>
            <a:ext cx="2209800" cy="1977464"/>
          </a:xfrm>
          <a:prstGeom prst="rect">
            <a:avLst/>
          </a:prstGeom>
          <a:noFill/>
        </p:spPr>
        <p:txBody>
          <a:bodyPr wrap="square">
            <a:spAutoFit/>
          </a:bodyPr>
          <a:lstStyle/>
          <a:p>
            <a:pPr lvl="0" algn="ctr" rtl="1">
              <a:lnSpc>
                <a:spcPct val="150000"/>
              </a:lnSpc>
            </a:pPr>
            <a:r>
              <a:rPr lang="fa-IR" sz="2800" b="1" dirty="0">
                <a:solidFill>
                  <a:srgbClr val="002060"/>
                </a:solidFill>
                <a:latin typeface="Calibri" panose="020F0502020204030204" pitchFamily="34" charset="0"/>
                <a:ea typeface="Calibri" panose="020F0502020204030204" pitchFamily="34" charset="0"/>
                <a:cs typeface="B Mitra" panose="00000400000000000000" pitchFamily="2" charset="-78"/>
              </a:rPr>
              <a:t>متوسط کاهش </a:t>
            </a:r>
            <a:r>
              <a:rPr lang="fa-IR" sz="2400" b="1" dirty="0">
                <a:solidFill>
                  <a:srgbClr val="002060"/>
                </a:solidFill>
                <a:latin typeface="Calibri" panose="020F0502020204030204" pitchFamily="34" charset="0"/>
                <a:ea typeface="Calibri" panose="020F0502020204030204" pitchFamily="34" charset="0"/>
                <a:cs typeface="B Mitra" panose="00000400000000000000" pitchFamily="2" charset="-78"/>
              </a:rPr>
              <a:t>سالانه </a:t>
            </a:r>
            <a:r>
              <a:rPr lang="fa-IR" sz="2800" b="1" dirty="0">
                <a:solidFill>
                  <a:srgbClr val="C00000"/>
                </a:solidFill>
                <a:latin typeface="Calibri" panose="020F0502020204030204" pitchFamily="34" charset="0"/>
                <a:ea typeface="Calibri" panose="020F0502020204030204" pitchFamily="34" charset="0"/>
                <a:cs typeface="B Mitra" panose="00000400000000000000" pitchFamily="2" charset="-78"/>
              </a:rPr>
              <a:t>8 درصدی </a:t>
            </a:r>
            <a:r>
              <a:rPr lang="fa-IR" sz="2800" b="1" dirty="0">
                <a:solidFill>
                  <a:srgbClr val="002060"/>
                </a:solidFill>
                <a:latin typeface="Calibri" panose="020F0502020204030204" pitchFamily="34" charset="0"/>
                <a:ea typeface="Calibri" panose="020F0502020204030204" pitchFamily="34" charset="0"/>
                <a:cs typeface="B Mitra" panose="00000400000000000000" pitchFamily="2" charset="-78"/>
              </a:rPr>
              <a:t>جذب </a:t>
            </a:r>
            <a:r>
              <a:rPr lang="en-US" sz="2800" b="1" dirty="0">
                <a:solidFill>
                  <a:srgbClr val="002060"/>
                </a:solidFill>
                <a:latin typeface="Calibri" panose="020F0502020204030204" pitchFamily="34" charset="0"/>
                <a:ea typeface="Calibri" panose="020F0502020204030204" pitchFamily="34" charset="0"/>
                <a:cs typeface="B Mitra" panose="00000400000000000000" pitchFamily="2" charset="-78"/>
              </a:rPr>
              <a:t>FDI</a:t>
            </a:r>
            <a:endParaRPr lang="en-US" sz="2400" b="1" dirty="0">
              <a:solidFill>
                <a:srgbClr val="002060"/>
              </a:solidFill>
              <a:latin typeface="Calibri" panose="020F0502020204030204" pitchFamily="34" charset="0"/>
              <a:ea typeface="Calibri" panose="020F0502020204030204" pitchFamily="34" charset="0"/>
              <a:cs typeface="B Mitra" panose="00000400000000000000" pitchFamily="2" charset="-78"/>
            </a:endParaRPr>
          </a:p>
        </p:txBody>
      </p:sp>
      <p:graphicFrame>
        <p:nvGraphicFramePr>
          <p:cNvPr id="5" name="Chart 4">
            <a:extLst>
              <a:ext uri="{FF2B5EF4-FFF2-40B4-BE49-F238E27FC236}">
                <a16:creationId xmlns:a16="http://schemas.microsoft.com/office/drawing/2014/main" id="{A642C8C1-88D1-ED99-A8EB-878B5327938F}"/>
              </a:ext>
            </a:extLst>
          </p:cNvPr>
          <p:cNvGraphicFramePr/>
          <p:nvPr>
            <p:extLst>
              <p:ext uri="{D42A27DB-BD31-4B8C-83A1-F6EECF244321}">
                <p14:modId xmlns:p14="http://schemas.microsoft.com/office/powerpoint/2010/main" val="3265164571"/>
              </p:ext>
            </p:extLst>
          </p:nvPr>
        </p:nvGraphicFramePr>
        <p:xfrm>
          <a:off x="479064" y="806824"/>
          <a:ext cx="8474563" cy="5244352"/>
        </p:xfrm>
        <a:graphic>
          <a:graphicData uri="http://schemas.openxmlformats.org/drawingml/2006/chart">
            <c:chart xmlns:c="http://schemas.openxmlformats.org/drawingml/2006/chart" xmlns:r="http://schemas.openxmlformats.org/officeDocument/2006/relationships" r:id="rId2"/>
          </a:graphicData>
        </a:graphic>
      </p:graphicFrame>
      <p:grpSp>
        <p:nvGrpSpPr>
          <p:cNvPr id="6" name="Group 5">
            <a:extLst>
              <a:ext uri="{FF2B5EF4-FFF2-40B4-BE49-F238E27FC236}">
                <a16:creationId xmlns:a16="http://schemas.microsoft.com/office/drawing/2014/main" id="{B739A623-15C9-5405-663D-948A06EDC2F5}"/>
              </a:ext>
            </a:extLst>
          </p:cNvPr>
          <p:cNvGrpSpPr/>
          <p:nvPr/>
        </p:nvGrpSpPr>
        <p:grpSpPr>
          <a:xfrm>
            <a:off x="85164" y="185467"/>
            <a:ext cx="1242714" cy="1242714"/>
            <a:chOff x="0" y="0"/>
            <a:chExt cx="2115404" cy="2115404"/>
          </a:xfrm>
        </p:grpSpPr>
        <p:sp>
          <p:nvSpPr>
            <p:cNvPr id="9" name="Oval 8">
              <a:extLst>
                <a:ext uri="{FF2B5EF4-FFF2-40B4-BE49-F238E27FC236}">
                  <a16:creationId xmlns:a16="http://schemas.microsoft.com/office/drawing/2014/main" id="{C6532E59-AAA8-CF3D-496C-C4E3EC2AD8B3}"/>
                </a:ext>
              </a:extLst>
            </p:cNvPr>
            <p:cNvSpPr/>
            <p:nvPr/>
          </p:nvSpPr>
          <p:spPr>
            <a:xfrm>
              <a:off x="0" y="0"/>
              <a:ext cx="2115404" cy="2115404"/>
            </a:xfrm>
            <a:prstGeom prst="ellipse">
              <a:avLst/>
            </a:prstGeom>
            <a:solidFill>
              <a:schemeClr val="bg1"/>
            </a:solidFill>
            <a:ln w="63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0" name="Picture 9">
              <a:extLst>
                <a:ext uri="{FF2B5EF4-FFF2-40B4-BE49-F238E27FC236}">
                  <a16:creationId xmlns:a16="http://schemas.microsoft.com/office/drawing/2014/main" id="{BD6AFE6B-12E3-F03F-1D64-6DC81FD29890}"/>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103780" y="90132"/>
              <a:ext cx="1905000" cy="1905000"/>
            </a:xfrm>
            <a:prstGeom prst="ellipse">
              <a:avLst/>
            </a:prstGeom>
            <a:noFill/>
            <a:ln w="6350">
              <a:solidFill>
                <a:srgbClr val="002060"/>
              </a:solidFill>
            </a:ln>
          </p:spPr>
        </p:pic>
      </p:grpSp>
    </p:spTree>
    <p:extLst>
      <p:ext uri="{BB962C8B-B14F-4D97-AF65-F5344CB8AC3E}">
        <p14:creationId xmlns:p14="http://schemas.microsoft.com/office/powerpoint/2010/main" val="21171352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par>
                                <p:cTn id="16" presetID="53" presetClass="entr" presetSubtype="16" fill="hold" nodeType="withEffect">
                                  <p:stCondLst>
                                    <p:cond delay="50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CDEDD"/>
            </a:gs>
            <a:gs pos="100000">
              <a:srgbClr val="B3B3B5"/>
            </a:gs>
          </a:gsLst>
          <a:lin ang="10800000" scaled="1"/>
          <a:tileRect/>
        </a:gradFill>
        <a:effectLst/>
      </p:bgPr>
    </p:bg>
    <p:spTree>
      <p:nvGrpSpPr>
        <p:cNvPr id="1" name="">
          <a:extLst>
            <a:ext uri="{FF2B5EF4-FFF2-40B4-BE49-F238E27FC236}">
              <a16:creationId xmlns:a16="http://schemas.microsoft.com/office/drawing/2014/main" id="{C0E74557-1F1F-5414-F5AA-64AB4BE27DBB}"/>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28DFBF46-FAAE-9BBB-B972-C6913BD19ACD}"/>
              </a:ext>
            </a:extLst>
          </p:cNvPr>
          <p:cNvGrpSpPr/>
          <p:nvPr/>
        </p:nvGrpSpPr>
        <p:grpSpPr>
          <a:xfrm>
            <a:off x="9473748" y="71718"/>
            <a:ext cx="2339788" cy="2339787"/>
            <a:chOff x="3936000" y="1269000"/>
            <a:chExt cx="4320000" cy="4320000"/>
          </a:xfrm>
          <a:solidFill>
            <a:srgbClr val="002060"/>
          </a:solidFill>
        </p:grpSpPr>
        <p:sp>
          <p:nvSpPr>
            <p:cNvPr id="3" name="Oval 2">
              <a:extLst>
                <a:ext uri="{FF2B5EF4-FFF2-40B4-BE49-F238E27FC236}">
                  <a16:creationId xmlns:a16="http://schemas.microsoft.com/office/drawing/2014/main" id="{2BB47740-9DFF-EC30-B702-172D1B88BC52}"/>
                </a:ext>
              </a:extLst>
            </p:cNvPr>
            <p:cNvSpPr/>
            <p:nvPr/>
          </p:nvSpPr>
          <p:spPr>
            <a:xfrm>
              <a:off x="3936000" y="1269000"/>
              <a:ext cx="4320000" cy="4320000"/>
            </a:xfrm>
            <a:prstGeom prst="ellipse">
              <a:avLst/>
            </a:prstGeom>
            <a:grpFill/>
            <a:ln w="76200">
              <a:solidFill>
                <a:srgbClr val="DCDE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27B945AC-7D4C-A2D7-FFC5-1A408723EFF3}"/>
                </a:ext>
              </a:extLst>
            </p:cNvPr>
            <p:cNvSpPr txBox="1"/>
            <p:nvPr/>
          </p:nvSpPr>
          <p:spPr>
            <a:xfrm>
              <a:off x="3936000" y="1809474"/>
              <a:ext cx="4320000" cy="323905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3600" b="0" i="0" u="none" strike="noStrike" kern="1200" cap="none" spc="0" normalizeH="0" baseline="0" noProof="0" dirty="0">
                  <a:ln>
                    <a:noFill/>
                  </a:ln>
                  <a:solidFill>
                    <a:prstClr val="white"/>
                  </a:solidFill>
                  <a:effectLst/>
                  <a:uLnTx/>
                  <a:uFillTx/>
                  <a:latin typeface="Lalezar" panose="00000500000000000000" pitchFamily="2" charset="-78"/>
                  <a:ea typeface="+mn-ea"/>
                  <a:cs typeface="Lalezar" panose="00000500000000000000" pitchFamily="2" charset="-78"/>
                </a:rPr>
                <a:t>جذب سرمایه‌گذاری خارجی </a:t>
              </a:r>
              <a:endParaRPr kumimoji="0" lang="en-US" sz="3600" b="0" i="0" u="none" strike="noStrike" kern="1200" cap="none" spc="0" normalizeH="0" baseline="0" noProof="0" dirty="0">
                <a:ln>
                  <a:noFill/>
                </a:ln>
                <a:solidFill>
                  <a:prstClr val="white"/>
                </a:solidFill>
                <a:effectLst/>
                <a:uLnTx/>
                <a:uFillTx/>
                <a:latin typeface="Lalezar" panose="00000500000000000000" pitchFamily="2" charset="-78"/>
                <a:ea typeface="+mn-ea"/>
                <a:cs typeface="Lalezar" panose="00000500000000000000" pitchFamily="2" charset="-78"/>
              </a:endParaRPr>
            </a:p>
          </p:txBody>
        </p:sp>
      </p:grpSp>
      <p:sp>
        <p:nvSpPr>
          <p:cNvPr id="11" name="TextBox 10">
            <a:extLst>
              <a:ext uri="{FF2B5EF4-FFF2-40B4-BE49-F238E27FC236}">
                <a16:creationId xmlns:a16="http://schemas.microsoft.com/office/drawing/2014/main" id="{61081BA0-FBD4-3D15-25B3-1DFB8DD19348}"/>
              </a:ext>
            </a:extLst>
          </p:cNvPr>
          <p:cNvSpPr txBox="1"/>
          <p:nvPr/>
        </p:nvSpPr>
        <p:spPr>
          <a:xfrm>
            <a:off x="9402792" y="2537059"/>
            <a:ext cx="2465420" cy="3385542"/>
          </a:xfrm>
          <a:prstGeom prst="rect">
            <a:avLst/>
          </a:prstGeom>
          <a:noFill/>
        </p:spPr>
        <p:txBody>
          <a:bodyPr wrap="square">
            <a:spAutoFit/>
          </a:bodyPr>
          <a:lstStyle/>
          <a:p>
            <a:pPr lvl="0" algn="ctr" rtl="1">
              <a:lnSpc>
                <a:spcPct val="150000"/>
              </a:lnSpc>
            </a:pPr>
            <a:r>
              <a:rPr lang="fa-IR" sz="1600" b="1" dirty="0">
                <a:solidFill>
                  <a:srgbClr val="002060"/>
                </a:solidFill>
                <a:latin typeface="Calibri" panose="020F0502020204030204" pitchFamily="34" charset="0"/>
                <a:ea typeface="Calibri" panose="020F0502020204030204" pitchFamily="34" charset="0"/>
                <a:cs typeface="B Mitra" panose="00000400000000000000" pitchFamily="2" charset="-78"/>
              </a:rPr>
              <a:t>در شرایطی که جذب سرمایه خارجی در کشور به واسطه تشدید تحریم‌ها، با محدودیت مواجه شده، کشورهای منطقه به ویژه کشورهای حاشیه خلیج فارس، توانسته‌اند رکوردهای قابل توجهی را در جریان ورودی سرمایه‌گذاری مستقیم خارجی ثبت کنند. </a:t>
            </a:r>
            <a:endParaRPr lang="en-US" sz="1400" b="1" dirty="0">
              <a:solidFill>
                <a:srgbClr val="002060"/>
              </a:solidFill>
              <a:latin typeface="Calibri" panose="020F0502020204030204" pitchFamily="34" charset="0"/>
              <a:ea typeface="Calibri" panose="020F0502020204030204" pitchFamily="34" charset="0"/>
              <a:cs typeface="B Mitra" panose="00000400000000000000" pitchFamily="2" charset="-78"/>
            </a:endParaRPr>
          </a:p>
        </p:txBody>
      </p:sp>
      <p:graphicFrame>
        <p:nvGraphicFramePr>
          <p:cNvPr id="5" name="Chart 4">
            <a:extLst>
              <a:ext uri="{FF2B5EF4-FFF2-40B4-BE49-F238E27FC236}">
                <a16:creationId xmlns:a16="http://schemas.microsoft.com/office/drawing/2014/main" id="{28E7E0E1-2C6D-A37F-494E-1026C2F24EA8}"/>
              </a:ext>
            </a:extLst>
          </p:cNvPr>
          <p:cNvGraphicFramePr/>
          <p:nvPr/>
        </p:nvGraphicFramePr>
        <p:xfrm>
          <a:off x="479064" y="806824"/>
          <a:ext cx="8474563" cy="524435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3">
            <a:extLst>
              <a:ext uri="{FF2B5EF4-FFF2-40B4-BE49-F238E27FC236}">
                <a16:creationId xmlns:a16="http://schemas.microsoft.com/office/drawing/2014/main" id="{BB1B9889-26C2-677B-FC8C-DCF3F194BA4D}"/>
              </a:ext>
            </a:extLst>
          </p:cNvPr>
          <p:cNvGraphicFramePr/>
          <p:nvPr>
            <p:extLst>
              <p:ext uri="{D42A27DB-BD31-4B8C-83A1-F6EECF244321}">
                <p14:modId xmlns:p14="http://schemas.microsoft.com/office/powerpoint/2010/main" val="2011515892"/>
              </p:ext>
            </p:extLst>
          </p:nvPr>
        </p:nvGraphicFramePr>
        <p:xfrm>
          <a:off x="479063" y="806824"/>
          <a:ext cx="8474563" cy="5244352"/>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895B4A9A-9629-A6A2-5E62-17391C608E92}"/>
              </a:ext>
            </a:extLst>
          </p:cNvPr>
          <p:cNvSpPr txBox="1"/>
          <p:nvPr/>
        </p:nvSpPr>
        <p:spPr>
          <a:xfrm>
            <a:off x="6492819" y="6183157"/>
            <a:ext cx="2465420" cy="430887"/>
          </a:xfrm>
          <a:prstGeom prst="rect">
            <a:avLst/>
          </a:prstGeom>
          <a:noFill/>
        </p:spPr>
        <p:txBody>
          <a:bodyPr wrap="square">
            <a:spAutoFit/>
          </a:bodyPr>
          <a:lstStyle/>
          <a:p>
            <a:pPr lvl="0" algn="ctr" rtl="1">
              <a:lnSpc>
                <a:spcPct val="150000"/>
              </a:lnSpc>
            </a:pPr>
            <a:r>
              <a:rPr lang="fa-IR" sz="1600" b="1" dirty="0">
                <a:solidFill>
                  <a:srgbClr val="002060"/>
                </a:solidFill>
                <a:latin typeface="Calibri" panose="020F0502020204030204" pitchFamily="34" charset="0"/>
                <a:ea typeface="Calibri" panose="020F0502020204030204" pitchFamily="34" charset="0"/>
                <a:cs typeface="B Mitra" panose="00000400000000000000" pitchFamily="2" charset="-78"/>
              </a:rPr>
              <a:t>کویت </a:t>
            </a:r>
            <a:r>
              <a:rPr lang="fa-IR" sz="1600" b="1" dirty="0">
                <a:solidFill>
                  <a:srgbClr val="C00000"/>
                </a:solidFill>
                <a:latin typeface="Calibri" panose="020F0502020204030204" pitchFamily="34" charset="0"/>
                <a:ea typeface="Calibri" panose="020F0502020204030204" pitchFamily="34" charset="0"/>
                <a:cs typeface="B Mitra" panose="00000400000000000000" pitchFamily="2" charset="-78"/>
              </a:rPr>
              <a:t>(48 درصد)</a:t>
            </a:r>
            <a:endParaRPr lang="en-US" sz="1400" b="1" dirty="0">
              <a:solidFill>
                <a:srgbClr val="C00000"/>
              </a:solidFill>
              <a:latin typeface="Calibri" panose="020F0502020204030204" pitchFamily="34" charset="0"/>
              <a:ea typeface="Calibri" panose="020F0502020204030204" pitchFamily="34" charset="0"/>
              <a:cs typeface="B Mitra" panose="00000400000000000000" pitchFamily="2" charset="-78"/>
            </a:endParaRPr>
          </a:p>
        </p:txBody>
      </p:sp>
      <p:sp>
        <p:nvSpPr>
          <p:cNvPr id="9" name="TextBox 8">
            <a:extLst>
              <a:ext uri="{FF2B5EF4-FFF2-40B4-BE49-F238E27FC236}">
                <a16:creationId xmlns:a16="http://schemas.microsoft.com/office/drawing/2014/main" id="{890104D1-4329-B299-AB69-131FAA0C7E71}"/>
              </a:ext>
            </a:extLst>
          </p:cNvPr>
          <p:cNvSpPr txBox="1"/>
          <p:nvPr/>
        </p:nvSpPr>
        <p:spPr>
          <a:xfrm>
            <a:off x="3755370" y="6183156"/>
            <a:ext cx="2465420" cy="430887"/>
          </a:xfrm>
          <a:prstGeom prst="rect">
            <a:avLst/>
          </a:prstGeom>
          <a:noFill/>
        </p:spPr>
        <p:txBody>
          <a:bodyPr wrap="square">
            <a:spAutoFit/>
          </a:bodyPr>
          <a:lstStyle/>
          <a:p>
            <a:pPr lvl="0" algn="ctr" rtl="1">
              <a:lnSpc>
                <a:spcPct val="150000"/>
              </a:lnSpc>
            </a:pPr>
            <a:r>
              <a:rPr lang="fa-IR" sz="1600" b="1" dirty="0">
                <a:solidFill>
                  <a:srgbClr val="002060"/>
                </a:solidFill>
                <a:latin typeface="Calibri" panose="020F0502020204030204" pitchFamily="34" charset="0"/>
                <a:ea typeface="Calibri" panose="020F0502020204030204" pitchFamily="34" charset="0"/>
                <a:cs typeface="B Mitra" panose="00000400000000000000" pitchFamily="2" charset="-78"/>
              </a:rPr>
              <a:t>بحرین </a:t>
            </a:r>
            <a:r>
              <a:rPr lang="fa-IR" sz="1600" b="1" dirty="0">
                <a:solidFill>
                  <a:srgbClr val="C00000"/>
                </a:solidFill>
                <a:latin typeface="Calibri" panose="020F0502020204030204" pitchFamily="34" charset="0"/>
                <a:ea typeface="Calibri" panose="020F0502020204030204" pitchFamily="34" charset="0"/>
                <a:cs typeface="B Mitra" panose="00000400000000000000" pitchFamily="2" charset="-78"/>
              </a:rPr>
              <a:t>(27 درصد)</a:t>
            </a:r>
            <a:endParaRPr lang="en-US" sz="1400" b="1" dirty="0">
              <a:solidFill>
                <a:srgbClr val="C00000"/>
              </a:solidFill>
              <a:latin typeface="Calibri" panose="020F0502020204030204" pitchFamily="34" charset="0"/>
              <a:ea typeface="Calibri" panose="020F0502020204030204" pitchFamily="34" charset="0"/>
              <a:cs typeface="B Mitra" panose="00000400000000000000" pitchFamily="2" charset="-78"/>
            </a:endParaRPr>
          </a:p>
        </p:txBody>
      </p:sp>
      <p:sp>
        <p:nvSpPr>
          <p:cNvPr id="10" name="TextBox 9">
            <a:extLst>
              <a:ext uri="{FF2B5EF4-FFF2-40B4-BE49-F238E27FC236}">
                <a16:creationId xmlns:a16="http://schemas.microsoft.com/office/drawing/2014/main" id="{A47224A6-5303-FD3A-6082-5140DC4D53FB}"/>
              </a:ext>
            </a:extLst>
          </p:cNvPr>
          <p:cNvSpPr txBox="1"/>
          <p:nvPr/>
        </p:nvSpPr>
        <p:spPr>
          <a:xfrm>
            <a:off x="1017921" y="6183155"/>
            <a:ext cx="2465420" cy="430887"/>
          </a:xfrm>
          <a:prstGeom prst="rect">
            <a:avLst/>
          </a:prstGeom>
          <a:noFill/>
        </p:spPr>
        <p:txBody>
          <a:bodyPr wrap="square">
            <a:spAutoFit/>
          </a:bodyPr>
          <a:lstStyle/>
          <a:p>
            <a:pPr lvl="0" algn="ctr" rtl="1">
              <a:lnSpc>
                <a:spcPct val="150000"/>
              </a:lnSpc>
            </a:pPr>
            <a:r>
              <a:rPr lang="fa-IR" sz="1600" b="1" dirty="0">
                <a:solidFill>
                  <a:srgbClr val="002060"/>
                </a:solidFill>
                <a:latin typeface="Calibri" panose="020F0502020204030204" pitchFamily="34" charset="0"/>
                <a:ea typeface="Calibri" panose="020F0502020204030204" pitchFamily="34" charset="0"/>
                <a:cs typeface="B Mitra" panose="00000400000000000000" pitchFamily="2" charset="-78"/>
              </a:rPr>
              <a:t>امارات متحده عربی  </a:t>
            </a:r>
            <a:r>
              <a:rPr lang="fa-IR" sz="1600" b="1" dirty="0">
                <a:solidFill>
                  <a:srgbClr val="C00000"/>
                </a:solidFill>
                <a:latin typeface="Calibri" panose="020F0502020204030204" pitchFamily="34" charset="0"/>
                <a:ea typeface="Calibri" panose="020F0502020204030204" pitchFamily="34" charset="0"/>
                <a:cs typeface="B Mitra" panose="00000400000000000000" pitchFamily="2" charset="-78"/>
              </a:rPr>
              <a:t>(20 درصد)</a:t>
            </a:r>
            <a:endParaRPr lang="en-US" sz="1400" b="1" dirty="0">
              <a:solidFill>
                <a:srgbClr val="C00000"/>
              </a:solidFill>
              <a:latin typeface="Calibri" panose="020F0502020204030204" pitchFamily="34" charset="0"/>
              <a:ea typeface="Calibri" panose="020F0502020204030204" pitchFamily="34" charset="0"/>
              <a:cs typeface="B Mitra" panose="00000400000000000000" pitchFamily="2" charset="-78"/>
            </a:endParaRPr>
          </a:p>
        </p:txBody>
      </p:sp>
      <p:grpSp>
        <p:nvGrpSpPr>
          <p:cNvPr id="15" name="Group 14">
            <a:extLst>
              <a:ext uri="{FF2B5EF4-FFF2-40B4-BE49-F238E27FC236}">
                <a16:creationId xmlns:a16="http://schemas.microsoft.com/office/drawing/2014/main" id="{5B6C59CC-A0A9-0192-E38B-96F48D2AD139}"/>
              </a:ext>
            </a:extLst>
          </p:cNvPr>
          <p:cNvGrpSpPr/>
          <p:nvPr/>
        </p:nvGrpSpPr>
        <p:grpSpPr>
          <a:xfrm>
            <a:off x="85164" y="185467"/>
            <a:ext cx="1242714" cy="1242714"/>
            <a:chOff x="0" y="0"/>
            <a:chExt cx="2115404" cy="2115404"/>
          </a:xfrm>
        </p:grpSpPr>
        <p:sp>
          <p:nvSpPr>
            <p:cNvPr id="16" name="Oval 15">
              <a:extLst>
                <a:ext uri="{FF2B5EF4-FFF2-40B4-BE49-F238E27FC236}">
                  <a16:creationId xmlns:a16="http://schemas.microsoft.com/office/drawing/2014/main" id="{CE122E59-9C74-D36F-D09B-EC0ACB79D8A4}"/>
                </a:ext>
              </a:extLst>
            </p:cNvPr>
            <p:cNvSpPr/>
            <p:nvPr/>
          </p:nvSpPr>
          <p:spPr>
            <a:xfrm>
              <a:off x="0" y="0"/>
              <a:ext cx="2115404" cy="2115404"/>
            </a:xfrm>
            <a:prstGeom prst="ellipse">
              <a:avLst/>
            </a:prstGeom>
            <a:solidFill>
              <a:schemeClr val="bg1"/>
            </a:solidFill>
            <a:ln w="63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7" name="Picture 16">
              <a:extLst>
                <a:ext uri="{FF2B5EF4-FFF2-40B4-BE49-F238E27FC236}">
                  <a16:creationId xmlns:a16="http://schemas.microsoft.com/office/drawing/2014/main" id="{59B129A9-DBF5-48E0-6D49-844321F5178D}"/>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103780" y="90132"/>
              <a:ext cx="1905000" cy="1905000"/>
            </a:xfrm>
            <a:prstGeom prst="ellipse">
              <a:avLst/>
            </a:prstGeom>
            <a:noFill/>
            <a:ln w="6350">
              <a:solidFill>
                <a:srgbClr val="002060"/>
              </a:solidFill>
            </a:ln>
          </p:spPr>
        </p:pic>
      </p:grpSp>
    </p:spTree>
    <p:extLst>
      <p:ext uri="{BB962C8B-B14F-4D97-AF65-F5344CB8AC3E}">
        <p14:creationId xmlns:p14="http://schemas.microsoft.com/office/powerpoint/2010/main" val="19525602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par>
                                <p:cTn id="38" presetID="53" presetClass="entr" presetSubtype="16" fill="hold" nodeType="withEffect">
                                  <p:stCondLst>
                                    <p:cond delay="50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CDEDD"/>
            </a:gs>
            <a:gs pos="100000">
              <a:srgbClr val="B3B3B5"/>
            </a:gs>
          </a:gsLst>
          <a:lin ang="10800000" scaled="1"/>
          <a:tileRect/>
        </a:gradFill>
        <a:effectLst/>
      </p:bgPr>
    </p:bg>
    <p:spTree>
      <p:nvGrpSpPr>
        <p:cNvPr id="1" name="">
          <a:extLst>
            <a:ext uri="{FF2B5EF4-FFF2-40B4-BE49-F238E27FC236}">
              <a16:creationId xmlns:a16="http://schemas.microsoft.com/office/drawing/2014/main" id="{5FA680B8-7C68-27A7-629E-432B92AE43D6}"/>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86899081-D488-405D-C3C3-2E7D56EBA073}"/>
              </a:ext>
            </a:extLst>
          </p:cNvPr>
          <p:cNvGrpSpPr/>
          <p:nvPr/>
        </p:nvGrpSpPr>
        <p:grpSpPr>
          <a:xfrm>
            <a:off x="631758" y="37014"/>
            <a:ext cx="2339788" cy="2339787"/>
            <a:chOff x="3936000" y="1269000"/>
            <a:chExt cx="4320000" cy="4320000"/>
          </a:xfrm>
          <a:solidFill>
            <a:srgbClr val="002060"/>
          </a:solidFill>
        </p:grpSpPr>
        <p:sp>
          <p:nvSpPr>
            <p:cNvPr id="3" name="Oval 2">
              <a:extLst>
                <a:ext uri="{FF2B5EF4-FFF2-40B4-BE49-F238E27FC236}">
                  <a16:creationId xmlns:a16="http://schemas.microsoft.com/office/drawing/2014/main" id="{DA4F2F78-1DEE-81B7-31B9-AF631D86A070}"/>
                </a:ext>
              </a:extLst>
            </p:cNvPr>
            <p:cNvSpPr/>
            <p:nvPr/>
          </p:nvSpPr>
          <p:spPr>
            <a:xfrm>
              <a:off x="3936000" y="1269000"/>
              <a:ext cx="4320000" cy="4320000"/>
            </a:xfrm>
            <a:prstGeom prst="ellipse">
              <a:avLst/>
            </a:prstGeom>
            <a:grpFill/>
            <a:ln w="76200">
              <a:solidFill>
                <a:srgbClr val="DCDE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83665C2-9AF3-2C22-786E-647D0E0D5F87}"/>
                </a:ext>
              </a:extLst>
            </p:cNvPr>
            <p:cNvSpPr txBox="1"/>
            <p:nvPr/>
          </p:nvSpPr>
          <p:spPr>
            <a:xfrm>
              <a:off x="4080593" y="2652471"/>
              <a:ext cx="3895228" cy="1420636"/>
            </a:xfrm>
            <a:prstGeom prst="rect">
              <a:avLst/>
            </a:prstGeom>
            <a:noFill/>
          </p:spPr>
          <p:txBody>
            <a:bodyPr wrap="square" rtlCol="0">
              <a:spAutoFit/>
            </a:bodyPr>
            <a:lstStyle/>
            <a:p>
              <a:pPr algn="ctr" rtl="1"/>
              <a:r>
                <a:rPr lang="fa-IR" sz="4400" dirty="0">
                  <a:solidFill>
                    <a:schemeClr val="bg1"/>
                  </a:solidFill>
                  <a:latin typeface="Lalezar" panose="00000500000000000000" pitchFamily="2" charset="-78"/>
                  <a:cs typeface="Lalezar" panose="00000500000000000000" pitchFamily="2" charset="-78"/>
                </a:rPr>
                <a:t>تورم</a:t>
              </a:r>
              <a:endParaRPr lang="en-US" sz="4400" dirty="0">
                <a:solidFill>
                  <a:schemeClr val="bg1"/>
                </a:solidFill>
                <a:latin typeface="Lalezar" panose="00000500000000000000" pitchFamily="2" charset="-78"/>
                <a:cs typeface="Lalezar" panose="00000500000000000000" pitchFamily="2" charset="-78"/>
              </a:endParaRPr>
            </a:p>
          </p:txBody>
        </p:sp>
      </p:grpSp>
      <p:sp>
        <p:nvSpPr>
          <p:cNvPr id="11" name="TextBox 10">
            <a:extLst>
              <a:ext uri="{FF2B5EF4-FFF2-40B4-BE49-F238E27FC236}">
                <a16:creationId xmlns:a16="http://schemas.microsoft.com/office/drawing/2014/main" id="{9DA9F576-FAE2-52AB-C72F-04A2624FA3AC}"/>
              </a:ext>
            </a:extLst>
          </p:cNvPr>
          <p:cNvSpPr txBox="1"/>
          <p:nvPr/>
        </p:nvSpPr>
        <p:spPr>
          <a:xfrm>
            <a:off x="190374" y="2778114"/>
            <a:ext cx="3370728" cy="2800767"/>
          </a:xfrm>
          <a:prstGeom prst="rect">
            <a:avLst/>
          </a:prstGeom>
          <a:noFill/>
        </p:spPr>
        <p:txBody>
          <a:bodyPr wrap="square">
            <a:spAutoFit/>
          </a:bodyPr>
          <a:lstStyle/>
          <a:p>
            <a:pPr marL="342900" indent="-342900" algn="ctr" rtl="1">
              <a:buFont typeface="Wingdings" panose="05000000000000000000" pitchFamily="2" charset="2"/>
              <a:buChar char="v"/>
            </a:pPr>
            <a:r>
              <a:rPr lang="fa-IR" sz="2400" b="1" dirty="0">
                <a:solidFill>
                  <a:srgbClr val="002060"/>
                </a:solidFill>
                <a:latin typeface="Calibri" panose="020F0502020204030204" pitchFamily="34" charset="0"/>
                <a:ea typeface="Calibri" panose="020F0502020204030204" pitchFamily="34" charset="0"/>
                <a:cs typeface="B Mitra" panose="00000400000000000000" pitchFamily="2" charset="-78"/>
              </a:rPr>
              <a:t>روند شاخص قیمت مصرف‌کننده از سال 1388 تاکنون (15 سال) نشان می‌دهد اقتصاد ایران در اغلب سال‌ها، </a:t>
            </a:r>
            <a:r>
              <a:rPr lang="fa-IR" sz="2800" b="1" dirty="0">
                <a:solidFill>
                  <a:srgbClr val="C00000"/>
                </a:solidFill>
                <a:latin typeface="Calibri" panose="020F0502020204030204" pitchFamily="34" charset="0"/>
                <a:ea typeface="Calibri" panose="020F0502020204030204" pitchFamily="34" charset="0"/>
                <a:cs typeface="B Mitra" panose="00000400000000000000" pitchFamily="2" charset="-78"/>
              </a:rPr>
              <a:t>تورم دو رقمی و با رشد فزاینده </a:t>
            </a:r>
            <a:r>
              <a:rPr lang="fa-IR" sz="2400" b="1" dirty="0">
                <a:solidFill>
                  <a:srgbClr val="002060"/>
                </a:solidFill>
                <a:latin typeface="Calibri" panose="020F0502020204030204" pitchFamily="34" charset="0"/>
                <a:ea typeface="Calibri" panose="020F0502020204030204" pitchFamily="34" charset="0"/>
                <a:cs typeface="B Mitra" panose="00000400000000000000" pitchFamily="2" charset="-78"/>
              </a:rPr>
              <a:t>را تجربه کرده است. </a:t>
            </a:r>
          </a:p>
        </p:txBody>
      </p:sp>
      <p:grpSp>
        <p:nvGrpSpPr>
          <p:cNvPr id="12" name="Group 11">
            <a:extLst>
              <a:ext uri="{FF2B5EF4-FFF2-40B4-BE49-F238E27FC236}">
                <a16:creationId xmlns:a16="http://schemas.microsoft.com/office/drawing/2014/main" id="{B6B7D091-B271-A769-D254-38E793A43BB2}"/>
              </a:ext>
            </a:extLst>
          </p:cNvPr>
          <p:cNvGrpSpPr/>
          <p:nvPr/>
        </p:nvGrpSpPr>
        <p:grpSpPr>
          <a:xfrm>
            <a:off x="2793698" y="801462"/>
            <a:ext cx="9261718" cy="5244351"/>
            <a:chOff x="2793698" y="801462"/>
            <a:chExt cx="9261718" cy="5244351"/>
          </a:xfrm>
        </p:grpSpPr>
        <p:graphicFrame>
          <p:nvGraphicFramePr>
            <p:cNvPr id="9" name="Chart 8">
              <a:extLst>
                <a:ext uri="{FF2B5EF4-FFF2-40B4-BE49-F238E27FC236}">
                  <a16:creationId xmlns:a16="http://schemas.microsoft.com/office/drawing/2014/main" id="{B45DA314-844D-7D9A-4878-BC9A49835F64}"/>
                </a:ext>
              </a:extLst>
            </p:cNvPr>
            <p:cNvGraphicFramePr/>
            <p:nvPr/>
          </p:nvGraphicFramePr>
          <p:xfrm>
            <a:off x="3561102" y="801462"/>
            <a:ext cx="8494314" cy="5244351"/>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 Box 2">
              <a:extLst>
                <a:ext uri="{FF2B5EF4-FFF2-40B4-BE49-F238E27FC236}">
                  <a16:creationId xmlns:a16="http://schemas.microsoft.com/office/drawing/2014/main" id="{BF2EAECD-21E4-452E-EB12-8785C651D4BB}"/>
                </a:ext>
              </a:extLst>
            </p:cNvPr>
            <p:cNvSpPr txBox="1">
              <a:spLocks noChangeArrowheads="1"/>
            </p:cNvSpPr>
            <p:nvPr/>
          </p:nvSpPr>
          <p:spPr bwMode="auto">
            <a:xfrm>
              <a:off x="2793698" y="5757794"/>
              <a:ext cx="1891344" cy="269304"/>
            </a:xfrm>
            <a:prstGeom prst="rect">
              <a:avLst/>
            </a:prstGeom>
            <a:noFill/>
            <a:ln w="9525">
              <a:noFill/>
              <a:miter lim="800000"/>
              <a:headEnd/>
              <a:tailEnd/>
            </a:ln>
          </p:spPr>
          <p:txBody>
            <a:bodyPr rot="0" vert="horz" wrap="square" lIns="91440" tIns="45720" rIns="91440" bIns="45720" anchor="t" anchorCtr="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algn="r" rtl="1">
                <a:lnSpc>
                  <a:spcPct val="115000"/>
                </a:lnSpc>
                <a:spcAft>
                  <a:spcPts val="800"/>
                </a:spcAft>
              </a:pPr>
              <a:r>
                <a:rPr lang="ar-SA" sz="1000" kern="100" dirty="0">
                  <a:effectLst/>
                  <a:latin typeface="Calibri" panose="020F0502020204030204" pitchFamily="34" charset="0"/>
                  <a:ea typeface="Calibri" panose="020F0502020204030204" pitchFamily="34" charset="0"/>
                  <a:cs typeface="B Mitra" panose="00000400000000000000" pitchFamily="2" charset="-78"/>
                </a:rPr>
                <a:t>منبع داده‌ها: </a:t>
              </a:r>
              <a:r>
                <a:rPr lang="fa-IR" sz="1000" kern="100" dirty="0">
                  <a:effectLst/>
                  <a:latin typeface="Calibri" panose="020F0502020204030204" pitchFamily="34" charset="0"/>
                  <a:ea typeface="Calibri" panose="020F0502020204030204" pitchFamily="34" charset="0"/>
                  <a:cs typeface="B Mitra" panose="00000400000000000000" pitchFamily="2" charset="-78"/>
                </a:rPr>
                <a:t>بانک مرکزی</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p:txBody>
        </p:sp>
      </p:grpSp>
      <p:graphicFrame>
        <p:nvGraphicFramePr>
          <p:cNvPr id="4" name="Chart 3">
            <a:extLst>
              <a:ext uri="{FF2B5EF4-FFF2-40B4-BE49-F238E27FC236}">
                <a16:creationId xmlns:a16="http://schemas.microsoft.com/office/drawing/2014/main" id="{0653E49A-CD58-320F-58D6-93168C50A346}"/>
              </a:ext>
            </a:extLst>
          </p:cNvPr>
          <p:cNvGraphicFramePr/>
          <p:nvPr>
            <p:extLst>
              <p:ext uri="{D42A27DB-BD31-4B8C-83A1-F6EECF244321}">
                <p14:modId xmlns:p14="http://schemas.microsoft.com/office/powerpoint/2010/main" val="870857895"/>
              </p:ext>
            </p:extLst>
          </p:nvPr>
        </p:nvGraphicFramePr>
        <p:xfrm>
          <a:off x="3561102" y="801462"/>
          <a:ext cx="8494314" cy="5225636"/>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Box 5">
            <a:extLst>
              <a:ext uri="{FF2B5EF4-FFF2-40B4-BE49-F238E27FC236}">
                <a16:creationId xmlns:a16="http://schemas.microsoft.com/office/drawing/2014/main" id="{52A2F738-BAB2-191A-0C74-930E4B2F3869}"/>
              </a:ext>
            </a:extLst>
          </p:cNvPr>
          <p:cNvSpPr txBox="1"/>
          <p:nvPr/>
        </p:nvSpPr>
        <p:spPr>
          <a:xfrm>
            <a:off x="4061599" y="1564421"/>
            <a:ext cx="2182852" cy="29337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rtl="1">
              <a:lnSpc>
                <a:spcPct val="115000"/>
              </a:lnSpc>
              <a:spcAft>
                <a:spcPts val="800"/>
              </a:spcAft>
            </a:pPr>
            <a:r>
              <a:rPr lang="fa-IR" sz="1400" b="1" kern="100" dirty="0">
                <a:solidFill>
                  <a:srgbClr val="002060"/>
                </a:solidFill>
                <a:effectLst/>
                <a:latin typeface="Calibri" panose="020F0502020204030204" pitchFamily="34" charset="0"/>
                <a:ea typeface="Calibri" panose="020F0502020204030204" pitchFamily="34" charset="0"/>
                <a:cs typeface="B Mitra" panose="00000400000000000000" pitchFamily="2" charset="-78"/>
              </a:rPr>
              <a:t>میانگین نرخ تورم: 19.2 درصد </a:t>
            </a:r>
            <a:endParaRPr lang="en-US" sz="1600" kern="1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6" name="Text Box 5">
            <a:extLst>
              <a:ext uri="{FF2B5EF4-FFF2-40B4-BE49-F238E27FC236}">
                <a16:creationId xmlns:a16="http://schemas.microsoft.com/office/drawing/2014/main" id="{18EFC491-341B-1CDF-7BF7-0C26897491B8}"/>
              </a:ext>
            </a:extLst>
          </p:cNvPr>
          <p:cNvSpPr txBox="1"/>
          <p:nvPr/>
        </p:nvSpPr>
        <p:spPr>
          <a:xfrm>
            <a:off x="6744947" y="1564421"/>
            <a:ext cx="2023860" cy="28575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rtl="1">
              <a:lnSpc>
                <a:spcPct val="115000"/>
              </a:lnSpc>
              <a:spcAft>
                <a:spcPts val="800"/>
              </a:spcAft>
            </a:pPr>
            <a:r>
              <a:rPr lang="fa-IR" sz="1400" b="1" kern="100" dirty="0">
                <a:solidFill>
                  <a:srgbClr val="002060"/>
                </a:solidFill>
                <a:effectLst/>
                <a:latin typeface="Calibri" panose="020F0502020204030204" pitchFamily="34" charset="0"/>
                <a:ea typeface="Calibri" panose="020F0502020204030204" pitchFamily="34" charset="0"/>
                <a:cs typeface="B Mitra" panose="00000400000000000000" pitchFamily="2" charset="-78"/>
              </a:rPr>
              <a:t>میانگین نرخ تورم:  20 درصد </a:t>
            </a:r>
            <a:endParaRPr lang="en-US" sz="1600" kern="1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8" name="Text Box 5">
            <a:extLst>
              <a:ext uri="{FF2B5EF4-FFF2-40B4-BE49-F238E27FC236}">
                <a16:creationId xmlns:a16="http://schemas.microsoft.com/office/drawing/2014/main" id="{63880FB9-5528-B615-28BC-9E3755E34083}"/>
              </a:ext>
            </a:extLst>
          </p:cNvPr>
          <p:cNvSpPr txBox="1"/>
          <p:nvPr/>
        </p:nvSpPr>
        <p:spPr>
          <a:xfrm>
            <a:off x="9442000" y="1569668"/>
            <a:ext cx="2023860" cy="299961"/>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Aft>
                <a:spcPts val="800"/>
              </a:spcAft>
            </a:pPr>
            <a:r>
              <a:rPr lang="fa-IR" sz="1400" b="1" kern="100" dirty="0">
                <a:solidFill>
                  <a:srgbClr val="002060"/>
                </a:solidFill>
                <a:effectLst/>
                <a:latin typeface="Calibri" panose="020F0502020204030204" pitchFamily="34" charset="0"/>
                <a:ea typeface="Calibri" panose="020F0502020204030204" pitchFamily="34" charset="0"/>
                <a:cs typeface="B Mitra" panose="00000400000000000000" pitchFamily="2" charset="-78"/>
              </a:rPr>
              <a:t>میانگین نرخ تورم:  25 درصد </a:t>
            </a:r>
            <a:endParaRPr lang="en-US" sz="1600" kern="1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grpSp>
        <p:nvGrpSpPr>
          <p:cNvPr id="13" name="Group 12">
            <a:extLst>
              <a:ext uri="{FF2B5EF4-FFF2-40B4-BE49-F238E27FC236}">
                <a16:creationId xmlns:a16="http://schemas.microsoft.com/office/drawing/2014/main" id="{63F0589B-4D78-FF77-8479-967C2BEC7889}"/>
              </a:ext>
            </a:extLst>
          </p:cNvPr>
          <p:cNvGrpSpPr/>
          <p:nvPr/>
        </p:nvGrpSpPr>
        <p:grpSpPr>
          <a:xfrm>
            <a:off x="10905554" y="185467"/>
            <a:ext cx="1242714" cy="1242714"/>
            <a:chOff x="0" y="0"/>
            <a:chExt cx="2115404" cy="2115404"/>
          </a:xfrm>
        </p:grpSpPr>
        <p:sp>
          <p:nvSpPr>
            <p:cNvPr id="14" name="Oval 13">
              <a:extLst>
                <a:ext uri="{FF2B5EF4-FFF2-40B4-BE49-F238E27FC236}">
                  <a16:creationId xmlns:a16="http://schemas.microsoft.com/office/drawing/2014/main" id="{BC1EB34F-7CDC-C69E-E43D-7766F3F53345}"/>
                </a:ext>
              </a:extLst>
            </p:cNvPr>
            <p:cNvSpPr/>
            <p:nvPr/>
          </p:nvSpPr>
          <p:spPr>
            <a:xfrm>
              <a:off x="0" y="0"/>
              <a:ext cx="2115404" cy="2115404"/>
            </a:xfrm>
            <a:prstGeom prst="ellipse">
              <a:avLst/>
            </a:prstGeom>
            <a:solidFill>
              <a:schemeClr val="bg1"/>
            </a:solidFill>
            <a:ln w="63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5" name="Picture 14">
              <a:extLst>
                <a:ext uri="{FF2B5EF4-FFF2-40B4-BE49-F238E27FC236}">
                  <a16:creationId xmlns:a16="http://schemas.microsoft.com/office/drawing/2014/main" id="{C0B94415-AAE9-E3FC-137E-D979710EBBDE}"/>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103780" y="90132"/>
              <a:ext cx="1905000" cy="1905000"/>
            </a:xfrm>
            <a:prstGeom prst="ellipse">
              <a:avLst/>
            </a:prstGeom>
            <a:noFill/>
            <a:ln w="6350">
              <a:solidFill>
                <a:srgbClr val="002060"/>
              </a:solidFill>
            </a:ln>
          </p:spPr>
        </p:pic>
      </p:grpSp>
    </p:spTree>
    <p:extLst>
      <p:ext uri="{BB962C8B-B14F-4D97-AF65-F5344CB8AC3E}">
        <p14:creationId xmlns:p14="http://schemas.microsoft.com/office/powerpoint/2010/main" val="8334130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par>
                                <p:cTn id="38" presetID="53" presetClass="entr" presetSubtype="16" fill="hold" nodeType="withEffect">
                                  <p:stCondLst>
                                    <p:cond delay="50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Effect transition="in" filter="fade">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5" grpId="0" animBg="1"/>
      <p:bldP spid="6"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CDEDD"/>
            </a:gs>
            <a:gs pos="100000">
              <a:srgbClr val="B3B3B5"/>
            </a:gs>
          </a:gsLst>
          <a:lin ang="10800000" scaled="1"/>
          <a:tileRect/>
        </a:gradFill>
        <a:effectLst/>
      </p:bgPr>
    </p:bg>
    <p:spTree>
      <p:nvGrpSpPr>
        <p:cNvPr id="1" name="">
          <a:extLst>
            <a:ext uri="{FF2B5EF4-FFF2-40B4-BE49-F238E27FC236}">
              <a16:creationId xmlns:a16="http://schemas.microsoft.com/office/drawing/2014/main" id="{3B379C63-1152-DB5A-5604-05B291CCCA5C}"/>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861712DC-462A-5BFB-FB98-C8FB2CD2557E}"/>
              </a:ext>
            </a:extLst>
          </p:cNvPr>
          <p:cNvGrpSpPr/>
          <p:nvPr/>
        </p:nvGrpSpPr>
        <p:grpSpPr>
          <a:xfrm>
            <a:off x="9569823" y="71718"/>
            <a:ext cx="2339788" cy="2339787"/>
            <a:chOff x="3936000" y="1269000"/>
            <a:chExt cx="4320000" cy="4320000"/>
          </a:xfrm>
          <a:solidFill>
            <a:srgbClr val="002060"/>
          </a:solidFill>
        </p:grpSpPr>
        <p:sp>
          <p:nvSpPr>
            <p:cNvPr id="3" name="Oval 2">
              <a:extLst>
                <a:ext uri="{FF2B5EF4-FFF2-40B4-BE49-F238E27FC236}">
                  <a16:creationId xmlns:a16="http://schemas.microsoft.com/office/drawing/2014/main" id="{BFF2E53B-238D-3E90-16DF-B249C66EA615}"/>
                </a:ext>
              </a:extLst>
            </p:cNvPr>
            <p:cNvSpPr/>
            <p:nvPr/>
          </p:nvSpPr>
          <p:spPr>
            <a:xfrm>
              <a:off x="3936000" y="1269000"/>
              <a:ext cx="4320000" cy="4320000"/>
            </a:xfrm>
            <a:prstGeom prst="ellipse">
              <a:avLst/>
            </a:prstGeom>
            <a:grpFill/>
            <a:ln w="76200">
              <a:solidFill>
                <a:srgbClr val="DCDE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E24FD96C-47E8-660D-BC62-4712BFD8D87D}"/>
                </a:ext>
              </a:extLst>
            </p:cNvPr>
            <p:cNvSpPr txBox="1"/>
            <p:nvPr/>
          </p:nvSpPr>
          <p:spPr>
            <a:xfrm>
              <a:off x="3936000" y="1809474"/>
              <a:ext cx="4320000" cy="323905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3600" b="0" i="0" u="none" strike="noStrike" kern="1200" cap="none" spc="0" normalizeH="0" baseline="0" noProof="0" dirty="0">
                  <a:ln>
                    <a:noFill/>
                  </a:ln>
                  <a:solidFill>
                    <a:prstClr val="white"/>
                  </a:solidFill>
                  <a:effectLst/>
                  <a:uLnTx/>
                  <a:uFillTx/>
                  <a:latin typeface="Lalezar" panose="00000500000000000000" pitchFamily="2" charset="-78"/>
                  <a:ea typeface="+mn-ea"/>
                  <a:cs typeface="Lalezar" panose="00000500000000000000" pitchFamily="2" charset="-78"/>
                </a:rPr>
                <a:t>کسری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3600" b="0" i="0" u="none" strike="noStrike" kern="1200" cap="none" spc="0" normalizeH="0" baseline="0" noProof="0" dirty="0">
                  <a:ln>
                    <a:noFill/>
                  </a:ln>
                  <a:solidFill>
                    <a:prstClr val="white"/>
                  </a:solidFill>
                  <a:effectLst/>
                  <a:uLnTx/>
                  <a:uFillTx/>
                  <a:latin typeface="Lalezar" panose="00000500000000000000" pitchFamily="2" charset="-78"/>
                  <a:ea typeface="+mn-ea"/>
                  <a:cs typeface="Lalezar" panose="00000500000000000000" pitchFamily="2" charset="-78"/>
                </a:rPr>
                <a:t>تراز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3600" b="0" i="0" u="none" strike="noStrike" kern="1200" cap="none" spc="0" normalizeH="0" baseline="0" noProof="0" dirty="0">
                  <a:ln>
                    <a:noFill/>
                  </a:ln>
                  <a:solidFill>
                    <a:prstClr val="white"/>
                  </a:solidFill>
                  <a:effectLst/>
                  <a:uLnTx/>
                  <a:uFillTx/>
                  <a:latin typeface="Lalezar" panose="00000500000000000000" pitchFamily="2" charset="-78"/>
                  <a:ea typeface="+mn-ea"/>
                  <a:cs typeface="Lalezar" panose="00000500000000000000" pitchFamily="2" charset="-78"/>
                </a:rPr>
                <a:t>عملیاتی</a:t>
              </a:r>
              <a:endParaRPr kumimoji="0" lang="en-US" sz="3600" b="0" i="0" u="none" strike="noStrike" kern="1200" cap="none" spc="0" normalizeH="0" baseline="0" noProof="0" dirty="0">
                <a:ln>
                  <a:noFill/>
                </a:ln>
                <a:solidFill>
                  <a:prstClr val="white"/>
                </a:solidFill>
                <a:effectLst/>
                <a:uLnTx/>
                <a:uFillTx/>
                <a:latin typeface="Lalezar" panose="00000500000000000000" pitchFamily="2" charset="-78"/>
                <a:ea typeface="+mn-ea"/>
                <a:cs typeface="Lalezar" panose="00000500000000000000" pitchFamily="2" charset="-78"/>
              </a:endParaRPr>
            </a:p>
          </p:txBody>
        </p:sp>
      </p:grpSp>
      <p:sp>
        <p:nvSpPr>
          <p:cNvPr id="11" name="TextBox 10">
            <a:extLst>
              <a:ext uri="{FF2B5EF4-FFF2-40B4-BE49-F238E27FC236}">
                <a16:creationId xmlns:a16="http://schemas.microsoft.com/office/drawing/2014/main" id="{07AD128D-F85D-AF87-4DDB-96F438D7279F}"/>
              </a:ext>
            </a:extLst>
          </p:cNvPr>
          <p:cNvSpPr txBox="1"/>
          <p:nvPr/>
        </p:nvSpPr>
        <p:spPr>
          <a:xfrm>
            <a:off x="9193307" y="2626659"/>
            <a:ext cx="2895599" cy="3381695"/>
          </a:xfrm>
          <a:prstGeom prst="rect">
            <a:avLst/>
          </a:prstGeom>
          <a:noFill/>
        </p:spPr>
        <p:txBody>
          <a:bodyPr wrap="square">
            <a:spAutoFit/>
          </a:bodyPr>
          <a:lstStyle/>
          <a:p>
            <a:pPr lvl="0" algn="ctr" rtl="1">
              <a:lnSpc>
                <a:spcPct val="150000"/>
              </a:lnSpc>
            </a:pPr>
            <a:r>
              <a:rPr lang="fa-IR" b="1" dirty="0">
                <a:solidFill>
                  <a:srgbClr val="002060"/>
                </a:solidFill>
                <a:latin typeface="Calibri" panose="020F0502020204030204" pitchFamily="34" charset="0"/>
                <a:ea typeface="Calibri" panose="020F0502020204030204" pitchFamily="34" charset="0"/>
                <a:cs typeface="B Mitra" panose="00000400000000000000" pitchFamily="2" charset="-78"/>
              </a:rPr>
              <a:t>عملکرد بودجه‎ای دولت در سال‌های 1388 تا 1402 نشان می‌دهد </a:t>
            </a:r>
            <a:r>
              <a:rPr lang="fa-IR" b="1" dirty="0">
                <a:solidFill>
                  <a:srgbClr val="C00000"/>
                </a:solidFill>
                <a:latin typeface="Calibri" panose="020F0502020204030204" pitchFamily="34" charset="0"/>
                <a:ea typeface="Calibri" panose="020F0502020204030204" pitchFamily="34" charset="0"/>
                <a:cs typeface="B Mitra" panose="00000400000000000000" pitchFamily="2" charset="-78"/>
              </a:rPr>
              <a:t>کسری تراز عملیاتی</a:t>
            </a:r>
            <a:r>
              <a:rPr lang="fa-IR" b="1" dirty="0">
                <a:solidFill>
                  <a:srgbClr val="002060"/>
                </a:solidFill>
                <a:latin typeface="Calibri" panose="020F0502020204030204" pitchFamily="34" charset="0"/>
                <a:ea typeface="Calibri" panose="020F0502020204030204" pitchFamily="34" charset="0"/>
                <a:cs typeface="B Mitra" panose="00000400000000000000" pitchFamily="2" charset="-78"/>
              </a:rPr>
              <a:t> در سال‌های اخیر به شدت تشدید شده؛ به طوری که از </a:t>
            </a:r>
            <a:r>
              <a:rPr lang="fa-IR" b="1" dirty="0">
                <a:solidFill>
                  <a:srgbClr val="C00000"/>
                </a:solidFill>
                <a:latin typeface="Calibri" panose="020F0502020204030204" pitchFamily="34" charset="0"/>
                <a:ea typeface="Calibri" panose="020F0502020204030204" pitchFamily="34" charset="0"/>
                <a:cs typeface="B Mitra" panose="00000400000000000000" pitchFamily="2" charset="-78"/>
              </a:rPr>
              <a:t>منفی 13 هزار میلیارد تومان</a:t>
            </a:r>
            <a:r>
              <a:rPr lang="fa-IR" b="1" dirty="0">
                <a:solidFill>
                  <a:srgbClr val="002060"/>
                </a:solidFill>
                <a:latin typeface="Calibri" panose="020F0502020204030204" pitchFamily="34" charset="0"/>
                <a:ea typeface="Calibri" panose="020F0502020204030204" pitchFamily="34" charset="0"/>
                <a:cs typeface="B Mitra" panose="00000400000000000000" pitchFamily="2" charset="-78"/>
              </a:rPr>
              <a:t> در سال 1388 به حدود منفی </a:t>
            </a:r>
            <a:r>
              <a:rPr lang="fa-IR" b="1" dirty="0">
                <a:solidFill>
                  <a:srgbClr val="C00000"/>
                </a:solidFill>
                <a:latin typeface="Calibri" panose="020F0502020204030204" pitchFamily="34" charset="0"/>
                <a:ea typeface="Calibri" panose="020F0502020204030204" pitchFamily="34" charset="0"/>
                <a:cs typeface="B Mitra" panose="00000400000000000000" pitchFamily="2" charset="-78"/>
              </a:rPr>
              <a:t>411 هزار میلیارد تومان </a:t>
            </a:r>
            <a:r>
              <a:rPr lang="fa-IR" b="1" dirty="0">
                <a:solidFill>
                  <a:srgbClr val="002060"/>
                </a:solidFill>
                <a:latin typeface="Calibri" panose="020F0502020204030204" pitchFamily="34" charset="0"/>
                <a:ea typeface="Calibri" panose="020F0502020204030204" pitchFamily="34" charset="0"/>
                <a:cs typeface="B Mitra" panose="00000400000000000000" pitchFamily="2" charset="-78"/>
              </a:rPr>
              <a:t>در سال 1402  رسیده است. </a:t>
            </a:r>
            <a:endParaRPr lang="en-US" sz="1600" b="1" dirty="0">
              <a:solidFill>
                <a:srgbClr val="002060"/>
              </a:solidFill>
              <a:latin typeface="Calibri" panose="020F0502020204030204" pitchFamily="34" charset="0"/>
              <a:ea typeface="Calibri" panose="020F0502020204030204" pitchFamily="34" charset="0"/>
              <a:cs typeface="B Mitra" panose="00000400000000000000" pitchFamily="2" charset="-78"/>
            </a:endParaRPr>
          </a:p>
        </p:txBody>
      </p:sp>
      <p:graphicFrame>
        <p:nvGraphicFramePr>
          <p:cNvPr id="5" name="Chart 4">
            <a:extLst>
              <a:ext uri="{FF2B5EF4-FFF2-40B4-BE49-F238E27FC236}">
                <a16:creationId xmlns:a16="http://schemas.microsoft.com/office/drawing/2014/main" id="{35CABA6C-F80C-A9B5-6634-4A706B54668D}"/>
              </a:ext>
            </a:extLst>
          </p:cNvPr>
          <p:cNvGraphicFramePr/>
          <p:nvPr/>
        </p:nvGraphicFramePr>
        <p:xfrm>
          <a:off x="479064" y="806824"/>
          <a:ext cx="8474563" cy="524435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3">
            <a:extLst>
              <a:ext uri="{FF2B5EF4-FFF2-40B4-BE49-F238E27FC236}">
                <a16:creationId xmlns:a16="http://schemas.microsoft.com/office/drawing/2014/main" id="{F8F96603-6628-41DC-A327-1AC76DB85A60}"/>
              </a:ext>
            </a:extLst>
          </p:cNvPr>
          <p:cNvGraphicFramePr/>
          <p:nvPr>
            <p:extLst>
              <p:ext uri="{D42A27DB-BD31-4B8C-83A1-F6EECF244321}">
                <p14:modId xmlns:p14="http://schemas.microsoft.com/office/powerpoint/2010/main" val="666965503"/>
              </p:ext>
            </p:extLst>
          </p:nvPr>
        </p:nvGraphicFramePr>
        <p:xfrm>
          <a:off x="479064" y="806824"/>
          <a:ext cx="8474562" cy="5244352"/>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Box 2">
            <a:extLst>
              <a:ext uri="{FF2B5EF4-FFF2-40B4-BE49-F238E27FC236}">
                <a16:creationId xmlns:a16="http://schemas.microsoft.com/office/drawing/2014/main" id="{88AE3058-2060-B4F3-F215-D9B995B1D087}"/>
              </a:ext>
            </a:extLst>
          </p:cNvPr>
          <p:cNvSpPr txBox="1">
            <a:spLocks noChangeArrowheads="1"/>
          </p:cNvSpPr>
          <p:nvPr/>
        </p:nvSpPr>
        <p:spPr bwMode="auto">
          <a:xfrm>
            <a:off x="5620561" y="5637600"/>
            <a:ext cx="3245842" cy="567177"/>
          </a:xfrm>
          <a:prstGeom prst="rect">
            <a:avLst/>
          </a:prstGeom>
          <a:noFill/>
          <a:ln w="9525">
            <a:noFill/>
            <a:miter lim="800000"/>
            <a:headEnd/>
            <a:tailEnd/>
          </a:ln>
        </p:spPr>
        <p:txBody>
          <a:bodyPr rot="0" vert="horz" wrap="square" lIns="91440" tIns="45720" rIns="91440" bIns="45720" anchor="t" anchorCtr="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algn="r" rtl="1">
              <a:lnSpc>
                <a:spcPct val="115000"/>
              </a:lnSpc>
              <a:spcAft>
                <a:spcPts val="800"/>
              </a:spcAft>
            </a:pPr>
            <a:r>
              <a:rPr lang="ar-SA" sz="1000" kern="100" dirty="0">
                <a:effectLst/>
                <a:latin typeface="Calibri" panose="020F0502020204030204" pitchFamily="34" charset="0"/>
                <a:ea typeface="Calibri" panose="020F0502020204030204" pitchFamily="34" charset="0"/>
                <a:cs typeface="B Mitra" panose="00000400000000000000" pitchFamily="2" charset="-78"/>
              </a:rPr>
              <a:t>منبع داده‌ها: بانک مرکزی</a:t>
            </a:r>
            <a:r>
              <a:rPr lang="fa-IR" sz="1000" kern="100" dirty="0">
                <a:effectLst/>
                <a:latin typeface="Calibri" panose="020F0502020204030204" pitchFamily="34" charset="0"/>
                <a:ea typeface="Calibri" panose="020F0502020204030204" pitchFamily="34" charset="0"/>
                <a:cs typeface="B Mitra" panose="00000400000000000000" pitchFamily="2" charset="-78"/>
              </a:rPr>
              <a:t>، مرکز</a:t>
            </a:r>
            <a:r>
              <a:rPr lang="fa-IR" sz="1000" kern="100" baseline="0" dirty="0">
                <a:effectLst/>
                <a:latin typeface="Calibri" panose="020F0502020204030204" pitchFamily="34" charset="0"/>
                <a:ea typeface="Calibri" panose="020F0502020204030204" pitchFamily="34" charset="0"/>
                <a:cs typeface="B Mitra" panose="00000400000000000000" pitchFamily="2" charset="-78"/>
              </a:rPr>
              <a:t> پژوهش های مجلس</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TextBox 7">
            <a:extLst>
              <a:ext uri="{FF2B5EF4-FFF2-40B4-BE49-F238E27FC236}">
                <a16:creationId xmlns:a16="http://schemas.microsoft.com/office/drawing/2014/main" id="{9099A5B4-5C93-9413-0D04-6C9B297C02E9}"/>
              </a:ext>
            </a:extLst>
          </p:cNvPr>
          <p:cNvSpPr txBox="1"/>
          <p:nvPr/>
        </p:nvSpPr>
        <p:spPr>
          <a:xfrm>
            <a:off x="1053356" y="3429000"/>
            <a:ext cx="4567205" cy="1438855"/>
          </a:xfrm>
          <a:prstGeom prst="rect">
            <a:avLst/>
          </a:prstGeom>
          <a:noFill/>
        </p:spPr>
        <p:txBody>
          <a:bodyPr wrap="square">
            <a:spAutoFit/>
          </a:bodyPr>
          <a:lstStyle/>
          <a:p>
            <a:pPr lvl="0" algn="ctr" rtl="1">
              <a:lnSpc>
                <a:spcPct val="150000"/>
              </a:lnSpc>
            </a:pPr>
            <a:r>
              <a:rPr lang="fa-IR" sz="2000" b="1" dirty="0">
                <a:solidFill>
                  <a:srgbClr val="C00000"/>
                </a:solidFill>
                <a:latin typeface="Calibri" panose="020F0502020204030204" pitchFamily="34" charset="0"/>
                <a:ea typeface="Calibri" panose="020F0502020204030204" pitchFamily="34" charset="0"/>
                <a:cs typeface="B Mitra" panose="00000400000000000000" pitchFamily="2" charset="-78"/>
              </a:rPr>
              <a:t>عملکرد بودجه سال 1403 نیز طی هشت ماهه نخست این سال، کسری تراز عملیاتی حدود منفی 541 هزار میلیارد تومان را نشان می‌دهد. </a:t>
            </a:r>
            <a:endParaRPr lang="en-US" b="1" dirty="0">
              <a:solidFill>
                <a:srgbClr val="C00000"/>
              </a:solidFill>
              <a:latin typeface="Calibri" panose="020F0502020204030204" pitchFamily="34" charset="0"/>
              <a:ea typeface="Calibri" panose="020F0502020204030204" pitchFamily="34" charset="0"/>
              <a:cs typeface="B Mitra" panose="00000400000000000000" pitchFamily="2" charset="-78"/>
            </a:endParaRPr>
          </a:p>
        </p:txBody>
      </p:sp>
      <p:grpSp>
        <p:nvGrpSpPr>
          <p:cNvPr id="12" name="Group 11">
            <a:extLst>
              <a:ext uri="{FF2B5EF4-FFF2-40B4-BE49-F238E27FC236}">
                <a16:creationId xmlns:a16="http://schemas.microsoft.com/office/drawing/2014/main" id="{9095F6E6-0312-23B0-02A5-41B670656003}"/>
              </a:ext>
            </a:extLst>
          </p:cNvPr>
          <p:cNvGrpSpPr/>
          <p:nvPr/>
        </p:nvGrpSpPr>
        <p:grpSpPr>
          <a:xfrm>
            <a:off x="85164" y="185467"/>
            <a:ext cx="1242714" cy="1242714"/>
            <a:chOff x="0" y="0"/>
            <a:chExt cx="2115404" cy="2115404"/>
          </a:xfrm>
        </p:grpSpPr>
        <p:sp>
          <p:nvSpPr>
            <p:cNvPr id="13" name="Oval 12">
              <a:extLst>
                <a:ext uri="{FF2B5EF4-FFF2-40B4-BE49-F238E27FC236}">
                  <a16:creationId xmlns:a16="http://schemas.microsoft.com/office/drawing/2014/main" id="{A36916A4-983E-143D-6D50-15597BDB94D1}"/>
                </a:ext>
              </a:extLst>
            </p:cNvPr>
            <p:cNvSpPr/>
            <p:nvPr/>
          </p:nvSpPr>
          <p:spPr>
            <a:xfrm>
              <a:off x="0" y="0"/>
              <a:ext cx="2115404" cy="2115404"/>
            </a:xfrm>
            <a:prstGeom prst="ellipse">
              <a:avLst/>
            </a:prstGeom>
            <a:solidFill>
              <a:schemeClr val="bg1"/>
            </a:solidFill>
            <a:ln w="63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4" name="Picture 13">
              <a:extLst>
                <a:ext uri="{FF2B5EF4-FFF2-40B4-BE49-F238E27FC236}">
                  <a16:creationId xmlns:a16="http://schemas.microsoft.com/office/drawing/2014/main" id="{723191CC-E379-E112-91A6-ACDC1B7AC173}"/>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103780" y="90132"/>
              <a:ext cx="1905000" cy="1905000"/>
            </a:xfrm>
            <a:prstGeom prst="ellipse">
              <a:avLst/>
            </a:prstGeom>
            <a:noFill/>
            <a:ln w="6350">
              <a:solidFill>
                <a:srgbClr val="002060"/>
              </a:solidFill>
            </a:ln>
          </p:spPr>
        </p:pic>
      </p:grpSp>
    </p:spTree>
    <p:extLst>
      <p:ext uri="{BB962C8B-B14F-4D97-AF65-F5344CB8AC3E}">
        <p14:creationId xmlns:p14="http://schemas.microsoft.com/office/powerpoint/2010/main" val="10470924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CDEDD"/>
            </a:gs>
            <a:gs pos="100000">
              <a:srgbClr val="B3B3B5"/>
            </a:gs>
          </a:gsLst>
          <a:lin ang="10800000" scaled="1"/>
          <a:tileRect/>
        </a:gradFill>
        <a:effectLst/>
      </p:bgPr>
    </p:bg>
    <p:spTree>
      <p:nvGrpSpPr>
        <p:cNvPr id="1" name="">
          <a:extLst>
            <a:ext uri="{FF2B5EF4-FFF2-40B4-BE49-F238E27FC236}">
              <a16:creationId xmlns:a16="http://schemas.microsoft.com/office/drawing/2014/main" id="{58E11BB7-7906-372C-6EE3-68B3E9586274}"/>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4D64BBAA-C74E-5878-D3CA-6FF3CDAE4567}"/>
              </a:ext>
            </a:extLst>
          </p:cNvPr>
          <p:cNvGrpSpPr/>
          <p:nvPr/>
        </p:nvGrpSpPr>
        <p:grpSpPr>
          <a:xfrm>
            <a:off x="631758" y="37014"/>
            <a:ext cx="2339788" cy="2339787"/>
            <a:chOff x="3936000" y="1269000"/>
            <a:chExt cx="4320000" cy="4320000"/>
          </a:xfrm>
          <a:solidFill>
            <a:srgbClr val="002060"/>
          </a:solidFill>
        </p:grpSpPr>
        <p:sp>
          <p:nvSpPr>
            <p:cNvPr id="3" name="Oval 2">
              <a:extLst>
                <a:ext uri="{FF2B5EF4-FFF2-40B4-BE49-F238E27FC236}">
                  <a16:creationId xmlns:a16="http://schemas.microsoft.com/office/drawing/2014/main" id="{36CCBE2C-1F6B-AA47-A07F-C46594BFF825}"/>
                </a:ext>
              </a:extLst>
            </p:cNvPr>
            <p:cNvSpPr/>
            <p:nvPr/>
          </p:nvSpPr>
          <p:spPr>
            <a:xfrm>
              <a:off x="3936000" y="1269000"/>
              <a:ext cx="4320000" cy="4320000"/>
            </a:xfrm>
            <a:prstGeom prst="ellipse">
              <a:avLst/>
            </a:prstGeom>
            <a:grpFill/>
            <a:ln w="76200">
              <a:solidFill>
                <a:srgbClr val="DCDE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CD52418-E23D-8ED6-C52D-6DC29C692215}"/>
                </a:ext>
              </a:extLst>
            </p:cNvPr>
            <p:cNvSpPr txBox="1"/>
            <p:nvPr/>
          </p:nvSpPr>
          <p:spPr>
            <a:xfrm>
              <a:off x="4080593" y="2652471"/>
              <a:ext cx="3895228" cy="1420636"/>
            </a:xfrm>
            <a:prstGeom prst="rect">
              <a:avLst/>
            </a:prstGeom>
            <a:noFill/>
          </p:spPr>
          <p:txBody>
            <a:bodyPr wrap="square" rtlCol="0">
              <a:spAutoFit/>
            </a:bodyPr>
            <a:lstStyle/>
            <a:p>
              <a:pPr algn="ctr" rtl="1"/>
              <a:r>
                <a:rPr lang="fa-IR" sz="4400" dirty="0">
                  <a:solidFill>
                    <a:schemeClr val="bg1"/>
                  </a:solidFill>
                  <a:latin typeface="Lalezar" panose="00000500000000000000" pitchFamily="2" charset="-78"/>
                  <a:cs typeface="Lalezar" panose="00000500000000000000" pitchFamily="2" charset="-78"/>
                </a:rPr>
                <a:t>نقدینگی </a:t>
              </a:r>
              <a:endParaRPr lang="en-US" sz="4400" dirty="0">
                <a:solidFill>
                  <a:schemeClr val="bg1"/>
                </a:solidFill>
                <a:latin typeface="Lalezar" panose="00000500000000000000" pitchFamily="2" charset="-78"/>
                <a:cs typeface="Lalezar" panose="00000500000000000000" pitchFamily="2" charset="-78"/>
              </a:endParaRPr>
            </a:p>
          </p:txBody>
        </p:sp>
      </p:grpSp>
      <p:sp>
        <p:nvSpPr>
          <p:cNvPr id="11" name="TextBox 10">
            <a:extLst>
              <a:ext uri="{FF2B5EF4-FFF2-40B4-BE49-F238E27FC236}">
                <a16:creationId xmlns:a16="http://schemas.microsoft.com/office/drawing/2014/main" id="{0FBEE654-60B9-835A-89DD-E0614F6F3941}"/>
              </a:ext>
            </a:extLst>
          </p:cNvPr>
          <p:cNvSpPr txBox="1"/>
          <p:nvPr/>
        </p:nvSpPr>
        <p:spPr>
          <a:xfrm>
            <a:off x="136584" y="2778114"/>
            <a:ext cx="3370728" cy="2862322"/>
          </a:xfrm>
          <a:prstGeom prst="rect">
            <a:avLst/>
          </a:prstGeom>
          <a:noFill/>
        </p:spPr>
        <p:txBody>
          <a:bodyPr wrap="square">
            <a:spAutoFit/>
          </a:bodyPr>
          <a:lstStyle/>
          <a:p>
            <a:pPr algn="ctr" rtl="1"/>
            <a:r>
              <a:rPr lang="fa-IR" sz="2000" b="1" dirty="0">
                <a:solidFill>
                  <a:srgbClr val="002060"/>
                </a:solidFill>
                <a:latin typeface="Calibri" panose="020F0502020204030204" pitchFamily="34" charset="0"/>
                <a:ea typeface="Calibri" panose="020F0502020204030204" pitchFamily="34" charset="0"/>
                <a:cs typeface="B Mitra" panose="00000400000000000000" pitchFamily="2" charset="-78"/>
              </a:rPr>
              <a:t>حجم نقدینگی در بهمن سال ۱۴۰۳ نسبت به پایان سال ۱۴۰۲ معادل </a:t>
            </a:r>
            <a:r>
              <a:rPr lang="fa-IR" sz="2000" b="1" dirty="0">
                <a:solidFill>
                  <a:srgbClr val="C00000"/>
                </a:solidFill>
                <a:latin typeface="Calibri" panose="020F0502020204030204" pitchFamily="34" charset="0"/>
                <a:ea typeface="Calibri" panose="020F0502020204030204" pitchFamily="34" charset="0"/>
                <a:cs typeface="B Mitra" panose="00000400000000000000" pitchFamily="2" charset="-78"/>
              </a:rPr>
              <a:t>۲۶.۲ درصد </a:t>
            </a:r>
            <a:r>
              <a:rPr lang="fa-IR" sz="2000" b="1" dirty="0">
                <a:solidFill>
                  <a:srgbClr val="002060"/>
                </a:solidFill>
                <a:latin typeface="Calibri" panose="020F0502020204030204" pitchFamily="34" charset="0"/>
                <a:ea typeface="Calibri" panose="020F0502020204030204" pitchFamily="34" charset="0"/>
                <a:cs typeface="B Mitra" panose="00000400000000000000" pitchFamily="2" charset="-78"/>
              </a:rPr>
              <a:t>رشد داشته است. همچنین نرخ رشد دوازده ماهه نقدینگی در بهمن سال ۱۴۰۳ معادل </a:t>
            </a:r>
            <a:r>
              <a:rPr lang="fa-IR" sz="2000" b="1" dirty="0">
                <a:solidFill>
                  <a:srgbClr val="C00000"/>
                </a:solidFill>
                <a:latin typeface="Calibri" panose="020F0502020204030204" pitchFamily="34" charset="0"/>
                <a:ea typeface="Calibri" panose="020F0502020204030204" pitchFamily="34" charset="0"/>
                <a:cs typeface="B Mitra" panose="00000400000000000000" pitchFamily="2" charset="-78"/>
              </a:rPr>
              <a:t>۲۷.۸ درصد </a:t>
            </a:r>
            <a:r>
              <a:rPr lang="fa-IR" sz="2000" b="1" dirty="0">
                <a:solidFill>
                  <a:srgbClr val="002060"/>
                </a:solidFill>
                <a:latin typeface="Calibri" panose="020F0502020204030204" pitchFamily="34" charset="0"/>
                <a:ea typeface="Calibri" panose="020F0502020204030204" pitchFamily="34" charset="0"/>
                <a:cs typeface="B Mitra" panose="00000400000000000000" pitchFamily="2" charset="-78"/>
              </a:rPr>
              <a:t>بوده است که در مقایسه با نرخ رشد دوره مشابه در بهمن سال ۱۴۰۲ (27.5 درصد) به میزان </a:t>
            </a:r>
            <a:r>
              <a:rPr lang="fa-IR" sz="2000" b="1" dirty="0">
                <a:solidFill>
                  <a:srgbClr val="C00000"/>
                </a:solidFill>
                <a:latin typeface="Calibri" panose="020F0502020204030204" pitchFamily="34" charset="0"/>
                <a:ea typeface="Calibri" panose="020F0502020204030204" pitchFamily="34" charset="0"/>
                <a:cs typeface="B Mitra" panose="00000400000000000000" pitchFamily="2" charset="-78"/>
              </a:rPr>
              <a:t>۰.۳ واحد درصد</a:t>
            </a:r>
            <a:r>
              <a:rPr lang="fa-IR" sz="2000" b="1" dirty="0">
                <a:solidFill>
                  <a:srgbClr val="002060"/>
                </a:solidFill>
                <a:latin typeface="Calibri" panose="020F0502020204030204" pitchFamily="34" charset="0"/>
                <a:ea typeface="Calibri" panose="020F0502020204030204" pitchFamily="34" charset="0"/>
                <a:cs typeface="B Mitra" panose="00000400000000000000" pitchFamily="2" charset="-78"/>
              </a:rPr>
              <a:t> افزایش نشان می‌دهد</a:t>
            </a:r>
          </a:p>
        </p:txBody>
      </p:sp>
      <p:grpSp>
        <p:nvGrpSpPr>
          <p:cNvPr id="12" name="Group 11">
            <a:extLst>
              <a:ext uri="{FF2B5EF4-FFF2-40B4-BE49-F238E27FC236}">
                <a16:creationId xmlns:a16="http://schemas.microsoft.com/office/drawing/2014/main" id="{5B7F1C52-D27B-6D84-D321-821780B85CAE}"/>
              </a:ext>
            </a:extLst>
          </p:cNvPr>
          <p:cNvGrpSpPr/>
          <p:nvPr/>
        </p:nvGrpSpPr>
        <p:grpSpPr>
          <a:xfrm>
            <a:off x="2793698" y="801462"/>
            <a:ext cx="9261718" cy="5244351"/>
            <a:chOff x="2793698" y="801462"/>
            <a:chExt cx="9261718" cy="5244351"/>
          </a:xfrm>
        </p:grpSpPr>
        <p:graphicFrame>
          <p:nvGraphicFramePr>
            <p:cNvPr id="9" name="Chart 8">
              <a:extLst>
                <a:ext uri="{FF2B5EF4-FFF2-40B4-BE49-F238E27FC236}">
                  <a16:creationId xmlns:a16="http://schemas.microsoft.com/office/drawing/2014/main" id="{D610FFED-A94F-ADB4-DFB6-94DD7B29AC60}"/>
                </a:ext>
              </a:extLst>
            </p:cNvPr>
            <p:cNvGraphicFramePr/>
            <p:nvPr/>
          </p:nvGraphicFramePr>
          <p:xfrm>
            <a:off x="3561102" y="801462"/>
            <a:ext cx="8494314" cy="5244351"/>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 Box 2">
              <a:extLst>
                <a:ext uri="{FF2B5EF4-FFF2-40B4-BE49-F238E27FC236}">
                  <a16:creationId xmlns:a16="http://schemas.microsoft.com/office/drawing/2014/main" id="{B1AAD787-9072-2BD3-44F2-80AC01B74C22}"/>
                </a:ext>
              </a:extLst>
            </p:cNvPr>
            <p:cNvSpPr txBox="1">
              <a:spLocks noChangeArrowheads="1"/>
            </p:cNvSpPr>
            <p:nvPr/>
          </p:nvSpPr>
          <p:spPr bwMode="auto">
            <a:xfrm>
              <a:off x="2793698" y="5757794"/>
              <a:ext cx="1891344" cy="269304"/>
            </a:xfrm>
            <a:prstGeom prst="rect">
              <a:avLst/>
            </a:prstGeom>
            <a:noFill/>
            <a:ln w="9525">
              <a:noFill/>
              <a:miter lim="800000"/>
              <a:headEnd/>
              <a:tailEnd/>
            </a:ln>
          </p:spPr>
          <p:txBody>
            <a:bodyPr rot="0" vert="horz" wrap="square" lIns="91440" tIns="45720" rIns="91440" bIns="45720" anchor="t" anchorCtr="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algn="r" rtl="1">
                <a:lnSpc>
                  <a:spcPct val="115000"/>
                </a:lnSpc>
                <a:spcAft>
                  <a:spcPts val="800"/>
                </a:spcAft>
              </a:pPr>
              <a:r>
                <a:rPr lang="ar-SA" sz="1000" kern="100" dirty="0">
                  <a:effectLst/>
                  <a:latin typeface="Calibri" panose="020F0502020204030204" pitchFamily="34" charset="0"/>
                  <a:ea typeface="Calibri" panose="020F0502020204030204" pitchFamily="34" charset="0"/>
                  <a:cs typeface="B Mitra" panose="00000400000000000000" pitchFamily="2" charset="-78"/>
                </a:rPr>
                <a:t>منبع داده‌ها: </a:t>
              </a:r>
              <a:r>
                <a:rPr lang="fa-IR" sz="1000" kern="100" dirty="0">
                  <a:effectLst/>
                  <a:latin typeface="Calibri" panose="020F0502020204030204" pitchFamily="34" charset="0"/>
                  <a:ea typeface="Calibri" panose="020F0502020204030204" pitchFamily="34" charset="0"/>
                  <a:cs typeface="B Mitra" panose="00000400000000000000" pitchFamily="2" charset="-78"/>
                </a:rPr>
                <a:t>بانک مرکزی</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p:txBody>
        </p:sp>
      </p:grpSp>
      <p:graphicFrame>
        <p:nvGraphicFramePr>
          <p:cNvPr id="4" name="Chart 3">
            <a:extLst>
              <a:ext uri="{FF2B5EF4-FFF2-40B4-BE49-F238E27FC236}">
                <a16:creationId xmlns:a16="http://schemas.microsoft.com/office/drawing/2014/main" id="{A9FCF354-E9D8-DB7C-A9EC-93556FE5ED23}"/>
              </a:ext>
            </a:extLst>
          </p:cNvPr>
          <p:cNvGraphicFramePr/>
          <p:nvPr/>
        </p:nvGraphicFramePr>
        <p:xfrm>
          <a:off x="3561102" y="801462"/>
          <a:ext cx="8494314" cy="5225636"/>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Box 5">
            <a:extLst>
              <a:ext uri="{FF2B5EF4-FFF2-40B4-BE49-F238E27FC236}">
                <a16:creationId xmlns:a16="http://schemas.microsoft.com/office/drawing/2014/main" id="{25AFCDF1-5CB6-606A-D0AA-421EE82696EA}"/>
              </a:ext>
            </a:extLst>
          </p:cNvPr>
          <p:cNvSpPr txBox="1"/>
          <p:nvPr/>
        </p:nvSpPr>
        <p:spPr>
          <a:xfrm>
            <a:off x="4061599" y="1564421"/>
            <a:ext cx="2182852" cy="29337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rtl="1">
              <a:lnSpc>
                <a:spcPct val="115000"/>
              </a:lnSpc>
              <a:spcAft>
                <a:spcPts val="800"/>
              </a:spcAft>
            </a:pPr>
            <a:r>
              <a:rPr lang="fa-IR" sz="1400" b="1" kern="100" dirty="0">
                <a:solidFill>
                  <a:srgbClr val="002060"/>
                </a:solidFill>
                <a:effectLst/>
                <a:latin typeface="Calibri" panose="020F0502020204030204" pitchFamily="34" charset="0"/>
                <a:ea typeface="Calibri" panose="020F0502020204030204" pitchFamily="34" charset="0"/>
                <a:cs typeface="B Mitra" panose="00000400000000000000" pitchFamily="2" charset="-78"/>
              </a:rPr>
              <a:t>میانگین نرخ تورم: 19.2 درصد </a:t>
            </a:r>
            <a:endParaRPr lang="en-US" sz="1600" kern="1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6" name="Text Box 5">
            <a:extLst>
              <a:ext uri="{FF2B5EF4-FFF2-40B4-BE49-F238E27FC236}">
                <a16:creationId xmlns:a16="http://schemas.microsoft.com/office/drawing/2014/main" id="{9BE5475C-EAAE-F62D-C31D-5D5BBC8D1B38}"/>
              </a:ext>
            </a:extLst>
          </p:cNvPr>
          <p:cNvSpPr txBox="1"/>
          <p:nvPr/>
        </p:nvSpPr>
        <p:spPr>
          <a:xfrm>
            <a:off x="6744947" y="1564421"/>
            <a:ext cx="2023860" cy="28575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rtl="1">
              <a:lnSpc>
                <a:spcPct val="115000"/>
              </a:lnSpc>
              <a:spcAft>
                <a:spcPts val="800"/>
              </a:spcAft>
            </a:pPr>
            <a:r>
              <a:rPr lang="fa-IR" sz="1400" b="1" kern="100">
                <a:solidFill>
                  <a:srgbClr val="002060"/>
                </a:solidFill>
                <a:effectLst/>
                <a:latin typeface="Calibri" panose="020F0502020204030204" pitchFamily="34" charset="0"/>
                <a:ea typeface="Calibri" panose="020F0502020204030204" pitchFamily="34" charset="0"/>
                <a:cs typeface="B Mitra" panose="00000400000000000000" pitchFamily="2" charset="-78"/>
              </a:rPr>
              <a:t>میانگین نرخ تورم:  20 درصد </a:t>
            </a:r>
            <a:endParaRPr lang="en-US" sz="1600" kern="10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8" name="Text Box 5">
            <a:extLst>
              <a:ext uri="{FF2B5EF4-FFF2-40B4-BE49-F238E27FC236}">
                <a16:creationId xmlns:a16="http://schemas.microsoft.com/office/drawing/2014/main" id="{D844A5D0-A5D9-207F-2480-12E872E71B18}"/>
              </a:ext>
            </a:extLst>
          </p:cNvPr>
          <p:cNvSpPr txBox="1"/>
          <p:nvPr/>
        </p:nvSpPr>
        <p:spPr>
          <a:xfrm>
            <a:off x="9442000" y="1569668"/>
            <a:ext cx="2023860" cy="299961"/>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Aft>
                <a:spcPts val="800"/>
              </a:spcAft>
            </a:pPr>
            <a:r>
              <a:rPr lang="fa-IR" sz="1400" b="1" kern="100" dirty="0">
                <a:solidFill>
                  <a:srgbClr val="002060"/>
                </a:solidFill>
                <a:effectLst/>
                <a:latin typeface="Calibri" panose="020F0502020204030204" pitchFamily="34" charset="0"/>
                <a:ea typeface="Calibri" panose="020F0502020204030204" pitchFamily="34" charset="0"/>
                <a:cs typeface="B Mitra" panose="00000400000000000000" pitchFamily="2" charset="-78"/>
              </a:rPr>
              <a:t>میانگین نرخ تورم:  25 درصد </a:t>
            </a:r>
            <a:endParaRPr lang="en-US" sz="1600" kern="1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13" name="Chart 12">
            <a:extLst>
              <a:ext uri="{FF2B5EF4-FFF2-40B4-BE49-F238E27FC236}">
                <a16:creationId xmlns:a16="http://schemas.microsoft.com/office/drawing/2014/main" id="{2A4CA473-1B7D-4EFC-A47A-2D46AB73B2FC}"/>
              </a:ext>
            </a:extLst>
          </p:cNvPr>
          <p:cNvGraphicFramePr/>
          <p:nvPr>
            <p:extLst>
              <p:ext uri="{D42A27DB-BD31-4B8C-83A1-F6EECF244321}">
                <p14:modId xmlns:p14="http://schemas.microsoft.com/office/powerpoint/2010/main" val="2391879030"/>
              </p:ext>
            </p:extLst>
          </p:nvPr>
        </p:nvGraphicFramePr>
        <p:xfrm>
          <a:off x="3587200" y="830902"/>
          <a:ext cx="8468216" cy="5196196"/>
        </p:xfrm>
        <a:graphic>
          <a:graphicData uri="http://schemas.openxmlformats.org/drawingml/2006/chart">
            <c:chart xmlns:c="http://schemas.openxmlformats.org/drawingml/2006/chart" xmlns:r="http://schemas.openxmlformats.org/officeDocument/2006/relationships" r:id="rId4"/>
          </a:graphicData>
        </a:graphic>
      </p:graphicFrame>
      <p:sp>
        <p:nvSpPr>
          <p:cNvPr id="14" name="TextBox 13">
            <a:extLst>
              <a:ext uri="{FF2B5EF4-FFF2-40B4-BE49-F238E27FC236}">
                <a16:creationId xmlns:a16="http://schemas.microsoft.com/office/drawing/2014/main" id="{94247992-15E8-9B07-1CC2-40AFC8C07130}"/>
              </a:ext>
            </a:extLst>
          </p:cNvPr>
          <p:cNvSpPr txBox="1"/>
          <p:nvPr/>
        </p:nvSpPr>
        <p:spPr>
          <a:xfrm>
            <a:off x="4285239" y="1824006"/>
            <a:ext cx="4567205" cy="1908215"/>
          </a:xfrm>
          <a:prstGeom prst="rect">
            <a:avLst/>
          </a:prstGeom>
          <a:noFill/>
        </p:spPr>
        <p:txBody>
          <a:bodyPr wrap="square">
            <a:spAutoFit/>
          </a:bodyPr>
          <a:lstStyle/>
          <a:p>
            <a:pPr lvl="0" algn="ctr" rtl="1">
              <a:lnSpc>
                <a:spcPct val="150000"/>
              </a:lnSpc>
            </a:pPr>
            <a:r>
              <a:rPr lang="fa-IR" sz="1600" b="1" dirty="0">
                <a:solidFill>
                  <a:srgbClr val="C00000"/>
                </a:solidFill>
                <a:latin typeface="Calibri" panose="020F0502020204030204" pitchFamily="34" charset="0"/>
                <a:ea typeface="Calibri" panose="020F0502020204030204" pitchFamily="34" charset="0"/>
                <a:cs typeface="B Mitra" panose="00000400000000000000" pitchFamily="2" charset="-78"/>
              </a:rPr>
              <a:t>در بهمن ماه 1403 از منظر عوامل موثر بر عرضه، افزایش خالص دارایی‌های خارجی بانک مرکزی، مهم‌ترین عامل رشد نقدینگی بوده است. از منظر اجزای تشکیل‌دهنده نقدینگی، پایه پولی به میزان 22.5 واحد درصد در رشد 27.8 درصدی نقدینگی مشارکت داشته است. </a:t>
            </a:r>
            <a:endParaRPr lang="en-US" sz="1400" b="1" dirty="0">
              <a:solidFill>
                <a:srgbClr val="C00000"/>
              </a:solidFill>
              <a:latin typeface="Calibri" panose="020F0502020204030204" pitchFamily="34" charset="0"/>
              <a:ea typeface="Calibri" panose="020F0502020204030204" pitchFamily="34" charset="0"/>
              <a:cs typeface="B Mitra" panose="00000400000000000000" pitchFamily="2" charset="-78"/>
            </a:endParaRPr>
          </a:p>
        </p:txBody>
      </p:sp>
      <p:grpSp>
        <p:nvGrpSpPr>
          <p:cNvPr id="18" name="Group 17">
            <a:extLst>
              <a:ext uri="{FF2B5EF4-FFF2-40B4-BE49-F238E27FC236}">
                <a16:creationId xmlns:a16="http://schemas.microsoft.com/office/drawing/2014/main" id="{D8C0D0BA-ED2C-C9C5-00FB-8582DC9B1257}"/>
              </a:ext>
            </a:extLst>
          </p:cNvPr>
          <p:cNvGrpSpPr/>
          <p:nvPr/>
        </p:nvGrpSpPr>
        <p:grpSpPr>
          <a:xfrm>
            <a:off x="10905554" y="185467"/>
            <a:ext cx="1242714" cy="1242714"/>
            <a:chOff x="0" y="0"/>
            <a:chExt cx="2115404" cy="2115404"/>
          </a:xfrm>
        </p:grpSpPr>
        <p:sp>
          <p:nvSpPr>
            <p:cNvPr id="19" name="Oval 18">
              <a:extLst>
                <a:ext uri="{FF2B5EF4-FFF2-40B4-BE49-F238E27FC236}">
                  <a16:creationId xmlns:a16="http://schemas.microsoft.com/office/drawing/2014/main" id="{1A4CE0AD-1D95-8533-91FF-D6F5ACCF8AC2}"/>
                </a:ext>
              </a:extLst>
            </p:cNvPr>
            <p:cNvSpPr/>
            <p:nvPr/>
          </p:nvSpPr>
          <p:spPr>
            <a:xfrm>
              <a:off x="0" y="0"/>
              <a:ext cx="2115404" cy="2115404"/>
            </a:xfrm>
            <a:prstGeom prst="ellipse">
              <a:avLst/>
            </a:prstGeom>
            <a:solidFill>
              <a:schemeClr val="bg1"/>
            </a:solidFill>
            <a:ln w="63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20" name="Picture 19">
              <a:extLst>
                <a:ext uri="{FF2B5EF4-FFF2-40B4-BE49-F238E27FC236}">
                  <a16:creationId xmlns:a16="http://schemas.microsoft.com/office/drawing/2014/main" id="{7E730AB5-33C6-843C-A605-C2CA431650F2}"/>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103780" y="90132"/>
              <a:ext cx="1905000" cy="1905000"/>
            </a:xfrm>
            <a:prstGeom prst="ellipse">
              <a:avLst/>
            </a:prstGeom>
            <a:noFill/>
            <a:ln w="6350">
              <a:solidFill>
                <a:srgbClr val="002060"/>
              </a:solidFill>
            </a:ln>
          </p:spPr>
        </p:pic>
      </p:grpSp>
    </p:spTree>
    <p:extLst>
      <p:ext uri="{BB962C8B-B14F-4D97-AF65-F5344CB8AC3E}">
        <p14:creationId xmlns:p14="http://schemas.microsoft.com/office/powerpoint/2010/main" val="35637538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animEffect transition="in" filter="fade">
                                      <p:cBhvr>
                                        <p:cTn id="44" dur="500"/>
                                        <p:tgtEl>
                                          <p:spTgt spid="14"/>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p:cTn id="49" dur="500" fill="hold"/>
                                        <p:tgtEl>
                                          <p:spTgt spid="18"/>
                                        </p:tgtEl>
                                        <p:attrNameLst>
                                          <p:attrName>ppt_w</p:attrName>
                                        </p:attrNameLst>
                                      </p:cBhvr>
                                      <p:tavLst>
                                        <p:tav tm="0">
                                          <p:val>
                                            <p:fltVal val="0"/>
                                          </p:val>
                                        </p:tav>
                                        <p:tav tm="100000">
                                          <p:val>
                                            <p:strVal val="#ppt_w"/>
                                          </p:val>
                                        </p:tav>
                                      </p:tavLst>
                                    </p:anim>
                                    <p:anim calcmode="lin" valueType="num">
                                      <p:cBhvr>
                                        <p:cTn id="50" dur="500" fill="hold"/>
                                        <p:tgtEl>
                                          <p:spTgt spid="18"/>
                                        </p:tgtEl>
                                        <p:attrNameLst>
                                          <p:attrName>ppt_h</p:attrName>
                                        </p:attrNameLst>
                                      </p:cBhvr>
                                      <p:tavLst>
                                        <p:tav tm="0">
                                          <p:val>
                                            <p:fltVal val="0"/>
                                          </p:val>
                                        </p:tav>
                                        <p:tav tm="100000">
                                          <p:val>
                                            <p:strVal val="#ppt_h"/>
                                          </p:val>
                                        </p:tav>
                                      </p:tavLst>
                                    </p:anim>
                                    <p:animEffect transition="in" filter="fade">
                                      <p:cBhvr>
                                        <p:cTn id="5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5" grpId="0" animBg="1"/>
      <p:bldP spid="6" grpId="0" animBg="1"/>
      <p:bldP spid="8" grpId="0" animBg="1"/>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CDEDD"/>
            </a:gs>
            <a:gs pos="100000">
              <a:srgbClr val="B3B3B5"/>
            </a:gs>
          </a:gsLst>
          <a:lin ang="10800000" scaled="1"/>
          <a:tileRect/>
        </a:gradFill>
        <a:effectLst/>
      </p:bgPr>
    </p:bg>
    <p:spTree>
      <p:nvGrpSpPr>
        <p:cNvPr id="1" name="">
          <a:extLst>
            <a:ext uri="{FF2B5EF4-FFF2-40B4-BE49-F238E27FC236}">
              <a16:creationId xmlns:a16="http://schemas.microsoft.com/office/drawing/2014/main" id="{819321C4-5C45-05C7-E79E-EFA4E3366D01}"/>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03DF4560-AB39-6F03-D0FA-3C65B20CC2A0}"/>
              </a:ext>
            </a:extLst>
          </p:cNvPr>
          <p:cNvGrpSpPr/>
          <p:nvPr/>
        </p:nvGrpSpPr>
        <p:grpSpPr>
          <a:xfrm>
            <a:off x="9569823" y="71718"/>
            <a:ext cx="2339788" cy="2339787"/>
            <a:chOff x="3936000" y="1269000"/>
            <a:chExt cx="4320000" cy="4320000"/>
          </a:xfrm>
          <a:solidFill>
            <a:srgbClr val="002060"/>
          </a:solidFill>
        </p:grpSpPr>
        <p:sp>
          <p:nvSpPr>
            <p:cNvPr id="3" name="Oval 2">
              <a:extLst>
                <a:ext uri="{FF2B5EF4-FFF2-40B4-BE49-F238E27FC236}">
                  <a16:creationId xmlns:a16="http://schemas.microsoft.com/office/drawing/2014/main" id="{06C54682-390E-31CB-3F4E-D59DF15101FB}"/>
                </a:ext>
              </a:extLst>
            </p:cNvPr>
            <p:cNvSpPr/>
            <p:nvPr/>
          </p:nvSpPr>
          <p:spPr>
            <a:xfrm>
              <a:off x="3936000" y="1269000"/>
              <a:ext cx="4320000" cy="4320000"/>
            </a:xfrm>
            <a:prstGeom prst="ellipse">
              <a:avLst/>
            </a:prstGeom>
            <a:grpFill/>
            <a:ln w="76200">
              <a:solidFill>
                <a:srgbClr val="DCDE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C440F477-CC1A-43EB-D357-8F901564A746}"/>
                </a:ext>
              </a:extLst>
            </p:cNvPr>
            <p:cNvSpPr txBox="1"/>
            <p:nvPr/>
          </p:nvSpPr>
          <p:spPr>
            <a:xfrm>
              <a:off x="3936000" y="1809474"/>
              <a:ext cx="4320000" cy="323905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3600" b="0" i="0" u="none" strike="noStrike" kern="1200" cap="none" spc="0" normalizeH="0" baseline="0" noProof="0" dirty="0">
                  <a:ln>
                    <a:noFill/>
                  </a:ln>
                  <a:solidFill>
                    <a:prstClr val="white"/>
                  </a:solidFill>
                  <a:effectLst/>
                  <a:uLnTx/>
                  <a:uFillTx/>
                  <a:latin typeface="Lalezar" panose="00000500000000000000" pitchFamily="2" charset="-78"/>
                  <a:ea typeface="+mn-ea"/>
                  <a:cs typeface="Lalezar" panose="00000500000000000000" pitchFamily="2" charset="-78"/>
                </a:rPr>
                <a:t>کسری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3600" b="0" i="0" u="none" strike="noStrike" kern="1200" cap="none" spc="0" normalizeH="0" baseline="0" noProof="0" dirty="0">
                  <a:ln>
                    <a:noFill/>
                  </a:ln>
                  <a:solidFill>
                    <a:prstClr val="white"/>
                  </a:solidFill>
                  <a:effectLst/>
                  <a:uLnTx/>
                  <a:uFillTx/>
                  <a:latin typeface="Lalezar" panose="00000500000000000000" pitchFamily="2" charset="-78"/>
                  <a:ea typeface="+mn-ea"/>
                  <a:cs typeface="Lalezar" panose="00000500000000000000" pitchFamily="2" charset="-78"/>
                </a:rPr>
                <a:t>تراز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3600" b="0" i="0" u="none" strike="noStrike" kern="1200" cap="none" spc="0" normalizeH="0" baseline="0" noProof="0" dirty="0">
                  <a:ln>
                    <a:noFill/>
                  </a:ln>
                  <a:solidFill>
                    <a:prstClr val="white"/>
                  </a:solidFill>
                  <a:effectLst/>
                  <a:uLnTx/>
                  <a:uFillTx/>
                  <a:latin typeface="Lalezar" panose="00000500000000000000" pitchFamily="2" charset="-78"/>
                  <a:ea typeface="+mn-ea"/>
                  <a:cs typeface="Lalezar" panose="00000500000000000000" pitchFamily="2" charset="-78"/>
                </a:rPr>
                <a:t>عملیاتی</a:t>
              </a:r>
              <a:endParaRPr kumimoji="0" lang="en-US" sz="3600" b="0" i="0" u="none" strike="noStrike" kern="1200" cap="none" spc="0" normalizeH="0" baseline="0" noProof="0" dirty="0">
                <a:ln>
                  <a:noFill/>
                </a:ln>
                <a:solidFill>
                  <a:prstClr val="white"/>
                </a:solidFill>
                <a:effectLst/>
                <a:uLnTx/>
                <a:uFillTx/>
                <a:latin typeface="Lalezar" panose="00000500000000000000" pitchFamily="2" charset="-78"/>
                <a:ea typeface="+mn-ea"/>
                <a:cs typeface="Lalezar" panose="00000500000000000000" pitchFamily="2" charset="-78"/>
              </a:endParaRPr>
            </a:p>
          </p:txBody>
        </p:sp>
      </p:grpSp>
      <p:sp>
        <p:nvSpPr>
          <p:cNvPr id="11" name="TextBox 10">
            <a:extLst>
              <a:ext uri="{FF2B5EF4-FFF2-40B4-BE49-F238E27FC236}">
                <a16:creationId xmlns:a16="http://schemas.microsoft.com/office/drawing/2014/main" id="{66E32E7B-466A-633B-3E39-3FD4EDF66DB3}"/>
              </a:ext>
            </a:extLst>
          </p:cNvPr>
          <p:cNvSpPr txBox="1"/>
          <p:nvPr/>
        </p:nvSpPr>
        <p:spPr>
          <a:xfrm>
            <a:off x="9193307" y="2626659"/>
            <a:ext cx="2895599" cy="3381695"/>
          </a:xfrm>
          <a:prstGeom prst="rect">
            <a:avLst/>
          </a:prstGeom>
          <a:noFill/>
        </p:spPr>
        <p:txBody>
          <a:bodyPr wrap="square">
            <a:spAutoFit/>
          </a:bodyPr>
          <a:lstStyle/>
          <a:p>
            <a:pPr lvl="0" algn="ctr" rtl="1">
              <a:lnSpc>
                <a:spcPct val="150000"/>
              </a:lnSpc>
            </a:pPr>
            <a:r>
              <a:rPr lang="fa-IR" b="1" dirty="0">
                <a:solidFill>
                  <a:srgbClr val="002060"/>
                </a:solidFill>
                <a:latin typeface="Calibri" panose="020F0502020204030204" pitchFamily="34" charset="0"/>
                <a:ea typeface="Calibri" panose="020F0502020204030204" pitchFamily="34" charset="0"/>
                <a:cs typeface="B Mitra" panose="00000400000000000000" pitchFamily="2" charset="-78"/>
              </a:rPr>
              <a:t>عملکرد بودجه‎ای دولت در سال‌های 1388 تا 1402 نشان می‌دهد </a:t>
            </a:r>
            <a:r>
              <a:rPr lang="fa-IR" b="1" dirty="0">
                <a:solidFill>
                  <a:srgbClr val="C00000"/>
                </a:solidFill>
                <a:latin typeface="Calibri" panose="020F0502020204030204" pitchFamily="34" charset="0"/>
                <a:ea typeface="Calibri" panose="020F0502020204030204" pitchFamily="34" charset="0"/>
                <a:cs typeface="B Mitra" panose="00000400000000000000" pitchFamily="2" charset="-78"/>
              </a:rPr>
              <a:t>کسری تراز عملیاتی</a:t>
            </a:r>
            <a:r>
              <a:rPr lang="fa-IR" b="1" dirty="0">
                <a:solidFill>
                  <a:srgbClr val="002060"/>
                </a:solidFill>
                <a:latin typeface="Calibri" panose="020F0502020204030204" pitchFamily="34" charset="0"/>
                <a:ea typeface="Calibri" panose="020F0502020204030204" pitchFamily="34" charset="0"/>
                <a:cs typeface="B Mitra" panose="00000400000000000000" pitchFamily="2" charset="-78"/>
              </a:rPr>
              <a:t> در سال‌های اخیر به شدت تشدید شده؛ به طوری که از </a:t>
            </a:r>
            <a:r>
              <a:rPr lang="fa-IR" b="1" dirty="0">
                <a:solidFill>
                  <a:srgbClr val="C00000"/>
                </a:solidFill>
                <a:latin typeface="Calibri" panose="020F0502020204030204" pitchFamily="34" charset="0"/>
                <a:ea typeface="Calibri" panose="020F0502020204030204" pitchFamily="34" charset="0"/>
                <a:cs typeface="B Mitra" panose="00000400000000000000" pitchFamily="2" charset="-78"/>
              </a:rPr>
              <a:t>منفی 13 هزار میلیارد تومان</a:t>
            </a:r>
            <a:r>
              <a:rPr lang="fa-IR" b="1" dirty="0">
                <a:solidFill>
                  <a:srgbClr val="002060"/>
                </a:solidFill>
                <a:latin typeface="Calibri" panose="020F0502020204030204" pitchFamily="34" charset="0"/>
                <a:ea typeface="Calibri" panose="020F0502020204030204" pitchFamily="34" charset="0"/>
                <a:cs typeface="B Mitra" panose="00000400000000000000" pitchFamily="2" charset="-78"/>
              </a:rPr>
              <a:t> در سال 1388 به حدود منفی </a:t>
            </a:r>
            <a:r>
              <a:rPr lang="fa-IR" b="1" dirty="0">
                <a:solidFill>
                  <a:srgbClr val="C00000"/>
                </a:solidFill>
                <a:latin typeface="Calibri" panose="020F0502020204030204" pitchFamily="34" charset="0"/>
                <a:ea typeface="Calibri" panose="020F0502020204030204" pitchFamily="34" charset="0"/>
                <a:cs typeface="B Mitra" panose="00000400000000000000" pitchFamily="2" charset="-78"/>
              </a:rPr>
              <a:t>411 هزار میلیارد تومان </a:t>
            </a:r>
            <a:r>
              <a:rPr lang="fa-IR" b="1" dirty="0">
                <a:solidFill>
                  <a:srgbClr val="002060"/>
                </a:solidFill>
                <a:latin typeface="Calibri" panose="020F0502020204030204" pitchFamily="34" charset="0"/>
                <a:ea typeface="Calibri" panose="020F0502020204030204" pitchFamily="34" charset="0"/>
                <a:cs typeface="B Mitra" panose="00000400000000000000" pitchFamily="2" charset="-78"/>
              </a:rPr>
              <a:t>در سال 1402  رسیده است. </a:t>
            </a:r>
            <a:endParaRPr lang="en-US" sz="1600" b="1" dirty="0">
              <a:solidFill>
                <a:srgbClr val="002060"/>
              </a:solidFill>
              <a:latin typeface="Calibri" panose="020F0502020204030204" pitchFamily="34" charset="0"/>
              <a:ea typeface="Calibri" panose="020F0502020204030204" pitchFamily="34" charset="0"/>
              <a:cs typeface="B Mitra" panose="00000400000000000000" pitchFamily="2" charset="-78"/>
            </a:endParaRPr>
          </a:p>
        </p:txBody>
      </p:sp>
      <p:graphicFrame>
        <p:nvGraphicFramePr>
          <p:cNvPr id="5" name="Chart 4">
            <a:extLst>
              <a:ext uri="{FF2B5EF4-FFF2-40B4-BE49-F238E27FC236}">
                <a16:creationId xmlns:a16="http://schemas.microsoft.com/office/drawing/2014/main" id="{B9B2927A-78FC-D664-9431-FAB64A5B731B}"/>
              </a:ext>
            </a:extLst>
          </p:cNvPr>
          <p:cNvGraphicFramePr/>
          <p:nvPr/>
        </p:nvGraphicFramePr>
        <p:xfrm>
          <a:off x="479064" y="806824"/>
          <a:ext cx="8474563" cy="524435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3">
            <a:extLst>
              <a:ext uri="{FF2B5EF4-FFF2-40B4-BE49-F238E27FC236}">
                <a16:creationId xmlns:a16="http://schemas.microsoft.com/office/drawing/2014/main" id="{C6BB5FD1-6A4B-36DD-D41D-EAAFDAA1966A}"/>
              </a:ext>
            </a:extLst>
          </p:cNvPr>
          <p:cNvGraphicFramePr/>
          <p:nvPr/>
        </p:nvGraphicFramePr>
        <p:xfrm>
          <a:off x="479064" y="806824"/>
          <a:ext cx="8474562" cy="5244352"/>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Box 2">
            <a:extLst>
              <a:ext uri="{FF2B5EF4-FFF2-40B4-BE49-F238E27FC236}">
                <a16:creationId xmlns:a16="http://schemas.microsoft.com/office/drawing/2014/main" id="{B2B7AC85-609D-AA88-108B-2C65DD8E402B}"/>
              </a:ext>
            </a:extLst>
          </p:cNvPr>
          <p:cNvSpPr txBox="1">
            <a:spLocks noChangeArrowheads="1"/>
          </p:cNvSpPr>
          <p:nvPr/>
        </p:nvSpPr>
        <p:spPr bwMode="auto">
          <a:xfrm>
            <a:off x="5620561" y="5637600"/>
            <a:ext cx="3245842" cy="567177"/>
          </a:xfrm>
          <a:prstGeom prst="rect">
            <a:avLst/>
          </a:prstGeom>
          <a:noFill/>
          <a:ln w="9525">
            <a:noFill/>
            <a:miter lim="800000"/>
            <a:headEnd/>
            <a:tailEnd/>
          </a:ln>
        </p:spPr>
        <p:txBody>
          <a:bodyPr rot="0" vert="horz" wrap="square" lIns="91440" tIns="45720" rIns="91440" bIns="45720" anchor="t" anchorCtr="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algn="r" rtl="1">
              <a:lnSpc>
                <a:spcPct val="115000"/>
              </a:lnSpc>
              <a:spcAft>
                <a:spcPts val="800"/>
              </a:spcAft>
            </a:pPr>
            <a:r>
              <a:rPr lang="ar-SA" sz="1000" kern="100" dirty="0">
                <a:effectLst/>
                <a:latin typeface="Calibri" panose="020F0502020204030204" pitchFamily="34" charset="0"/>
                <a:ea typeface="Calibri" panose="020F0502020204030204" pitchFamily="34" charset="0"/>
                <a:cs typeface="B Mitra" panose="00000400000000000000" pitchFamily="2" charset="-78"/>
              </a:rPr>
              <a:t>منبع داده‌ها: بانک مرکزی</a:t>
            </a:r>
            <a:r>
              <a:rPr lang="fa-IR" sz="1000" kern="100" dirty="0">
                <a:effectLst/>
                <a:latin typeface="Calibri" panose="020F0502020204030204" pitchFamily="34" charset="0"/>
                <a:ea typeface="Calibri" panose="020F0502020204030204" pitchFamily="34" charset="0"/>
                <a:cs typeface="B Mitra" panose="00000400000000000000" pitchFamily="2" charset="-78"/>
              </a:rPr>
              <a:t>، مرکز</a:t>
            </a:r>
            <a:r>
              <a:rPr lang="fa-IR" sz="1000" kern="100" baseline="0" dirty="0">
                <a:effectLst/>
                <a:latin typeface="Calibri" panose="020F0502020204030204" pitchFamily="34" charset="0"/>
                <a:ea typeface="Calibri" panose="020F0502020204030204" pitchFamily="34" charset="0"/>
                <a:cs typeface="B Mitra" panose="00000400000000000000" pitchFamily="2" charset="-78"/>
              </a:rPr>
              <a:t> پژوهش های مجلس</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TextBox 7">
            <a:extLst>
              <a:ext uri="{FF2B5EF4-FFF2-40B4-BE49-F238E27FC236}">
                <a16:creationId xmlns:a16="http://schemas.microsoft.com/office/drawing/2014/main" id="{2E2BA9B3-6AFF-1393-BA14-22EFC28F0649}"/>
              </a:ext>
            </a:extLst>
          </p:cNvPr>
          <p:cNvSpPr txBox="1"/>
          <p:nvPr/>
        </p:nvSpPr>
        <p:spPr>
          <a:xfrm>
            <a:off x="1053356" y="3429000"/>
            <a:ext cx="4567205" cy="1438855"/>
          </a:xfrm>
          <a:prstGeom prst="rect">
            <a:avLst/>
          </a:prstGeom>
          <a:noFill/>
        </p:spPr>
        <p:txBody>
          <a:bodyPr wrap="square">
            <a:spAutoFit/>
          </a:bodyPr>
          <a:lstStyle/>
          <a:p>
            <a:pPr lvl="0" algn="ctr" rtl="1">
              <a:lnSpc>
                <a:spcPct val="150000"/>
              </a:lnSpc>
            </a:pPr>
            <a:r>
              <a:rPr lang="fa-IR" sz="2000" b="1" dirty="0">
                <a:solidFill>
                  <a:srgbClr val="C00000"/>
                </a:solidFill>
                <a:latin typeface="Calibri" panose="020F0502020204030204" pitchFamily="34" charset="0"/>
                <a:ea typeface="Calibri" panose="020F0502020204030204" pitchFamily="34" charset="0"/>
                <a:cs typeface="B Mitra" panose="00000400000000000000" pitchFamily="2" charset="-78"/>
              </a:rPr>
              <a:t>عملکرد بودجه سال 1403 نیز طی هشت ماهه نخست این سال، کسری تراز عملیاتی حدود منفی 541 هزار میلیارد تومان را نشان می‌دهد. </a:t>
            </a:r>
            <a:endParaRPr lang="en-US" b="1" dirty="0">
              <a:solidFill>
                <a:srgbClr val="C00000"/>
              </a:solidFill>
              <a:latin typeface="Calibri" panose="020F0502020204030204" pitchFamily="34" charset="0"/>
              <a:ea typeface="Calibri" panose="020F0502020204030204" pitchFamily="34" charset="0"/>
              <a:cs typeface="B Mitra" panose="00000400000000000000" pitchFamily="2" charset="-78"/>
            </a:endParaRPr>
          </a:p>
        </p:txBody>
      </p:sp>
      <p:grpSp>
        <p:nvGrpSpPr>
          <p:cNvPr id="9" name="Group 8">
            <a:extLst>
              <a:ext uri="{FF2B5EF4-FFF2-40B4-BE49-F238E27FC236}">
                <a16:creationId xmlns:a16="http://schemas.microsoft.com/office/drawing/2014/main" id="{A72C3BF2-BB92-691B-8B65-50C34FF2533B}"/>
              </a:ext>
            </a:extLst>
          </p:cNvPr>
          <p:cNvGrpSpPr/>
          <p:nvPr/>
        </p:nvGrpSpPr>
        <p:grpSpPr>
          <a:xfrm>
            <a:off x="85164" y="185467"/>
            <a:ext cx="1242714" cy="1242714"/>
            <a:chOff x="0" y="0"/>
            <a:chExt cx="2115404" cy="2115404"/>
          </a:xfrm>
        </p:grpSpPr>
        <p:sp>
          <p:nvSpPr>
            <p:cNvPr id="10" name="Oval 9">
              <a:extLst>
                <a:ext uri="{FF2B5EF4-FFF2-40B4-BE49-F238E27FC236}">
                  <a16:creationId xmlns:a16="http://schemas.microsoft.com/office/drawing/2014/main" id="{E99738DE-EF12-7437-325A-EE50E69BB6C4}"/>
                </a:ext>
              </a:extLst>
            </p:cNvPr>
            <p:cNvSpPr/>
            <p:nvPr/>
          </p:nvSpPr>
          <p:spPr>
            <a:xfrm>
              <a:off x="0" y="0"/>
              <a:ext cx="2115404" cy="2115404"/>
            </a:xfrm>
            <a:prstGeom prst="ellipse">
              <a:avLst/>
            </a:prstGeom>
            <a:solidFill>
              <a:schemeClr val="bg1"/>
            </a:solidFill>
            <a:ln w="63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2" name="Picture 11">
              <a:extLst>
                <a:ext uri="{FF2B5EF4-FFF2-40B4-BE49-F238E27FC236}">
                  <a16:creationId xmlns:a16="http://schemas.microsoft.com/office/drawing/2014/main" id="{44ECAAFC-3C18-8E3A-0E09-EDFE3CEE9E32}"/>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103780" y="90132"/>
              <a:ext cx="1905000" cy="1905000"/>
            </a:xfrm>
            <a:prstGeom prst="ellipse">
              <a:avLst/>
            </a:prstGeom>
            <a:noFill/>
            <a:ln w="6350">
              <a:solidFill>
                <a:srgbClr val="002060"/>
              </a:solidFill>
            </a:ln>
          </p:spPr>
        </p:pic>
      </p:grpSp>
    </p:spTree>
    <p:extLst>
      <p:ext uri="{BB962C8B-B14F-4D97-AF65-F5344CB8AC3E}">
        <p14:creationId xmlns:p14="http://schemas.microsoft.com/office/powerpoint/2010/main" val="39781846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CDEDD"/>
            </a:gs>
            <a:gs pos="100000">
              <a:srgbClr val="B3B3B5"/>
            </a:gs>
          </a:gsLst>
          <a:lin ang="10800000" scaled="1"/>
          <a:tileRect/>
        </a:gradFill>
        <a:effectLst/>
      </p:bgPr>
    </p:bg>
    <p:spTree>
      <p:nvGrpSpPr>
        <p:cNvPr id="1" name="">
          <a:extLst>
            <a:ext uri="{FF2B5EF4-FFF2-40B4-BE49-F238E27FC236}">
              <a16:creationId xmlns:a16="http://schemas.microsoft.com/office/drawing/2014/main" id="{675B3D80-660A-EBBE-8ADF-858AE3672C3E}"/>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D963DD37-E7F2-FCF8-FA63-B905FD3A0EA0}"/>
              </a:ext>
            </a:extLst>
          </p:cNvPr>
          <p:cNvGrpSpPr/>
          <p:nvPr/>
        </p:nvGrpSpPr>
        <p:grpSpPr>
          <a:xfrm>
            <a:off x="631758" y="37014"/>
            <a:ext cx="2339788" cy="2339787"/>
            <a:chOff x="3936000" y="1269000"/>
            <a:chExt cx="4320000" cy="4320000"/>
          </a:xfrm>
          <a:solidFill>
            <a:srgbClr val="002060"/>
          </a:solidFill>
        </p:grpSpPr>
        <p:sp>
          <p:nvSpPr>
            <p:cNvPr id="3" name="Oval 2">
              <a:extLst>
                <a:ext uri="{FF2B5EF4-FFF2-40B4-BE49-F238E27FC236}">
                  <a16:creationId xmlns:a16="http://schemas.microsoft.com/office/drawing/2014/main" id="{FD837BE2-A895-84B2-C840-8CDA9CE2761F}"/>
                </a:ext>
              </a:extLst>
            </p:cNvPr>
            <p:cNvSpPr/>
            <p:nvPr/>
          </p:nvSpPr>
          <p:spPr>
            <a:xfrm>
              <a:off x="3936000" y="1269000"/>
              <a:ext cx="4320000" cy="4320000"/>
            </a:xfrm>
            <a:prstGeom prst="ellipse">
              <a:avLst/>
            </a:prstGeom>
            <a:grpFill/>
            <a:ln w="76200">
              <a:solidFill>
                <a:srgbClr val="DCDE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116B716-9473-DA31-639A-D00F3BCC4CD8}"/>
                </a:ext>
              </a:extLst>
            </p:cNvPr>
            <p:cNvSpPr txBox="1"/>
            <p:nvPr/>
          </p:nvSpPr>
          <p:spPr>
            <a:xfrm>
              <a:off x="4148386" y="2734773"/>
              <a:ext cx="3895228" cy="1306985"/>
            </a:xfrm>
            <a:prstGeom prst="rect">
              <a:avLst/>
            </a:prstGeom>
            <a:noFill/>
          </p:spPr>
          <p:txBody>
            <a:bodyPr wrap="square" rtlCol="0">
              <a:spAutoFit/>
            </a:bodyPr>
            <a:lstStyle/>
            <a:p>
              <a:pPr algn="ctr" rtl="1"/>
              <a:r>
                <a:rPr lang="fa-IR" sz="4000" dirty="0">
                  <a:solidFill>
                    <a:schemeClr val="bg1"/>
                  </a:solidFill>
                  <a:latin typeface="Lalezar" panose="00000500000000000000" pitchFamily="2" charset="-78"/>
                  <a:cs typeface="Lalezar" panose="00000500000000000000" pitchFamily="2" charset="-78"/>
                </a:rPr>
                <a:t>نقدینگی</a:t>
              </a:r>
              <a:endParaRPr lang="en-US" sz="4000" dirty="0">
                <a:solidFill>
                  <a:schemeClr val="bg1"/>
                </a:solidFill>
                <a:latin typeface="Lalezar" panose="00000500000000000000" pitchFamily="2" charset="-78"/>
                <a:cs typeface="Lalezar" panose="00000500000000000000" pitchFamily="2" charset="-78"/>
              </a:endParaRPr>
            </a:p>
          </p:txBody>
        </p:sp>
      </p:grpSp>
      <p:sp>
        <p:nvSpPr>
          <p:cNvPr id="11" name="TextBox 10">
            <a:extLst>
              <a:ext uri="{FF2B5EF4-FFF2-40B4-BE49-F238E27FC236}">
                <a16:creationId xmlns:a16="http://schemas.microsoft.com/office/drawing/2014/main" id="{8AFDB615-5780-7124-EA44-E8C72DB33F03}"/>
              </a:ext>
            </a:extLst>
          </p:cNvPr>
          <p:cNvSpPr txBox="1"/>
          <p:nvPr/>
        </p:nvSpPr>
        <p:spPr>
          <a:xfrm>
            <a:off x="136584" y="2778114"/>
            <a:ext cx="3370728" cy="2862322"/>
          </a:xfrm>
          <a:prstGeom prst="rect">
            <a:avLst/>
          </a:prstGeom>
          <a:noFill/>
        </p:spPr>
        <p:txBody>
          <a:bodyPr wrap="square">
            <a:spAutoFit/>
          </a:bodyPr>
          <a:lstStyle/>
          <a:p>
            <a:pPr algn="ctr" rtl="1"/>
            <a:r>
              <a:rPr lang="fa-IR" sz="2000" b="1" dirty="0">
                <a:solidFill>
                  <a:srgbClr val="002060"/>
                </a:solidFill>
                <a:latin typeface="Calibri" panose="020F0502020204030204" pitchFamily="34" charset="0"/>
                <a:ea typeface="Calibri" panose="020F0502020204030204" pitchFamily="34" charset="0"/>
                <a:cs typeface="B Mitra" panose="00000400000000000000" pitchFamily="2" charset="-78"/>
              </a:rPr>
              <a:t>حجم نقدینگی در بهمن سال ۱۴۰۳ نسبت به پایان سال ۱۴۰۲ معادل </a:t>
            </a:r>
            <a:r>
              <a:rPr lang="fa-IR" sz="2000" b="1" dirty="0">
                <a:solidFill>
                  <a:srgbClr val="C00000"/>
                </a:solidFill>
                <a:latin typeface="Calibri" panose="020F0502020204030204" pitchFamily="34" charset="0"/>
                <a:ea typeface="Calibri" panose="020F0502020204030204" pitchFamily="34" charset="0"/>
                <a:cs typeface="B Mitra" panose="00000400000000000000" pitchFamily="2" charset="-78"/>
              </a:rPr>
              <a:t>۲۶.۲ درصد </a:t>
            </a:r>
            <a:r>
              <a:rPr lang="fa-IR" sz="2000" b="1" dirty="0">
                <a:solidFill>
                  <a:srgbClr val="002060"/>
                </a:solidFill>
                <a:latin typeface="Calibri" panose="020F0502020204030204" pitchFamily="34" charset="0"/>
                <a:ea typeface="Calibri" panose="020F0502020204030204" pitchFamily="34" charset="0"/>
                <a:cs typeface="B Mitra" panose="00000400000000000000" pitchFamily="2" charset="-78"/>
              </a:rPr>
              <a:t>رشد داشته است. همچنین نرخ رشد دوازده ماهه نقدینگی در بهمن سال ۱۴۰۳ معادل </a:t>
            </a:r>
            <a:r>
              <a:rPr lang="fa-IR" sz="2000" b="1" dirty="0">
                <a:solidFill>
                  <a:srgbClr val="C00000"/>
                </a:solidFill>
                <a:latin typeface="Calibri" panose="020F0502020204030204" pitchFamily="34" charset="0"/>
                <a:ea typeface="Calibri" panose="020F0502020204030204" pitchFamily="34" charset="0"/>
                <a:cs typeface="B Mitra" panose="00000400000000000000" pitchFamily="2" charset="-78"/>
              </a:rPr>
              <a:t>۲۷.۸ درصد </a:t>
            </a:r>
            <a:r>
              <a:rPr lang="fa-IR" sz="2000" b="1" dirty="0">
                <a:solidFill>
                  <a:srgbClr val="002060"/>
                </a:solidFill>
                <a:latin typeface="Calibri" panose="020F0502020204030204" pitchFamily="34" charset="0"/>
                <a:ea typeface="Calibri" panose="020F0502020204030204" pitchFamily="34" charset="0"/>
                <a:cs typeface="B Mitra" panose="00000400000000000000" pitchFamily="2" charset="-78"/>
              </a:rPr>
              <a:t>بوده است که در مقایسه با نرخ رشد دوره مشابه در بهمن سال ۱۴۰۲ (27.5 درصد) به میزان </a:t>
            </a:r>
            <a:r>
              <a:rPr lang="fa-IR" sz="2000" b="1" dirty="0">
                <a:solidFill>
                  <a:srgbClr val="C00000"/>
                </a:solidFill>
                <a:latin typeface="Calibri" panose="020F0502020204030204" pitchFamily="34" charset="0"/>
                <a:ea typeface="Calibri" panose="020F0502020204030204" pitchFamily="34" charset="0"/>
                <a:cs typeface="B Mitra" panose="00000400000000000000" pitchFamily="2" charset="-78"/>
              </a:rPr>
              <a:t>۰.۳ واحد درصد</a:t>
            </a:r>
            <a:r>
              <a:rPr lang="fa-IR" sz="2000" b="1" dirty="0">
                <a:solidFill>
                  <a:srgbClr val="002060"/>
                </a:solidFill>
                <a:latin typeface="Calibri" panose="020F0502020204030204" pitchFamily="34" charset="0"/>
                <a:ea typeface="Calibri" panose="020F0502020204030204" pitchFamily="34" charset="0"/>
                <a:cs typeface="B Mitra" panose="00000400000000000000" pitchFamily="2" charset="-78"/>
              </a:rPr>
              <a:t> افزایش نشان می‌دهد</a:t>
            </a:r>
          </a:p>
        </p:txBody>
      </p:sp>
      <p:grpSp>
        <p:nvGrpSpPr>
          <p:cNvPr id="12" name="Group 11">
            <a:extLst>
              <a:ext uri="{FF2B5EF4-FFF2-40B4-BE49-F238E27FC236}">
                <a16:creationId xmlns:a16="http://schemas.microsoft.com/office/drawing/2014/main" id="{178DB70B-C7F8-F7E3-7F0A-054C62BD59C0}"/>
              </a:ext>
            </a:extLst>
          </p:cNvPr>
          <p:cNvGrpSpPr/>
          <p:nvPr/>
        </p:nvGrpSpPr>
        <p:grpSpPr>
          <a:xfrm>
            <a:off x="2793698" y="801462"/>
            <a:ext cx="9261718" cy="5244351"/>
            <a:chOff x="2793698" y="801462"/>
            <a:chExt cx="9261718" cy="5244351"/>
          </a:xfrm>
        </p:grpSpPr>
        <p:graphicFrame>
          <p:nvGraphicFramePr>
            <p:cNvPr id="9" name="Chart 8">
              <a:extLst>
                <a:ext uri="{FF2B5EF4-FFF2-40B4-BE49-F238E27FC236}">
                  <a16:creationId xmlns:a16="http://schemas.microsoft.com/office/drawing/2014/main" id="{EC2FBF5B-3241-FE3F-1A2B-E3D2F41E502D}"/>
                </a:ext>
              </a:extLst>
            </p:cNvPr>
            <p:cNvGraphicFramePr/>
            <p:nvPr/>
          </p:nvGraphicFramePr>
          <p:xfrm>
            <a:off x="3561102" y="801462"/>
            <a:ext cx="8494314" cy="5244351"/>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 Box 2">
              <a:extLst>
                <a:ext uri="{FF2B5EF4-FFF2-40B4-BE49-F238E27FC236}">
                  <a16:creationId xmlns:a16="http://schemas.microsoft.com/office/drawing/2014/main" id="{FBB4477D-C1B8-4705-1D8B-A46939BE5709}"/>
                </a:ext>
              </a:extLst>
            </p:cNvPr>
            <p:cNvSpPr txBox="1">
              <a:spLocks noChangeArrowheads="1"/>
            </p:cNvSpPr>
            <p:nvPr/>
          </p:nvSpPr>
          <p:spPr bwMode="auto">
            <a:xfrm>
              <a:off x="2793698" y="5757794"/>
              <a:ext cx="1891344" cy="269304"/>
            </a:xfrm>
            <a:prstGeom prst="rect">
              <a:avLst/>
            </a:prstGeom>
            <a:noFill/>
            <a:ln w="9525">
              <a:noFill/>
              <a:miter lim="800000"/>
              <a:headEnd/>
              <a:tailEnd/>
            </a:ln>
          </p:spPr>
          <p:txBody>
            <a:bodyPr rot="0" vert="horz" wrap="square" lIns="91440" tIns="45720" rIns="91440" bIns="45720" anchor="t" anchorCtr="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algn="r" rtl="1">
                <a:lnSpc>
                  <a:spcPct val="115000"/>
                </a:lnSpc>
                <a:spcAft>
                  <a:spcPts val="800"/>
                </a:spcAft>
              </a:pPr>
              <a:r>
                <a:rPr lang="ar-SA" sz="1000" kern="100" dirty="0">
                  <a:effectLst/>
                  <a:latin typeface="Calibri" panose="020F0502020204030204" pitchFamily="34" charset="0"/>
                  <a:ea typeface="Calibri" panose="020F0502020204030204" pitchFamily="34" charset="0"/>
                  <a:cs typeface="B Mitra" panose="00000400000000000000" pitchFamily="2" charset="-78"/>
                </a:rPr>
                <a:t>منبع داده‌ها: </a:t>
              </a:r>
              <a:r>
                <a:rPr lang="fa-IR" sz="1000" kern="100" dirty="0">
                  <a:effectLst/>
                  <a:latin typeface="Calibri" panose="020F0502020204030204" pitchFamily="34" charset="0"/>
                  <a:ea typeface="Calibri" panose="020F0502020204030204" pitchFamily="34" charset="0"/>
                  <a:cs typeface="B Mitra" panose="00000400000000000000" pitchFamily="2" charset="-78"/>
                </a:rPr>
                <a:t>بانک مرکزی</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p:txBody>
        </p:sp>
      </p:grpSp>
      <p:graphicFrame>
        <p:nvGraphicFramePr>
          <p:cNvPr id="4" name="Chart 3">
            <a:extLst>
              <a:ext uri="{FF2B5EF4-FFF2-40B4-BE49-F238E27FC236}">
                <a16:creationId xmlns:a16="http://schemas.microsoft.com/office/drawing/2014/main" id="{B625A334-0781-9ADD-3147-76D95403C298}"/>
              </a:ext>
            </a:extLst>
          </p:cNvPr>
          <p:cNvGraphicFramePr/>
          <p:nvPr/>
        </p:nvGraphicFramePr>
        <p:xfrm>
          <a:off x="3561102" y="801462"/>
          <a:ext cx="8494314" cy="5225636"/>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Box 5">
            <a:extLst>
              <a:ext uri="{FF2B5EF4-FFF2-40B4-BE49-F238E27FC236}">
                <a16:creationId xmlns:a16="http://schemas.microsoft.com/office/drawing/2014/main" id="{2639D4BF-0EDF-55AC-F365-D84456C48D67}"/>
              </a:ext>
            </a:extLst>
          </p:cNvPr>
          <p:cNvSpPr txBox="1"/>
          <p:nvPr/>
        </p:nvSpPr>
        <p:spPr>
          <a:xfrm>
            <a:off x="4061599" y="1564421"/>
            <a:ext cx="2182852" cy="29337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rtl="1">
              <a:lnSpc>
                <a:spcPct val="115000"/>
              </a:lnSpc>
              <a:spcAft>
                <a:spcPts val="800"/>
              </a:spcAft>
            </a:pPr>
            <a:r>
              <a:rPr lang="fa-IR" sz="1400" b="1" kern="100" dirty="0">
                <a:solidFill>
                  <a:srgbClr val="002060"/>
                </a:solidFill>
                <a:effectLst/>
                <a:latin typeface="Calibri" panose="020F0502020204030204" pitchFamily="34" charset="0"/>
                <a:ea typeface="Calibri" panose="020F0502020204030204" pitchFamily="34" charset="0"/>
                <a:cs typeface="B Mitra" panose="00000400000000000000" pitchFamily="2" charset="-78"/>
              </a:rPr>
              <a:t>میانگین نرخ تورم: 19.2 درصد </a:t>
            </a:r>
            <a:endParaRPr lang="en-US" sz="1600" kern="1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6" name="Text Box 5">
            <a:extLst>
              <a:ext uri="{FF2B5EF4-FFF2-40B4-BE49-F238E27FC236}">
                <a16:creationId xmlns:a16="http://schemas.microsoft.com/office/drawing/2014/main" id="{3C305A9E-45B7-CF01-200F-471BE4C9FF8B}"/>
              </a:ext>
            </a:extLst>
          </p:cNvPr>
          <p:cNvSpPr txBox="1"/>
          <p:nvPr/>
        </p:nvSpPr>
        <p:spPr>
          <a:xfrm>
            <a:off x="6744947" y="1564421"/>
            <a:ext cx="2023860" cy="28575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rtl="1">
              <a:lnSpc>
                <a:spcPct val="115000"/>
              </a:lnSpc>
              <a:spcAft>
                <a:spcPts val="800"/>
              </a:spcAft>
            </a:pPr>
            <a:r>
              <a:rPr lang="fa-IR" sz="1400" b="1" kern="100">
                <a:solidFill>
                  <a:srgbClr val="002060"/>
                </a:solidFill>
                <a:effectLst/>
                <a:latin typeface="Calibri" panose="020F0502020204030204" pitchFamily="34" charset="0"/>
                <a:ea typeface="Calibri" panose="020F0502020204030204" pitchFamily="34" charset="0"/>
                <a:cs typeface="B Mitra" panose="00000400000000000000" pitchFamily="2" charset="-78"/>
              </a:rPr>
              <a:t>میانگین نرخ تورم:  20 درصد </a:t>
            </a:r>
            <a:endParaRPr lang="en-US" sz="1600" kern="10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8" name="Text Box 5">
            <a:extLst>
              <a:ext uri="{FF2B5EF4-FFF2-40B4-BE49-F238E27FC236}">
                <a16:creationId xmlns:a16="http://schemas.microsoft.com/office/drawing/2014/main" id="{58085631-60BF-E9D0-93A2-34793AED1888}"/>
              </a:ext>
            </a:extLst>
          </p:cNvPr>
          <p:cNvSpPr txBox="1"/>
          <p:nvPr/>
        </p:nvSpPr>
        <p:spPr>
          <a:xfrm>
            <a:off x="9442000" y="1569668"/>
            <a:ext cx="2023860" cy="299961"/>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Aft>
                <a:spcPts val="800"/>
              </a:spcAft>
            </a:pPr>
            <a:r>
              <a:rPr lang="fa-IR" sz="1400" b="1" kern="100" dirty="0">
                <a:solidFill>
                  <a:srgbClr val="002060"/>
                </a:solidFill>
                <a:effectLst/>
                <a:latin typeface="Calibri" panose="020F0502020204030204" pitchFamily="34" charset="0"/>
                <a:ea typeface="Calibri" panose="020F0502020204030204" pitchFamily="34" charset="0"/>
                <a:cs typeface="B Mitra" panose="00000400000000000000" pitchFamily="2" charset="-78"/>
              </a:rPr>
              <a:t>میانگین نرخ تورم:  25 درصد </a:t>
            </a:r>
            <a:endParaRPr lang="en-US" sz="1600" kern="1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13" name="Chart 12">
            <a:extLst>
              <a:ext uri="{FF2B5EF4-FFF2-40B4-BE49-F238E27FC236}">
                <a16:creationId xmlns:a16="http://schemas.microsoft.com/office/drawing/2014/main" id="{7C0F621A-5B39-A9A6-6A66-DDD43D2A669D}"/>
              </a:ext>
            </a:extLst>
          </p:cNvPr>
          <p:cNvGraphicFramePr/>
          <p:nvPr>
            <p:extLst>
              <p:ext uri="{D42A27DB-BD31-4B8C-83A1-F6EECF244321}">
                <p14:modId xmlns:p14="http://schemas.microsoft.com/office/powerpoint/2010/main" val="2175539649"/>
              </p:ext>
            </p:extLst>
          </p:nvPr>
        </p:nvGraphicFramePr>
        <p:xfrm>
          <a:off x="3587200" y="830902"/>
          <a:ext cx="8468216" cy="5196196"/>
        </p:xfrm>
        <a:graphic>
          <a:graphicData uri="http://schemas.openxmlformats.org/drawingml/2006/chart">
            <c:chart xmlns:c="http://schemas.openxmlformats.org/drawingml/2006/chart" xmlns:r="http://schemas.openxmlformats.org/officeDocument/2006/relationships" r:id="rId4"/>
          </a:graphicData>
        </a:graphic>
      </p:graphicFrame>
      <p:sp>
        <p:nvSpPr>
          <p:cNvPr id="14" name="TextBox 13">
            <a:extLst>
              <a:ext uri="{FF2B5EF4-FFF2-40B4-BE49-F238E27FC236}">
                <a16:creationId xmlns:a16="http://schemas.microsoft.com/office/drawing/2014/main" id="{27D2669C-4A34-71A2-590D-77FA0922323F}"/>
              </a:ext>
            </a:extLst>
          </p:cNvPr>
          <p:cNvSpPr txBox="1"/>
          <p:nvPr/>
        </p:nvSpPr>
        <p:spPr>
          <a:xfrm>
            <a:off x="4285239" y="1824006"/>
            <a:ext cx="4567205" cy="1908215"/>
          </a:xfrm>
          <a:prstGeom prst="rect">
            <a:avLst/>
          </a:prstGeom>
          <a:noFill/>
        </p:spPr>
        <p:txBody>
          <a:bodyPr wrap="square">
            <a:spAutoFit/>
          </a:bodyPr>
          <a:lstStyle/>
          <a:p>
            <a:pPr lvl="0" algn="ctr" rtl="1">
              <a:lnSpc>
                <a:spcPct val="150000"/>
              </a:lnSpc>
            </a:pPr>
            <a:r>
              <a:rPr lang="fa-IR" sz="1600" b="1" dirty="0">
                <a:solidFill>
                  <a:srgbClr val="C00000"/>
                </a:solidFill>
                <a:latin typeface="Calibri" panose="020F0502020204030204" pitchFamily="34" charset="0"/>
                <a:ea typeface="Calibri" panose="020F0502020204030204" pitchFamily="34" charset="0"/>
                <a:cs typeface="B Mitra" panose="00000400000000000000" pitchFamily="2" charset="-78"/>
              </a:rPr>
              <a:t>در بهمن ماه 1403 از منظر عوامل موثر بر عرضه، افزایش خالص دارایی‌های خارجی بانک مرکزی، مهم‌ترین عامل رشد نقدینگی بوده است. از منظر اجزای تشکیل‌دهنده نقدینگی، پایه پولی به میزان 22.5 واحد درصد در رشد 27.8 درصدی نقدینگی مشارکت داشته است. </a:t>
            </a:r>
            <a:endParaRPr lang="en-US" sz="1400" b="1" dirty="0">
              <a:solidFill>
                <a:srgbClr val="C00000"/>
              </a:solidFill>
              <a:latin typeface="Calibri" panose="020F0502020204030204" pitchFamily="34" charset="0"/>
              <a:ea typeface="Calibri" panose="020F0502020204030204" pitchFamily="34" charset="0"/>
              <a:cs typeface="B Mitra" panose="00000400000000000000" pitchFamily="2" charset="-78"/>
            </a:endParaRPr>
          </a:p>
        </p:txBody>
      </p:sp>
      <p:grpSp>
        <p:nvGrpSpPr>
          <p:cNvPr id="15" name="Group 14">
            <a:extLst>
              <a:ext uri="{FF2B5EF4-FFF2-40B4-BE49-F238E27FC236}">
                <a16:creationId xmlns:a16="http://schemas.microsoft.com/office/drawing/2014/main" id="{CA0716BB-B63C-CBC2-9C8B-2EF71DE8FD8E}"/>
              </a:ext>
            </a:extLst>
          </p:cNvPr>
          <p:cNvGrpSpPr/>
          <p:nvPr/>
        </p:nvGrpSpPr>
        <p:grpSpPr>
          <a:xfrm>
            <a:off x="10905554" y="185467"/>
            <a:ext cx="1242714" cy="1242714"/>
            <a:chOff x="0" y="0"/>
            <a:chExt cx="2115404" cy="2115404"/>
          </a:xfrm>
        </p:grpSpPr>
        <p:sp>
          <p:nvSpPr>
            <p:cNvPr id="17" name="Oval 16">
              <a:extLst>
                <a:ext uri="{FF2B5EF4-FFF2-40B4-BE49-F238E27FC236}">
                  <a16:creationId xmlns:a16="http://schemas.microsoft.com/office/drawing/2014/main" id="{3A6FDF83-8FE1-7201-A551-30064A7D54A5}"/>
                </a:ext>
              </a:extLst>
            </p:cNvPr>
            <p:cNvSpPr/>
            <p:nvPr/>
          </p:nvSpPr>
          <p:spPr>
            <a:xfrm>
              <a:off x="0" y="0"/>
              <a:ext cx="2115404" cy="2115404"/>
            </a:xfrm>
            <a:prstGeom prst="ellipse">
              <a:avLst/>
            </a:prstGeom>
            <a:solidFill>
              <a:schemeClr val="bg1"/>
            </a:solidFill>
            <a:ln w="63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8" name="Picture 17">
              <a:extLst>
                <a:ext uri="{FF2B5EF4-FFF2-40B4-BE49-F238E27FC236}">
                  <a16:creationId xmlns:a16="http://schemas.microsoft.com/office/drawing/2014/main" id="{79CFBD81-D502-78D3-28C1-046904423B29}"/>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103780" y="90132"/>
              <a:ext cx="1905000" cy="1905000"/>
            </a:xfrm>
            <a:prstGeom prst="ellipse">
              <a:avLst/>
            </a:prstGeom>
            <a:noFill/>
            <a:ln w="6350">
              <a:solidFill>
                <a:srgbClr val="002060"/>
              </a:solidFill>
            </a:ln>
          </p:spPr>
        </p:pic>
      </p:grpSp>
    </p:spTree>
    <p:extLst>
      <p:ext uri="{BB962C8B-B14F-4D97-AF65-F5344CB8AC3E}">
        <p14:creationId xmlns:p14="http://schemas.microsoft.com/office/powerpoint/2010/main" val="21850361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5" grpId="0" animBg="1"/>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CDEDD"/>
            </a:gs>
            <a:gs pos="100000">
              <a:srgbClr val="B3B3B5"/>
            </a:gs>
          </a:gsLst>
          <a:lin ang="10800000" scaled="1"/>
          <a:tileRect/>
        </a:gradFill>
        <a:effectLst/>
      </p:bgPr>
    </p:bg>
    <p:spTree>
      <p:nvGrpSpPr>
        <p:cNvPr id="1" name="">
          <a:extLst>
            <a:ext uri="{FF2B5EF4-FFF2-40B4-BE49-F238E27FC236}">
              <a16:creationId xmlns:a16="http://schemas.microsoft.com/office/drawing/2014/main" id="{61FBE02C-365A-A250-C89D-B34875B6D805}"/>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344B73D-E583-1CB2-BBF0-D544C06EAA5F}"/>
              </a:ext>
            </a:extLst>
          </p:cNvPr>
          <p:cNvGrpSpPr/>
          <p:nvPr/>
        </p:nvGrpSpPr>
        <p:grpSpPr>
          <a:xfrm>
            <a:off x="9569823" y="71718"/>
            <a:ext cx="2339788" cy="2339787"/>
            <a:chOff x="3936000" y="1269000"/>
            <a:chExt cx="4320000" cy="4320000"/>
          </a:xfrm>
          <a:solidFill>
            <a:srgbClr val="002060"/>
          </a:solidFill>
        </p:grpSpPr>
        <p:sp>
          <p:nvSpPr>
            <p:cNvPr id="3" name="Oval 2">
              <a:extLst>
                <a:ext uri="{FF2B5EF4-FFF2-40B4-BE49-F238E27FC236}">
                  <a16:creationId xmlns:a16="http://schemas.microsoft.com/office/drawing/2014/main" id="{8F58B466-18BA-21EF-1D77-925EBE6B5345}"/>
                </a:ext>
              </a:extLst>
            </p:cNvPr>
            <p:cNvSpPr/>
            <p:nvPr/>
          </p:nvSpPr>
          <p:spPr>
            <a:xfrm>
              <a:off x="3936000" y="1269000"/>
              <a:ext cx="4320000" cy="4320000"/>
            </a:xfrm>
            <a:prstGeom prst="ellipse">
              <a:avLst/>
            </a:prstGeom>
            <a:grpFill/>
            <a:ln w="76200">
              <a:solidFill>
                <a:srgbClr val="DCDE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DED609A3-56F2-162A-2CE1-EC342853BD35}"/>
                </a:ext>
              </a:extLst>
            </p:cNvPr>
            <p:cNvSpPr txBox="1"/>
            <p:nvPr/>
          </p:nvSpPr>
          <p:spPr>
            <a:xfrm>
              <a:off x="3936000" y="1752648"/>
              <a:ext cx="4320000" cy="3352703"/>
            </a:xfrm>
            <a:prstGeom prst="rect">
              <a:avLst/>
            </a:prstGeom>
            <a:noFill/>
          </p:spPr>
          <p:txBody>
            <a:bodyPr wrap="square" rtlCol="0">
              <a:spAutoFit/>
            </a:bodyPr>
            <a:lstStyle/>
            <a:p>
              <a:pPr algn="ctr" rtl="1"/>
              <a:r>
                <a:rPr lang="fa-IR" sz="2800" dirty="0">
                  <a:solidFill>
                    <a:schemeClr val="bg1"/>
                  </a:solidFill>
                  <a:latin typeface="Lalezar" panose="00000500000000000000" pitchFamily="2" charset="-78"/>
                  <a:cs typeface="Lalezar" panose="00000500000000000000" pitchFamily="2" charset="-78"/>
                </a:rPr>
                <a:t>مشارکت اقتصادی و جمعیت فعال کشور  </a:t>
              </a:r>
              <a:endParaRPr lang="en-US" sz="2800" dirty="0">
                <a:solidFill>
                  <a:schemeClr val="bg1"/>
                </a:solidFill>
                <a:latin typeface="Lalezar" panose="00000500000000000000" pitchFamily="2" charset="-78"/>
                <a:cs typeface="Lalezar" panose="00000500000000000000" pitchFamily="2" charset="-78"/>
              </a:endParaRPr>
            </a:p>
          </p:txBody>
        </p:sp>
      </p:grpSp>
      <p:sp>
        <p:nvSpPr>
          <p:cNvPr id="11" name="TextBox 10">
            <a:extLst>
              <a:ext uri="{FF2B5EF4-FFF2-40B4-BE49-F238E27FC236}">
                <a16:creationId xmlns:a16="http://schemas.microsoft.com/office/drawing/2014/main" id="{B3133C67-64D3-D4AC-FB9B-B0F8B3E579DE}"/>
              </a:ext>
            </a:extLst>
          </p:cNvPr>
          <p:cNvSpPr txBox="1"/>
          <p:nvPr/>
        </p:nvSpPr>
        <p:spPr>
          <a:xfrm>
            <a:off x="9193307" y="2626659"/>
            <a:ext cx="2895599" cy="2966197"/>
          </a:xfrm>
          <a:prstGeom prst="rect">
            <a:avLst/>
          </a:prstGeom>
          <a:noFill/>
        </p:spPr>
        <p:txBody>
          <a:bodyPr wrap="square">
            <a:spAutoFit/>
          </a:bodyPr>
          <a:lstStyle/>
          <a:p>
            <a:pPr lvl="0" algn="ctr" rtl="1">
              <a:lnSpc>
                <a:spcPct val="150000"/>
              </a:lnSpc>
            </a:pPr>
            <a:r>
              <a:rPr lang="fa-IR" b="1" dirty="0">
                <a:solidFill>
                  <a:srgbClr val="002060"/>
                </a:solidFill>
                <a:latin typeface="Calibri" panose="020F0502020204030204" pitchFamily="34" charset="0"/>
                <a:ea typeface="Calibri" panose="020F0502020204030204" pitchFamily="34" charset="0"/>
                <a:cs typeface="B Mitra" panose="00000400000000000000" pitchFamily="2" charset="-78"/>
              </a:rPr>
              <a:t>در ایران فاز پنجره جمعیتی تقریبا </a:t>
            </a:r>
            <a:r>
              <a:rPr lang="fa-IR" b="1" dirty="0">
                <a:solidFill>
                  <a:srgbClr val="C00000"/>
                </a:solidFill>
                <a:latin typeface="Calibri" panose="020F0502020204030204" pitchFamily="34" charset="0"/>
                <a:ea typeface="Calibri" panose="020F0502020204030204" pitchFamily="34" charset="0"/>
                <a:cs typeface="B Mitra" panose="00000400000000000000" pitchFamily="2" charset="-78"/>
              </a:rPr>
              <a:t>در سال 1385</a:t>
            </a:r>
            <a:r>
              <a:rPr lang="fa-IR" b="1" dirty="0">
                <a:solidFill>
                  <a:srgbClr val="002060"/>
                </a:solidFill>
                <a:latin typeface="Calibri" panose="020F0502020204030204" pitchFamily="34" charset="0"/>
                <a:ea typeface="Calibri" panose="020F0502020204030204" pitchFamily="34" charset="0"/>
                <a:cs typeface="B Mitra" panose="00000400000000000000" pitchFamily="2" charset="-78"/>
              </a:rPr>
              <a:t> با سهم </a:t>
            </a:r>
            <a:r>
              <a:rPr lang="fa-IR" b="1" dirty="0">
                <a:solidFill>
                  <a:srgbClr val="C00000"/>
                </a:solidFill>
                <a:latin typeface="Calibri" panose="020F0502020204030204" pitchFamily="34" charset="0"/>
                <a:ea typeface="Calibri" panose="020F0502020204030204" pitchFamily="34" charset="0"/>
                <a:cs typeface="B Mitra" panose="00000400000000000000" pitchFamily="2" charset="-78"/>
              </a:rPr>
              <a:t>25 درصدی جمعیت زیر 15 سال </a:t>
            </a:r>
            <a:r>
              <a:rPr lang="fa-IR" b="1" dirty="0">
                <a:solidFill>
                  <a:srgbClr val="002060"/>
                </a:solidFill>
                <a:latin typeface="Calibri" panose="020F0502020204030204" pitchFamily="34" charset="0"/>
                <a:ea typeface="Calibri" panose="020F0502020204030204" pitchFamily="34" charset="0"/>
                <a:cs typeface="B Mitra" panose="00000400000000000000" pitchFamily="2" charset="-78"/>
              </a:rPr>
              <a:t>به همراه سهم </a:t>
            </a:r>
            <a:r>
              <a:rPr lang="fa-IR" b="1" dirty="0">
                <a:solidFill>
                  <a:srgbClr val="C00000"/>
                </a:solidFill>
                <a:latin typeface="Calibri" panose="020F0502020204030204" pitchFamily="34" charset="0"/>
                <a:ea typeface="Calibri" panose="020F0502020204030204" pitchFamily="34" charset="0"/>
                <a:cs typeface="B Mitra" panose="00000400000000000000" pitchFamily="2" charset="-78"/>
              </a:rPr>
              <a:t>5.2 درصدی جمعیت بالای 65 سال </a:t>
            </a:r>
            <a:r>
              <a:rPr lang="fa-IR" b="1" dirty="0">
                <a:solidFill>
                  <a:srgbClr val="002060"/>
                </a:solidFill>
                <a:latin typeface="Calibri" panose="020F0502020204030204" pitchFamily="34" charset="0"/>
                <a:ea typeface="Calibri" panose="020F0502020204030204" pitchFamily="34" charset="0"/>
                <a:cs typeface="B Mitra" panose="00000400000000000000" pitchFamily="2" charset="-78"/>
              </a:rPr>
              <a:t>آغاز شده است و بر اساس برآوردهای سازمان ملل، تا حدود </a:t>
            </a:r>
            <a:r>
              <a:rPr lang="fa-IR" b="1" dirty="0">
                <a:solidFill>
                  <a:srgbClr val="C00000"/>
                </a:solidFill>
                <a:latin typeface="Calibri" panose="020F0502020204030204" pitchFamily="34" charset="0"/>
                <a:ea typeface="Calibri" panose="020F0502020204030204" pitchFamily="34" charset="0"/>
                <a:cs typeface="B Mitra" panose="00000400000000000000" pitchFamily="2" charset="-78"/>
              </a:rPr>
              <a:t>چهار دهه</a:t>
            </a:r>
            <a:r>
              <a:rPr lang="fa-IR" b="1" dirty="0">
                <a:solidFill>
                  <a:srgbClr val="002060"/>
                </a:solidFill>
                <a:latin typeface="Calibri" panose="020F0502020204030204" pitchFamily="34" charset="0"/>
                <a:ea typeface="Calibri" panose="020F0502020204030204" pitchFamily="34" charset="0"/>
                <a:cs typeface="B Mitra" panose="00000400000000000000" pitchFamily="2" charset="-78"/>
              </a:rPr>
              <a:t> ادامه خواهد یافت.</a:t>
            </a:r>
            <a:endParaRPr lang="en-US" sz="1600" b="1" dirty="0">
              <a:solidFill>
                <a:srgbClr val="002060"/>
              </a:solidFill>
              <a:latin typeface="Calibri" panose="020F0502020204030204" pitchFamily="34" charset="0"/>
              <a:ea typeface="Calibri" panose="020F0502020204030204" pitchFamily="34" charset="0"/>
              <a:cs typeface="B Mitra" panose="00000400000000000000" pitchFamily="2" charset="-78"/>
            </a:endParaRPr>
          </a:p>
        </p:txBody>
      </p:sp>
      <p:graphicFrame>
        <p:nvGraphicFramePr>
          <p:cNvPr id="5" name="Chart 4">
            <a:extLst>
              <a:ext uri="{FF2B5EF4-FFF2-40B4-BE49-F238E27FC236}">
                <a16:creationId xmlns:a16="http://schemas.microsoft.com/office/drawing/2014/main" id="{12A6EA0A-D72F-2F2F-0B6D-B65E6C939CD3}"/>
              </a:ext>
            </a:extLst>
          </p:cNvPr>
          <p:cNvGraphicFramePr/>
          <p:nvPr/>
        </p:nvGraphicFramePr>
        <p:xfrm>
          <a:off x="479064" y="806824"/>
          <a:ext cx="8474563" cy="524435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3">
            <a:extLst>
              <a:ext uri="{FF2B5EF4-FFF2-40B4-BE49-F238E27FC236}">
                <a16:creationId xmlns:a16="http://schemas.microsoft.com/office/drawing/2014/main" id="{6FBF1F91-329B-9CB1-C3E6-7CFC4BC1EC08}"/>
              </a:ext>
            </a:extLst>
          </p:cNvPr>
          <p:cNvGraphicFramePr/>
          <p:nvPr/>
        </p:nvGraphicFramePr>
        <p:xfrm>
          <a:off x="479064" y="806824"/>
          <a:ext cx="8474562" cy="5244352"/>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Box 2">
            <a:extLst>
              <a:ext uri="{FF2B5EF4-FFF2-40B4-BE49-F238E27FC236}">
                <a16:creationId xmlns:a16="http://schemas.microsoft.com/office/drawing/2014/main" id="{E52438AC-72D0-7431-BF00-D77D51681884}"/>
              </a:ext>
            </a:extLst>
          </p:cNvPr>
          <p:cNvSpPr txBox="1">
            <a:spLocks noChangeArrowheads="1"/>
          </p:cNvSpPr>
          <p:nvPr/>
        </p:nvSpPr>
        <p:spPr bwMode="auto">
          <a:xfrm>
            <a:off x="5620561" y="5637600"/>
            <a:ext cx="3245842" cy="567177"/>
          </a:xfrm>
          <a:prstGeom prst="rect">
            <a:avLst/>
          </a:prstGeom>
          <a:noFill/>
          <a:ln w="9525">
            <a:noFill/>
            <a:miter lim="800000"/>
            <a:headEnd/>
            <a:tailEnd/>
          </a:ln>
        </p:spPr>
        <p:txBody>
          <a:bodyPr rot="0" vert="horz" wrap="square" lIns="91440" tIns="45720" rIns="91440" bIns="45720" anchor="t" anchorCtr="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algn="r" rtl="1">
              <a:lnSpc>
                <a:spcPct val="115000"/>
              </a:lnSpc>
              <a:spcAft>
                <a:spcPts val="800"/>
              </a:spcAft>
            </a:pPr>
            <a:r>
              <a:rPr lang="ar-SA" sz="1000" kern="100" dirty="0">
                <a:effectLst/>
                <a:latin typeface="Calibri" panose="020F0502020204030204" pitchFamily="34" charset="0"/>
                <a:ea typeface="Calibri" panose="020F0502020204030204" pitchFamily="34" charset="0"/>
                <a:cs typeface="B Mitra" panose="00000400000000000000" pitchFamily="2" charset="-78"/>
              </a:rPr>
              <a:t>منبع داده‌ها: بانک مرکزی</a:t>
            </a:r>
            <a:r>
              <a:rPr lang="fa-IR" sz="1000" kern="100" dirty="0">
                <a:effectLst/>
                <a:latin typeface="Calibri" panose="020F0502020204030204" pitchFamily="34" charset="0"/>
                <a:ea typeface="Calibri" panose="020F0502020204030204" pitchFamily="34" charset="0"/>
                <a:cs typeface="B Mitra" panose="00000400000000000000" pitchFamily="2" charset="-78"/>
              </a:rPr>
              <a:t>، مرکز</a:t>
            </a:r>
            <a:r>
              <a:rPr lang="fa-IR" sz="1000" kern="100" baseline="0" dirty="0">
                <a:effectLst/>
                <a:latin typeface="Calibri" panose="020F0502020204030204" pitchFamily="34" charset="0"/>
                <a:ea typeface="Calibri" panose="020F0502020204030204" pitchFamily="34" charset="0"/>
                <a:cs typeface="B Mitra" panose="00000400000000000000" pitchFamily="2" charset="-78"/>
              </a:rPr>
              <a:t> پژوهش های مجلس</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TextBox 7">
            <a:extLst>
              <a:ext uri="{FF2B5EF4-FFF2-40B4-BE49-F238E27FC236}">
                <a16:creationId xmlns:a16="http://schemas.microsoft.com/office/drawing/2014/main" id="{451832E8-EA1E-631A-C0DB-30F1F024A978}"/>
              </a:ext>
            </a:extLst>
          </p:cNvPr>
          <p:cNvSpPr txBox="1"/>
          <p:nvPr/>
        </p:nvSpPr>
        <p:spPr>
          <a:xfrm>
            <a:off x="1053356" y="3429000"/>
            <a:ext cx="4567205" cy="1438855"/>
          </a:xfrm>
          <a:prstGeom prst="rect">
            <a:avLst/>
          </a:prstGeom>
          <a:noFill/>
        </p:spPr>
        <p:txBody>
          <a:bodyPr wrap="square">
            <a:spAutoFit/>
          </a:bodyPr>
          <a:lstStyle/>
          <a:p>
            <a:pPr lvl="0" algn="ctr" rtl="1">
              <a:lnSpc>
                <a:spcPct val="150000"/>
              </a:lnSpc>
            </a:pPr>
            <a:r>
              <a:rPr lang="fa-IR" sz="2000" b="1" dirty="0">
                <a:solidFill>
                  <a:srgbClr val="C00000"/>
                </a:solidFill>
                <a:latin typeface="Calibri" panose="020F0502020204030204" pitchFamily="34" charset="0"/>
                <a:ea typeface="Calibri" panose="020F0502020204030204" pitchFamily="34" charset="0"/>
                <a:cs typeface="B Mitra" panose="00000400000000000000" pitchFamily="2" charset="-78"/>
              </a:rPr>
              <a:t>عملکرد بودجه سال 1403 نیز طی هشت ماهه نخست این سال، کسری تراز عملیاتی حدود منفی 541 هزار میلیارد تومان را نشان می‌دهد. </a:t>
            </a:r>
            <a:endParaRPr lang="en-US" b="1" dirty="0">
              <a:solidFill>
                <a:srgbClr val="C00000"/>
              </a:solidFill>
              <a:latin typeface="Calibri" panose="020F0502020204030204" pitchFamily="34" charset="0"/>
              <a:ea typeface="Calibri" panose="020F0502020204030204" pitchFamily="34" charset="0"/>
              <a:cs typeface="B Mitra" panose="00000400000000000000" pitchFamily="2" charset="-78"/>
            </a:endParaRPr>
          </a:p>
        </p:txBody>
      </p:sp>
      <p:graphicFrame>
        <p:nvGraphicFramePr>
          <p:cNvPr id="9" name="Chart 8">
            <a:extLst>
              <a:ext uri="{FF2B5EF4-FFF2-40B4-BE49-F238E27FC236}">
                <a16:creationId xmlns:a16="http://schemas.microsoft.com/office/drawing/2014/main" id="{9E1969EE-3060-3B54-6BC7-53A00E4F0A2D}"/>
              </a:ext>
            </a:extLst>
          </p:cNvPr>
          <p:cNvGraphicFramePr/>
          <p:nvPr>
            <p:extLst>
              <p:ext uri="{D42A27DB-BD31-4B8C-83A1-F6EECF244321}">
                <p14:modId xmlns:p14="http://schemas.microsoft.com/office/powerpoint/2010/main" val="3975880280"/>
              </p:ext>
            </p:extLst>
          </p:nvPr>
        </p:nvGraphicFramePr>
        <p:xfrm>
          <a:off x="479063" y="805433"/>
          <a:ext cx="8474562" cy="5244352"/>
        </p:xfrm>
        <a:graphic>
          <a:graphicData uri="http://schemas.openxmlformats.org/drawingml/2006/chart">
            <c:chart xmlns:c="http://schemas.openxmlformats.org/drawingml/2006/chart" xmlns:r="http://schemas.openxmlformats.org/officeDocument/2006/relationships" r:id="rId4"/>
          </a:graphicData>
        </a:graphic>
      </p:graphicFrame>
      <p:grpSp>
        <p:nvGrpSpPr>
          <p:cNvPr id="10" name="Group 9">
            <a:extLst>
              <a:ext uri="{FF2B5EF4-FFF2-40B4-BE49-F238E27FC236}">
                <a16:creationId xmlns:a16="http://schemas.microsoft.com/office/drawing/2014/main" id="{00C2FD2F-677D-98DE-70F3-668E35B8425F}"/>
              </a:ext>
            </a:extLst>
          </p:cNvPr>
          <p:cNvGrpSpPr/>
          <p:nvPr/>
        </p:nvGrpSpPr>
        <p:grpSpPr>
          <a:xfrm>
            <a:off x="85164" y="185467"/>
            <a:ext cx="1242714" cy="1242714"/>
            <a:chOff x="0" y="0"/>
            <a:chExt cx="2115404" cy="2115404"/>
          </a:xfrm>
        </p:grpSpPr>
        <p:sp>
          <p:nvSpPr>
            <p:cNvPr id="12" name="Oval 11">
              <a:extLst>
                <a:ext uri="{FF2B5EF4-FFF2-40B4-BE49-F238E27FC236}">
                  <a16:creationId xmlns:a16="http://schemas.microsoft.com/office/drawing/2014/main" id="{B13E4120-A1B3-35F3-3B53-C56AE0F7254D}"/>
                </a:ext>
              </a:extLst>
            </p:cNvPr>
            <p:cNvSpPr/>
            <p:nvPr/>
          </p:nvSpPr>
          <p:spPr>
            <a:xfrm>
              <a:off x="0" y="0"/>
              <a:ext cx="2115404" cy="2115404"/>
            </a:xfrm>
            <a:prstGeom prst="ellipse">
              <a:avLst/>
            </a:prstGeom>
            <a:solidFill>
              <a:schemeClr val="bg1"/>
            </a:solidFill>
            <a:ln w="63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3" name="Picture 12">
              <a:extLst>
                <a:ext uri="{FF2B5EF4-FFF2-40B4-BE49-F238E27FC236}">
                  <a16:creationId xmlns:a16="http://schemas.microsoft.com/office/drawing/2014/main" id="{62CAE8B1-CA11-B2B2-80EB-3D78585FDFF7}"/>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103780" y="90132"/>
              <a:ext cx="1905000" cy="1905000"/>
            </a:xfrm>
            <a:prstGeom prst="ellipse">
              <a:avLst/>
            </a:prstGeom>
            <a:noFill/>
            <a:ln w="6350">
              <a:solidFill>
                <a:srgbClr val="002060"/>
              </a:solidFill>
            </a:ln>
          </p:spPr>
        </p:pic>
      </p:grpSp>
    </p:spTree>
    <p:extLst>
      <p:ext uri="{BB962C8B-B14F-4D97-AF65-F5344CB8AC3E}">
        <p14:creationId xmlns:p14="http://schemas.microsoft.com/office/powerpoint/2010/main" val="40041045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CDEDD"/>
            </a:gs>
            <a:gs pos="100000">
              <a:srgbClr val="B3B3B5"/>
            </a:gs>
          </a:gsLst>
          <a:lin ang="10800000" scaled="1"/>
          <a:tileRect/>
        </a:gradFill>
        <a:effectLst/>
      </p:bgPr>
    </p:bg>
    <p:spTree>
      <p:nvGrpSpPr>
        <p:cNvPr id="1" name="">
          <a:extLst>
            <a:ext uri="{FF2B5EF4-FFF2-40B4-BE49-F238E27FC236}">
              <a16:creationId xmlns:a16="http://schemas.microsoft.com/office/drawing/2014/main" id="{A5711FAB-E7C7-9329-EC75-F727F826CDBB}"/>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8CA04BB-17CF-9589-06EC-61AE787E4C95}"/>
              </a:ext>
            </a:extLst>
          </p:cNvPr>
          <p:cNvGrpSpPr/>
          <p:nvPr/>
        </p:nvGrpSpPr>
        <p:grpSpPr>
          <a:xfrm>
            <a:off x="631758" y="-90656"/>
            <a:ext cx="2339788" cy="2554545"/>
            <a:chOff x="3936000" y="1033280"/>
            <a:chExt cx="4320000" cy="4716512"/>
          </a:xfrm>
          <a:solidFill>
            <a:srgbClr val="002060"/>
          </a:solidFill>
        </p:grpSpPr>
        <p:sp>
          <p:nvSpPr>
            <p:cNvPr id="3" name="Oval 2">
              <a:extLst>
                <a:ext uri="{FF2B5EF4-FFF2-40B4-BE49-F238E27FC236}">
                  <a16:creationId xmlns:a16="http://schemas.microsoft.com/office/drawing/2014/main" id="{F31F604E-E93B-7711-5299-08ED8252B38B}"/>
                </a:ext>
              </a:extLst>
            </p:cNvPr>
            <p:cNvSpPr/>
            <p:nvPr/>
          </p:nvSpPr>
          <p:spPr>
            <a:xfrm>
              <a:off x="3936000" y="1269000"/>
              <a:ext cx="4320000" cy="4320000"/>
            </a:xfrm>
            <a:prstGeom prst="ellipse">
              <a:avLst/>
            </a:prstGeom>
            <a:grpFill/>
            <a:ln w="76200">
              <a:solidFill>
                <a:srgbClr val="DCDE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1498C7F-2754-6730-6A6B-A4368174AF62}"/>
                </a:ext>
              </a:extLst>
            </p:cNvPr>
            <p:cNvSpPr txBox="1"/>
            <p:nvPr/>
          </p:nvSpPr>
          <p:spPr>
            <a:xfrm>
              <a:off x="4183043" y="1033280"/>
              <a:ext cx="3895228" cy="4716512"/>
            </a:xfrm>
            <a:prstGeom prst="rect">
              <a:avLst/>
            </a:prstGeom>
            <a:noFill/>
          </p:spPr>
          <p:txBody>
            <a:bodyPr wrap="square" rtlCol="0">
              <a:spAutoFit/>
            </a:bodyPr>
            <a:lstStyle/>
            <a:p>
              <a:pPr algn="ctr" rtl="1"/>
              <a:r>
                <a:rPr lang="fa-IR" sz="3200" dirty="0">
                  <a:solidFill>
                    <a:schemeClr val="bg1"/>
                  </a:solidFill>
                  <a:latin typeface="Lalezar" panose="00000500000000000000" pitchFamily="2" charset="-78"/>
                  <a:cs typeface="Lalezar" panose="00000500000000000000" pitchFamily="2" charset="-78"/>
                </a:rPr>
                <a:t> </a:t>
              </a:r>
            </a:p>
            <a:p>
              <a:pPr algn="ctr" rtl="1"/>
              <a:r>
                <a:rPr lang="fa-IR" sz="3200" dirty="0">
                  <a:solidFill>
                    <a:schemeClr val="bg1"/>
                  </a:solidFill>
                  <a:latin typeface="Lalezar" panose="00000500000000000000" pitchFamily="2" charset="-78"/>
                  <a:cs typeface="Lalezar" panose="00000500000000000000" pitchFamily="2" charset="-78"/>
                </a:rPr>
                <a:t> شاخص مدیران خرید (شامخ)</a:t>
              </a:r>
            </a:p>
            <a:p>
              <a:pPr algn="ctr" rtl="1"/>
              <a:endParaRPr lang="en-US" sz="3200" dirty="0">
                <a:solidFill>
                  <a:schemeClr val="bg1"/>
                </a:solidFill>
                <a:latin typeface="Lalezar" panose="00000500000000000000" pitchFamily="2" charset="-78"/>
                <a:cs typeface="Lalezar" panose="00000500000000000000" pitchFamily="2" charset="-78"/>
              </a:endParaRPr>
            </a:p>
          </p:txBody>
        </p:sp>
      </p:grpSp>
      <p:sp>
        <p:nvSpPr>
          <p:cNvPr id="11" name="TextBox 10">
            <a:extLst>
              <a:ext uri="{FF2B5EF4-FFF2-40B4-BE49-F238E27FC236}">
                <a16:creationId xmlns:a16="http://schemas.microsoft.com/office/drawing/2014/main" id="{E4973863-AB0B-A969-15C0-3200B75BC218}"/>
              </a:ext>
            </a:extLst>
          </p:cNvPr>
          <p:cNvSpPr txBox="1"/>
          <p:nvPr/>
        </p:nvSpPr>
        <p:spPr>
          <a:xfrm>
            <a:off x="136584" y="2778114"/>
            <a:ext cx="3370728" cy="2862322"/>
          </a:xfrm>
          <a:prstGeom prst="rect">
            <a:avLst/>
          </a:prstGeom>
          <a:noFill/>
        </p:spPr>
        <p:txBody>
          <a:bodyPr wrap="square">
            <a:spAutoFit/>
          </a:bodyPr>
          <a:lstStyle/>
          <a:p>
            <a:pPr algn="ctr" rtl="1"/>
            <a:r>
              <a:rPr lang="fa-IR" sz="2000" b="1" dirty="0">
                <a:solidFill>
                  <a:srgbClr val="002060"/>
                </a:solidFill>
                <a:latin typeface="Calibri" panose="020F0502020204030204" pitchFamily="34" charset="0"/>
                <a:ea typeface="Calibri" panose="020F0502020204030204" pitchFamily="34" charset="0"/>
                <a:cs typeface="B Mitra" panose="00000400000000000000" pitchFamily="2" charset="-78"/>
              </a:rPr>
              <a:t>از ابتدای سال 1403 تا پایان بهمن ماه، این شاخص فقط در دو ماه </a:t>
            </a:r>
            <a:r>
              <a:rPr lang="fa-IR" sz="2000" b="1" dirty="0">
                <a:solidFill>
                  <a:srgbClr val="C00000"/>
                </a:solidFill>
                <a:latin typeface="Calibri" panose="020F0502020204030204" pitchFamily="34" charset="0"/>
                <a:ea typeface="Calibri" panose="020F0502020204030204" pitchFamily="34" charset="0"/>
                <a:cs typeface="B Mitra" panose="00000400000000000000" pitchFamily="2" charset="-78"/>
              </a:rPr>
              <a:t>فروردین و آبان بیش از 50 بوده </a:t>
            </a:r>
            <a:r>
              <a:rPr lang="fa-IR" sz="2000" b="1" dirty="0">
                <a:solidFill>
                  <a:srgbClr val="002060"/>
                </a:solidFill>
                <a:latin typeface="Calibri" panose="020F0502020204030204" pitchFamily="34" charset="0"/>
                <a:ea typeface="Calibri" panose="020F0502020204030204" pitchFamily="34" charset="0"/>
                <a:cs typeface="B Mitra" panose="00000400000000000000" pitchFamily="2" charset="-78"/>
              </a:rPr>
              <a:t>و در این دو ماه نیز به ترتیب برابر با 50.5 و 50.3 گزارش شده است. بنابراین، </a:t>
            </a:r>
            <a:r>
              <a:rPr lang="fa-IR" sz="2000" b="1" dirty="0">
                <a:solidFill>
                  <a:srgbClr val="C00000"/>
                </a:solidFill>
                <a:latin typeface="Calibri" panose="020F0502020204030204" pitchFamily="34" charset="0"/>
                <a:ea typeface="Calibri" panose="020F0502020204030204" pitchFamily="34" charset="0"/>
                <a:cs typeface="B Mitra" panose="00000400000000000000" pitchFamily="2" charset="-78"/>
              </a:rPr>
              <a:t>در اغلب ماه‌های سال گذشته، فعالان اقتصادی با شرایط عدم اطمینان مواجه بوده‌اند</a:t>
            </a:r>
            <a:r>
              <a:rPr lang="fa-IR" sz="2000" b="1" dirty="0">
                <a:solidFill>
                  <a:srgbClr val="002060"/>
                </a:solidFill>
                <a:latin typeface="Calibri" panose="020F0502020204030204" pitchFamily="34" charset="0"/>
                <a:ea typeface="Calibri" panose="020F0502020204030204" pitchFamily="34" charset="0"/>
                <a:cs typeface="B Mitra" panose="00000400000000000000" pitchFamily="2" charset="-78"/>
              </a:rPr>
              <a:t> و نیاز است چالش‌های آن‌ها در حوزه کسب‌وکار رفع گردد. </a:t>
            </a:r>
          </a:p>
        </p:txBody>
      </p:sp>
      <p:sp>
        <p:nvSpPr>
          <p:cNvPr id="17" name="Rectangle 16">
            <a:extLst>
              <a:ext uri="{FF2B5EF4-FFF2-40B4-BE49-F238E27FC236}">
                <a16:creationId xmlns:a16="http://schemas.microsoft.com/office/drawing/2014/main" id="{C8815FB5-4709-32FB-DF11-4A5341342D80}"/>
              </a:ext>
            </a:extLst>
          </p:cNvPr>
          <p:cNvSpPr/>
          <p:nvPr/>
        </p:nvSpPr>
        <p:spPr>
          <a:xfrm>
            <a:off x="3561742" y="828216"/>
            <a:ext cx="8468216" cy="5196196"/>
          </a:xfrm>
          <a:prstGeom prst="rect">
            <a:avLst/>
          </a:prstGeom>
          <a:solidFill>
            <a:schemeClr val="bg1"/>
          </a:solidFill>
          <a:ln w="381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algn="ctr">
              <a:lnSpc>
                <a:spcPct val="109000"/>
              </a:lnSpc>
              <a:spcAft>
                <a:spcPts val="800"/>
              </a:spcAft>
            </a:pPr>
            <a:r>
              <a:rPr lang="fa-IR" sz="1800" b="1" kern="100">
                <a:effectLst/>
                <a:latin typeface="Calibri" panose="020F0502020204030204" pitchFamily="34" charset="0"/>
                <a:ea typeface="Calibri" panose="020F0502020204030204" pitchFamily="34" charset="0"/>
                <a:cs typeface="B Mitra" panose="00000400000000000000" pitchFamily="2" charset="-78"/>
              </a:rPr>
              <a:t>روند شامخ کل (تعدیل فصلی شده) طی سال‌های 1403-1400</a:t>
            </a:r>
            <a:endParaRPr lang="en-US" sz="1800" kern="100">
              <a:effectLst/>
              <a:latin typeface="Calibri" panose="020F0502020204030204" pitchFamily="34" charset="0"/>
              <a:ea typeface="Calibri" panose="020F0502020204030204" pitchFamily="34" charset="0"/>
              <a:cs typeface="Arial" panose="020B0604020202020204" pitchFamily="34" charset="0"/>
            </a:endParaRPr>
          </a:p>
        </p:txBody>
      </p:sp>
      <p:pic>
        <p:nvPicPr>
          <p:cNvPr id="18" name="Picture 17">
            <a:extLst>
              <a:ext uri="{FF2B5EF4-FFF2-40B4-BE49-F238E27FC236}">
                <a16:creationId xmlns:a16="http://schemas.microsoft.com/office/drawing/2014/main" id="{B0E64E6C-3BF6-8018-7DD4-5935B877101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7615" b="40312"/>
          <a:stretch/>
        </p:blipFill>
        <p:spPr bwMode="auto">
          <a:xfrm>
            <a:off x="3561742" y="1741715"/>
            <a:ext cx="8191349" cy="4188905"/>
          </a:xfrm>
          <a:prstGeom prst="rect">
            <a:avLst/>
          </a:prstGeom>
          <a:noFill/>
          <a:ln>
            <a:noFill/>
          </a:ln>
          <a:extLst>
            <a:ext uri="{53640926-AAD7-44D8-BBD7-CCE9431645EC}">
              <a14:shadowObscured xmlns:a14="http://schemas.microsoft.com/office/drawing/2010/main"/>
            </a:ext>
          </a:extLst>
        </p:spPr>
      </p:pic>
      <p:sp>
        <p:nvSpPr>
          <p:cNvPr id="20" name="TextBox 19">
            <a:extLst>
              <a:ext uri="{FF2B5EF4-FFF2-40B4-BE49-F238E27FC236}">
                <a16:creationId xmlns:a16="http://schemas.microsoft.com/office/drawing/2014/main" id="{3E54E2A4-5004-DE8E-7383-24D23FC8F4C6}"/>
              </a:ext>
            </a:extLst>
          </p:cNvPr>
          <p:cNvSpPr txBox="1"/>
          <p:nvPr/>
        </p:nvSpPr>
        <p:spPr>
          <a:xfrm>
            <a:off x="4560431" y="1104596"/>
            <a:ext cx="6193970" cy="360740"/>
          </a:xfrm>
          <a:prstGeom prst="rect">
            <a:avLst/>
          </a:prstGeom>
          <a:noFill/>
        </p:spPr>
        <p:txBody>
          <a:bodyPr wrap="square">
            <a:spAutoFit/>
          </a:bodyPr>
          <a:lstStyle/>
          <a:p>
            <a:pPr marL="0" marR="0" algn="ctr">
              <a:lnSpc>
                <a:spcPct val="109000"/>
              </a:lnSpc>
              <a:spcAft>
                <a:spcPts val="800"/>
              </a:spcAft>
            </a:pPr>
            <a:r>
              <a:rPr lang="fa-IR" sz="1600" b="1" kern="100" dirty="0">
                <a:solidFill>
                  <a:srgbClr val="002060"/>
                </a:solidFill>
                <a:effectLst/>
                <a:latin typeface="Calibri" panose="020F0502020204030204" pitchFamily="34" charset="0"/>
                <a:ea typeface="Calibri" panose="020F0502020204030204" pitchFamily="34" charset="0"/>
                <a:cs typeface="B Mitra" panose="00000400000000000000" pitchFamily="2" charset="-78"/>
              </a:rPr>
              <a:t>روند شامخ کل (تعدیل فصلی شده) طی سال‌های 1403-1400</a:t>
            </a:r>
            <a:endParaRPr lang="en-US" sz="1600" kern="1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3" name="Text Box 18">
            <a:extLst>
              <a:ext uri="{FF2B5EF4-FFF2-40B4-BE49-F238E27FC236}">
                <a16:creationId xmlns:a16="http://schemas.microsoft.com/office/drawing/2014/main" id="{DA68C87C-F957-8014-3402-0D43AB4D8A81}"/>
              </a:ext>
            </a:extLst>
          </p:cNvPr>
          <p:cNvSpPr txBox="1"/>
          <p:nvPr/>
        </p:nvSpPr>
        <p:spPr>
          <a:xfrm>
            <a:off x="9237386" y="2132636"/>
            <a:ext cx="1050290" cy="61404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Aft>
                <a:spcPts val="800"/>
              </a:spcAft>
              <a:buNone/>
            </a:pPr>
            <a:r>
              <a:rPr lang="fa-IR" sz="1100" b="1" kern="100" dirty="0">
                <a:solidFill>
                  <a:srgbClr val="46B94F"/>
                </a:solidFill>
                <a:effectLst/>
                <a:latin typeface="Calibri" panose="020F0502020204030204" pitchFamily="34" charset="0"/>
                <a:ea typeface="Calibri" panose="020F0502020204030204" pitchFamily="34" charset="0"/>
                <a:cs typeface="B Mitra" panose="00000400000000000000" pitchFamily="2" charset="-78"/>
              </a:rPr>
              <a:t>فروردین 1403؛</a:t>
            </a:r>
            <a:endParaRPr lang="en-US" sz="1200" kern="100" dirty="0">
              <a:solidFill>
                <a:srgbClr val="46B94F"/>
              </a:solidFill>
              <a:effectLst/>
              <a:latin typeface="Calibri" panose="020F0502020204030204" pitchFamily="34" charset="0"/>
              <a:ea typeface="Calibri" panose="020F0502020204030204" pitchFamily="34" charset="0"/>
              <a:cs typeface="Arial" panose="020B0604020202020204" pitchFamily="34" charset="0"/>
            </a:endParaRPr>
          </a:p>
          <a:p>
            <a:pPr marL="0" marR="0" algn="ctr">
              <a:lnSpc>
                <a:spcPct val="115000"/>
              </a:lnSpc>
              <a:spcAft>
                <a:spcPts val="800"/>
              </a:spcAft>
            </a:pPr>
            <a:r>
              <a:rPr lang="fa-IR" sz="1100" b="1" kern="100" dirty="0">
                <a:solidFill>
                  <a:srgbClr val="46B94F"/>
                </a:solidFill>
                <a:effectLst/>
                <a:latin typeface="Calibri" panose="020F0502020204030204" pitchFamily="34" charset="0"/>
                <a:ea typeface="Calibri" panose="020F0502020204030204" pitchFamily="34" charset="0"/>
                <a:cs typeface="B Mitra" panose="00000400000000000000" pitchFamily="2" charset="-78"/>
              </a:rPr>
              <a:t>50.5</a:t>
            </a:r>
            <a:endParaRPr lang="en-US" sz="1200" kern="100" dirty="0">
              <a:solidFill>
                <a:srgbClr val="46B94F"/>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4" name="Text Box 18">
            <a:extLst>
              <a:ext uri="{FF2B5EF4-FFF2-40B4-BE49-F238E27FC236}">
                <a16:creationId xmlns:a16="http://schemas.microsoft.com/office/drawing/2014/main" id="{534DF717-8AF8-311B-360C-56BB7C89DBB3}"/>
              </a:ext>
            </a:extLst>
          </p:cNvPr>
          <p:cNvSpPr txBox="1"/>
          <p:nvPr/>
        </p:nvSpPr>
        <p:spPr>
          <a:xfrm>
            <a:off x="10450348" y="2409493"/>
            <a:ext cx="1050290" cy="61404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Aft>
                <a:spcPts val="800"/>
              </a:spcAft>
              <a:buNone/>
            </a:pPr>
            <a:r>
              <a:rPr lang="fa-IR" sz="1100" b="1" kern="100" dirty="0">
                <a:solidFill>
                  <a:srgbClr val="46B94F"/>
                </a:solidFill>
                <a:effectLst/>
                <a:latin typeface="Calibri" panose="020F0502020204030204" pitchFamily="34" charset="0"/>
                <a:ea typeface="Calibri" panose="020F0502020204030204" pitchFamily="34" charset="0"/>
                <a:cs typeface="B Mitra" panose="00000400000000000000" pitchFamily="2" charset="-78"/>
              </a:rPr>
              <a:t>آبان 1403؛</a:t>
            </a:r>
            <a:endParaRPr lang="en-US" sz="1200" kern="100" dirty="0">
              <a:solidFill>
                <a:srgbClr val="46B94F"/>
              </a:solidFill>
              <a:effectLst/>
              <a:latin typeface="Calibri" panose="020F0502020204030204" pitchFamily="34" charset="0"/>
              <a:ea typeface="Calibri" panose="020F0502020204030204" pitchFamily="34" charset="0"/>
              <a:cs typeface="Arial" panose="020B0604020202020204" pitchFamily="34" charset="0"/>
            </a:endParaRPr>
          </a:p>
          <a:p>
            <a:pPr marL="0" marR="0" algn="ctr">
              <a:lnSpc>
                <a:spcPct val="115000"/>
              </a:lnSpc>
              <a:spcAft>
                <a:spcPts val="800"/>
              </a:spcAft>
            </a:pPr>
            <a:r>
              <a:rPr lang="fa-IR" sz="1100" b="1" kern="100" dirty="0">
                <a:solidFill>
                  <a:srgbClr val="46B94F"/>
                </a:solidFill>
                <a:effectLst/>
                <a:latin typeface="Calibri" panose="020F0502020204030204" pitchFamily="34" charset="0"/>
                <a:ea typeface="Calibri" panose="020F0502020204030204" pitchFamily="34" charset="0"/>
                <a:cs typeface="B Mitra" panose="00000400000000000000" pitchFamily="2" charset="-78"/>
              </a:rPr>
              <a:t>50.3</a:t>
            </a:r>
            <a:endParaRPr lang="en-US" sz="1200" kern="100" dirty="0">
              <a:solidFill>
                <a:srgbClr val="46B94F"/>
              </a:solidFill>
              <a:effectLst/>
              <a:latin typeface="Calibri" panose="020F0502020204030204" pitchFamily="34" charset="0"/>
              <a:ea typeface="Calibri" panose="020F0502020204030204" pitchFamily="34" charset="0"/>
              <a:cs typeface="Arial" panose="020B0604020202020204" pitchFamily="34" charset="0"/>
            </a:endParaRPr>
          </a:p>
        </p:txBody>
      </p:sp>
      <p:cxnSp>
        <p:nvCxnSpPr>
          <p:cNvPr id="25" name="Straight Arrow Connector 24">
            <a:extLst>
              <a:ext uri="{FF2B5EF4-FFF2-40B4-BE49-F238E27FC236}">
                <a16:creationId xmlns:a16="http://schemas.microsoft.com/office/drawing/2014/main" id="{CD0E55A7-BA65-8844-BE3F-5BFB1AF18934}"/>
              </a:ext>
            </a:extLst>
          </p:cNvPr>
          <p:cNvCxnSpPr>
            <a:cxnSpLocks/>
          </p:cNvCxnSpPr>
          <p:nvPr/>
        </p:nvCxnSpPr>
        <p:spPr>
          <a:xfrm flipV="1">
            <a:off x="9763890" y="2718921"/>
            <a:ext cx="0" cy="311785"/>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6798993B-524F-832B-277E-429450AED152}"/>
              </a:ext>
            </a:extLst>
          </p:cNvPr>
          <p:cNvCxnSpPr>
            <a:cxnSpLocks/>
          </p:cNvCxnSpPr>
          <p:nvPr/>
        </p:nvCxnSpPr>
        <p:spPr>
          <a:xfrm flipV="1">
            <a:off x="10582106" y="2922482"/>
            <a:ext cx="139700" cy="139700"/>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18064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CDEDD"/>
            </a:gs>
            <a:gs pos="100000">
              <a:srgbClr val="B3B3B5"/>
            </a:gs>
          </a:gsLst>
          <a:lin ang="10800000" scaled="1"/>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E8E31A1-74E5-C1DF-208E-11D84F009078}"/>
              </a:ext>
            </a:extLst>
          </p:cNvPr>
          <p:cNvGrpSpPr/>
          <p:nvPr/>
        </p:nvGrpSpPr>
        <p:grpSpPr>
          <a:xfrm>
            <a:off x="3239392" y="870857"/>
            <a:ext cx="5442858" cy="5442858"/>
            <a:chOff x="6402507" y="1269000"/>
            <a:chExt cx="4320000" cy="4320000"/>
          </a:xfrm>
        </p:grpSpPr>
        <p:sp>
          <p:nvSpPr>
            <p:cNvPr id="5" name="Oval 4">
              <a:extLst>
                <a:ext uri="{FF2B5EF4-FFF2-40B4-BE49-F238E27FC236}">
                  <a16:creationId xmlns:a16="http://schemas.microsoft.com/office/drawing/2014/main" id="{BFB79E63-2DC7-AAC2-3C1B-3B823FFB2F90}"/>
                </a:ext>
              </a:extLst>
            </p:cNvPr>
            <p:cNvSpPr/>
            <p:nvPr/>
          </p:nvSpPr>
          <p:spPr>
            <a:xfrm>
              <a:off x="6402507" y="1269000"/>
              <a:ext cx="4320000" cy="4320000"/>
            </a:xfrm>
            <a:prstGeom prst="ellipse">
              <a:avLst/>
            </a:prstGeom>
            <a:solidFill>
              <a:srgbClr val="002060"/>
            </a:solidFill>
            <a:ln w="76200">
              <a:solidFill>
                <a:srgbClr val="DCDE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10A37BAB-E4F7-679D-9C48-B8CA27B10036}"/>
                </a:ext>
              </a:extLst>
            </p:cNvPr>
            <p:cNvSpPr txBox="1"/>
            <p:nvPr/>
          </p:nvSpPr>
          <p:spPr>
            <a:xfrm>
              <a:off x="7038795" y="2529910"/>
              <a:ext cx="3047424" cy="1538979"/>
            </a:xfrm>
            <a:prstGeom prst="rect">
              <a:avLst/>
            </a:prstGeom>
            <a:noFill/>
          </p:spPr>
          <p:txBody>
            <a:bodyPr wrap="none" rtlCol="0">
              <a:spAutoFit/>
            </a:bodyPr>
            <a:lstStyle/>
            <a:p>
              <a:pPr algn="ctr"/>
              <a:r>
                <a:rPr lang="fa-IR" sz="6000" dirty="0">
                  <a:solidFill>
                    <a:schemeClr val="bg1"/>
                  </a:solidFill>
                  <a:latin typeface="Lalezar" panose="00000500000000000000" pitchFamily="2" charset="-78"/>
                  <a:cs typeface="Lalezar" panose="00000500000000000000" pitchFamily="2" charset="-78"/>
                </a:rPr>
                <a:t>با تشکر فراوان</a:t>
              </a:r>
            </a:p>
            <a:p>
              <a:pPr algn="ctr"/>
              <a:r>
                <a:rPr lang="fa-IR" sz="6000" dirty="0">
                  <a:solidFill>
                    <a:schemeClr val="bg1"/>
                  </a:solidFill>
                  <a:latin typeface="Lalezar" panose="00000500000000000000" pitchFamily="2" charset="-78"/>
                  <a:cs typeface="Lalezar" panose="00000500000000000000" pitchFamily="2" charset="-78"/>
                </a:rPr>
                <a:t>از توجه شما</a:t>
              </a:r>
              <a:endParaRPr lang="en-US" sz="6000" dirty="0">
                <a:solidFill>
                  <a:schemeClr val="bg1"/>
                </a:solidFill>
                <a:latin typeface="Lalezar" panose="00000500000000000000" pitchFamily="2" charset="-78"/>
                <a:cs typeface="Lalezar" panose="00000500000000000000" pitchFamily="2" charset="-78"/>
              </a:endParaRPr>
            </a:p>
          </p:txBody>
        </p:sp>
        <p:sp>
          <p:nvSpPr>
            <p:cNvPr id="17" name="Arc 16">
              <a:extLst>
                <a:ext uri="{FF2B5EF4-FFF2-40B4-BE49-F238E27FC236}">
                  <a16:creationId xmlns:a16="http://schemas.microsoft.com/office/drawing/2014/main" id="{3F63917C-B193-A34C-3156-DBA9CDAF8DFB}"/>
                </a:ext>
              </a:extLst>
            </p:cNvPr>
            <p:cNvSpPr/>
            <p:nvPr/>
          </p:nvSpPr>
          <p:spPr>
            <a:xfrm>
              <a:off x="6582507" y="1448035"/>
              <a:ext cx="3960000" cy="3960000"/>
            </a:xfrm>
            <a:prstGeom prst="arc">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Arc 17">
              <a:extLst>
                <a:ext uri="{FF2B5EF4-FFF2-40B4-BE49-F238E27FC236}">
                  <a16:creationId xmlns:a16="http://schemas.microsoft.com/office/drawing/2014/main" id="{201E1D32-3333-DD34-EFE1-600B231ED6B6}"/>
                </a:ext>
              </a:extLst>
            </p:cNvPr>
            <p:cNvSpPr/>
            <p:nvPr/>
          </p:nvSpPr>
          <p:spPr>
            <a:xfrm>
              <a:off x="6582507" y="1449000"/>
              <a:ext cx="3960000" cy="3960000"/>
            </a:xfrm>
            <a:prstGeom prst="arc">
              <a:avLst>
                <a:gd name="adj1" fmla="val 5428181"/>
                <a:gd name="adj2" fmla="val 10672712"/>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37842919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 calcmode="lin" valueType="num">
                                      <p:cBhvr>
                                        <p:cTn id="9" dur="750" fill="hold"/>
                                        <p:tgtEl>
                                          <p:spTgt spid="2"/>
                                        </p:tgtEl>
                                        <p:attrNameLst>
                                          <p:attrName>style.rotation</p:attrName>
                                        </p:attrNameLst>
                                      </p:cBhvr>
                                      <p:tavLst>
                                        <p:tav tm="0">
                                          <p:val>
                                            <p:fltVal val="360"/>
                                          </p:val>
                                        </p:tav>
                                        <p:tav tm="100000">
                                          <p:val>
                                            <p:fltVal val="0"/>
                                          </p:val>
                                        </p:tav>
                                      </p:tavLst>
                                    </p:anim>
                                    <p:animEffect transition="in" filter="fade">
                                      <p:cBhvr>
                                        <p:cTn id="10"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GAM98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710</TotalTime>
  <Words>1223</Words>
  <Application>Microsoft Macintosh PowerPoint</Application>
  <PresentationFormat>Widescreen</PresentationFormat>
  <Paragraphs>115</Paragraphs>
  <Slides>14</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14</vt:i4>
      </vt:variant>
    </vt:vector>
  </HeadingPairs>
  <TitlesOfParts>
    <vt:vector size="25" baseType="lpstr">
      <vt:lpstr>B Mitra</vt:lpstr>
      <vt:lpstr>Calibri</vt:lpstr>
      <vt:lpstr>Vazir</vt:lpstr>
      <vt:lpstr>IPT.Mitra</vt:lpstr>
      <vt:lpstr>Lalezar</vt:lpstr>
      <vt:lpstr>Wingdings</vt:lpstr>
      <vt:lpstr>Arial Black</vt:lpstr>
      <vt:lpstr>Calibri Light</vt:lpstr>
      <vt:lpstr>IRAN</vt:lpstr>
      <vt:lpstr>Arial</vt:lpstr>
      <vt:lpstr>GAM98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Multipurpose PowerPoint Template</dc:title>
  <dc:creator>GAM98 . ir</dc:creator>
  <cp:keywords>GAM98</cp:keywords>
  <cp:lastModifiedBy>m rjb</cp:lastModifiedBy>
  <cp:revision>22</cp:revision>
  <dcterms:created xsi:type="dcterms:W3CDTF">2023-02-23T13:01:05Z</dcterms:created>
  <dcterms:modified xsi:type="dcterms:W3CDTF">2025-04-15T03:21:39Z</dcterms:modified>
  <cp:category>Multipurpose</cp:category>
</cp:coreProperties>
</file>