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626" r:id="rId2"/>
    <p:sldId id="623" r:id="rId3"/>
    <p:sldId id="621" r:id="rId4"/>
    <p:sldId id="625" r:id="rId5"/>
    <p:sldId id="607" r:id="rId6"/>
    <p:sldId id="610" r:id="rId7"/>
    <p:sldId id="609" r:id="rId8"/>
    <p:sldId id="373" r:id="rId9"/>
    <p:sldId id="615" r:id="rId10"/>
    <p:sldId id="618" r:id="rId11"/>
    <p:sldId id="614" r:id="rId12"/>
    <p:sldId id="620" r:id="rId13"/>
    <p:sldId id="584" r:id="rId14"/>
    <p:sldId id="586" r:id="rId15"/>
    <p:sldId id="585" r:id="rId16"/>
    <p:sldId id="61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2128"/>
    <a:srgbClr val="92E3FE"/>
    <a:srgbClr val="9BEEFF"/>
    <a:srgbClr val="FF6125"/>
    <a:srgbClr val="3A474D"/>
    <a:srgbClr val="565E60"/>
    <a:srgbClr val="706E57"/>
    <a:srgbClr val="5B7D96"/>
    <a:srgbClr val="50585A"/>
    <a:srgbClr val="F7F4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0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1F1C0F-6A9E-4352-87AC-F30657D80499}" type="datetimeFigureOut">
              <a:rPr lang="en-US" smtClean="0"/>
              <a:t>1/24/2023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4BC2B-4764-4CEC-8E8E-E8C94B2504AA}" type="slidenum">
              <a:rPr lang="en-US" smtClean="0"/>
              <a:t>‹#›</a:t>
            </a:fld>
            <a:endParaRPr lang="en-US"/>
          </a:p>
        </p:txBody>
      </p:sp>
    </p:spTree>
    <p:extLst>
      <p:ext uri="{BB962C8B-B14F-4D97-AF65-F5344CB8AC3E}">
        <p14:creationId xmlns:p14="http://schemas.microsoft.com/office/powerpoint/2010/main" val="238157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4BC2B-4764-4CEC-8E8E-E8C94B2504AA}" type="slidenum">
              <a:rPr lang="en-US" smtClean="0"/>
              <a:t>4</a:t>
            </a:fld>
            <a:endParaRPr lang="en-US"/>
          </a:p>
        </p:txBody>
      </p:sp>
    </p:spTree>
    <p:extLst>
      <p:ext uri="{BB962C8B-B14F-4D97-AF65-F5344CB8AC3E}">
        <p14:creationId xmlns:p14="http://schemas.microsoft.com/office/powerpoint/2010/main" val="3721143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6142E-4E46-4C21-9084-E246DBD8A4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3C71DF-0DEA-46F8-AB98-D52ABD875B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A3C010-28BB-4023-AC3A-CD544AF0594D}"/>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5" name="Footer Placeholder 4">
            <a:extLst>
              <a:ext uri="{FF2B5EF4-FFF2-40B4-BE49-F238E27FC236}">
                <a16:creationId xmlns:a16="http://schemas.microsoft.com/office/drawing/2014/main" id="{C8F50A5D-4D11-48D0-A94B-B4F11E0512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AD139B-803A-40D2-90D0-2624D9EC1069}"/>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100950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2E7B0-9226-4708-ADEA-42C29E45D9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CDAAC3-054A-4839-BE0F-5945AE3675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28B1C4-BEEA-4D43-B5C5-BAAB93FF3C6C}"/>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5" name="Footer Placeholder 4">
            <a:extLst>
              <a:ext uri="{FF2B5EF4-FFF2-40B4-BE49-F238E27FC236}">
                <a16:creationId xmlns:a16="http://schemas.microsoft.com/office/drawing/2014/main" id="{2F1AB7F7-F179-4C7D-B688-6C9729A6D0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BE265-A4AD-4B45-A349-D427FF4CE2C2}"/>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4095299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448AF-EA98-428B-9FB6-364BA57DBB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65B48-F99D-4530-86DF-CB3D64740D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EBF3FD-D423-412E-B338-9449E6F4310C}"/>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5" name="Footer Placeholder 4">
            <a:extLst>
              <a:ext uri="{FF2B5EF4-FFF2-40B4-BE49-F238E27FC236}">
                <a16:creationId xmlns:a16="http://schemas.microsoft.com/office/drawing/2014/main" id="{0023987B-6DF6-4355-A71F-5C02397084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CDF685-733A-4C4F-B8BA-82FD4A44799E}"/>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1651451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7AD40-DAD6-4306-AB36-1914E8C60B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2CFE13-9F1B-4468-8A81-4D3BCE84A7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76EEC6-4457-46F0-B921-D85020C321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C02C3C-46E9-4B2A-892E-21B7BB2E76ED}"/>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6" name="Footer Placeholder 5">
            <a:extLst>
              <a:ext uri="{FF2B5EF4-FFF2-40B4-BE49-F238E27FC236}">
                <a16:creationId xmlns:a16="http://schemas.microsoft.com/office/drawing/2014/main" id="{6F789386-B71A-4E2E-8B4D-0C578952C4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8DF86C-B3B5-490C-9D00-0D8700DD0D96}"/>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1442612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0A5F3-9A41-4A78-A125-C6FC17FF741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151813-26A9-4A9A-8BAB-1535D0980B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1DA047-F204-41D6-8A92-37AFCED69E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A5F2EB-71C0-4F30-B7CE-4FCC813427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8E25AB-36DD-4C33-A0F1-CDBBB610EF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BA7CA6-BC59-4515-8CFA-2FC2CBF70033}"/>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8" name="Footer Placeholder 7">
            <a:extLst>
              <a:ext uri="{FF2B5EF4-FFF2-40B4-BE49-F238E27FC236}">
                <a16:creationId xmlns:a16="http://schemas.microsoft.com/office/drawing/2014/main" id="{F58765E6-8437-4E20-8135-94CDEC72A2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6D3254-F495-4590-90B9-CF3093CF829A}"/>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2315952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B7C3C-781F-4422-BB78-55F49FFE1F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986CD5-FEDF-4ADE-A05C-B4C56EBB32B6}"/>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4" name="Footer Placeholder 3">
            <a:extLst>
              <a:ext uri="{FF2B5EF4-FFF2-40B4-BE49-F238E27FC236}">
                <a16:creationId xmlns:a16="http://schemas.microsoft.com/office/drawing/2014/main" id="{0E748E28-B2FF-4E74-BADA-B094D0918A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C61AA2-A5D5-4C2F-BCB6-258E41E5F600}"/>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145658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E89B0D-FF70-4D15-8CBF-FB8CF3D0BA12}"/>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3" name="Footer Placeholder 2">
            <a:extLst>
              <a:ext uri="{FF2B5EF4-FFF2-40B4-BE49-F238E27FC236}">
                <a16:creationId xmlns:a16="http://schemas.microsoft.com/office/drawing/2014/main" id="{D3A10B89-F1D7-4448-AF10-315D83DFDC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B3BD75F-F6E6-47EB-BD41-53CDB65979FD}"/>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210635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48F8-4393-4735-8B45-93183312ED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83FFB1-4B3D-4617-9ADB-CF8D48B329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4B86ECA-EB74-4A4E-A363-63C731666B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72ABF0-4B5D-4F25-AF9F-B2986D80238F}"/>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6" name="Footer Placeholder 5">
            <a:extLst>
              <a:ext uri="{FF2B5EF4-FFF2-40B4-BE49-F238E27FC236}">
                <a16:creationId xmlns:a16="http://schemas.microsoft.com/office/drawing/2014/main" id="{DFDF66F0-AE66-4A9D-9B0E-2673302B5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AB41EC-1388-459F-B050-C20C34C7255C}"/>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356178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94718-C1B0-4679-A385-74EEF3F815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3DF7443-04C7-4195-A670-DC79D34AE7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7B5C27-02FB-4EE3-8814-B531B0F612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FBB40E-E476-4C0B-94F3-498F15085F9B}"/>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6" name="Footer Placeholder 5">
            <a:extLst>
              <a:ext uri="{FF2B5EF4-FFF2-40B4-BE49-F238E27FC236}">
                <a16:creationId xmlns:a16="http://schemas.microsoft.com/office/drawing/2014/main" id="{C93DE7A2-B4C0-44F6-9A52-C03BED0988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9AC8EB-E0B1-4DF0-9C9E-84A117C816B6}"/>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173531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60C27-2C86-4B10-8AED-E115710630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46A94C-1B2F-409C-8B06-87789612BD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9B1D9F-F3C6-4D8D-B219-1F69C85548E7}"/>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5" name="Footer Placeholder 4">
            <a:extLst>
              <a:ext uri="{FF2B5EF4-FFF2-40B4-BE49-F238E27FC236}">
                <a16:creationId xmlns:a16="http://schemas.microsoft.com/office/drawing/2014/main" id="{A253F4A8-7119-4654-B70E-CC31EF22C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FC1A75-B027-47AF-A2CD-52ABFB40EA7E}"/>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2618991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9D2CE1-F293-42DA-B47A-8529ACFFEF8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2FCC3C-F510-49CD-A88A-A576953E0D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3B91A7-D017-454B-AC09-E3CBDAE22CC5}"/>
              </a:ext>
            </a:extLst>
          </p:cNvPr>
          <p:cNvSpPr>
            <a:spLocks noGrp="1"/>
          </p:cNvSpPr>
          <p:nvPr>
            <p:ph type="dt" sz="half" idx="10"/>
          </p:nvPr>
        </p:nvSpPr>
        <p:spPr/>
        <p:txBody>
          <a:bodyPr/>
          <a:lstStyle/>
          <a:p>
            <a:fld id="{05B18EB5-75BD-45CB-B21E-05DFC77AA7FD}" type="datetimeFigureOut">
              <a:rPr lang="en-US" smtClean="0"/>
              <a:t>1/24/2023</a:t>
            </a:fld>
            <a:endParaRPr lang="en-US"/>
          </a:p>
        </p:txBody>
      </p:sp>
      <p:sp>
        <p:nvSpPr>
          <p:cNvPr id="5" name="Footer Placeholder 4">
            <a:extLst>
              <a:ext uri="{FF2B5EF4-FFF2-40B4-BE49-F238E27FC236}">
                <a16:creationId xmlns:a16="http://schemas.microsoft.com/office/drawing/2014/main" id="{61F8D631-74B7-4676-8426-A740DB27CE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2F43DA-181F-4F22-A038-FB7674E55760}"/>
              </a:ext>
            </a:extLst>
          </p:cNvPr>
          <p:cNvSpPr>
            <a:spLocks noGrp="1"/>
          </p:cNvSpPr>
          <p:nvPr>
            <p:ph type="sldNum" sz="quarter" idx="12"/>
          </p:nvPr>
        </p:nvSpPr>
        <p:spPr/>
        <p:txBody>
          <a:bodyPr/>
          <a:lstStyle/>
          <a:p>
            <a:fld id="{8D99C2E2-8562-479C-831F-EA912CF5FDB3}" type="slidenum">
              <a:rPr lang="en-US" smtClean="0"/>
              <a:t>‹#›</a:t>
            </a:fld>
            <a:endParaRPr lang="en-US"/>
          </a:p>
        </p:txBody>
      </p:sp>
    </p:spTree>
    <p:extLst>
      <p:ext uri="{BB962C8B-B14F-4D97-AF65-F5344CB8AC3E}">
        <p14:creationId xmlns:p14="http://schemas.microsoft.com/office/powerpoint/2010/main" val="2499221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216E5A-43E4-4573-A0C9-0F5F0789DB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D39C00-6B4D-4CB1-AC7B-10F969D2DE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B26B8C-DF30-4B9C-A268-F1FD96FA54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B18EB5-75BD-45CB-B21E-05DFC77AA7FD}" type="datetimeFigureOut">
              <a:rPr lang="en-US" smtClean="0"/>
              <a:t>1/24/2023</a:t>
            </a:fld>
            <a:endParaRPr lang="en-US"/>
          </a:p>
        </p:txBody>
      </p:sp>
      <p:sp>
        <p:nvSpPr>
          <p:cNvPr id="5" name="Footer Placeholder 4">
            <a:extLst>
              <a:ext uri="{FF2B5EF4-FFF2-40B4-BE49-F238E27FC236}">
                <a16:creationId xmlns:a16="http://schemas.microsoft.com/office/drawing/2014/main" id="{72488D7E-F1AF-45CA-8ED5-80170E50DA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B88C6F-57AB-419E-9307-3FE01F95E1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99C2E2-8562-479C-831F-EA912CF5FDB3}" type="slidenum">
              <a:rPr lang="en-US" smtClean="0"/>
              <a:t>‹#›</a:t>
            </a:fld>
            <a:endParaRPr lang="en-US"/>
          </a:p>
        </p:txBody>
      </p:sp>
    </p:spTree>
    <p:extLst>
      <p:ext uri="{BB962C8B-B14F-4D97-AF65-F5344CB8AC3E}">
        <p14:creationId xmlns:p14="http://schemas.microsoft.com/office/powerpoint/2010/main" val="4163905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4.wdp"/></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jpeg"/><Relationship Id="rId1" Type="http://schemas.openxmlformats.org/officeDocument/2006/relationships/slideLayout" Target="../slideLayouts/slideLayout2.xml"/><Relationship Id="rId5" Type="http://schemas.microsoft.com/office/2007/relationships/hdphoto" Target="../media/hdphoto5.wdp"/><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B07EC66-9EB9-4301-817C-FE93B66DFED0}"/>
              </a:ext>
            </a:extLst>
          </p:cNvPr>
          <p:cNvGrpSpPr/>
          <p:nvPr/>
        </p:nvGrpSpPr>
        <p:grpSpPr>
          <a:xfrm>
            <a:off x="0" y="-24112"/>
            <a:ext cx="12192000" cy="6883073"/>
            <a:chOff x="0" y="-24112"/>
            <a:chExt cx="12192000" cy="6883073"/>
          </a:xfrm>
        </p:grpSpPr>
        <p:pic>
          <p:nvPicPr>
            <p:cNvPr id="2" name="Picture 1">
              <a:extLst>
                <a:ext uri="{FF2B5EF4-FFF2-40B4-BE49-F238E27FC236}">
                  <a16:creationId xmlns:a16="http://schemas.microsoft.com/office/drawing/2014/main" id="{7500A2FF-8DC9-4FCA-ACAF-407817C42707}"/>
                </a:ext>
              </a:extLst>
            </p:cNvPr>
            <p:cNvPicPr>
              <a:picLocks noChangeAspect="1"/>
            </p:cNvPicPr>
            <p:nvPr/>
          </p:nvPicPr>
          <p:blipFill>
            <a:blip r:embed="rId2"/>
            <a:stretch>
              <a:fillRect/>
            </a:stretch>
          </p:blipFill>
          <p:spPr>
            <a:xfrm>
              <a:off x="2227602" y="-10343"/>
              <a:ext cx="9205052" cy="6869304"/>
            </a:xfrm>
            <a:prstGeom prst="rect">
              <a:avLst/>
            </a:prstGeom>
            <a:ln>
              <a:noFill/>
            </a:ln>
          </p:spPr>
        </p:pic>
        <p:sp>
          <p:nvSpPr>
            <p:cNvPr id="3" name="Rectangle 2">
              <a:extLst>
                <a:ext uri="{FF2B5EF4-FFF2-40B4-BE49-F238E27FC236}">
                  <a16:creationId xmlns:a16="http://schemas.microsoft.com/office/drawing/2014/main" id="{B4EFB90C-C2CA-4C8C-8731-6A111D22C582}"/>
                </a:ext>
              </a:extLst>
            </p:cNvPr>
            <p:cNvSpPr/>
            <p:nvPr/>
          </p:nvSpPr>
          <p:spPr>
            <a:xfrm>
              <a:off x="11343190" y="-24112"/>
              <a:ext cx="848810" cy="6882112"/>
            </a:xfrm>
            <a:prstGeom prst="rect">
              <a:avLst/>
            </a:prstGeom>
            <a:solidFill>
              <a:srgbClr val="0414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45077608-3549-4ABF-BAA8-4D4426B48028}"/>
                </a:ext>
              </a:extLst>
            </p:cNvPr>
            <p:cNvSpPr/>
            <p:nvPr/>
          </p:nvSpPr>
          <p:spPr>
            <a:xfrm>
              <a:off x="304061" y="160928"/>
              <a:ext cx="11448288" cy="6684264"/>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F9F0044-9704-49CD-8E6F-8A7DDCB12D2B}"/>
                </a:ext>
              </a:extLst>
            </p:cNvPr>
            <p:cNvPicPr>
              <a:picLocks noChangeAspect="1"/>
            </p:cNvPicPr>
            <p:nvPr/>
          </p:nvPicPr>
          <p:blipFill rotWithShape="1">
            <a:blip r:embed="rId2"/>
            <a:srcRect r="75800"/>
            <a:stretch/>
          </p:blipFill>
          <p:spPr>
            <a:xfrm>
              <a:off x="0" y="-11575"/>
              <a:ext cx="2227602" cy="6869304"/>
            </a:xfrm>
            <a:prstGeom prst="rect">
              <a:avLst/>
            </a:prstGeom>
            <a:ln>
              <a:noFill/>
            </a:ln>
          </p:spPr>
        </p:pic>
      </p:grpSp>
      <p:sp>
        <p:nvSpPr>
          <p:cNvPr id="11" name="TextBox 10"/>
          <p:cNvSpPr txBox="1"/>
          <p:nvPr/>
        </p:nvSpPr>
        <p:spPr>
          <a:xfrm>
            <a:off x="883075" y="965809"/>
            <a:ext cx="5718600" cy="615553"/>
          </a:xfrm>
          <a:prstGeom prst="rect">
            <a:avLst/>
          </a:prstGeom>
          <a:noFill/>
        </p:spPr>
        <p:txBody>
          <a:bodyPr wrap="square" rtlCol="0">
            <a:spAutoFit/>
            <a:scene3d>
              <a:camera prst="orthographicFront"/>
              <a:lightRig rig="harsh" dir="t"/>
            </a:scene3d>
            <a:sp3d extrusionH="57150" prstMaterial="matte">
              <a:bevelT w="63500" h="12700" prst="relaxedInset"/>
              <a:contourClr>
                <a:schemeClr val="bg1">
                  <a:lumMod val="65000"/>
                </a:schemeClr>
              </a:contourClr>
            </a:sp3d>
          </a:bodyPr>
          <a:lstStyle/>
          <a:p>
            <a:pPr algn="ctr" rtl="1"/>
            <a:r>
              <a:rPr lang="fa-IR" sz="1600" b="1" dirty="0">
                <a:ln/>
                <a:solidFill>
                  <a:schemeClr val="tx1">
                    <a:lumMod val="95000"/>
                    <a:lumOff val="5000"/>
                  </a:schemeClr>
                </a:solidFill>
                <a:latin typeface="Old English Text MT" panose="03040902040508030806" pitchFamily="66" charset="0"/>
                <a:cs typeface="B Zar" panose="00000400000000000000" pitchFamily="2" charset="-78"/>
              </a:rPr>
              <a:t>گزیده ای از یافته های طرح تحقیقاتی با عنوان:</a:t>
            </a:r>
            <a:endParaRPr lang="fa-IR" sz="2400" b="1" dirty="0">
              <a:ln/>
              <a:solidFill>
                <a:schemeClr val="tx1">
                  <a:lumMod val="95000"/>
                  <a:lumOff val="5000"/>
                </a:schemeClr>
              </a:solidFill>
              <a:latin typeface="Old English Text MT" panose="03040902040508030806" pitchFamily="66" charset="0"/>
              <a:cs typeface="B Zar" panose="00000400000000000000" pitchFamily="2" charset="-78"/>
            </a:endParaRPr>
          </a:p>
          <a:p>
            <a:pPr algn="ctr" rtl="1"/>
            <a:r>
              <a:rPr lang="fa-IR" b="1" dirty="0" smtClean="0">
                <a:ln/>
                <a:solidFill>
                  <a:srgbClr val="0070C0"/>
                </a:solidFill>
                <a:cs typeface="B Traffic" panose="00000400000000000000" pitchFamily="2" charset="-78"/>
              </a:rPr>
              <a:t>تدوین </a:t>
            </a:r>
            <a:r>
              <a:rPr lang="fa-IR" b="1" dirty="0">
                <a:ln/>
                <a:solidFill>
                  <a:srgbClr val="0070C0"/>
                </a:solidFill>
                <a:cs typeface="B Traffic" panose="00000400000000000000" pitchFamily="2" charset="-78"/>
              </a:rPr>
              <a:t>سند جامع توزیع کالا در ایران </a:t>
            </a:r>
          </a:p>
        </p:txBody>
      </p:sp>
      <p:sp>
        <p:nvSpPr>
          <p:cNvPr id="12" name="TextBox 11"/>
          <p:cNvSpPr txBox="1"/>
          <p:nvPr/>
        </p:nvSpPr>
        <p:spPr>
          <a:xfrm>
            <a:off x="175107" y="5210604"/>
            <a:ext cx="4941798" cy="369332"/>
          </a:xfrm>
          <a:prstGeom prst="rect">
            <a:avLst/>
          </a:prstGeom>
          <a:noFill/>
        </p:spPr>
        <p:txBody>
          <a:bodyPr wrap="square" rtlCol="0">
            <a:spAutoFit/>
          </a:bodyPr>
          <a:lstStyle/>
          <a:p>
            <a:pPr algn="ctr"/>
            <a:r>
              <a:rPr lang="fa-IR" b="1" dirty="0" smtClean="0">
                <a:cs typeface="B Lotus" panose="00000400000000000000" pitchFamily="2" charset="-78"/>
              </a:rPr>
              <a:t>جهت بحث در اتاق بازرگانی، صنایع، معادن و کشاورزی تهران </a:t>
            </a:r>
            <a:endParaRPr lang="en-US" b="1" dirty="0">
              <a:cs typeface="B Lotus" panose="00000400000000000000" pitchFamily="2" charset="-78"/>
            </a:endParaRPr>
          </a:p>
        </p:txBody>
      </p:sp>
      <p:sp>
        <p:nvSpPr>
          <p:cNvPr id="13" name="TextBox 12"/>
          <p:cNvSpPr txBox="1"/>
          <p:nvPr/>
        </p:nvSpPr>
        <p:spPr>
          <a:xfrm>
            <a:off x="558335" y="2533365"/>
            <a:ext cx="5718600" cy="400110"/>
          </a:xfrm>
          <a:prstGeom prst="rect">
            <a:avLst/>
          </a:prstGeom>
          <a:noFill/>
        </p:spPr>
        <p:txBody>
          <a:bodyPr wrap="square" rtlCol="0">
            <a:spAutoFit/>
            <a:scene3d>
              <a:camera prst="orthographicFront"/>
              <a:lightRig rig="harsh" dir="t"/>
            </a:scene3d>
            <a:sp3d extrusionH="57150" prstMaterial="matte">
              <a:bevelT w="63500" h="12700" prst="relaxedInset"/>
              <a:contourClr>
                <a:schemeClr val="bg1">
                  <a:lumMod val="65000"/>
                </a:schemeClr>
              </a:contourClr>
            </a:sp3d>
          </a:bodyPr>
          <a:lstStyle/>
          <a:p>
            <a:pPr algn="ctr" rtl="1"/>
            <a:r>
              <a:rPr lang="fa-IR" sz="2000" b="1" dirty="0" smtClean="0">
                <a:ln/>
                <a:solidFill>
                  <a:schemeClr val="tx1">
                    <a:lumMod val="95000"/>
                    <a:lumOff val="5000"/>
                  </a:schemeClr>
                </a:solidFill>
                <a:latin typeface="Old English Text MT" panose="03040902040508030806" pitchFamily="66" charset="0"/>
                <a:cs typeface="B Zar" panose="00000400000000000000" pitchFamily="2" charset="-78"/>
              </a:rPr>
              <a:t>درسهای کاربردی از تجربیات جهانی در مدیریت توزیع </a:t>
            </a:r>
            <a:endParaRPr lang="fa-IR" sz="2400" b="1" dirty="0">
              <a:ln/>
              <a:solidFill>
                <a:srgbClr val="0070C0"/>
              </a:solidFill>
              <a:cs typeface="B Traffic" panose="00000400000000000000" pitchFamily="2" charset="-78"/>
            </a:endParaRPr>
          </a:p>
        </p:txBody>
      </p:sp>
      <p:sp>
        <p:nvSpPr>
          <p:cNvPr id="15" name="TextBox 14"/>
          <p:cNvSpPr txBox="1"/>
          <p:nvPr/>
        </p:nvSpPr>
        <p:spPr>
          <a:xfrm>
            <a:off x="257277" y="6291810"/>
            <a:ext cx="1406770" cy="369332"/>
          </a:xfrm>
          <a:prstGeom prst="rect">
            <a:avLst/>
          </a:prstGeom>
          <a:noFill/>
        </p:spPr>
        <p:txBody>
          <a:bodyPr wrap="square" rtlCol="0">
            <a:spAutoFit/>
          </a:bodyPr>
          <a:lstStyle/>
          <a:p>
            <a:r>
              <a:rPr lang="fa-IR" b="1" dirty="0" smtClean="0">
                <a:cs typeface="B Lotus" panose="00000400000000000000" pitchFamily="2" charset="-78"/>
              </a:rPr>
              <a:t>بهمن‌ماه 1398</a:t>
            </a:r>
            <a:endParaRPr lang="en-US" b="1" dirty="0">
              <a:cs typeface="B Lotus" panose="00000400000000000000" pitchFamily="2" charset="-78"/>
            </a:endParaRPr>
          </a:p>
        </p:txBody>
      </p:sp>
      <p:sp>
        <p:nvSpPr>
          <p:cNvPr id="16" name="TextBox 15"/>
          <p:cNvSpPr txBox="1"/>
          <p:nvPr/>
        </p:nvSpPr>
        <p:spPr>
          <a:xfrm>
            <a:off x="257277" y="5921246"/>
            <a:ext cx="4941798" cy="369332"/>
          </a:xfrm>
          <a:prstGeom prst="rect">
            <a:avLst/>
          </a:prstGeom>
          <a:noFill/>
        </p:spPr>
        <p:txBody>
          <a:bodyPr wrap="square" rtlCol="0">
            <a:spAutoFit/>
          </a:bodyPr>
          <a:lstStyle/>
          <a:p>
            <a:r>
              <a:rPr lang="fa-IR" b="1" dirty="0" smtClean="0">
                <a:cs typeface="B Lotus" panose="00000400000000000000" pitchFamily="2" charset="-78"/>
              </a:rPr>
              <a:t>(جلسه دوم)</a:t>
            </a:r>
            <a:endParaRPr lang="en-US" b="1" dirty="0">
              <a:cs typeface="B Lotus" panose="00000400000000000000" pitchFamily="2" charset="-78"/>
            </a:endParaRPr>
          </a:p>
        </p:txBody>
      </p:sp>
    </p:spTree>
    <p:extLst>
      <p:ext uri="{BB962C8B-B14F-4D97-AF65-F5344CB8AC3E}">
        <p14:creationId xmlns:p14="http://schemas.microsoft.com/office/powerpoint/2010/main" val="1780580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D2DA81E-BB5C-4D9F-955A-9DB8A2FC4F6F}"/>
              </a:ext>
            </a:extLst>
          </p:cNvPr>
          <p:cNvGrpSpPr/>
          <p:nvPr/>
        </p:nvGrpSpPr>
        <p:grpSpPr>
          <a:xfrm>
            <a:off x="4963885" y="310744"/>
            <a:ext cx="6688974" cy="5189357"/>
            <a:chOff x="1110543" y="450633"/>
            <a:chExt cx="10222107" cy="4469510"/>
          </a:xfrm>
        </p:grpSpPr>
        <p:sp>
          <p:nvSpPr>
            <p:cNvPr id="7" name="TextBox 6">
              <a:extLst>
                <a:ext uri="{FF2B5EF4-FFF2-40B4-BE49-F238E27FC236}">
                  <a16:creationId xmlns:a16="http://schemas.microsoft.com/office/drawing/2014/main" id="{DF3E70F9-C85B-435C-8586-B7936CB56A90}"/>
                </a:ext>
              </a:extLst>
            </p:cNvPr>
            <p:cNvSpPr txBox="1"/>
            <p:nvPr/>
          </p:nvSpPr>
          <p:spPr>
            <a:xfrm>
              <a:off x="1110543" y="1580097"/>
              <a:ext cx="9911575" cy="3340046"/>
            </a:xfrm>
            <a:prstGeom prst="rect">
              <a:avLst/>
            </a:prstGeom>
            <a:noFill/>
          </p:spPr>
          <p:txBody>
            <a:bodyPr wrap="square" rtlCol="0">
              <a:spAutoFit/>
            </a:bodyPr>
            <a:lstStyle/>
            <a:p>
              <a:pPr algn="just" rtl="1">
                <a:spcBef>
                  <a:spcPts val="1200"/>
                </a:spcBef>
              </a:pPr>
              <a:r>
                <a:rPr lang="fa-IR" sz="1600" b="1" dirty="0">
                  <a:cs typeface="B Zar" panose="00000400000000000000" pitchFamily="2" charset="-78"/>
                </a:rPr>
                <a:t>تهیه و تدوین:</a:t>
              </a:r>
              <a:r>
                <a:rPr lang="fa-IR" b="1" dirty="0">
                  <a:cs typeface="B Lotus" panose="00000400000000000000" pitchFamily="2" charset="-78"/>
                </a:rPr>
                <a:t> داریوش مبصر، افسانه شفیعی </a:t>
              </a:r>
            </a:p>
            <a:p>
              <a:pPr marL="1252538" indent="-1252538" algn="just" rtl="1"/>
              <a:r>
                <a:rPr lang="fa-IR" sz="1600" b="1" dirty="0">
                  <a:cs typeface="B Zar" panose="00000400000000000000" pitchFamily="2" charset="-78"/>
                </a:rPr>
                <a:t>همکاران </a:t>
              </a:r>
              <a:r>
                <a:rPr lang="fa-IR" sz="1600" b="1" dirty="0" smtClean="0">
                  <a:cs typeface="B Zar" panose="00000400000000000000" pitchFamily="2" charset="-78"/>
                </a:rPr>
                <a:t>اصلی: </a:t>
              </a:r>
              <a:r>
                <a:rPr lang="fa-IR" b="1" dirty="0">
                  <a:cs typeface="B Lotus" panose="00000400000000000000" pitchFamily="2" charset="-78"/>
                </a:rPr>
                <a:t>محمدرضا سعادت، </a:t>
              </a:r>
              <a:r>
                <a:rPr lang="fa-IR" b="1" dirty="0" smtClean="0">
                  <a:cs typeface="B Lotus" panose="00000400000000000000" pitchFamily="2" charset="-78"/>
                </a:rPr>
                <a:t>زهرا </a:t>
              </a:r>
              <a:r>
                <a:rPr lang="fa-IR" b="1" dirty="0">
                  <a:cs typeface="B Lotus" panose="00000400000000000000" pitchFamily="2" charset="-78"/>
                </a:rPr>
                <a:t>آقاجانی، الناز میاندوآبچی،‌ </a:t>
              </a:r>
              <a:r>
                <a:rPr lang="fa-IR" b="1" dirty="0" smtClean="0">
                  <a:cs typeface="B Lotus" panose="00000400000000000000" pitchFamily="2" charset="-78"/>
                </a:rPr>
                <a:t>مجید جلیلی، فاطمه خارکش، محمدشیخ </a:t>
              </a:r>
              <a:r>
                <a:rPr lang="fa-IR" b="1" dirty="0">
                  <a:cs typeface="B Lotus" panose="00000400000000000000" pitchFamily="2" charset="-78"/>
                </a:rPr>
                <a:t>علیشاهی، فائزه هدایت</a:t>
              </a:r>
              <a:r>
                <a:rPr lang="fa-IR" sz="100" b="1" dirty="0">
                  <a:cs typeface="B Lotus" panose="00000400000000000000" pitchFamily="2" charset="-78"/>
                </a:rPr>
                <a:t> </a:t>
              </a:r>
              <a:r>
                <a:rPr lang="fa-IR" b="1" dirty="0">
                  <a:cs typeface="B Lotus" panose="00000400000000000000" pitchFamily="2" charset="-78"/>
                </a:rPr>
                <a:t>نظری، </a:t>
              </a:r>
              <a:r>
                <a:rPr lang="fa-IR" b="1" dirty="0" smtClean="0">
                  <a:cs typeface="B Lotus" panose="00000400000000000000" pitchFamily="2" charset="-78"/>
                </a:rPr>
                <a:t>فائزه </a:t>
              </a:r>
              <a:r>
                <a:rPr lang="fa-IR" b="1" dirty="0">
                  <a:cs typeface="B Lotus" panose="00000400000000000000" pitchFamily="2" charset="-78"/>
                </a:rPr>
                <a:t>مرادی </a:t>
              </a:r>
              <a:r>
                <a:rPr lang="fa-IR" b="1" dirty="0" smtClean="0">
                  <a:cs typeface="B Lotus" panose="00000400000000000000" pitchFamily="2" charset="-78"/>
                </a:rPr>
                <a:t>حقیقی</a:t>
              </a:r>
              <a:endParaRPr lang="fa-IR" b="1" dirty="0">
                <a:cs typeface="B Lotus" panose="00000400000000000000" pitchFamily="2" charset="-78"/>
              </a:endParaRPr>
            </a:p>
            <a:p>
              <a:pPr marL="2001838" algn="just" rtl="1"/>
              <a:endParaRPr lang="fa-IR" b="1" dirty="0">
                <a:cs typeface="B Lotus" panose="00000400000000000000" pitchFamily="2" charset="-78"/>
              </a:endParaRPr>
            </a:p>
            <a:p>
              <a:pPr marL="60325" algn="just" rtl="1"/>
              <a:r>
                <a:rPr lang="fa-IR" sz="1600" b="1" dirty="0" smtClean="0">
                  <a:cs typeface="B Zar" panose="00000400000000000000" pitchFamily="2" charset="-78"/>
                </a:rPr>
                <a:t>مدت زمان پروژه: </a:t>
              </a:r>
              <a:r>
                <a:rPr lang="fa-IR" b="1" dirty="0">
                  <a:cs typeface="B Lotus" panose="00000400000000000000" pitchFamily="2" charset="-78"/>
                </a:rPr>
                <a:t>12 ماه </a:t>
              </a:r>
            </a:p>
            <a:p>
              <a:pPr marL="60325" algn="just" rtl="1"/>
              <a:r>
                <a:rPr lang="fa-IR" sz="1600" b="1" dirty="0" smtClean="0">
                  <a:cs typeface="B Zar" panose="00000400000000000000" pitchFamily="2" charset="-78"/>
                </a:rPr>
                <a:t>مجموع ساعات کل پروژه: </a:t>
              </a:r>
              <a:r>
                <a:rPr lang="fa-IR" b="1" dirty="0">
                  <a:cs typeface="B Lotus" panose="00000400000000000000" pitchFamily="2" charset="-78"/>
                </a:rPr>
                <a:t>12000</a:t>
              </a:r>
              <a:r>
                <a:rPr lang="fa-IR" sz="1600" b="1" dirty="0" smtClean="0">
                  <a:cs typeface="B Zar" panose="00000400000000000000" pitchFamily="2" charset="-78"/>
                </a:rPr>
                <a:t> </a:t>
              </a:r>
              <a:r>
                <a:rPr lang="fa-IR" b="1" dirty="0">
                  <a:cs typeface="B Lotus" panose="00000400000000000000" pitchFamily="2" charset="-78"/>
                </a:rPr>
                <a:t>ساعت</a:t>
              </a:r>
              <a:r>
                <a:rPr lang="fa-IR" sz="1600" b="1" dirty="0" smtClean="0">
                  <a:cs typeface="B Zar" panose="00000400000000000000" pitchFamily="2" charset="-78"/>
                </a:rPr>
                <a:t> </a:t>
              </a:r>
            </a:p>
            <a:p>
              <a:pPr marL="60325" algn="just" rtl="1"/>
              <a:endParaRPr lang="fa-IR" sz="1600" b="1" dirty="0">
                <a:cs typeface="B Zar" panose="00000400000000000000" pitchFamily="2" charset="-78"/>
              </a:endParaRPr>
            </a:p>
            <a:p>
              <a:pPr marL="60325" algn="just" rtl="1"/>
              <a:endParaRPr lang="fa-IR" sz="1600" b="1" dirty="0" smtClean="0">
                <a:cs typeface="B Zar" panose="00000400000000000000" pitchFamily="2" charset="-78"/>
              </a:endParaRPr>
            </a:p>
            <a:p>
              <a:pPr marL="60325" algn="just" rtl="1"/>
              <a:endParaRPr lang="fa-IR" sz="1600" b="1" dirty="0">
                <a:cs typeface="B Zar" panose="00000400000000000000" pitchFamily="2" charset="-78"/>
              </a:endParaRPr>
            </a:p>
            <a:p>
              <a:pPr marL="60325" algn="just" rtl="1"/>
              <a:r>
                <a:rPr lang="fa-IR" sz="1600" b="1" dirty="0" smtClean="0">
                  <a:cs typeface="B Zar" panose="00000400000000000000" pitchFamily="2" charset="-78"/>
                </a:rPr>
                <a:t>مشاور </a:t>
              </a:r>
              <a:r>
                <a:rPr lang="fa-IR" sz="1600" b="1" dirty="0">
                  <a:cs typeface="B Zar" panose="00000400000000000000" pitchFamily="2" charset="-78"/>
                </a:rPr>
                <a:t>حقوقی: </a:t>
              </a:r>
              <a:r>
                <a:rPr lang="fa-IR" b="1" dirty="0">
                  <a:cs typeface="B Lotus" panose="00000400000000000000" pitchFamily="2" charset="-78"/>
                </a:rPr>
                <a:t>موسی موسوی زنوز </a:t>
              </a:r>
            </a:p>
            <a:p>
              <a:pPr marL="60325" algn="just" rtl="1"/>
              <a:r>
                <a:rPr lang="fa-IR" sz="1600" b="1" dirty="0">
                  <a:cs typeface="B Zar" panose="00000400000000000000" pitchFamily="2" charset="-78"/>
                </a:rPr>
                <a:t>اعضای شورای راهبری: </a:t>
              </a:r>
              <a:r>
                <a:rPr lang="fa-IR" b="1" dirty="0">
                  <a:cs typeface="B Lotus" panose="00000400000000000000" pitchFamily="2" charset="-78"/>
                </a:rPr>
                <a:t>محمد قبله، پیمان زندی، سهراب کارگر، مجتبی امیری، حمید محله</a:t>
              </a:r>
              <a:r>
                <a:rPr lang="fa-IR" sz="100" b="1" dirty="0">
                  <a:cs typeface="B Lotus" panose="00000400000000000000" pitchFamily="2" charset="-78"/>
                </a:rPr>
                <a:t> </a:t>
              </a:r>
              <a:r>
                <a:rPr lang="fa-IR" b="1" dirty="0">
                  <a:cs typeface="B Lotus" panose="00000400000000000000" pitchFamily="2" charset="-78"/>
                </a:rPr>
                <a:t>ای، لیلا محمدی اقدم، شهرام شادکام   </a:t>
              </a:r>
            </a:p>
            <a:p>
              <a:pPr marL="60325" algn="just" rtl="1"/>
              <a:endParaRPr lang="fa-IR" b="1" dirty="0">
                <a:cs typeface="B Lotus" panose="00000400000000000000" pitchFamily="2" charset="-78"/>
              </a:endParaRPr>
            </a:p>
          </p:txBody>
        </p:sp>
        <p:sp>
          <p:nvSpPr>
            <p:cNvPr id="8" name="TextBox 7">
              <a:extLst>
                <a:ext uri="{FF2B5EF4-FFF2-40B4-BE49-F238E27FC236}">
                  <a16:creationId xmlns:a16="http://schemas.microsoft.com/office/drawing/2014/main" id="{71132AF4-AD40-4675-83D6-4BFDC488ED1E}"/>
                </a:ext>
              </a:extLst>
            </p:cNvPr>
            <p:cNvSpPr txBox="1"/>
            <p:nvPr/>
          </p:nvSpPr>
          <p:spPr>
            <a:xfrm>
              <a:off x="7618025" y="450633"/>
              <a:ext cx="3714625" cy="503657"/>
            </a:xfrm>
            <a:prstGeom prst="rect">
              <a:avLst/>
            </a:prstGeom>
            <a:noFill/>
            <a:scene3d>
              <a:camera prst="perspectiveBelow"/>
              <a:lightRig rig="harsh" dir="t"/>
            </a:scene3d>
            <a:sp3d>
              <a:bevelT prst="angle"/>
            </a:sp3d>
          </p:spPr>
          <p:txBody>
            <a:bodyPr wrap="square" rtlCol="0">
              <a:spAutoFit/>
              <a:sp3d extrusionH="57150" prstMaterial="matte">
                <a:bevelT w="63500" h="12700" prst="angle"/>
                <a:contourClr>
                  <a:schemeClr val="bg1">
                    <a:lumMod val="65000"/>
                  </a:schemeClr>
                </a:contourClr>
              </a:sp3d>
            </a:bodyPr>
            <a:lstStyle/>
            <a:p>
              <a:pPr algn="just" rtl="1">
                <a:spcBef>
                  <a:spcPts val="1200"/>
                </a:spcBef>
              </a:pPr>
              <a:r>
                <a:rPr lang="fa-IR" sz="3200" dirty="0">
                  <a:ln/>
                  <a:solidFill>
                    <a:srgbClr val="7A714F"/>
                  </a:solidFill>
                  <a:cs typeface="B Lotus" panose="00000400000000000000" pitchFamily="2" charset="-78"/>
                </a:rPr>
                <a:t>شناسنامه مطالعه: </a:t>
              </a:r>
              <a:endParaRPr lang="en-US" sz="3200" dirty="0">
                <a:ln/>
                <a:solidFill>
                  <a:srgbClr val="7A714F"/>
                </a:solidFill>
                <a:cs typeface="B Lotus" panose="00000400000000000000" pitchFamily="2" charset="-78"/>
              </a:endParaRPr>
            </a:p>
          </p:txBody>
        </p:sp>
      </p:grpSp>
      <p:sp>
        <p:nvSpPr>
          <p:cNvPr id="2" name="Rectangle 1">
            <a:extLst>
              <a:ext uri="{FF2B5EF4-FFF2-40B4-BE49-F238E27FC236}">
                <a16:creationId xmlns:a16="http://schemas.microsoft.com/office/drawing/2014/main" id="{2BB96246-8A62-4EF0-AD65-EBBFEA7EF73A}"/>
              </a:ext>
            </a:extLst>
          </p:cNvPr>
          <p:cNvSpPr/>
          <p:nvPr/>
        </p:nvSpPr>
        <p:spPr>
          <a:xfrm>
            <a:off x="539141" y="1231957"/>
            <a:ext cx="11113718" cy="4591899"/>
          </a:xfrm>
          <a:prstGeom prst="rect">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025F929-59AD-413D-9F8E-47764C7E1E27}"/>
              </a:ext>
            </a:extLst>
          </p:cNvPr>
          <p:cNvPicPr>
            <a:picLocks noChangeAspect="1"/>
          </p:cNvPicPr>
          <p:nvPr/>
        </p:nvPicPr>
        <p:blipFill rotWithShape="1">
          <a:blip r:embed="rId3">
            <a:extLst>
              <a:ext uri="{28A0092B-C50C-407E-A947-70E740481C1C}">
                <a14:useLocalDpi xmlns:a14="http://schemas.microsoft.com/office/drawing/2010/main" val="0"/>
              </a:ext>
            </a:extLst>
          </a:blip>
          <a:srcRect l="5063"/>
          <a:stretch/>
        </p:blipFill>
        <p:spPr>
          <a:xfrm>
            <a:off x="794657" y="1610098"/>
            <a:ext cx="3641407" cy="3835615"/>
          </a:xfrm>
          <a:prstGeom prst="ellipse">
            <a:avLst/>
          </a:prstGeom>
          <a:effectLst>
            <a:softEdge rad="101600"/>
          </a:effectLst>
        </p:spPr>
      </p:pic>
    </p:spTree>
    <p:extLst>
      <p:ext uri="{BB962C8B-B14F-4D97-AF65-F5344CB8AC3E}">
        <p14:creationId xmlns:p14="http://schemas.microsoft.com/office/powerpoint/2010/main" val="311646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816429" y="477940"/>
            <a:ext cx="10537371" cy="5661603"/>
          </a:xfrm>
          <a:prstGeom prst="rect">
            <a:avLst/>
          </a:prstGeom>
          <a:solidFill>
            <a:schemeClr val="bg1"/>
          </a:solidFill>
          <a:ln w="285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EE71B494-EF56-492E-ADF5-D4C2E79F0016}" type="slidenum">
              <a:rPr lang="en-US" smtClean="0"/>
              <a:t>3</a:t>
            </a:fld>
            <a:endParaRPr lang="en-US"/>
          </a:p>
        </p:txBody>
      </p:sp>
      <p:grpSp>
        <p:nvGrpSpPr>
          <p:cNvPr id="2" name="Group 1"/>
          <p:cNvGrpSpPr/>
          <p:nvPr/>
        </p:nvGrpSpPr>
        <p:grpSpPr>
          <a:xfrm>
            <a:off x="816429" y="552826"/>
            <a:ext cx="10419723" cy="5511830"/>
            <a:chOff x="1563146" y="750083"/>
            <a:chExt cx="9977805" cy="5511830"/>
          </a:xfrm>
          <a:noFill/>
        </p:grpSpPr>
        <p:sp>
          <p:nvSpPr>
            <p:cNvPr id="11" name="TextBox 10"/>
            <p:cNvSpPr txBox="1"/>
            <p:nvPr/>
          </p:nvSpPr>
          <p:spPr>
            <a:xfrm>
              <a:off x="1564613" y="1295233"/>
              <a:ext cx="9976338" cy="2308324"/>
            </a:xfrm>
            <a:prstGeom prst="rect">
              <a:avLst/>
            </a:prstGeom>
            <a:grpFill/>
          </p:spPr>
          <p:txBody>
            <a:bodyPr wrap="square" rtlCol="0">
              <a:spAutoFit/>
            </a:bodyPr>
            <a:lstStyle/>
            <a:p>
              <a:pPr algn="just" rtl="1"/>
              <a:r>
                <a:rPr lang="fa-IR" b="1" dirty="0" smtClean="0">
                  <a:cs typeface="B Lotus" panose="00000400000000000000" pitchFamily="2" charset="-78"/>
                </a:rPr>
                <a:t>طرح مطالعاتی با عنوان «سند </a:t>
              </a:r>
              <a:r>
                <a:rPr lang="fa-IR" b="1" dirty="0">
                  <a:cs typeface="B Lotus" panose="00000400000000000000" pitchFamily="2" charset="-78"/>
                </a:rPr>
                <a:t>جامع نظام توزیع کالا در ایران</a:t>
              </a:r>
              <a:r>
                <a:rPr lang="fa-IR" b="1" dirty="0" smtClean="0">
                  <a:cs typeface="B Lotus" panose="00000400000000000000" pitchFamily="2" charset="-78"/>
                </a:rPr>
                <a:t>» به عنوان یکی از طرحهای اقتصاد مقاومتی است که با هدف انسجام‌بخشی به چارچوب‌های قانونی حاکم بر عاملان توزیع کالا در کشور تعریف شده است. طرح مذکور با محوریت وزارت صنعت، معدن و تجارت (معاونت بازرگانی داخلی) و از طریق موسسه مطالعات و پژوهشهای بازرگانی در حال انجام می‌باشد. </a:t>
              </a:r>
            </a:p>
            <a:p>
              <a:pPr algn="just" rtl="1"/>
              <a:endParaRPr lang="en-US" b="1" dirty="0" smtClean="0">
                <a:cs typeface="B Lotus" panose="00000400000000000000" pitchFamily="2" charset="-78"/>
              </a:endParaRPr>
            </a:p>
            <a:p>
              <a:pPr algn="just" rtl="1"/>
              <a:r>
                <a:rPr lang="fa-IR" b="1" dirty="0" smtClean="0">
                  <a:cs typeface="B Lotus" panose="00000400000000000000" pitchFamily="2" charset="-78"/>
                </a:rPr>
                <a:t>مجموعه </a:t>
              </a:r>
              <a:r>
                <a:rPr lang="fa-IR" b="1" dirty="0">
                  <a:cs typeface="B Lotus" panose="00000400000000000000" pitchFamily="2" charset="-78"/>
                </a:rPr>
                <a:t>حاضر مشتمل بر نتایج حاصل از «بررسی تطبیقی تجربیات کشورهای منتخب در مدیریت نظام توزیع» به عنوان یکی از اسناد پشتیبان </a:t>
              </a:r>
              <a:r>
                <a:rPr lang="fa-IR" b="1" dirty="0" smtClean="0">
                  <a:cs typeface="B Lotus" panose="00000400000000000000" pitchFamily="2" charset="-78"/>
                </a:rPr>
                <a:t>طرح مذکور به‌شمار </a:t>
              </a:r>
              <a:r>
                <a:rPr lang="fa-IR" b="1" dirty="0">
                  <a:cs typeface="B Lotus" panose="00000400000000000000" pitchFamily="2" charset="-78"/>
                </a:rPr>
                <a:t>می‌رود که در آن تلاش شده است با شناسایی محورهای کلیدی مدیریت نظام توزیع در کشورهای منتخب جهان (هندوستان، مالزی، ترکیه،‌ آلمان و استرالیا)، نسبت به احصای خطوط راهنما در فرآیند سیاست‌گذاری حوزه توزیع ایران اقدام گردد.</a:t>
              </a:r>
            </a:p>
          </p:txBody>
        </p:sp>
        <p:sp>
          <p:nvSpPr>
            <p:cNvPr id="12" name="TextBox 11"/>
            <p:cNvSpPr txBox="1"/>
            <p:nvPr/>
          </p:nvSpPr>
          <p:spPr>
            <a:xfrm>
              <a:off x="1563146" y="3790327"/>
              <a:ext cx="9976338" cy="1754326"/>
            </a:xfrm>
            <a:prstGeom prst="rect">
              <a:avLst/>
            </a:prstGeom>
            <a:grpFill/>
          </p:spPr>
          <p:txBody>
            <a:bodyPr wrap="square" rtlCol="0">
              <a:spAutoFit/>
            </a:bodyPr>
            <a:lstStyle/>
            <a:p>
              <a:pPr algn="just" rtl="1">
                <a:spcBef>
                  <a:spcPts val="1200"/>
                </a:spcBef>
              </a:pPr>
              <a:r>
                <a:rPr lang="fa-IR" b="1" dirty="0">
                  <a:cs typeface="B Lotus" panose="00000400000000000000" pitchFamily="2" charset="-78"/>
                </a:rPr>
                <a:t>در این ارتباط، ضمن معرفی مراحل مختلف تحول در نظام توزیع در تجربیات جهانی به‌صورت: 1- </a:t>
              </a:r>
              <a:r>
                <a:rPr lang="fa-IR" b="1" dirty="0" smtClean="0">
                  <a:cs typeface="B Lotus" panose="00000400000000000000" pitchFamily="2" charset="-78"/>
                </a:rPr>
                <a:t>بدوی (</a:t>
              </a:r>
              <a:r>
                <a:rPr lang="en-US" b="1" dirty="0" smtClean="0">
                  <a:cs typeface="B Lotus" panose="00000400000000000000" pitchFamily="2" charset="-78"/>
                </a:rPr>
                <a:t>pre-institutional</a:t>
              </a:r>
              <a:r>
                <a:rPr lang="fa-IR" b="1" dirty="0" smtClean="0">
                  <a:cs typeface="B Lotus" panose="00000400000000000000" pitchFamily="2" charset="-78"/>
                </a:rPr>
                <a:t>)، </a:t>
              </a:r>
              <a:r>
                <a:rPr lang="fa-IR" b="1" dirty="0">
                  <a:cs typeface="B Lotus" panose="00000400000000000000" pitchFamily="2" charset="-78"/>
                </a:rPr>
                <a:t>2- </a:t>
              </a:r>
              <a:r>
                <a:rPr lang="fa-IR" b="1" dirty="0" smtClean="0">
                  <a:cs typeface="B Lotus" panose="00000400000000000000" pitchFamily="2" charset="-78"/>
                </a:rPr>
                <a:t>در حال ظهور (</a:t>
              </a:r>
              <a:r>
                <a:rPr lang="en-US" b="1" dirty="0" smtClean="0">
                  <a:cs typeface="B Lotus" panose="00000400000000000000" pitchFamily="2" charset="-78"/>
                </a:rPr>
                <a:t>emerging</a:t>
              </a:r>
              <a:r>
                <a:rPr lang="fa-IR" b="1" dirty="0" smtClean="0">
                  <a:cs typeface="B Lotus" panose="00000400000000000000" pitchFamily="2" charset="-78"/>
                </a:rPr>
                <a:t>)، </a:t>
              </a:r>
              <a:r>
                <a:rPr lang="fa-IR" b="1" dirty="0">
                  <a:cs typeface="B Lotus" panose="00000400000000000000" pitchFamily="2" charset="-78"/>
                </a:rPr>
                <a:t>3- در حال </a:t>
              </a:r>
              <a:r>
                <a:rPr lang="fa-IR" b="1" dirty="0" smtClean="0">
                  <a:cs typeface="B Lotus" panose="00000400000000000000" pitchFamily="2" charset="-78"/>
                </a:rPr>
                <a:t>بلوغ (</a:t>
              </a:r>
              <a:r>
                <a:rPr lang="en-US" b="1" dirty="0" smtClean="0">
                  <a:cs typeface="B Lotus" panose="00000400000000000000" pitchFamily="2" charset="-78"/>
                </a:rPr>
                <a:t>maturing</a:t>
              </a:r>
              <a:r>
                <a:rPr lang="fa-IR" b="1" dirty="0" smtClean="0">
                  <a:cs typeface="B Lotus" panose="00000400000000000000" pitchFamily="2" charset="-78"/>
                </a:rPr>
                <a:t>)، </a:t>
              </a:r>
              <a:r>
                <a:rPr lang="fa-IR" b="1" dirty="0">
                  <a:cs typeface="B Lotus" panose="00000400000000000000" pitchFamily="2" charset="-78"/>
                </a:rPr>
                <a:t>4- بالغ </a:t>
              </a:r>
              <a:r>
                <a:rPr lang="fa-IR" b="1" dirty="0" smtClean="0">
                  <a:cs typeface="B Lotus" panose="00000400000000000000" pitchFamily="2" charset="-78"/>
                </a:rPr>
                <a:t>(</a:t>
              </a:r>
              <a:r>
                <a:rPr lang="en-US" b="1" dirty="0" smtClean="0">
                  <a:cs typeface="B Lotus" panose="00000400000000000000" pitchFamily="2" charset="-78"/>
                </a:rPr>
                <a:t>matured</a:t>
              </a:r>
              <a:r>
                <a:rPr lang="fa-IR" b="1" dirty="0" smtClean="0">
                  <a:cs typeface="B Lotus" panose="00000400000000000000" pitchFamily="2" charset="-78"/>
                </a:rPr>
                <a:t>) و </a:t>
              </a:r>
              <a:r>
                <a:rPr lang="fa-IR" b="1" dirty="0">
                  <a:cs typeface="B Lotus" panose="00000400000000000000" pitchFamily="2" charset="-78"/>
                </a:rPr>
                <a:t>5- </a:t>
              </a:r>
              <a:r>
                <a:rPr lang="fa-IR" b="1" dirty="0" smtClean="0">
                  <a:cs typeface="B Lotus" panose="00000400000000000000" pitchFamily="2" charset="-78"/>
                </a:rPr>
                <a:t>پیشرفته (</a:t>
              </a:r>
              <a:r>
                <a:rPr lang="en-US" b="1" dirty="0" smtClean="0">
                  <a:cs typeface="B Lotus" panose="00000400000000000000" pitchFamily="2" charset="-78"/>
                </a:rPr>
                <a:t>advanced</a:t>
              </a:r>
              <a:r>
                <a:rPr lang="fa-IR" b="1" dirty="0" smtClean="0">
                  <a:cs typeface="B Lotus" panose="00000400000000000000" pitchFamily="2" charset="-78"/>
                </a:rPr>
                <a:t>)، </a:t>
              </a:r>
              <a:r>
                <a:rPr lang="fa-IR" b="1" dirty="0">
                  <a:cs typeface="B Lotus" panose="00000400000000000000" pitchFamily="2" charset="-78"/>
                </a:rPr>
                <a:t>به تبیین تفاوت‌های هر یک برحسب مولفه‌های مختلف مانند ساختار نظام توزیع (ترکیب و سهم بازیگران سنتی و مدرن، الگوی روابط میان بازیگران، ...)،‌ شرایط تدارک کالا و نقش تنظیم بازاری دولت (الگوی رصد و پایش تحولات بازار، روش‌های قیمت گذاری و ممانعت از تشتت قیمت، الگوی بازرسی و نظارت)، جایگاه تشکل‌های تولیدکننده و مصرف‌کننده در راستای امور حاکمیتی و بررسی تفصیلی تجربه کشورهای مورد بررسی به تفکیک هر یک از مولفه</a:t>
              </a:r>
              <a:r>
                <a:rPr lang="fa-IR" sz="100" b="1" dirty="0">
                  <a:cs typeface="B Lotus" panose="00000400000000000000" pitchFamily="2" charset="-78"/>
                </a:rPr>
                <a:t> </a:t>
              </a:r>
              <a:r>
                <a:rPr lang="fa-IR" b="1" dirty="0">
                  <a:cs typeface="B Lotus" panose="00000400000000000000" pitchFamily="2" charset="-78"/>
                </a:rPr>
                <a:t>های برشمرده پرداخته شده است. </a:t>
              </a:r>
              <a:endParaRPr lang="en-US" dirty="0">
                <a:cs typeface="B Lotus" panose="00000400000000000000" pitchFamily="2" charset="-78"/>
              </a:endParaRPr>
            </a:p>
          </p:txBody>
        </p:sp>
        <p:sp>
          <p:nvSpPr>
            <p:cNvPr id="13" name="TextBox 12"/>
            <p:cNvSpPr txBox="1"/>
            <p:nvPr/>
          </p:nvSpPr>
          <p:spPr>
            <a:xfrm>
              <a:off x="9927771" y="750083"/>
              <a:ext cx="1613180" cy="461665"/>
            </a:xfrm>
            <a:prstGeom prst="rect">
              <a:avLst/>
            </a:prstGeom>
            <a:grp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just" rtl="1">
                <a:spcBef>
                  <a:spcPts val="1200"/>
                </a:spcBef>
              </a:pPr>
              <a:r>
                <a:rPr lang="fa-IR" sz="2400" b="1" dirty="0">
                  <a:ln/>
                  <a:solidFill>
                    <a:schemeClr val="accent3"/>
                  </a:solidFill>
                  <a:cs typeface="B Lotus" panose="00000400000000000000" pitchFamily="2" charset="-78"/>
                </a:rPr>
                <a:t>معرفی مطالعه: </a:t>
              </a:r>
              <a:endParaRPr lang="en-US" sz="2400" b="1" dirty="0">
                <a:ln/>
                <a:solidFill>
                  <a:schemeClr val="accent3"/>
                </a:solidFill>
                <a:cs typeface="B Lotus" panose="00000400000000000000" pitchFamily="2" charset="-78"/>
              </a:endParaRPr>
            </a:p>
          </p:txBody>
        </p:sp>
        <p:sp>
          <p:nvSpPr>
            <p:cNvPr id="14" name="TextBox 13"/>
            <p:cNvSpPr txBox="1"/>
            <p:nvPr/>
          </p:nvSpPr>
          <p:spPr>
            <a:xfrm>
              <a:off x="1563146" y="5615582"/>
              <a:ext cx="9976338" cy="646331"/>
            </a:xfrm>
            <a:prstGeom prst="rect">
              <a:avLst/>
            </a:prstGeom>
            <a:grpFill/>
          </p:spPr>
          <p:txBody>
            <a:bodyPr wrap="square" rtlCol="0">
              <a:spAutoFit/>
            </a:bodyPr>
            <a:lstStyle/>
            <a:p>
              <a:pPr algn="just" rtl="1">
                <a:spcBef>
                  <a:spcPts val="1200"/>
                </a:spcBef>
              </a:pPr>
              <a:r>
                <a:rPr lang="fa-IR" b="1" dirty="0">
                  <a:cs typeface="B Lotus" panose="00000400000000000000" pitchFamily="2" charset="-78"/>
                </a:rPr>
                <a:t>این مطالعه به</a:t>
              </a:r>
              <a:r>
                <a:rPr lang="fa-IR" sz="100" b="1" dirty="0">
                  <a:cs typeface="B Lotus" panose="00000400000000000000" pitchFamily="2" charset="-78"/>
                </a:rPr>
                <a:t> </a:t>
              </a:r>
              <a:r>
                <a:rPr lang="fa-IR" b="1" dirty="0">
                  <a:cs typeface="B Lotus" panose="00000400000000000000" pitchFamily="2" charset="-78"/>
                </a:rPr>
                <a:t>عنوان چکیده یکی از اسناد پشتیبان «سند جامع نظام توزیع کالا در ایران» محسوب می‌شود و خروجی‌های منتج از آن در راستای تعیین مسیر حرکت توسعه نظام توزیع در ایران مورد استفاده قرار گرفته است. </a:t>
              </a:r>
              <a:endParaRPr lang="en-US" dirty="0">
                <a:cs typeface="B Lotus" panose="00000400000000000000" pitchFamily="2" charset="-78"/>
              </a:endParaRPr>
            </a:p>
          </p:txBody>
        </p:sp>
      </p:grpSp>
      <p:sp>
        <p:nvSpPr>
          <p:cNvPr id="6" name="TextBox 5"/>
          <p:cNvSpPr txBox="1"/>
          <p:nvPr/>
        </p:nvSpPr>
        <p:spPr>
          <a:xfrm>
            <a:off x="324059" y="6331139"/>
            <a:ext cx="492370" cy="369332"/>
          </a:xfrm>
          <a:prstGeom prst="rect">
            <a:avLst/>
          </a:prstGeom>
          <a:noFill/>
        </p:spPr>
        <p:txBody>
          <a:bodyPr wrap="square" rtlCol="0">
            <a:spAutoFit/>
          </a:bodyPr>
          <a:lstStyle/>
          <a:p>
            <a:r>
              <a:rPr lang="fa-IR" dirty="0" smtClean="0"/>
              <a:t>3</a:t>
            </a:r>
            <a:endParaRPr lang="en-US" dirty="0"/>
          </a:p>
        </p:txBody>
      </p:sp>
    </p:spTree>
    <p:extLst>
      <p:ext uri="{BB962C8B-B14F-4D97-AF65-F5344CB8AC3E}">
        <p14:creationId xmlns:p14="http://schemas.microsoft.com/office/powerpoint/2010/main" val="3173532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8F50E3-BAFF-4644-B9E7-1A043AD5ECAF}"/>
              </a:ext>
            </a:extLst>
          </p:cNvPr>
          <p:cNvPicPr>
            <a:picLocks noChangeAspect="1"/>
          </p:cNvPicPr>
          <p:nvPr/>
        </p:nvPicPr>
        <p:blipFill>
          <a:blip r:embed="rId4"/>
          <a:stretch>
            <a:fillRect/>
          </a:stretch>
        </p:blipFill>
        <p:spPr>
          <a:xfrm>
            <a:off x="0" y="0"/>
            <a:ext cx="5061946" cy="3429000"/>
          </a:xfrm>
          <a:prstGeom prst="rect">
            <a:avLst/>
          </a:prstGeom>
          <a:effectLst>
            <a:reflection blurRad="6350" stA="50000" endA="300" endPos="90000" dir="5400000" sy="-100000" algn="bl" rotWithShape="0"/>
            <a:softEdge rad="190500"/>
          </a:effectLst>
        </p:spPr>
      </p:pic>
      <p:sp>
        <p:nvSpPr>
          <p:cNvPr id="2" name="Title 1">
            <a:extLst>
              <a:ext uri="{FF2B5EF4-FFF2-40B4-BE49-F238E27FC236}">
                <a16:creationId xmlns:a16="http://schemas.microsoft.com/office/drawing/2014/main" id="{78DF0DB3-CA24-4066-A548-318F14FEC13D}"/>
              </a:ext>
            </a:extLst>
          </p:cNvPr>
          <p:cNvSpPr>
            <a:spLocks noGrp="1"/>
          </p:cNvSpPr>
          <p:nvPr>
            <p:ph type="title"/>
          </p:nvPr>
        </p:nvSpPr>
        <p:spPr>
          <a:xfrm>
            <a:off x="5061946" y="-152400"/>
            <a:ext cx="6804950" cy="1325563"/>
          </a:xfrm>
          <a:scene3d>
            <a:camera prst="perspectiveBelow"/>
            <a:lightRig rig="threePt" dir="t"/>
          </a:scene3d>
          <a:sp3d>
            <a:bevelT prst="angle"/>
          </a:sp3d>
        </p:spPr>
        <p:txBody>
          <a:bodyPr>
            <a:normAutofit/>
            <a:scene3d>
              <a:camera prst="perspectiveBelow"/>
              <a:lightRig rig="threePt" dir="t"/>
            </a:scene3d>
            <a:sp3d extrusionH="57150">
              <a:bevelT w="38100" h="38100" prst="angle"/>
            </a:sp3d>
          </a:bodyPr>
          <a:lstStyle/>
          <a:p>
            <a:pPr algn="r" rtl="1"/>
            <a:r>
              <a:rPr lang="fa-IR" sz="2800" b="1" dirty="0">
                <a:ln/>
                <a:solidFill>
                  <a:srgbClr val="53A350"/>
                </a:solidFill>
                <a:cs typeface="B Traffic" panose="00000400000000000000" pitchFamily="2" charset="-78"/>
              </a:rPr>
              <a:t>فهرست</a:t>
            </a:r>
            <a:r>
              <a:rPr lang="fa-IR" sz="2800" dirty="0">
                <a:cs typeface="B Traffic" panose="00000400000000000000" pitchFamily="2" charset="-78"/>
              </a:rPr>
              <a:t> </a:t>
            </a:r>
            <a:r>
              <a:rPr lang="fa-IR" sz="2800" b="1" dirty="0">
                <a:ln/>
                <a:solidFill>
                  <a:srgbClr val="53A350"/>
                </a:solidFill>
                <a:cs typeface="B Traffic" panose="00000400000000000000" pitchFamily="2" charset="-78"/>
              </a:rPr>
              <a:t>مطالب</a:t>
            </a:r>
            <a:r>
              <a:rPr lang="fa-IR" sz="2800" dirty="0">
                <a:cs typeface="B Traffic" panose="00000400000000000000" pitchFamily="2" charset="-78"/>
              </a:rPr>
              <a:t> </a:t>
            </a:r>
            <a:endParaRPr lang="en-US" sz="2800" dirty="0">
              <a:cs typeface="B Traffic" panose="00000400000000000000" pitchFamily="2" charset="-78"/>
            </a:endParaRPr>
          </a:p>
        </p:txBody>
      </p:sp>
      <p:sp>
        <p:nvSpPr>
          <p:cNvPr id="6" name="TextBox 5"/>
          <p:cNvSpPr txBox="1"/>
          <p:nvPr/>
        </p:nvSpPr>
        <p:spPr>
          <a:xfrm>
            <a:off x="324059" y="6331139"/>
            <a:ext cx="492370" cy="369332"/>
          </a:xfrm>
          <a:prstGeom prst="rect">
            <a:avLst/>
          </a:prstGeom>
          <a:noFill/>
        </p:spPr>
        <p:txBody>
          <a:bodyPr wrap="square" rtlCol="0">
            <a:spAutoFit/>
          </a:bodyPr>
          <a:lstStyle/>
          <a:p>
            <a:r>
              <a:rPr lang="fa-IR" dirty="0" smtClean="0"/>
              <a:t>4</a:t>
            </a:r>
            <a:endParaRPr lang="en-US" dirty="0"/>
          </a:p>
        </p:txBody>
      </p:sp>
      <p:grpSp>
        <p:nvGrpSpPr>
          <p:cNvPr id="8" name="Group 7"/>
          <p:cNvGrpSpPr/>
          <p:nvPr/>
        </p:nvGrpSpPr>
        <p:grpSpPr>
          <a:xfrm>
            <a:off x="4944714" y="1016013"/>
            <a:ext cx="7039414" cy="3385542"/>
            <a:chOff x="4944714" y="1016013"/>
            <a:chExt cx="7039414" cy="3385542"/>
          </a:xfrm>
        </p:grpSpPr>
        <p:sp>
          <p:nvSpPr>
            <p:cNvPr id="5" name="TextBox 4">
              <a:extLst>
                <a:ext uri="{FF2B5EF4-FFF2-40B4-BE49-F238E27FC236}">
                  <a16:creationId xmlns:a16="http://schemas.microsoft.com/office/drawing/2014/main" id="{0B1260B0-9F10-4CF7-A143-CBE5CFDE1E46}"/>
                </a:ext>
              </a:extLst>
            </p:cNvPr>
            <p:cNvSpPr txBox="1"/>
            <p:nvPr/>
          </p:nvSpPr>
          <p:spPr>
            <a:xfrm>
              <a:off x="5615354" y="1016013"/>
              <a:ext cx="6368774" cy="3385542"/>
            </a:xfrm>
            <a:prstGeom prst="rect">
              <a:avLst/>
            </a:prstGeom>
            <a:noFill/>
          </p:spPr>
          <p:txBody>
            <a:bodyPr wrap="square" rtlCol="0">
              <a:spAutoFit/>
            </a:bodyPr>
            <a:lstStyle/>
            <a:p>
              <a:pPr marL="517525" algn="r" rtl="1"/>
              <a:r>
                <a:rPr lang="fa-IR" dirty="0" smtClean="0">
                  <a:solidFill>
                    <a:schemeClr val="tx1">
                      <a:lumMod val="95000"/>
                      <a:lumOff val="5000"/>
                    </a:schemeClr>
                  </a:solidFill>
                  <a:cs typeface="B Traffic" panose="00000400000000000000" pitchFamily="2" charset="-78"/>
                </a:rPr>
                <a:t>1-</a:t>
              </a:r>
              <a:r>
                <a:rPr lang="en-US" dirty="0" smtClean="0">
                  <a:solidFill>
                    <a:schemeClr val="tx1">
                      <a:lumMod val="95000"/>
                      <a:lumOff val="5000"/>
                    </a:schemeClr>
                  </a:solidFill>
                  <a:cs typeface="B Traffic" panose="00000400000000000000" pitchFamily="2" charset="-78"/>
                </a:rPr>
                <a:t> </a:t>
              </a:r>
              <a:r>
                <a:rPr lang="fa-IR" dirty="0">
                  <a:solidFill>
                    <a:schemeClr val="tx1">
                      <a:lumMod val="95000"/>
                      <a:lumOff val="5000"/>
                    </a:schemeClr>
                  </a:solidFill>
                  <a:cs typeface="B Traffic" panose="00000400000000000000" pitchFamily="2" charset="-78"/>
                </a:rPr>
                <a:t>روشهای برخورد با بخش مدرن در برابر بخش سنتی</a:t>
              </a:r>
              <a:endParaRPr lang="en-US" dirty="0">
                <a:solidFill>
                  <a:schemeClr val="tx1">
                    <a:lumMod val="95000"/>
                    <a:lumOff val="5000"/>
                  </a:schemeClr>
                </a:solidFill>
                <a:cs typeface="B Traffic" panose="00000400000000000000" pitchFamily="2" charset="-78"/>
              </a:endParaRPr>
            </a:p>
            <a:p>
              <a:pPr marL="517525" algn="r" rtl="1"/>
              <a:r>
                <a:rPr lang="fa-IR" dirty="0">
                  <a:solidFill>
                    <a:schemeClr val="tx1">
                      <a:lumMod val="95000"/>
                      <a:lumOff val="5000"/>
                    </a:schemeClr>
                  </a:solidFill>
                  <a:cs typeface="B Traffic" panose="00000400000000000000" pitchFamily="2" charset="-78"/>
                </a:rPr>
                <a:t>2. الگوی برخورد با توزیع کنندگان سازمان نیافته </a:t>
              </a:r>
              <a:endParaRPr lang="fa-IR" dirty="0" smtClean="0">
                <a:solidFill>
                  <a:schemeClr val="tx1">
                    <a:lumMod val="95000"/>
                    <a:lumOff val="5000"/>
                  </a:schemeClr>
                </a:solidFill>
                <a:cs typeface="B Traffic" panose="00000400000000000000" pitchFamily="2" charset="-78"/>
              </a:endParaRPr>
            </a:p>
            <a:p>
              <a:pPr marL="517525" algn="r" rtl="1"/>
              <a:r>
                <a:rPr lang="fa-IR" dirty="0" smtClean="0">
                  <a:solidFill>
                    <a:schemeClr val="tx1">
                      <a:lumMod val="95000"/>
                      <a:lumOff val="5000"/>
                    </a:schemeClr>
                  </a:solidFill>
                  <a:cs typeface="B Traffic" panose="00000400000000000000" pitchFamily="2" charset="-78"/>
                </a:rPr>
                <a:t>3</a:t>
              </a:r>
              <a:r>
                <a:rPr lang="fa-IR" dirty="0">
                  <a:solidFill>
                    <a:schemeClr val="tx1">
                      <a:lumMod val="95000"/>
                      <a:lumOff val="5000"/>
                    </a:schemeClr>
                  </a:solidFill>
                  <a:cs typeface="B Traffic" panose="00000400000000000000" pitchFamily="2" charset="-78"/>
                </a:rPr>
                <a:t>. </a:t>
              </a:r>
              <a:r>
                <a:rPr lang="fa-IR" dirty="0" smtClean="0">
                  <a:solidFill>
                    <a:schemeClr val="tx1">
                      <a:lumMod val="95000"/>
                      <a:lumOff val="5000"/>
                    </a:schemeClr>
                  </a:solidFill>
                  <a:cs typeface="B Traffic" panose="00000400000000000000" pitchFamily="2" charset="-78"/>
                </a:rPr>
                <a:t>روش‌های افزایش </a:t>
              </a:r>
              <a:r>
                <a:rPr lang="fa-IR" dirty="0">
                  <a:solidFill>
                    <a:schemeClr val="tx1">
                      <a:lumMod val="95000"/>
                      <a:lumOff val="5000"/>
                    </a:schemeClr>
                  </a:solidFill>
                  <a:cs typeface="B Traffic" panose="00000400000000000000" pitchFamily="2" charset="-78"/>
                </a:rPr>
                <a:t>سهم </a:t>
              </a:r>
              <a:r>
                <a:rPr lang="fa-IR" dirty="0" smtClean="0">
                  <a:solidFill>
                    <a:schemeClr val="tx1">
                      <a:lumMod val="95000"/>
                      <a:lumOff val="5000"/>
                    </a:schemeClr>
                  </a:solidFill>
                  <a:cs typeface="B Traffic" panose="00000400000000000000" pitchFamily="2" charset="-78"/>
                </a:rPr>
                <a:t>نیروی </a:t>
              </a:r>
              <a:r>
                <a:rPr lang="fa-IR" dirty="0">
                  <a:solidFill>
                    <a:schemeClr val="tx1">
                      <a:lumMod val="95000"/>
                      <a:lumOff val="5000"/>
                    </a:schemeClr>
                  </a:solidFill>
                  <a:cs typeface="B Traffic" panose="00000400000000000000" pitchFamily="2" charset="-78"/>
                </a:rPr>
                <a:t>انسانی متخصص </a:t>
              </a:r>
              <a:r>
                <a:rPr lang="fa-IR" dirty="0" smtClean="0">
                  <a:solidFill>
                    <a:schemeClr val="tx1">
                      <a:lumMod val="95000"/>
                      <a:lumOff val="5000"/>
                    </a:schemeClr>
                  </a:solidFill>
                  <a:cs typeface="B Traffic" panose="00000400000000000000" pitchFamily="2" charset="-78"/>
                </a:rPr>
                <a:t>در</a:t>
              </a:r>
              <a:r>
                <a:rPr lang="fa-IR" dirty="0">
                  <a:solidFill>
                    <a:schemeClr val="tx1">
                      <a:lumMod val="95000"/>
                      <a:lumOff val="5000"/>
                    </a:schemeClr>
                  </a:solidFill>
                  <a:cs typeface="B Traffic" panose="00000400000000000000" pitchFamily="2" charset="-78"/>
                </a:rPr>
                <a:t>بخش توزیع </a:t>
              </a:r>
              <a:endParaRPr lang="en-US" dirty="0">
                <a:solidFill>
                  <a:schemeClr val="tx1">
                    <a:lumMod val="95000"/>
                    <a:lumOff val="5000"/>
                  </a:schemeClr>
                </a:solidFill>
                <a:cs typeface="B Traffic" panose="00000400000000000000" pitchFamily="2" charset="-78"/>
              </a:endParaRPr>
            </a:p>
            <a:p>
              <a:pPr marL="517525" algn="r" rtl="1"/>
              <a:r>
                <a:rPr lang="fa-IR" dirty="0">
                  <a:solidFill>
                    <a:schemeClr val="tx1">
                      <a:lumMod val="95000"/>
                      <a:lumOff val="5000"/>
                    </a:schemeClr>
                  </a:solidFill>
                  <a:cs typeface="B Traffic" panose="00000400000000000000" pitchFamily="2" charset="-78"/>
                </a:rPr>
                <a:t>4. روشهای تجهیز واحدها به ابزارها و روشهای نوین </a:t>
              </a:r>
              <a:endParaRPr lang="en-US" dirty="0">
                <a:solidFill>
                  <a:schemeClr val="tx1">
                    <a:lumMod val="95000"/>
                    <a:lumOff val="5000"/>
                  </a:schemeClr>
                </a:solidFill>
                <a:cs typeface="B Traffic" panose="00000400000000000000" pitchFamily="2" charset="-78"/>
              </a:endParaRPr>
            </a:p>
            <a:p>
              <a:pPr marL="517525" algn="r" rtl="1"/>
              <a:r>
                <a:rPr lang="fa-IR" dirty="0">
                  <a:solidFill>
                    <a:schemeClr val="tx1">
                      <a:lumMod val="95000"/>
                      <a:lumOff val="5000"/>
                    </a:schemeClr>
                  </a:solidFill>
                  <a:cs typeface="B Traffic" panose="00000400000000000000" pitchFamily="2" charset="-78"/>
                </a:rPr>
                <a:t>5. روشهای توسعه زیرساختهای پشتیبان توزیع </a:t>
              </a:r>
              <a:endParaRPr lang="en-US" dirty="0">
                <a:solidFill>
                  <a:schemeClr val="tx1">
                    <a:lumMod val="95000"/>
                    <a:lumOff val="5000"/>
                  </a:schemeClr>
                </a:solidFill>
                <a:cs typeface="B Traffic" panose="00000400000000000000" pitchFamily="2" charset="-78"/>
              </a:endParaRPr>
            </a:p>
            <a:p>
              <a:pPr marL="714375" indent="-196850" algn="just" rtl="1"/>
              <a:r>
                <a:rPr lang="fa-IR" dirty="0">
                  <a:solidFill>
                    <a:schemeClr val="tx1">
                      <a:lumMod val="95000"/>
                      <a:lumOff val="5000"/>
                    </a:schemeClr>
                  </a:solidFill>
                  <a:cs typeface="B Traffic" panose="00000400000000000000" pitchFamily="2" charset="-78"/>
                </a:rPr>
                <a:t>6. </a:t>
              </a:r>
              <a:r>
                <a:rPr lang="fa-IR" dirty="0" smtClean="0">
                  <a:solidFill>
                    <a:schemeClr val="tx1">
                      <a:lumMod val="95000"/>
                      <a:lumOff val="5000"/>
                    </a:schemeClr>
                  </a:solidFill>
                  <a:cs typeface="B Traffic" panose="00000400000000000000" pitchFamily="2" charset="-78"/>
                </a:rPr>
                <a:t>رفع دوگانگی در </a:t>
              </a:r>
              <a:r>
                <a:rPr lang="fa-IR" dirty="0">
                  <a:solidFill>
                    <a:schemeClr val="tx1">
                      <a:lumMod val="95000"/>
                      <a:lumOff val="5000"/>
                    </a:schemeClr>
                  </a:solidFill>
                  <a:cs typeface="B Traffic" panose="00000400000000000000" pitchFamily="2" charset="-78"/>
                </a:rPr>
                <a:t>سازوکارهای توزیعی: </a:t>
              </a:r>
              <a:r>
                <a:rPr lang="fa-IR" dirty="0" smtClean="0">
                  <a:solidFill>
                    <a:schemeClr val="tx1">
                      <a:lumMod val="95000"/>
                      <a:lumOff val="5000"/>
                    </a:schemeClr>
                  </a:solidFill>
                  <a:cs typeface="B Traffic" panose="00000400000000000000" pitchFamily="2" charset="-78"/>
                </a:rPr>
                <a:t>روش‌های </a:t>
              </a:r>
              <a:r>
                <a:rPr lang="fa-IR" dirty="0">
                  <a:solidFill>
                    <a:schemeClr val="tx1">
                      <a:lumMod val="95000"/>
                      <a:lumOff val="5000"/>
                    </a:schemeClr>
                  </a:solidFill>
                  <a:cs typeface="B Traffic" panose="00000400000000000000" pitchFamily="2" charset="-78"/>
                </a:rPr>
                <a:t>تمرکزبخشی به مدیریت امور توزیع </a:t>
              </a:r>
              <a:endParaRPr lang="en-US" dirty="0">
                <a:solidFill>
                  <a:schemeClr val="tx1">
                    <a:lumMod val="95000"/>
                    <a:lumOff val="5000"/>
                  </a:schemeClr>
                </a:solidFill>
                <a:cs typeface="B Traffic" panose="00000400000000000000" pitchFamily="2" charset="-78"/>
              </a:endParaRPr>
            </a:p>
            <a:p>
              <a:pPr marL="809625" indent="-269875" algn="r" rtl="1"/>
              <a:r>
                <a:rPr lang="fa-IR" dirty="0">
                  <a:solidFill>
                    <a:schemeClr val="tx1">
                      <a:lumMod val="95000"/>
                      <a:lumOff val="5000"/>
                    </a:schemeClr>
                  </a:solidFill>
                  <a:cs typeface="B Traffic" panose="00000400000000000000" pitchFamily="2" charset="-78"/>
                </a:rPr>
                <a:t>7. </a:t>
              </a:r>
              <a:r>
                <a:rPr lang="fa-IR" dirty="0" smtClean="0">
                  <a:solidFill>
                    <a:schemeClr val="tx1">
                      <a:lumMod val="95000"/>
                      <a:lumOff val="5000"/>
                    </a:schemeClr>
                  </a:solidFill>
                  <a:cs typeface="B Traffic" panose="00000400000000000000" pitchFamily="2" charset="-78"/>
                </a:rPr>
                <a:t>اصلاح </a:t>
              </a:r>
              <a:r>
                <a:rPr lang="fa-IR" dirty="0">
                  <a:solidFill>
                    <a:schemeClr val="tx1">
                      <a:lumMod val="95000"/>
                      <a:lumOff val="5000"/>
                    </a:schemeClr>
                  </a:solidFill>
                  <a:cs typeface="B Traffic" panose="00000400000000000000" pitchFamily="2" charset="-78"/>
                </a:rPr>
                <a:t>سازوکارهای بازاری: ابزارهای </a:t>
              </a:r>
              <a:r>
                <a:rPr lang="fa-IR" dirty="0" smtClean="0">
                  <a:solidFill>
                    <a:schemeClr val="tx1">
                      <a:lumMod val="95000"/>
                      <a:lumOff val="5000"/>
                    </a:schemeClr>
                  </a:solidFill>
                  <a:cs typeface="B Traffic" panose="00000400000000000000" pitchFamily="2" charset="-78"/>
                </a:rPr>
                <a:t>ممانعت </a:t>
              </a:r>
              <a:r>
                <a:rPr lang="fa-IR" dirty="0">
                  <a:solidFill>
                    <a:schemeClr val="tx1">
                      <a:lumMod val="95000"/>
                      <a:lumOff val="5000"/>
                    </a:schemeClr>
                  </a:solidFill>
                  <a:cs typeface="B Traffic" panose="00000400000000000000" pitchFamily="2" charset="-78"/>
                </a:rPr>
                <a:t>از تشتت قیمت کالاها در بازار کشورهای مختلف </a:t>
              </a:r>
            </a:p>
            <a:p>
              <a:pPr marL="809625" indent="-269875" algn="r" rtl="1"/>
              <a:r>
                <a:rPr lang="fa-IR" dirty="0">
                  <a:solidFill>
                    <a:schemeClr val="tx1">
                      <a:lumMod val="95000"/>
                      <a:lumOff val="5000"/>
                    </a:schemeClr>
                  </a:solidFill>
                  <a:cs typeface="B Traffic" panose="00000400000000000000" pitchFamily="2" charset="-78"/>
                </a:rPr>
                <a:t>8. انواع روش‌های مداخله دولت در نظام قیمت‌ها</a:t>
              </a:r>
              <a:endParaRPr lang="en-US" dirty="0">
                <a:solidFill>
                  <a:schemeClr val="tx1">
                    <a:lumMod val="95000"/>
                    <a:lumOff val="5000"/>
                  </a:schemeClr>
                </a:solidFill>
                <a:cs typeface="B Traffic" panose="00000400000000000000" pitchFamily="2" charset="-78"/>
              </a:endParaRPr>
            </a:p>
            <a:p>
              <a:pPr marL="809625" indent="-269875" algn="r" rtl="1"/>
              <a:r>
                <a:rPr lang="fa-IR" dirty="0" smtClean="0">
                  <a:solidFill>
                    <a:schemeClr val="tx1">
                      <a:lumMod val="95000"/>
                      <a:lumOff val="5000"/>
                    </a:schemeClr>
                  </a:solidFill>
                  <a:cs typeface="B Traffic" panose="00000400000000000000" pitchFamily="2" charset="-78"/>
                </a:rPr>
                <a:t>9. </a:t>
              </a:r>
              <a:r>
                <a:rPr lang="fa-IR" dirty="0">
                  <a:solidFill>
                    <a:schemeClr val="tx1">
                      <a:lumMod val="95000"/>
                      <a:lumOff val="5000"/>
                    </a:schemeClr>
                  </a:solidFill>
                  <a:cs typeface="B Traffic" panose="00000400000000000000" pitchFamily="2" charset="-78"/>
                </a:rPr>
                <a:t>ابزارهای ایجاد تحول در ساختار توزیع کشورهای منتخب (در مرحله «توزیع در حال ظهور») </a:t>
              </a:r>
              <a:endParaRPr lang="en-US" dirty="0">
                <a:solidFill>
                  <a:schemeClr val="tx1">
                    <a:lumMod val="95000"/>
                    <a:lumOff val="5000"/>
                  </a:schemeClr>
                </a:solidFill>
                <a:cs typeface="B Traffic" panose="00000400000000000000" pitchFamily="2" charset="-78"/>
              </a:endParaRPr>
            </a:p>
          </p:txBody>
        </p:sp>
        <p:sp>
          <p:nvSpPr>
            <p:cNvPr id="7" name="TextBox 6">
              <a:extLst>
                <a:ext uri="{FF2B5EF4-FFF2-40B4-BE49-F238E27FC236}">
                  <a16:creationId xmlns:a16="http://schemas.microsoft.com/office/drawing/2014/main" id="{0B1260B0-9F10-4CF7-A143-CBE5CFDE1E46}"/>
                </a:ext>
              </a:extLst>
            </p:cNvPr>
            <p:cNvSpPr txBox="1"/>
            <p:nvPr/>
          </p:nvSpPr>
          <p:spPr>
            <a:xfrm>
              <a:off x="4944714" y="1016013"/>
              <a:ext cx="435685" cy="3139321"/>
            </a:xfrm>
            <a:prstGeom prst="rect">
              <a:avLst/>
            </a:prstGeom>
            <a:noFill/>
          </p:spPr>
          <p:txBody>
            <a:bodyPr wrap="square" rtlCol="0">
              <a:spAutoFit/>
            </a:bodyPr>
            <a:lstStyle/>
            <a:p>
              <a:pPr algn="r" rtl="1"/>
              <a:r>
                <a:rPr lang="fa-IR" dirty="0" smtClean="0">
                  <a:solidFill>
                    <a:schemeClr val="tx1">
                      <a:lumMod val="95000"/>
                      <a:lumOff val="5000"/>
                    </a:schemeClr>
                  </a:solidFill>
                  <a:cs typeface="B Traffic" panose="00000400000000000000" pitchFamily="2" charset="-78"/>
                </a:rPr>
                <a:t>5</a:t>
              </a:r>
              <a:endParaRPr lang="en-US" dirty="0" smtClean="0">
                <a:solidFill>
                  <a:schemeClr val="tx1">
                    <a:lumMod val="95000"/>
                    <a:lumOff val="5000"/>
                  </a:schemeClr>
                </a:solidFill>
                <a:cs typeface="B Traffic" panose="00000400000000000000" pitchFamily="2" charset="-78"/>
              </a:endParaRPr>
            </a:p>
            <a:p>
              <a:pPr algn="r" rtl="1"/>
              <a:r>
                <a:rPr lang="fa-IR" dirty="0" smtClean="0">
                  <a:solidFill>
                    <a:schemeClr val="tx1">
                      <a:lumMod val="95000"/>
                      <a:lumOff val="5000"/>
                    </a:schemeClr>
                  </a:solidFill>
                  <a:cs typeface="B Traffic" panose="00000400000000000000" pitchFamily="2" charset="-78"/>
                </a:rPr>
                <a:t>7</a:t>
              </a:r>
            </a:p>
            <a:p>
              <a:pPr algn="r" rtl="1"/>
              <a:r>
                <a:rPr lang="fa-IR" dirty="0" smtClean="0">
                  <a:solidFill>
                    <a:schemeClr val="tx1">
                      <a:lumMod val="95000"/>
                      <a:lumOff val="5000"/>
                    </a:schemeClr>
                  </a:solidFill>
                  <a:cs typeface="B Traffic" panose="00000400000000000000" pitchFamily="2" charset="-78"/>
                </a:rPr>
                <a:t>8</a:t>
              </a:r>
              <a:endParaRPr lang="en-US" dirty="0">
                <a:solidFill>
                  <a:schemeClr val="tx1">
                    <a:lumMod val="95000"/>
                    <a:lumOff val="5000"/>
                  </a:schemeClr>
                </a:solidFill>
                <a:cs typeface="B Traffic" panose="00000400000000000000" pitchFamily="2" charset="-78"/>
              </a:endParaRPr>
            </a:p>
            <a:p>
              <a:pPr algn="r" rtl="1"/>
              <a:r>
                <a:rPr lang="fa-IR" dirty="0" smtClean="0">
                  <a:solidFill>
                    <a:schemeClr val="tx1">
                      <a:lumMod val="95000"/>
                      <a:lumOff val="5000"/>
                    </a:schemeClr>
                  </a:solidFill>
                  <a:cs typeface="B Traffic" panose="00000400000000000000" pitchFamily="2" charset="-78"/>
                </a:rPr>
                <a:t>9</a:t>
              </a:r>
              <a:endParaRPr lang="en-US" dirty="0">
                <a:solidFill>
                  <a:schemeClr val="tx1">
                    <a:lumMod val="95000"/>
                    <a:lumOff val="5000"/>
                  </a:schemeClr>
                </a:solidFill>
                <a:cs typeface="B Traffic" panose="00000400000000000000" pitchFamily="2" charset="-78"/>
              </a:endParaRPr>
            </a:p>
            <a:p>
              <a:pPr algn="r" rtl="1"/>
              <a:r>
                <a:rPr lang="fa-IR" dirty="0" smtClean="0">
                  <a:solidFill>
                    <a:schemeClr val="tx1">
                      <a:lumMod val="95000"/>
                      <a:lumOff val="5000"/>
                    </a:schemeClr>
                  </a:solidFill>
                  <a:cs typeface="B Traffic" panose="00000400000000000000" pitchFamily="2" charset="-78"/>
                </a:rPr>
                <a:t>10</a:t>
              </a:r>
              <a:endParaRPr lang="en-US" dirty="0">
                <a:solidFill>
                  <a:schemeClr val="tx1">
                    <a:lumMod val="95000"/>
                    <a:lumOff val="5000"/>
                  </a:schemeClr>
                </a:solidFill>
                <a:cs typeface="B Traffic" panose="00000400000000000000" pitchFamily="2" charset="-78"/>
              </a:endParaRPr>
            </a:p>
            <a:p>
              <a:pPr algn="r" rtl="1"/>
              <a:r>
                <a:rPr lang="fa-IR" dirty="0" smtClean="0">
                  <a:solidFill>
                    <a:schemeClr val="tx1">
                      <a:lumMod val="95000"/>
                      <a:lumOff val="5000"/>
                    </a:schemeClr>
                  </a:solidFill>
                  <a:cs typeface="B Traffic" panose="00000400000000000000" pitchFamily="2" charset="-78"/>
                </a:rPr>
                <a:t>11</a:t>
              </a:r>
            </a:p>
            <a:p>
              <a:pPr algn="r" rtl="1"/>
              <a:endParaRPr lang="en-US" dirty="0">
                <a:solidFill>
                  <a:schemeClr val="tx1">
                    <a:lumMod val="95000"/>
                    <a:lumOff val="5000"/>
                  </a:schemeClr>
                </a:solidFill>
                <a:cs typeface="B Traffic" panose="00000400000000000000" pitchFamily="2" charset="-78"/>
              </a:endParaRPr>
            </a:p>
            <a:p>
              <a:pPr algn="r" rtl="1"/>
              <a:r>
                <a:rPr lang="fa-IR" dirty="0" smtClean="0">
                  <a:solidFill>
                    <a:schemeClr val="tx1">
                      <a:lumMod val="95000"/>
                      <a:lumOff val="5000"/>
                    </a:schemeClr>
                  </a:solidFill>
                  <a:cs typeface="B Traffic" panose="00000400000000000000" pitchFamily="2" charset="-78"/>
                </a:rPr>
                <a:t>13</a:t>
              </a:r>
            </a:p>
            <a:p>
              <a:pPr algn="r" rtl="1"/>
              <a:endParaRPr lang="fa-IR" dirty="0">
                <a:solidFill>
                  <a:schemeClr val="tx1">
                    <a:lumMod val="95000"/>
                    <a:lumOff val="5000"/>
                  </a:schemeClr>
                </a:solidFill>
                <a:cs typeface="B Traffic" panose="00000400000000000000" pitchFamily="2" charset="-78"/>
              </a:endParaRPr>
            </a:p>
            <a:p>
              <a:pPr algn="r" rtl="1"/>
              <a:r>
                <a:rPr lang="fa-IR" dirty="0" smtClean="0">
                  <a:solidFill>
                    <a:schemeClr val="tx1">
                      <a:lumMod val="95000"/>
                      <a:lumOff val="5000"/>
                    </a:schemeClr>
                  </a:solidFill>
                  <a:cs typeface="B Traffic" panose="00000400000000000000" pitchFamily="2" charset="-78"/>
                </a:rPr>
                <a:t>14</a:t>
              </a:r>
              <a:endParaRPr lang="en-US" dirty="0">
                <a:solidFill>
                  <a:schemeClr val="tx1">
                    <a:lumMod val="95000"/>
                    <a:lumOff val="5000"/>
                  </a:schemeClr>
                </a:solidFill>
                <a:cs typeface="B Traffic" panose="00000400000000000000" pitchFamily="2" charset="-78"/>
              </a:endParaRPr>
            </a:p>
            <a:p>
              <a:pPr algn="r" rtl="1"/>
              <a:r>
                <a:rPr lang="fa-IR" dirty="0" smtClean="0">
                  <a:solidFill>
                    <a:schemeClr val="tx1">
                      <a:lumMod val="95000"/>
                      <a:lumOff val="5000"/>
                    </a:schemeClr>
                  </a:solidFill>
                  <a:cs typeface="B Traffic" panose="00000400000000000000" pitchFamily="2" charset="-78"/>
                </a:rPr>
                <a:t>16</a:t>
              </a:r>
              <a:endParaRPr lang="fa-IR" dirty="0">
                <a:solidFill>
                  <a:schemeClr val="tx1">
                    <a:lumMod val="95000"/>
                    <a:lumOff val="5000"/>
                  </a:schemeClr>
                </a:solidFill>
                <a:cs typeface="B Traffic" panose="00000400000000000000" pitchFamily="2" charset="-78"/>
              </a:endParaRPr>
            </a:p>
          </p:txBody>
        </p:sp>
      </p:grpSp>
    </p:spTree>
    <p:extLst>
      <p:ext uri="{BB962C8B-B14F-4D97-AF65-F5344CB8AC3E}">
        <p14:creationId xmlns:p14="http://schemas.microsoft.com/office/powerpoint/2010/main" val="2252765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0B10CAF-0C69-412D-87B3-C9B7A3D9F29F}"/>
              </a:ext>
            </a:extLst>
          </p:cNvPr>
          <p:cNvSpPr txBox="1"/>
          <p:nvPr/>
        </p:nvSpPr>
        <p:spPr>
          <a:xfrm>
            <a:off x="2625322" y="186195"/>
            <a:ext cx="7196328" cy="523220"/>
          </a:xfrm>
          <a:prstGeom prst="rect">
            <a:avLst/>
          </a:prstGeom>
          <a:noFill/>
        </p:spPr>
        <p:txBody>
          <a:bodyPr wrap="square" rtlCol="0">
            <a:spAutoFit/>
            <a:scene3d>
              <a:camera prst="perspectiveBelow"/>
              <a:lightRig rig="harsh" dir="t"/>
            </a:scene3d>
            <a:sp3d extrusionH="57150" prstMaterial="matte">
              <a:bevelT w="63500" h="12700" prst="angle"/>
              <a:contourClr>
                <a:schemeClr val="bg1">
                  <a:lumMod val="65000"/>
                </a:schemeClr>
              </a:contourClr>
            </a:sp3d>
          </a:bodyPr>
          <a:lstStyle/>
          <a:p>
            <a:pPr algn="just" rtl="1"/>
            <a:r>
              <a:rPr lang="fa-IR" sz="2800" dirty="0">
                <a:solidFill>
                  <a:srgbClr val="FF0000"/>
                </a:solidFill>
                <a:latin typeface="+mj-lt"/>
                <a:ea typeface="+mj-ea"/>
                <a:cs typeface="B Traffic" panose="00000400000000000000" pitchFamily="2" charset="-78"/>
              </a:rPr>
              <a:t>1-</a:t>
            </a:r>
            <a:r>
              <a:rPr lang="en-US" sz="2800" dirty="0">
                <a:solidFill>
                  <a:srgbClr val="FF0000"/>
                </a:solidFill>
                <a:latin typeface="+mj-lt"/>
                <a:ea typeface="+mj-ea"/>
                <a:cs typeface="B Traffic" panose="00000400000000000000" pitchFamily="2" charset="-78"/>
              </a:rPr>
              <a:t> </a:t>
            </a:r>
            <a:r>
              <a:rPr lang="fa-IR" sz="2800" dirty="0">
                <a:solidFill>
                  <a:srgbClr val="FF0000"/>
                </a:solidFill>
                <a:latin typeface="+mj-lt"/>
                <a:ea typeface="+mj-ea"/>
                <a:cs typeface="B Traffic" panose="00000400000000000000" pitchFamily="2" charset="-78"/>
              </a:rPr>
              <a:t>روشهای برخورد با بخش مدرن در برابر بخش سنتی</a:t>
            </a:r>
            <a:endParaRPr lang="en-US" sz="2800" dirty="0">
              <a:solidFill>
                <a:srgbClr val="FF0000"/>
              </a:solidFill>
              <a:latin typeface="+mj-lt"/>
              <a:ea typeface="+mj-ea"/>
              <a:cs typeface="B Traffic" panose="00000400000000000000" pitchFamily="2" charset="-78"/>
            </a:endParaRPr>
          </a:p>
        </p:txBody>
      </p:sp>
      <p:sp>
        <p:nvSpPr>
          <p:cNvPr id="47" name="Rectangle 46">
            <a:extLst>
              <a:ext uri="{FF2B5EF4-FFF2-40B4-BE49-F238E27FC236}">
                <a16:creationId xmlns:a16="http://schemas.microsoft.com/office/drawing/2014/main" id="{1DD95B21-9B22-4D10-A4EC-1D3055051A7D}"/>
              </a:ext>
            </a:extLst>
          </p:cNvPr>
          <p:cNvSpPr/>
          <p:nvPr/>
        </p:nvSpPr>
        <p:spPr>
          <a:xfrm>
            <a:off x="0" y="1919983"/>
            <a:ext cx="12192000" cy="4274340"/>
          </a:xfrm>
          <a:prstGeom prst="rect">
            <a:avLst/>
          </a:prstGeom>
          <a: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artisticTexturizer/>
                      </a14:imgEffect>
                    </a14:imgLayer>
                  </a14:imgProps>
                </a:ext>
              </a:extLst>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9A5FD30C-64DC-4369-ADC2-376885C520A0}"/>
              </a:ext>
            </a:extLst>
          </p:cNvPr>
          <p:cNvSpPr/>
          <p:nvPr/>
        </p:nvSpPr>
        <p:spPr>
          <a:xfrm>
            <a:off x="967887" y="1159060"/>
            <a:ext cx="10721194" cy="369332"/>
          </a:xfrm>
          <a:prstGeom prst="rect">
            <a:avLst/>
          </a:prstGeom>
        </p:spPr>
        <p:txBody>
          <a:bodyPr wrap="square">
            <a:spAutoFit/>
          </a:bodyPr>
          <a:lstStyle/>
          <a:p>
            <a:pPr algn="justLow" rtl="1"/>
            <a:r>
              <a:rPr lang="fa-IR" b="1" dirty="0">
                <a:cs typeface="B Lotus" panose="00000400000000000000" pitchFamily="2" charset="-78"/>
              </a:rPr>
              <a:t>به تناسب توسعه ساختار توزیع و گسترش سهم بخش مدرن، جنس حمایتها متفاوت است. عمده این تفاوتها به شرح موارد زیر قابل بیان است. </a:t>
            </a:r>
          </a:p>
        </p:txBody>
      </p:sp>
      <p:grpSp>
        <p:nvGrpSpPr>
          <p:cNvPr id="2" name="Group 1">
            <a:extLst>
              <a:ext uri="{FF2B5EF4-FFF2-40B4-BE49-F238E27FC236}">
                <a16:creationId xmlns:a16="http://schemas.microsoft.com/office/drawing/2014/main" id="{FD232ECC-5C58-44EE-A6FE-AD5DA7F3D17A}"/>
              </a:ext>
            </a:extLst>
          </p:cNvPr>
          <p:cNvGrpSpPr/>
          <p:nvPr/>
        </p:nvGrpSpPr>
        <p:grpSpPr>
          <a:xfrm>
            <a:off x="130807" y="2060921"/>
            <a:ext cx="11873677" cy="3430394"/>
            <a:chOff x="130807" y="3427605"/>
            <a:chExt cx="11873677" cy="3430394"/>
          </a:xfrm>
        </p:grpSpPr>
        <p:sp>
          <p:nvSpPr>
            <p:cNvPr id="51" name="TextBox 50">
              <a:extLst>
                <a:ext uri="{FF2B5EF4-FFF2-40B4-BE49-F238E27FC236}">
                  <a16:creationId xmlns:a16="http://schemas.microsoft.com/office/drawing/2014/main" id="{4A0B8FC8-8545-4105-94F9-6A0FB4652FBA}"/>
                </a:ext>
              </a:extLst>
            </p:cNvPr>
            <p:cNvSpPr txBox="1"/>
            <p:nvPr/>
          </p:nvSpPr>
          <p:spPr>
            <a:xfrm>
              <a:off x="8380953" y="4913902"/>
              <a:ext cx="3623531" cy="1944097"/>
            </a:xfrm>
            <a:prstGeom prst="rect">
              <a:avLst/>
            </a:prstGeom>
            <a:blipFill>
              <a:blip r:embed="rId4">
                <a:duotone>
                  <a:schemeClr val="accent1">
                    <a:shade val="45000"/>
                    <a:satMod val="135000"/>
                  </a:schemeClr>
                  <a:prstClr val="white"/>
                </a:duotone>
              </a:blip>
              <a:tile tx="0" ty="0" sx="100000" sy="100000" flip="none" algn="tl"/>
            </a:blip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fa-IR" sz="1400" b="1" dirty="0">
                <a:solidFill>
                  <a:schemeClr val="tx1"/>
                </a:solidFill>
                <a:cs typeface="B Lotus" panose="00000400000000000000" pitchFamily="2" charset="-78"/>
              </a:endParaRPr>
            </a:p>
            <a:p>
              <a:pPr marL="171450" indent="-171450" algn="just" rtl="1">
                <a:buFont typeface="Wingdings" panose="05000000000000000000" pitchFamily="2" charset="2"/>
                <a:buChar char="§"/>
              </a:pPr>
              <a:r>
                <a:rPr lang="fa-IR" sz="1600" b="1" dirty="0">
                  <a:solidFill>
                    <a:schemeClr val="tx1"/>
                  </a:solidFill>
                  <a:cs typeface="B Lotus" panose="00000400000000000000" pitchFamily="2" charset="-78"/>
                </a:rPr>
                <a:t>اعمال قیود ناظر بر رعایت حریم صنفی برای بخش مدرن </a:t>
              </a:r>
            </a:p>
            <a:p>
              <a:pPr marL="171450" indent="-171450" algn="just" rtl="1">
                <a:buFont typeface="Wingdings" panose="05000000000000000000" pitchFamily="2" charset="2"/>
                <a:buChar char="§"/>
              </a:pPr>
              <a:r>
                <a:rPr lang="fa-IR" sz="1600" b="1" dirty="0">
                  <a:solidFill>
                    <a:schemeClr val="tx1"/>
                  </a:solidFill>
                  <a:cs typeface="B Lotus" panose="00000400000000000000" pitchFamily="2" charset="-78"/>
                </a:rPr>
                <a:t>اعمال محدودیت های ساعت کار برای واحدهای مدرن </a:t>
              </a:r>
            </a:p>
            <a:p>
              <a:pPr marL="171450" indent="-171450" algn="just" rtl="1">
                <a:buFont typeface="Wingdings" panose="05000000000000000000" pitchFamily="2" charset="2"/>
                <a:buChar char="§"/>
              </a:pPr>
              <a:r>
                <a:rPr lang="fa-IR" sz="1600" b="1" dirty="0">
                  <a:solidFill>
                    <a:schemeClr val="tx1"/>
                  </a:solidFill>
                  <a:cs typeface="B Lotus" panose="00000400000000000000" pitchFamily="2" charset="-78"/>
                </a:rPr>
                <a:t>وضع مالیاتهای پائین تر بر کسب و کارهای کوچک سنتی</a:t>
              </a:r>
            </a:p>
          </p:txBody>
        </p:sp>
        <p:sp>
          <p:nvSpPr>
            <p:cNvPr id="52" name="TextBox 51">
              <a:extLst>
                <a:ext uri="{FF2B5EF4-FFF2-40B4-BE49-F238E27FC236}">
                  <a16:creationId xmlns:a16="http://schemas.microsoft.com/office/drawing/2014/main" id="{4B654234-5714-4B42-A7FE-20F43A203CEC}"/>
                </a:ext>
              </a:extLst>
            </p:cNvPr>
            <p:cNvSpPr txBox="1"/>
            <p:nvPr/>
          </p:nvSpPr>
          <p:spPr>
            <a:xfrm>
              <a:off x="8380953" y="4141782"/>
              <a:ext cx="3623531" cy="523220"/>
            </a:xfrm>
            <a:prstGeom prst="rect">
              <a:avLst/>
            </a:prstGeom>
            <a:solidFill>
              <a:schemeClr val="accent1">
                <a:lumMod val="20000"/>
                <a:lumOff val="80000"/>
              </a:schemeClr>
            </a:solidFill>
            <a:ln>
              <a:solidFill>
                <a:schemeClr val="bg1">
                  <a:lumMod val="65000"/>
                </a:schemeClr>
              </a:solidFill>
              <a:prstDash val="lgDash"/>
            </a:ln>
          </p:spPr>
          <p:txBody>
            <a:bodyPr wrap="square" rtlCol="0">
              <a:spAutoFit/>
            </a:bodyPr>
            <a:lstStyle/>
            <a:p>
              <a:pPr algn="ctr" rtl="1"/>
              <a:r>
                <a:rPr lang="fa-IR" sz="1400" b="1" dirty="0">
                  <a:cs typeface="B Traffic" panose="00000400000000000000" pitchFamily="2" charset="-78"/>
                </a:rPr>
                <a:t>اعمال محدودیت مستقیم مقابل توسعه بخش مدرن </a:t>
              </a:r>
              <a:endParaRPr lang="en-US" sz="1400" b="1" dirty="0">
                <a:cs typeface="B Traffic" panose="00000400000000000000" pitchFamily="2" charset="-78"/>
              </a:endParaRPr>
            </a:p>
          </p:txBody>
        </p:sp>
        <p:pic>
          <p:nvPicPr>
            <p:cNvPr id="53" name="Picture 52">
              <a:extLst>
                <a:ext uri="{FF2B5EF4-FFF2-40B4-BE49-F238E27FC236}">
                  <a16:creationId xmlns:a16="http://schemas.microsoft.com/office/drawing/2014/main" id="{AC66412D-48CF-4DAD-B58C-864968236393}"/>
                </a:ext>
              </a:extLst>
            </p:cNvPr>
            <p:cNvPicPr>
              <a:picLocks noChangeAspect="1"/>
            </p:cNvPicPr>
            <p:nvPr/>
          </p:nvPicPr>
          <p:blipFill rotWithShape="1">
            <a:blip r:embed="rId5"/>
            <a:srcRect l="10052" r="9535"/>
            <a:stretch/>
          </p:blipFill>
          <p:spPr>
            <a:xfrm>
              <a:off x="5543756" y="3427605"/>
              <a:ext cx="552244" cy="686761"/>
            </a:xfrm>
            <a:prstGeom prst="ellipse">
              <a:avLst/>
            </a:prstGeom>
            <a:scene3d>
              <a:camera prst="perspectiveRelaxed"/>
              <a:lightRig rig="threePt" dir="t"/>
            </a:scene3d>
            <a:sp3d extrusionH="127000"/>
          </p:spPr>
        </p:pic>
        <p:pic>
          <p:nvPicPr>
            <p:cNvPr id="54" name="Picture 53">
              <a:extLst>
                <a:ext uri="{FF2B5EF4-FFF2-40B4-BE49-F238E27FC236}">
                  <a16:creationId xmlns:a16="http://schemas.microsoft.com/office/drawing/2014/main" id="{DF563DDA-3E44-409B-915E-DCEC764E8F97}"/>
                </a:ext>
              </a:extLst>
            </p:cNvPr>
            <p:cNvPicPr>
              <a:picLocks noChangeAspect="1"/>
            </p:cNvPicPr>
            <p:nvPr/>
          </p:nvPicPr>
          <p:blipFill rotWithShape="1">
            <a:blip r:embed="rId6"/>
            <a:srcRect l="21706" t="11957" r="17064" b="14463"/>
            <a:stretch/>
          </p:blipFill>
          <p:spPr>
            <a:xfrm>
              <a:off x="1499048" y="3475915"/>
              <a:ext cx="539380" cy="648182"/>
            </a:xfrm>
            <a:prstGeom prst="ellipse">
              <a:avLst/>
            </a:prstGeom>
            <a:scene3d>
              <a:camera prst="perspectiveRelaxed"/>
              <a:lightRig rig="threePt" dir="t"/>
            </a:scene3d>
            <a:sp3d extrusionH="127000"/>
          </p:spPr>
        </p:pic>
        <p:pic>
          <p:nvPicPr>
            <p:cNvPr id="55" name="Picture 54">
              <a:extLst>
                <a:ext uri="{FF2B5EF4-FFF2-40B4-BE49-F238E27FC236}">
                  <a16:creationId xmlns:a16="http://schemas.microsoft.com/office/drawing/2014/main" id="{13E86B76-3532-46C8-A250-910D01F71385}"/>
                </a:ext>
              </a:extLst>
            </p:cNvPr>
            <p:cNvPicPr>
              <a:picLocks noChangeAspect="1"/>
            </p:cNvPicPr>
            <p:nvPr/>
          </p:nvPicPr>
          <p:blipFill rotWithShape="1">
            <a:blip r:embed="rId7"/>
            <a:srcRect l="16217" t="7304" r="22639" b="9061"/>
            <a:stretch/>
          </p:blipFill>
          <p:spPr>
            <a:xfrm>
              <a:off x="9619209" y="3466176"/>
              <a:ext cx="573510" cy="675606"/>
            </a:xfrm>
            <a:prstGeom prst="ellipse">
              <a:avLst/>
            </a:prstGeom>
            <a:scene3d>
              <a:camera prst="perspectiveRelaxed"/>
              <a:lightRig rig="threePt" dir="t"/>
            </a:scene3d>
            <a:sp3d extrusionH="127000"/>
          </p:spPr>
        </p:pic>
        <p:sp>
          <p:nvSpPr>
            <p:cNvPr id="56" name="TextBox 55">
              <a:extLst>
                <a:ext uri="{FF2B5EF4-FFF2-40B4-BE49-F238E27FC236}">
                  <a16:creationId xmlns:a16="http://schemas.microsoft.com/office/drawing/2014/main" id="{CEDE0B27-2289-4B39-B0A1-6A47B194BF0C}"/>
                </a:ext>
              </a:extLst>
            </p:cNvPr>
            <p:cNvSpPr txBox="1"/>
            <p:nvPr/>
          </p:nvSpPr>
          <p:spPr>
            <a:xfrm>
              <a:off x="3921326" y="5046346"/>
              <a:ext cx="3956652" cy="1629753"/>
            </a:xfrm>
            <a:prstGeom prst="rect">
              <a:avLst/>
            </a:prstGeom>
            <a:blipFill>
              <a:blip r:embed="rId4"/>
              <a:tile tx="0" ty="0" sx="100000" sy="100000" flip="none" algn="tl"/>
            </a:blip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171450" indent="-171450" algn="just" rtl="1">
                <a:buFont typeface="Wingdings" panose="05000000000000000000" pitchFamily="2" charset="2"/>
                <a:buChar char="§"/>
              </a:pPr>
              <a:r>
                <a:rPr lang="fa-IR" sz="1600" b="1" dirty="0">
                  <a:solidFill>
                    <a:schemeClr val="tx1"/>
                  </a:solidFill>
                  <a:cs typeface="B Lotus" panose="00000400000000000000" pitchFamily="2" charset="-78"/>
                </a:rPr>
                <a:t>اعمال رفتارهای ترجیحی در خصوص آن دسته واحدهای مدرن که واحدهای سنتی را ذیل زنجیره های خود جایابی می کنند. </a:t>
              </a:r>
            </a:p>
            <a:p>
              <a:pPr marL="171450" indent="-171450" algn="just" rtl="1">
                <a:buFont typeface="Wingdings" panose="05000000000000000000" pitchFamily="2" charset="2"/>
                <a:buChar char="§"/>
              </a:pPr>
              <a:r>
                <a:rPr lang="fa-IR" sz="1600" b="1" dirty="0">
                  <a:solidFill>
                    <a:schemeClr val="tx1"/>
                  </a:solidFill>
                  <a:cs typeface="B Lotus" panose="00000400000000000000" pitchFamily="2" charset="-78"/>
                </a:rPr>
                <a:t>الزام واحدهای مدرن به اختصاص بخشی از غرفه های خود به بخش سنتی</a:t>
              </a:r>
            </a:p>
          </p:txBody>
        </p:sp>
        <p:sp>
          <p:nvSpPr>
            <p:cNvPr id="57" name="TextBox 56">
              <a:extLst>
                <a:ext uri="{FF2B5EF4-FFF2-40B4-BE49-F238E27FC236}">
                  <a16:creationId xmlns:a16="http://schemas.microsoft.com/office/drawing/2014/main" id="{D18605BF-0EC4-4505-9CD6-7C2EDC9F5F03}"/>
                </a:ext>
              </a:extLst>
            </p:cNvPr>
            <p:cNvSpPr txBox="1"/>
            <p:nvPr/>
          </p:nvSpPr>
          <p:spPr>
            <a:xfrm>
              <a:off x="3921325" y="4147056"/>
              <a:ext cx="3956653" cy="523220"/>
            </a:xfrm>
            <a:prstGeom prst="rect">
              <a:avLst/>
            </a:prstGeom>
            <a:solidFill>
              <a:srgbClr val="EDDDBC"/>
            </a:solidFill>
            <a:ln>
              <a:solidFill>
                <a:schemeClr val="bg1">
                  <a:lumMod val="65000"/>
                </a:schemeClr>
              </a:solidFill>
              <a:prstDash val="lgDash"/>
            </a:ln>
          </p:spPr>
          <p:txBody>
            <a:bodyPr wrap="square" rtlCol="0">
              <a:spAutoFit/>
            </a:bodyPr>
            <a:lstStyle/>
            <a:p>
              <a:pPr algn="ctr" rtl="1"/>
              <a:r>
                <a:rPr lang="fa-IR" sz="1400" b="1" dirty="0">
                  <a:cs typeface="B Traffic" panose="00000400000000000000" pitchFamily="2" charset="-78"/>
                </a:rPr>
                <a:t>مشروط کردن توسعه بخش مدرن به توسعه بخش سنتی سازمان یافته </a:t>
              </a:r>
              <a:endParaRPr lang="en-US" sz="1400" b="1" dirty="0">
                <a:cs typeface="B Traffic" panose="00000400000000000000" pitchFamily="2" charset="-78"/>
              </a:endParaRPr>
            </a:p>
          </p:txBody>
        </p:sp>
        <p:sp>
          <p:nvSpPr>
            <p:cNvPr id="58" name="TextBox 57">
              <a:extLst>
                <a:ext uri="{FF2B5EF4-FFF2-40B4-BE49-F238E27FC236}">
                  <a16:creationId xmlns:a16="http://schemas.microsoft.com/office/drawing/2014/main" id="{4B18D3EA-F865-4F93-94CB-C43C8B2742AB}"/>
                </a:ext>
              </a:extLst>
            </p:cNvPr>
            <p:cNvSpPr txBox="1"/>
            <p:nvPr/>
          </p:nvSpPr>
          <p:spPr>
            <a:xfrm>
              <a:off x="130807" y="4970083"/>
              <a:ext cx="3275862" cy="1782277"/>
            </a:xfrm>
            <a:prstGeom prst="rect">
              <a:avLst/>
            </a:prstGeom>
            <a:blipFill>
              <a:blip r:embed="rId4">
                <a:duotone>
                  <a:schemeClr val="accent1">
                    <a:shade val="45000"/>
                    <a:satMod val="135000"/>
                  </a:schemeClr>
                  <a:prstClr val="white"/>
                </a:duotone>
              </a:blip>
              <a:tile tx="0" ty="0" sx="100000" sy="100000" flip="none" algn="tl"/>
            </a:blip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en-US"/>
              </a:defPPr>
              <a:lvl1pPr algn="ctr">
                <a:defRPr sz="1400" b="1">
                  <a:solidFill>
                    <a:schemeClr val="tx1"/>
                  </a:solidFill>
                  <a:cs typeface="B Lotus" panose="00000400000000000000" pitchFamily="2" charset="-7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fa-IR" dirty="0"/>
            </a:p>
            <a:p>
              <a:pPr marL="285750" indent="-285750" algn="just" rtl="1">
                <a:buFont typeface="Wingdings" panose="05000000000000000000" pitchFamily="2" charset="2"/>
                <a:buChar char="§"/>
              </a:pPr>
              <a:r>
                <a:rPr lang="fa-IR" sz="1600" dirty="0" smtClean="0"/>
                <a:t>سخت‌گیرانه </a:t>
              </a:r>
              <a:r>
                <a:rPr lang="fa-IR" sz="1600" dirty="0"/>
                <a:t>کردن قیود راه اندازی و فعالیت واحدهای صنفی کوچک (مستقل): ساعات کار مجاز کمتر به نسبت خرده فروشی های کوچک زنجیره ای  </a:t>
              </a:r>
            </a:p>
            <a:p>
              <a:pPr marL="285750" indent="-285750" algn="just" rtl="1">
                <a:buFont typeface="Wingdings" panose="05000000000000000000" pitchFamily="2" charset="2"/>
                <a:buChar char="§"/>
              </a:pPr>
              <a:r>
                <a:rPr lang="fa-IR" sz="1600" dirty="0"/>
                <a:t>رفع محدودیتهای ساعت کاری در رابطه با فروشگاهی های خرده فروشی های زنجیره ای کوچک </a:t>
              </a:r>
            </a:p>
            <a:p>
              <a:endParaRPr lang="fa-IR" dirty="0"/>
            </a:p>
          </p:txBody>
        </p:sp>
        <p:sp>
          <p:nvSpPr>
            <p:cNvPr id="59" name="TextBox 58">
              <a:extLst>
                <a:ext uri="{FF2B5EF4-FFF2-40B4-BE49-F238E27FC236}">
                  <a16:creationId xmlns:a16="http://schemas.microsoft.com/office/drawing/2014/main" id="{CB12E40B-C2B8-4C5A-9AEC-B31D68EEAE91}"/>
                </a:ext>
              </a:extLst>
            </p:cNvPr>
            <p:cNvSpPr txBox="1"/>
            <p:nvPr/>
          </p:nvSpPr>
          <p:spPr>
            <a:xfrm>
              <a:off x="185664" y="4147056"/>
              <a:ext cx="3218035" cy="523220"/>
            </a:xfrm>
            <a:prstGeom prst="rect">
              <a:avLst/>
            </a:prstGeom>
            <a:solidFill>
              <a:srgbClr val="DAE3F3"/>
            </a:solidFill>
            <a:ln>
              <a:solidFill>
                <a:schemeClr val="bg1">
                  <a:lumMod val="65000"/>
                </a:schemeClr>
              </a:solidFill>
              <a:prstDash val="lgDash"/>
            </a:ln>
          </p:spPr>
          <p:txBody>
            <a:bodyPr wrap="square" rtlCol="0">
              <a:spAutoFit/>
            </a:bodyPr>
            <a:lstStyle/>
            <a:p>
              <a:pPr algn="ctr" rtl="1"/>
              <a:r>
                <a:rPr lang="fa-IR" sz="1400" b="1" dirty="0">
                  <a:cs typeface="B Traffic" panose="00000400000000000000" pitchFamily="2" charset="-78"/>
                </a:rPr>
                <a:t>اعمال محدودیت برای توسعه بخش سنتی مستقل </a:t>
              </a:r>
              <a:endParaRPr lang="en-US" sz="1400" b="1" dirty="0">
                <a:cs typeface="B Traffic" panose="00000400000000000000" pitchFamily="2" charset="-78"/>
              </a:endParaRPr>
            </a:p>
          </p:txBody>
        </p:sp>
        <p:sp>
          <p:nvSpPr>
            <p:cNvPr id="66" name="Arrow: Left 65">
              <a:extLst>
                <a:ext uri="{FF2B5EF4-FFF2-40B4-BE49-F238E27FC236}">
                  <a16:creationId xmlns:a16="http://schemas.microsoft.com/office/drawing/2014/main" id="{4D627BCB-CF8D-42E3-BF13-AD9AA9E3740D}"/>
                </a:ext>
              </a:extLst>
            </p:cNvPr>
            <p:cNvSpPr/>
            <p:nvPr/>
          </p:nvSpPr>
          <p:spPr>
            <a:xfrm>
              <a:off x="8025900" y="4893826"/>
              <a:ext cx="273167" cy="664234"/>
            </a:xfrm>
            <a:prstGeom prst="leftArrow">
              <a:avLst>
                <a:gd name="adj1" fmla="val 55194"/>
                <a:gd name="adj2" fmla="val 50000"/>
              </a:avLst>
            </a:prstGeom>
            <a:solidFill>
              <a:srgbClr val="FF0000"/>
            </a:solidFill>
            <a:ln>
              <a:noFill/>
            </a:ln>
            <a:scene3d>
              <a:camera prst="perspectiveRelaxedModerately">
                <a:rot lat="17640000" lon="0" rev="0"/>
              </a:camera>
              <a:lightRig rig="soft" dir="t">
                <a:rot lat="0" lon="0" rev="18000000"/>
              </a:lightRig>
            </a:scene3d>
            <a:sp3d extrusionH="127000">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Arrow: Left 66">
              <a:extLst>
                <a:ext uri="{FF2B5EF4-FFF2-40B4-BE49-F238E27FC236}">
                  <a16:creationId xmlns:a16="http://schemas.microsoft.com/office/drawing/2014/main" id="{FC931B08-3655-431F-AD1D-9917B823ACBE}"/>
                </a:ext>
              </a:extLst>
            </p:cNvPr>
            <p:cNvSpPr/>
            <p:nvPr/>
          </p:nvSpPr>
          <p:spPr>
            <a:xfrm>
              <a:off x="3487700" y="4865429"/>
              <a:ext cx="273167" cy="664234"/>
            </a:xfrm>
            <a:prstGeom prst="leftArrow">
              <a:avLst>
                <a:gd name="adj1" fmla="val 55194"/>
                <a:gd name="adj2" fmla="val 50000"/>
              </a:avLst>
            </a:prstGeom>
            <a:solidFill>
              <a:srgbClr val="FF0000"/>
            </a:solidFill>
            <a:ln>
              <a:noFill/>
            </a:ln>
            <a:scene3d>
              <a:camera prst="perspectiveRelaxedModerately">
                <a:rot lat="17640000" lon="0" rev="0"/>
              </a:camera>
              <a:lightRig rig="soft" dir="t">
                <a:rot lat="0" lon="0" rev="18000000"/>
              </a:lightRig>
            </a:scene3d>
            <a:sp3d extrusionH="127000">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TextBox 17"/>
          <p:cNvSpPr txBox="1"/>
          <p:nvPr/>
        </p:nvSpPr>
        <p:spPr>
          <a:xfrm>
            <a:off x="324059" y="6331139"/>
            <a:ext cx="492370" cy="369332"/>
          </a:xfrm>
          <a:prstGeom prst="rect">
            <a:avLst/>
          </a:prstGeom>
          <a:noFill/>
        </p:spPr>
        <p:txBody>
          <a:bodyPr wrap="square" rtlCol="0">
            <a:spAutoFit/>
          </a:bodyPr>
          <a:lstStyle/>
          <a:p>
            <a:r>
              <a:rPr lang="fa-IR" dirty="0" smtClean="0"/>
              <a:t>5</a:t>
            </a:r>
            <a:endParaRPr lang="en-US" dirty="0"/>
          </a:p>
        </p:txBody>
      </p:sp>
    </p:spTree>
    <p:extLst>
      <p:ext uri="{BB962C8B-B14F-4D97-AF65-F5344CB8AC3E}">
        <p14:creationId xmlns:p14="http://schemas.microsoft.com/office/powerpoint/2010/main" val="525598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E4DB66C-30BF-47B3-8601-F50A1A5CE433}"/>
              </a:ext>
            </a:extLst>
          </p:cNvPr>
          <p:cNvGraphicFramePr>
            <a:graphicFrameLocks noGrp="1"/>
          </p:cNvGraphicFramePr>
          <p:nvPr>
            <p:extLst>
              <p:ext uri="{D42A27DB-BD31-4B8C-83A1-F6EECF244321}">
                <p14:modId xmlns:p14="http://schemas.microsoft.com/office/powerpoint/2010/main" val="1837129256"/>
              </p:ext>
            </p:extLst>
          </p:nvPr>
        </p:nvGraphicFramePr>
        <p:xfrm>
          <a:off x="712022" y="3967"/>
          <a:ext cx="10563828" cy="6592585"/>
        </p:xfrm>
        <a:graphic>
          <a:graphicData uri="http://schemas.openxmlformats.org/drawingml/2006/table">
            <a:tbl>
              <a:tblPr rtl="1" firstRow="1" firstCol="1" bandRow="1">
                <a:solidFill>
                  <a:srgbClr val="CC9A05"/>
                </a:solidFill>
                <a:tableStyleId>{5C22544A-7EE6-4342-B048-85BDC9FD1C3A}</a:tableStyleId>
              </a:tblPr>
              <a:tblGrid>
                <a:gridCol w="6469388">
                  <a:extLst>
                    <a:ext uri="{9D8B030D-6E8A-4147-A177-3AD203B41FA5}">
                      <a16:colId xmlns:a16="http://schemas.microsoft.com/office/drawing/2014/main" val="20000"/>
                    </a:ext>
                  </a:extLst>
                </a:gridCol>
                <a:gridCol w="945592">
                  <a:extLst>
                    <a:ext uri="{9D8B030D-6E8A-4147-A177-3AD203B41FA5}">
                      <a16:colId xmlns:a16="http://schemas.microsoft.com/office/drawing/2014/main" val="20001"/>
                    </a:ext>
                  </a:extLst>
                </a:gridCol>
                <a:gridCol w="890893">
                  <a:extLst>
                    <a:ext uri="{9D8B030D-6E8A-4147-A177-3AD203B41FA5}">
                      <a16:colId xmlns:a16="http://schemas.microsoft.com/office/drawing/2014/main" val="20002"/>
                    </a:ext>
                  </a:extLst>
                </a:gridCol>
                <a:gridCol w="814093">
                  <a:extLst>
                    <a:ext uri="{9D8B030D-6E8A-4147-A177-3AD203B41FA5}">
                      <a16:colId xmlns:a16="http://schemas.microsoft.com/office/drawing/2014/main" val="20003"/>
                    </a:ext>
                  </a:extLst>
                </a:gridCol>
                <a:gridCol w="691211">
                  <a:extLst>
                    <a:ext uri="{9D8B030D-6E8A-4147-A177-3AD203B41FA5}">
                      <a16:colId xmlns:a16="http://schemas.microsoft.com/office/drawing/2014/main" val="20004"/>
                    </a:ext>
                  </a:extLst>
                </a:gridCol>
                <a:gridCol w="752651">
                  <a:extLst>
                    <a:ext uri="{9D8B030D-6E8A-4147-A177-3AD203B41FA5}">
                      <a16:colId xmlns:a16="http://schemas.microsoft.com/office/drawing/2014/main" val="20005"/>
                    </a:ext>
                  </a:extLst>
                </a:gridCol>
              </a:tblGrid>
              <a:tr h="421153">
                <a:tc>
                  <a:txBody>
                    <a:bodyPr/>
                    <a:lstStyle/>
                    <a:p>
                      <a:pPr marL="182880" marR="0" lvl="0" indent="0" algn="r" defTabSz="914400" rtl="1" eaLnBrk="1" fontAlgn="auto" latinLnBrk="0" hangingPunct="1">
                        <a:lnSpc>
                          <a:spcPct val="80000"/>
                        </a:lnSpc>
                        <a:spcBef>
                          <a:spcPts val="0"/>
                        </a:spcBef>
                        <a:spcAft>
                          <a:spcPts val="0"/>
                        </a:spcAft>
                        <a:buClrTx/>
                        <a:buSzTx/>
                        <a:buFontTx/>
                        <a:buNone/>
                        <a:tabLst/>
                        <a:defRPr/>
                      </a:pPr>
                      <a:r>
                        <a:rPr lang="fa-IR" sz="1600" dirty="0">
                          <a:solidFill>
                            <a:srgbClr val="FF6125"/>
                          </a:solidFill>
                          <a:cs typeface="B Traffic" panose="00000400000000000000" pitchFamily="2" charset="-78"/>
                        </a:rPr>
                        <a:t>انواع روش برخورد با بخش مدرن در برابر بخش سنتی در کشورهای منتخب </a:t>
                      </a:r>
                      <a:endParaRPr lang="en-US" sz="1600" dirty="0">
                        <a:solidFill>
                          <a:srgbClr val="FF6125"/>
                        </a:solidFill>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lumMod val="95000"/>
                              <a:lumOff val="5000"/>
                            </a:schemeClr>
                          </a:solidFill>
                          <a:effectLst/>
                          <a:cs typeface="B Lotus" panose="00000400000000000000" pitchFamily="2" charset="-78"/>
                        </a:rPr>
                        <a:t>هندوستان</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CDC57"/>
                    </a:solidFill>
                  </a:tcPr>
                </a:tc>
                <a:tc>
                  <a:txBody>
                    <a:bodyPr/>
                    <a:lstStyle/>
                    <a:p>
                      <a:pPr marL="0" indent="0" algn="ctr" rtl="1">
                        <a:lnSpc>
                          <a:spcPct val="80000"/>
                        </a:lnSpc>
                        <a:spcAft>
                          <a:spcPts val="0"/>
                        </a:spcAft>
                      </a:pPr>
                      <a:r>
                        <a:rPr lang="fa-IR" sz="1600" b="1" kern="1200" dirty="0">
                          <a:solidFill>
                            <a:schemeClr val="tx1">
                              <a:lumMod val="95000"/>
                              <a:lumOff val="5000"/>
                            </a:schemeClr>
                          </a:solidFill>
                          <a:effectLst/>
                          <a:latin typeface="+mn-lt"/>
                          <a:ea typeface="+mn-ea"/>
                          <a:cs typeface="B Lotus" panose="00000400000000000000" pitchFamily="2" charset="-78"/>
                        </a:rPr>
                        <a:t>مالزی</a:t>
                      </a:r>
                      <a:endParaRPr lang="en-US" sz="1600" b="1" kern="1200" dirty="0">
                        <a:solidFill>
                          <a:schemeClr val="tx1">
                            <a:lumMod val="95000"/>
                            <a:lumOff val="5000"/>
                          </a:schemeClr>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marL="0" indent="0" algn="ctr" rtl="1">
                        <a:lnSpc>
                          <a:spcPct val="80000"/>
                        </a:lnSpc>
                        <a:spcAft>
                          <a:spcPts val="0"/>
                        </a:spcAft>
                      </a:pPr>
                      <a:r>
                        <a:rPr lang="fa-IR" sz="1600" dirty="0">
                          <a:solidFill>
                            <a:schemeClr val="tx1">
                              <a:lumMod val="95000"/>
                              <a:lumOff val="5000"/>
                            </a:schemeClr>
                          </a:solidFill>
                          <a:effectLst/>
                          <a:cs typeface="B Lotus" panose="00000400000000000000" pitchFamily="2" charset="-78"/>
                        </a:rPr>
                        <a:t>ترکیه</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tc>
                  <a:txBody>
                    <a:bodyPr/>
                    <a:lstStyle/>
                    <a:p>
                      <a:pPr marL="0" indent="0" algn="ctr" rtl="1">
                        <a:lnSpc>
                          <a:spcPct val="80000"/>
                        </a:lnSpc>
                        <a:spcAft>
                          <a:spcPts val="0"/>
                        </a:spcAft>
                      </a:pPr>
                      <a:r>
                        <a:rPr lang="fa-IR" sz="1600" dirty="0">
                          <a:solidFill>
                            <a:schemeClr val="tx1">
                              <a:lumMod val="95000"/>
                              <a:lumOff val="5000"/>
                            </a:schemeClr>
                          </a:solidFill>
                          <a:effectLst/>
                          <a:cs typeface="B Lotus" panose="00000400000000000000" pitchFamily="2" charset="-78"/>
                        </a:rPr>
                        <a:t>آلمان </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0" indent="0" algn="ctr" rtl="1">
                        <a:lnSpc>
                          <a:spcPct val="80000"/>
                        </a:lnSpc>
                        <a:spcAft>
                          <a:spcPts val="0"/>
                        </a:spcAft>
                      </a:pPr>
                      <a:r>
                        <a:rPr lang="fa-IR" sz="1600" dirty="0">
                          <a:solidFill>
                            <a:schemeClr val="tx1">
                              <a:lumMod val="95000"/>
                              <a:lumOff val="5000"/>
                            </a:schemeClr>
                          </a:solidFill>
                          <a:effectLst/>
                          <a:cs typeface="B Lotus" panose="00000400000000000000" pitchFamily="2" charset="-78"/>
                        </a:rPr>
                        <a:t>استرالیا</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9A05"/>
                    </a:solidFill>
                  </a:tcPr>
                </a:tc>
                <a:extLst>
                  <a:ext uri="{0D108BD9-81ED-4DB2-BD59-A6C34878D82A}">
                    <a16:rowId xmlns:a16="http://schemas.microsoft.com/office/drawing/2014/main" val="10000"/>
                  </a:ext>
                </a:extLst>
              </a:tr>
              <a:tr h="421153">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اعمال قیود ناظر بر حدود/ حریم صنفی و استفاده از فضای شهری </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01"/>
                  </a:ext>
                </a:extLst>
              </a:tr>
              <a:tr h="402477">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وضع ممنوعیت یا محدودیت برای فعالیت یا مالکیت شرکتهای چند ملیتی </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58738"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02"/>
                  </a:ext>
                </a:extLst>
              </a:tr>
              <a:tr h="804954">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مقید کردن واحدهای مدرن خارجی به تامین الزامات داخلی: انتقال فناوری، بکارگیری نیروی انسانی بومی و تخصیص بخشی از قفسه‌ها به عرضه کالاهای تولید داخل </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03"/>
                  </a:ext>
                </a:extLst>
              </a:tr>
              <a:tr h="859837">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وضع الزامات مقداری برای کف سرمایه‌گذاری خارجی جهت تاسیس واحدهای بزرگ مدرن توام با الزامات سرمایه گذاری روی زیرساخت های پشتیبانی نظیر لجستیک،‌ سردخانه،‌ واحدهای فرآوری و آزمایشگاه‌ها</a:t>
                      </a:r>
                      <a:r>
                        <a:rPr lang="fa-IR" sz="1600" u="sng" dirty="0">
                          <a:solidFill>
                            <a:schemeClr val="tx1">
                              <a:lumMod val="95000"/>
                              <a:lumOff val="5000"/>
                            </a:schemeClr>
                          </a:solidFill>
                          <a:effectLst/>
                          <a:cs typeface="B Lotus" panose="00000400000000000000" pitchFamily="2" charset="-78"/>
                        </a:rPr>
                        <a:t> </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04"/>
                  </a:ext>
                </a:extLst>
              </a:tr>
              <a:tr h="201239">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اعمال محدودیت‌های ساعت کار برای واحدهای مدرن </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05"/>
                  </a:ext>
                </a:extLst>
              </a:tr>
              <a:tr h="402477">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مقید کردن واحدهای مدرن به تخصیص بخشی از ظرفیت فضای کالبدی خود  برای فعالیت واحدهای سنتی </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58738"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 -</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 </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06"/>
                  </a:ext>
                </a:extLst>
              </a:tr>
              <a:tr h="201239">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اخذ مالیات بر اساس حداکثر قیمت درج شده روی کالا </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07"/>
                  </a:ext>
                </a:extLst>
              </a:tr>
              <a:tr h="402477">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وضع مالیات</a:t>
                      </a:r>
                      <a:r>
                        <a:rPr lang="fa-IR" sz="200" dirty="0">
                          <a:solidFill>
                            <a:schemeClr val="tx1">
                              <a:lumMod val="95000"/>
                              <a:lumOff val="5000"/>
                            </a:schemeClr>
                          </a:solidFill>
                          <a:effectLst/>
                          <a:cs typeface="B Lotus" panose="00000400000000000000" pitchFamily="2" charset="-78"/>
                        </a:rPr>
                        <a:t> </a:t>
                      </a:r>
                      <a:r>
                        <a:rPr lang="fa-IR" sz="1600" dirty="0">
                          <a:solidFill>
                            <a:schemeClr val="tx1">
                              <a:lumMod val="95000"/>
                              <a:lumOff val="5000"/>
                            </a:schemeClr>
                          </a:solidFill>
                          <a:effectLst/>
                          <a:cs typeface="B Lotus" panose="00000400000000000000" pitchFamily="2" charset="-78"/>
                        </a:rPr>
                        <a:t>های مضاعف ایالتی بر سوپرمارکت‌های بزرگ و زنجیره‌ای </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08"/>
                  </a:ext>
                </a:extLst>
              </a:tr>
              <a:tr h="402477">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لغو مجوز فعالیت یا توسعه واحدهای مدرن در صورت  بروز نارضایتی اجتماعی در بخش سنتی </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09"/>
                  </a:ext>
                </a:extLst>
              </a:tr>
              <a:tr h="204669">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اعمال محدودیت­های قیمت­گذاری مقابل واحدهای مدرن</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 -</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10"/>
                  </a:ext>
                </a:extLst>
              </a:tr>
              <a:tr h="405907">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حمایت مستقیم دولت از شکل­گیری واحدهای مدرن: تأمین مالی، مشارکت در سرمایه­گذاری</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11"/>
                  </a:ext>
                </a:extLst>
              </a:tr>
              <a:tr h="405907">
                <a:tc>
                  <a:txBody>
                    <a:bodyPr/>
                    <a:lstStyle/>
                    <a:p>
                      <a:pPr marL="182880" algn="r" rtl="1">
                        <a:lnSpc>
                          <a:spcPct val="150000"/>
                        </a:lnSpc>
                        <a:spcAft>
                          <a:spcPts val="0"/>
                        </a:spcAft>
                      </a:pPr>
                      <a:r>
                        <a:rPr lang="fa-IR" sz="1600" dirty="0">
                          <a:solidFill>
                            <a:schemeClr val="tx1">
                              <a:lumMod val="95000"/>
                              <a:lumOff val="5000"/>
                            </a:schemeClr>
                          </a:solidFill>
                          <a:effectLst/>
                          <a:cs typeface="B Lotus" panose="00000400000000000000" pitchFamily="2" charset="-78"/>
                        </a:rPr>
                        <a:t>حمایت غیرمستقیم دولت از شکل­گیری واحدهای مدرن با انجام مقررات­زدایی</a:t>
                      </a:r>
                      <a:endParaRPr lang="en-US" sz="16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4DE98">
                            <a:tint val="66000"/>
                            <a:satMod val="160000"/>
                          </a:srgbClr>
                        </a:gs>
                        <a:gs pos="50000">
                          <a:srgbClr val="B4DE98">
                            <a:tint val="44500"/>
                            <a:satMod val="160000"/>
                          </a:srgbClr>
                        </a:gs>
                        <a:gs pos="100000">
                          <a:srgbClr val="B4DE98">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B3BCAE">
                            <a:tint val="66000"/>
                            <a:satMod val="160000"/>
                          </a:srgbClr>
                        </a:gs>
                        <a:gs pos="50000">
                          <a:srgbClr val="B3BCAE">
                            <a:tint val="44500"/>
                            <a:satMod val="160000"/>
                          </a:srgbClr>
                        </a:gs>
                        <a:gs pos="100000">
                          <a:srgbClr val="B3BCAE">
                            <a:tint val="23500"/>
                            <a:satMod val="160000"/>
                          </a:srgb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53000">
                          <a:srgbClr val="FFF5D8"/>
                        </a:gs>
                        <a:gs pos="1000">
                          <a:schemeClr val="bg1"/>
                        </a:gs>
                        <a:gs pos="100000">
                          <a:schemeClr val="accent4">
                            <a:lumMod val="20000"/>
                            <a:lumOff val="80000"/>
                            <a:shade val="100000"/>
                            <a:satMod val="115000"/>
                          </a:schemeClr>
                        </a:gs>
                      </a:gsLst>
                      <a:path path="circle">
                        <a:fillToRect l="50000" t="50000" r="50000" b="50000"/>
                      </a:path>
                      <a:tileRect/>
                    </a:gradFill>
                  </a:tcPr>
                </a:tc>
                <a:tc>
                  <a:txBody>
                    <a:bodyPr/>
                    <a:lstStyle/>
                    <a:p>
                      <a:pPr marL="0" indent="0" algn="ctr" rtl="1">
                        <a:lnSpc>
                          <a:spcPct val="80000"/>
                        </a:lnSpc>
                        <a:spcAft>
                          <a:spcPts val="0"/>
                        </a:spcAft>
                      </a:pPr>
                      <a:r>
                        <a:rPr lang="fa-IR" sz="1600" kern="1200" dirty="0">
                          <a:solidFill>
                            <a:schemeClr val="tx1"/>
                          </a:solidFill>
                          <a:effectLst/>
                          <a:latin typeface="+mn-lt"/>
                          <a:ea typeface="+mn-ea"/>
                          <a:cs typeface="B Lotus" panose="00000400000000000000" pitchFamily="2" charset="-78"/>
                        </a:rPr>
                        <a:t>*</a:t>
                      </a:r>
                      <a:endParaRPr lang="en-US" sz="1600" kern="1200" dirty="0">
                        <a:solidFill>
                          <a:schemeClr val="tx1"/>
                        </a:solidFill>
                        <a:effectLst/>
                        <a:latin typeface="+mn-lt"/>
                        <a:ea typeface="+mn-ea"/>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75000"/>
                            <a:tint val="66000"/>
                            <a:satMod val="160000"/>
                          </a:schemeClr>
                        </a:gs>
                        <a:gs pos="50000">
                          <a:schemeClr val="accent2">
                            <a:lumMod val="75000"/>
                            <a:tint val="44500"/>
                            <a:satMod val="160000"/>
                          </a:schemeClr>
                        </a:gs>
                        <a:gs pos="100000">
                          <a:schemeClr val="accent2">
                            <a:lumMod val="75000"/>
                            <a:tint val="23500"/>
                            <a:satMod val="160000"/>
                          </a:schemeClr>
                        </a:gs>
                      </a:gsLst>
                      <a:path path="circle">
                        <a:fillToRect l="50000" t="50000" r="50000" b="50000"/>
                      </a:path>
                      <a:tileRect/>
                    </a:gradFill>
                  </a:tcPr>
                </a:tc>
                <a:tc>
                  <a:txBody>
                    <a:bodyPr/>
                    <a:lstStyle/>
                    <a:p>
                      <a:pPr marL="0" indent="0" algn="ctr" rtl="1">
                        <a:lnSpc>
                          <a:spcPct val="80000"/>
                        </a:lnSpc>
                        <a:spcAft>
                          <a:spcPts val="0"/>
                        </a:spcAft>
                      </a:pPr>
                      <a:r>
                        <a:rPr lang="fa-IR" sz="1600" dirty="0">
                          <a:solidFill>
                            <a:schemeClr val="tx1"/>
                          </a:solidFill>
                          <a:effectLst/>
                          <a:cs typeface="B Lotus" panose="00000400000000000000" pitchFamily="2" charset="-78"/>
                        </a:rPr>
                        <a:t>-</a:t>
                      </a:r>
                      <a:endParaRPr lang="en-US" sz="16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4">
                            <a:lumMod val="75000"/>
                            <a:tint val="66000"/>
                            <a:satMod val="160000"/>
                          </a:schemeClr>
                        </a:gs>
                        <a:gs pos="50000">
                          <a:schemeClr val="accent4">
                            <a:lumMod val="75000"/>
                            <a:tint val="44500"/>
                            <a:satMod val="160000"/>
                          </a:schemeClr>
                        </a:gs>
                        <a:gs pos="100000">
                          <a:schemeClr val="accent4">
                            <a:lumMod val="75000"/>
                            <a:tint val="23500"/>
                            <a:satMod val="160000"/>
                          </a:schemeClr>
                        </a:gs>
                      </a:gsLst>
                      <a:path path="circle">
                        <a:fillToRect l="50000" t="50000" r="50000" b="50000"/>
                      </a:path>
                      <a:tileRect/>
                    </a:gradFill>
                  </a:tcPr>
                </a:tc>
                <a:extLst>
                  <a:ext uri="{0D108BD9-81ED-4DB2-BD59-A6C34878D82A}">
                    <a16:rowId xmlns:a16="http://schemas.microsoft.com/office/drawing/2014/main" val="10012"/>
                  </a:ext>
                </a:extLst>
              </a:tr>
            </a:tbl>
          </a:graphicData>
        </a:graphic>
      </p:graphicFrame>
      <p:sp>
        <p:nvSpPr>
          <p:cNvPr id="5" name="TextBox 4">
            <a:extLst>
              <a:ext uri="{FF2B5EF4-FFF2-40B4-BE49-F238E27FC236}">
                <a16:creationId xmlns:a16="http://schemas.microsoft.com/office/drawing/2014/main" id="{53385DBA-3E1A-42EF-8422-446A41122B31}"/>
              </a:ext>
            </a:extLst>
          </p:cNvPr>
          <p:cNvSpPr txBox="1"/>
          <p:nvPr/>
        </p:nvSpPr>
        <p:spPr>
          <a:xfrm rot="16200000">
            <a:off x="8351271" y="3189400"/>
            <a:ext cx="6738746" cy="461665"/>
          </a:xfrm>
          <a:prstGeom prst="rect">
            <a:avLst/>
          </a:prstGeom>
          <a:blipFill>
            <a:blip r:embed="rId3">
              <a:extLst>
                <a:ext uri="{BEBA8EAE-BF5A-486C-A8C5-ECC9F3942E4B}">
                  <a14:imgProps xmlns:a14="http://schemas.microsoft.com/office/drawing/2010/main">
                    <a14:imgLayer r:embed="rId4">
                      <a14:imgEffect>
                        <a14:colorTemperature colorTemp="11200"/>
                      </a14:imgEffect>
                      <a14:imgEffect>
                        <a14:saturation sat="33000"/>
                      </a14:imgEffect>
                    </a14:imgLayer>
                  </a14:imgProps>
                </a:ext>
              </a:extLst>
            </a:blip>
            <a:tile tx="0" ty="0" sx="100000" sy="100000" flip="none" algn="tl"/>
          </a:blipFill>
          <a:ln>
            <a:solidFill>
              <a:schemeClr val="bg1"/>
            </a:solidFill>
          </a:ln>
          <a:scene3d>
            <a:camera prst="orthographicFront"/>
            <a:lightRig rig="threePt" dir="t"/>
          </a:scene3d>
          <a:sp3d>
            <a:bevelT w="139700" prst="cross"/>
          </a:sp3d>
        </p:spPr>
        <p:txBody>
          <a:bodyPr wrap="square" rtlCol="0">
            <a:spAutoFit/>
          </a:bodyPr>
          <a:lstStyle/>
          <a:p>
            <a:pPr algn="ctr" rtl="1"/>
            <a:r>
              <a:rPr lang="fa-IR" sz="2400" dirty="0" smtClean="0">
                <a:cs typeface="B Traffic" panose="00000400000000000000" pitchFamily="2" charset="-78"/>
              </a:rPr>
              <a:t>انواع </a:t>
            </a:r>
            <a:r>
              <a:rPr lang="fa-IR" sz="2400" dirty="0">
                <a:cs typeface="B Traffic" panose="00000400000000000000" pitchFamily="2" charset="-78"/>
              </a:rPr>
              <a:t>ابزارهای برخورد با بخش مدرن در کشورهای منتخب</a:t>
            </a:r>
            <a:endParaRPr lang="en-US" sz="2400" dirty="0">
              <a:cs typeface="B Traffic" panose="00000400000000000000" pitchFamily="2" charset="-78"/>
            </a:endParaRPr>
          </a:p>
        </p:txBody>
      </p:sp>
      <p:sp>
        <p:nvSpPr>
          <p:cNvPr id="6" name="TextBox 5"/>
          <p:cNvSpPr txBox="1"/>
          <p:nvPr/>
        </p:nvSpPr>
        <p:spPr>
          <a:xfrm>
            <a:off x="113044" y="6420274"/>
            <a:ext cx="492370" cy="369332"/>
          </a:xfrm>
          <a:prstGeom prst="rect">
            <a:avLst/>
          </a:prstGeom>
          <a:noFill/>
        </p:spPr>
        <p:txBody>
          <a:bodyPr wrap="square" rtlCol="0">
            <a:spAutoFit/>
          </a:bodyPr>
          <a:lstStyle/>
          <a:p>
            <a:r>
              <a:rPr lang="fa-IR" dirty="0" smtClean="0"/>
              <a:t>6</a:t>
            </a:r>
            <a:endParaRPr lang="en-US" dirty="0"/>
          </a:p>
        </p:txBody>
      </p:sp>
    </p:spTree>
    <p:extLst>
      <p:ext uri="{BB962C8B-B14F-4D97-AF65-F5344CB8AC3E}">
        <p14:creationId xmlns:p14="http://schemas.microsoft.com/office/powerpoint/2010/main" val="6843606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7AC7C6F-3793-47FE-8319-422F04FF1A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3853"/>
          </a:xfrm>
          <a:prstGeom prst="rect">
            <a:avLst/>
          </a:prstGeom>
        </p:spPr>
      </p:pic>
      <p:graphicFrame>
        <p:nvGraphicFramePr>
          <p:cNvPr id="24" name="Table 23">
            <a:extLst>
              <a:ext uri="{FF2B5EF4-FFF2-40B4-BE49-F238E27FC236}">
                <a16:creationId xmlns:a16="http://schemas.microsoft.com/office/drawing/2014/main" id="{52DAF11D-F1E3-4CEF-8BF9-20646CCAEBAD}"/>
              </a:ext>
            </a:extLst>
          </p:cNvPr>
          <p:cNvGraphicFramePr>
            <a:graphicFrameLocks noGrp="1"/>
          </p:cNvGraphicFramePr>
          <p:nvPr>
            <p:extLst>
              <p:ext uri="{D42A27DB-BD31-4B8C-83A1-F6EECF244321}">
                <p14:modId xmlns:p14="http://schemas.microsoft.com/office/powerpoint/2010/main" val="2208630477"/>
              </p:ext>
            </p:extLst>
          </p:nvPr>
        </p:nvGraphicFramePr>
        <p:xfrm>
          <a:off x="731134" y="847666"/>
          <a:ext cx="10729731" cy="4907908"/>
        </p:xfrm>
        <a:graphic>
          <a:graphicData uri="http://schemas.openxmlformats.org/drawingml/2006/table">
            <a:tbl>
              <a:tblPr rtl="1" firstRow="1" firstCol="1" bandRow="1"/>
              <a:tblGrid>
                <a:gridCol w="605877">
                  <a:extLst>
                    <a:ext uri="{9D8B030D-6E8A-4147-A177-3AD203B41FA5}">
                      <a16:colId xmlns:a16="http://schemas.microsoft.com/office/drawing/2014/main" val="1760425531"/>
                    </a:ext>
                  </a:extLst>
                </a:gridCol>
                <a:gridCol w="3188096">
                  <a:extLst>
                    <a:ext uri="{9D8B030D-6E8A-4147-A177-3AD203B41FA5}">
                      <a16:colId xmlns:a16="http://schemas.microsoft.com/office/drawing/2014/main" val="1884018143"/>
                    </a:ext>
                  </a:extLst>
                </a:gridCol>
                <a:gridCol w="2333016">
                  <a:extLst>
                    <a:ext uri="{9D8B030D-6E8A-4147-A177-3AD203B41FA5}">
                      <a16:colId xmlns:a16="http://schemas.microsoft.com/office/drawing/2014/main" val="4055809333"/>
                    </a:ext>
                  </a:extLst>
                </a:gridCol>
                <a:gridCol w="1632155">
                  <a:extLst>
                    <a:ext uri="{9D8B030D-6E8A-4147-A177-3AD203B41FA5}">
                      <a16:colId xmlns:a16="http://schemas.microsoft.com/office/drawing/2014/main" val="4063737147"/>
                    </a:ext>
                  </a:extLst>
                </a:gridCol>
                <a:gridCol w="1602658">
                  <a:extLst>
                    <a:ext uri="{9D8B030D-6E8A-4147-A177-3AD203B41FA5}">
                      <a16:colId xmlns:a16="http://schemas.microsoft.com/office/drawing/2014/main" val="1941587172"/>
                    </a:ext>
                  </a:extLst>
                </a:gridCol>
                <a:gridCol w="1367929">
                  <a:extLst>
                    <a:ext uri="{9D8B030D-6E8A-4147-A177-3AD203B41FA5}">
                      <a16:colId xmlns:a16="http://schemas.microsoft.com/office/drawing/2014/main" val="3845112666"/>
                    </a:ext>
                  </a:extLst>
                </a:gridCol>
              </a:tblGrid>
              <a:tr h="421252">
                <a:tc>
                  <a:txBody>
                    <a:bodyPr/>
                    <a:lstStyle/>
                    <a:p>
                      <a:pPr algn="ctr" rtl="1">
                        <a:lnSpc>
                          <a:spcPct val="107000"/>
                        </a:lnSpc>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ar-SA" sz="1800" b="1"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هندوستان</a:t>
                      </a:r>
                      <a:endParaRPr lang="en-US" sz="1800" dirty="0">
                        <a:solidFill>
                          <a:schemeClr val="tx1">
                            <a:lumMod val="95000"/>
                            <a:lumOff val="5000"/>
                          </a:schemeClr>
                        </a:solidFill>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DFB6"/>
                    </a:solidFill>
                  </a:tcPr>
                </a:tc>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مالزی</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6125"/>
                    </a:solidFill>
                  </a:tcPr>
                </a:tc>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ترکیه</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آلمان</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استرالیا</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010281469"/>
                  </a:ext>
                </a:extLst>
              </a:tr>
              <a:tr h="2211950">
                <a:tc>
                  <a:txBody>
                    <a:bodyPr/>
                    <a:lstStyle/>
                    <a:p>
                      <a:pPr algn="ctr"/>
                      <a:r>
                        <a:rPr lang="fa-IR" sz="1600" kern="1200" dirty="0">
                          <a:solidFill>
                            <a:schemeClr val="tx1"/>
                          </a:solidFill>
                          <a:effectLst/>
                          <a:latin typeface="Calibri" panose="020F0502020204030204" pitchFamily="34" charset="0"/>
                          <a:cs typeface="B Traffic" panose="00000400000000000000" pitchFamily="2" charset="-78"/>
                        </a:rPr>
                        <a:t>روش مقابله با توزیع کنندگان سازمان‌نیافته</a:t>
                      </a:r>
                      <a:endParaRPr lang="en-US" sz="1600" kern="1200" dirty="0">
                        <a:solidFill>
                          <a:schemeClr val="tx1"/>
                        </a:solidFill>
                        <a:effectLst/>
                        <a:latin typeface="Calibri" panose="020F0502020204030204" pitchFamily="34" charset="0"/>
                        <a:cs typeface="B Traffic" panose="00000400000000000000" pitchFamily="2" charset="-78"/>
                      </a:endParaRPr>
                    </a:p>
                  </a:txBody>
                  <a:tcPr marL="33449" marR="33449" marT="0" marB="0" vert="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DFB6"/>
                    </a:solidFill>
                  </a:tcPr>
                </a:tc>
                <a:tc>
                  <a:txBody>
                    <a:bodyPr/>
                    <a:lstStyle/>
                    <a:p>
                      <a:pPr marL="0" marR="0" lvl="0" indent="0" algn="just" defTabSz="914400" rtl="1" eaLnBrk="1" fontAlgn="auto" latinLnBrk="0" hangingPunct="1">
                        <a:lnSpc>
                          <a:spcPct val="115000"/>
                        </a:lnSpc>
                        <a:spcBef>
                          <a:spcPts val="0"/>
                        </a:spcBef>
                        <a:spcAft>
                          <a:spcPts val="0"/>
                        </a:spcAft>
                        <a:buClrTx/>
                        <a:buSzTx/>
                        <a:buFont typeface="Wingdings" panose="05000000000000000000" pitchFamily="2" charset="2"/>
                        <a:buNone/>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تاسیس «</a:t>
                      </a:r>
                      <a:r>
                        <a:rPr lang="ar-SA" sz="1600" b="1" kern="1200" dirty="0">
                          <a:solidFill>
                            <a:schemeClr val="tx1"/>
                          </a:solidFill>
                          <a:effectLst/>
                          <a:latin typeface="Calibri" panose="020F0502020204030204" pitchFamily="34" charset="0"/>
                          <a:ea typeface="+mn-ea"/>
                          <a:cs typeface="B Nazanin" panose="00000400000000000000" pitchFamily="2" charset="-78"/>
                        </a:rPr>
                        <a:t>کمیسیون ملی کسب‌وکارهای بخش غیرسازمان‌یافته»</a:t>
                      </a:r>
                      <a:r>
                        <a:rPr lang="fa-IR" sz="1600" b="1" kern="1200" dirty="0">
                          <a:solidFill>
                            <a:schemeClr val="tx1"/>
                          </a:solidFill>
                          <a:effectLst/>
                          <a:latin typeface="Calibri" panose="020F0502020204030204" pitchFamily="34" charset="0"/>
                          <a:ea typeface="+mn-ea"/>
                          <a:cs typeface="B Nazanin" panose="00000400000000000000" pitchFamily="2" charset="-78"/>
                        </a:rPr>
                        <a:t> برای حمایت از کلیه واحدهای سازمان نیافته</a:t>
                      </a:r>
                      <a:r>
                        <a:rPr lang="ar-SA" sz="1600" b="1" kern="1200" dirty="0">
                          <a:solidFill>
                            <a:schemeClr val="tx1"/>
                          </a:solidFill>
                          <a:effectLst/>
                          <a:latin typeface="Calibri" panose="020F0502020204030204" pitchFamily="34" charset="0"/>
                          <a:ea typeface="+mn-ea"/>
                          <a:cs typeface="B Nazanin" panose="00000400000000000000" pitchFamily="2" charset="-78"/>
                        </a:rPr>
                        <a:t> </a:t>
                      </a:r>
                      <a:r>
                        <a:rPr lang="fa-IR" sz="1600" b="1" kern="1200" dirty="0">
                          <a:solidFill>
                            <a:schemeClr val="tx1"/>
                          </a:solidFill>
                          <a:effectLst/>
                          <a:latin typeface="Calibri" panose="020F0502020204030204" pitchFamily="34" charset="0"/>
                          <a:ea typeface="+mn-ea"/>
                          <a:cs typeface="B Nazanin" panose="00000400000000000000" pitchFamily="2" charset="-78"/>
                        </a:rPr>
                        <a:t>اعم از ثابت و سیار </a:t>
                      </a:r>
                      <a:endParaRPr lang="en-US"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5E8"/>
                    </a:solidFill>
                  </a:tcPr>
                </a:tc>
                <a:tc>
                  <a:txBody>
                    <a:bodyPr/>
                    <a:lstStyle/>
                    <a:p>
                      <a:pPr marL="285750" marR="0" lvl="0" indent="-285750" algn="just" defTabSz="914400" rtl="1" eaLnBrk="1" fontAlgn="auto" latinLnBrk="0" hangingPunct="1">
                        <a:lnSpc>
                          <a:spcPct val="115000"/>
                        </a:lnSpc>
                        <a:spcBef>
                          <a:spcPts val="0"/>
                        </a:spcBef>
                        <a:spcAft>
                          <a:spcPts val="0"/>
                        </a:spcAft>
                        <a:buClrTx/>
                        <a:buSzTx/>
                        <a:buFont typeface="Wingdings" panose="05000000000000000000" pitchFamily="2" charset="2"/>
                        <a:buChar char="§"/>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ترغیب جایگیری واحدهای کوچک ثابت ذیل زنجیره های خرده فروشی </a:t>
                      </a:r>
                    </a:p>
                    <a:p>
                      <a:pPr marL="285750" marR="0" lvl="0" indent="-285750" algn="just" defTabSz="914400" rtl="1" eaLnBrk="1" fontAlgn="auto" latinLnBrk="0" hangingPunct="1">
                        <a:lnSpc>
                          <a:spcPct val="115000"/>
                        </a:lnSpc>
                        <a:spcBef>
                          <a:spcPts val="0"/>
                        </a:spcBef>
                        <a:spcAft>
                          <a:spcPts val="0"/>
                        </a:spcAft>
                        <a:buClrTx/>
                        <a:buSzTx/>
                        <a:buFont typeface="Wingdings" panose="05000000000000000000" pitchFamily="2" charset="2"/>
                        <a:buChar char="§"/>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ارائه امکانات دولتی به واحدهای سیار ثبت شده </a:t>
                      </a:r>
                      <a:endParaRPr lang="en-US"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3AB"/>
                    </a:solidFill>
                  </a:tcPr>
                </a:tc>
                <a:tc>
                  <a:txBody>
                    <a:bodyPr/>
                    <a:lstStyle/>
                    <a:p>
                      <a:pPr marL="0" marR="0" lvl="0" indent="0" algn="just" defTabSz="914400" rtl="1" eaLnBrk="1" fontAlgn="auto" latinLnBrk="0" hangingPunct="1">
                        <a:lnSpc>
                          <a:spcPct val="115000"/>
                        </a:lnSpc>
                        <a:spcBef>
                          <a:spcPts val="0"/>
                        </a:spcBef>
                        <a:spcAft>
                          <a:spcPts val="0"/>
                        </a:spcAft>
                        <a:buClrTx/>
                        <a:buSzTx/>
                        <a:buFont typeface="Wingdings" panose="05000000000000000000" pitchFamily="2" charset="2"/>
                        <a:buNone/>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اجتناب ناپذیر کردن جایگیری واحدهای کوچک مستقل ذیل زنجیره های خرده فروشی به واسطه ایجاد فضای رقابت آزاد برای واحدهای توزیعی مدرن  </a:t>
                      </a:r>
                      <a:endParaRPr lang="en-US"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just" defTabSz="914400" rtl="1" eaLnBrk="1" fontAlgn="auto" latinLnBrk="0" hangingPunct="1">
                        <a:lnSpc>
                          <a:spcPct val="115000"/>
                        </a:lnSpc>
                        <a:spcBef>
                          <a:spcPts val="0"/>
                        </a:spcBef>
                        <a:spcAft>
                          <a:spcPts val="0"/>
                        </a:spcAft>
                        <a:buClrTx/>
                        <a:buSzTx/>
                        <a:buFont typeface="Wingdings" panose="05000000000000000000" pitchFamily="2" charset="2"/>
                        <a:buNone/>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برخورد پلیس با دستفروشان بدون مجوز </a:t>
                      </a:r>
                      <a:endParaRPr lang="en-US"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tc>
                  <a:txBody>
                    <a:bodyPr/>
                    <a:lstStyle/>
                    <a:p>
                      <a:pPr marL="0" marR="0" lvl="0" indent="0" algn="just" defTabSz="914400" rtl="1" eaLnBrk="1" fontAlgn="auto" latinLnBrk="0" hangingPunct="1">
                        <a:lnSpc>
                          <a:spcPct val="115000"/>
                        </a:lnSpc>
                        <a:spcBef>
                          <a:spcPts val="0"/>
                        </a:spcBef>
                        <a:spcAft>
                          <a:spcPts val="0"/>
                        </a:spcAft>
                        <a:buClrTx/>
                        <a:buSzTx/>
                        <a:buFont typeface="Wingdings" panose="05000000000000000000" pitchFamily="2" charset="2"/>
                        <a:buNone/>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برخورد نیروی مرزی استرالیا (</a:t>
                      </a:r>
                      <a:r>
                        <a:rPr lang="en-US" sz="1600" b="1" kern="1200" dirty="0">
                          <a:solidFill>
                            <a:schemeClr val="tx1"/>
                          </a:solidFill>
                          <a:effectLst/>
                          <a:latin typeface="Calibri" panose="020F0502020204030204" pitchFamily="34" charset="0"/>
                          <a:ea typeface="+mn-ea"/>
                          <a:cs typeface="B Nazanin" panose="00000400000000000000" pitchFamily="2" charset="-78"/>
                        </a:rPr>
                        <a:t>ABF</a:t>
                      </a:r>
                      <a:r>
                        <a:rPr lang="fa-IR" sz="1600" b="1" kern="1200" dirty="0">
                          <a:solidFill>
                            <a:schemeClr val="tx1"/>
                          </a:solidFill>
                          <a:effectLst/>
                          <a:latin typeface="Calibri" panose="020F0502020204030204" pitchFamily="34" charset="0"/>
                          <a:ea typeface="+mn-ea"/>
                          <a:cs typeface="B Nazanin" panose="00000400000000000000" pitchFamily="2" charset="-78"/>
                        </a:rPr>
                        <a:t>) در برخورد با دستفروشان بدون مجوز </a:t>
                      </a:r>
                      <a:endParaRPr lang="en-US"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34922347"/>
                  </a:ext>
                </a:extLst>
              </a:tr>
              <a:tr h="1416877">
                <a:tc>
                  <a:txBody>
                    <a:bodyPr/>
                    <a:lstStyle/>
                    <a:p>
                      <a:pPr marL="71755" marR="71755" algn="ctr" rtl="1">
                        <a:lnSpc>
                          <a:spcPct val="80000"/>
                        </a:lnSpc>
                        <a:spcAft>
                          <a:spcPts val="0"/>
                        </a:spcAft>
                      </a:pPr>
                      <a:r>
                        <a:rPr lang="fa-IR" sz="1600" kern="1200" dirty="0">
                          <a:solidFill>
                            <a:schemeClr val="tx1"/>
                          </a:solidFill>
                          <a:effectLst/>
                          <a:latin typeface="Calibri" panose="020F0502020204030204" pitchFamily="34" charset="0"/>
                          <a:ea typeface="Calibri" panose="020F0502020204030204" pitchFamily="34" charset="0"/>
                          <a:cs typeface="B Traffic" panose="00000400000000000000" pitchFamily="2" charset="-78"/>
                        </a:rPr>
                        <a:t>توضیحات </a:t>
                      </a:r>
                      <a:endParaRPr lang="en-US" sz="1600" kern="1200" dirty="0">
                        <a:solidFill>
                          <a:schemeClr val="tx1"/>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vert="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DFB6"/>
                    </a:solidFill>
                  </a:tcPr>
                </a:tc>
                <a:tc>
                  <a:txBody>
                    <a:bodyPr/>
                    <a:lstStyle/>
                    <a:p>
                      <a:pPr marL="0" marR="0" lvl="0" indent="0" algn="just" defTabSz="914400" rtl="1" eaLnBrk="1" fontAlgn="auto" latinLnBrk="0" hangingPunct="1">
                        <a:lnSpc>
                          <a:spcPct val="115000"/>
                        </a:lnSpc>
                        <a:spcBef>
                          <a:spcPts val="0"/>
                        </a:spcBef>
                        <a:spcAft>
                          <a:spcPts val="0"/>
                        </a:spcAft>
                        <a:buClrTx/>
                        <a:buSzTx/>
                        <a:buFont typeface="Wingdings" panose="05000000000000000000" pitchFamily="2" charset="2"/>
                        <a:buNone/>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کمیسیون زیرمجموعه وزارت «کسب و کارهای خرد، کوچک و متوسط» بوده و از سال 2004 تاسیس شد. این کمیسیون ضمن ایفای نقش بازوی مشورتی برای وزارتخانه متبوع، مطالبات واحدهای عضو را بدون دریافت حق عضویت پیگیری میکند. لذا انگیزه ثبت نام در این کمیسیون برای کلیه توزیع کنندگان ثابت و سیار به وجود می آید. </a:t>
                      </a:r>
                      <a:endParaRPr lang="en-US"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5E8"/>
                    </a:solidFill>
                  </a:tcPr>
                </a:tc>
                <a:tc>
                  <a:txBody>
                    <a:bodyPr/>
                    <a:lstStyle/>
                    <a:p>
                      <a:pPr marL="0" marR="0" lvl="0" indent="0" algn="just" defTabSz="914400" rtl="1" eaLnBrk="1" fontAlgn="auto" latinLnBrk="0" hangingPunct="1">
                        <a:lnSpc>
                          <a:spcPct val="115000"/>
                        </a:lnSpc>
                        <a:spcBef>
                          <a:spcPts val="0"/>
                        </a:spcBef>
                        <a:spcAft>
                          <a:spcPts val="0"/>
                        </a:spcAft>
                        <a:buClrTx/>
                        <a:buSzTx/>
                        <a:buFont typeface="Wingdings" panose="05000000000000000000" pitchFamily="2" charset="2"/>
                        <a:buNone/>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با وجودی که دستفروشان عامل ایجاد ازدحام و آلودگی در شهر هستند، </a:t>
                      </a:r>
                      <a:r>
                        <a:rPr lang="fa-IR" sz="1600" b="1" kern="1200" dirty="0" smtClean="0">
                          <a:solidFill>
                            <a:schemeClr val="tx1"/>
                          </a:solidFill>
                          <a:effectLst/>
                          <a:latin typeface="Calibri" panose="020F0502020204030204" pitchFamily="34" charset="0"/>
                          <a:ea typeface="+mn-ea"/>
                          <a:cs typeface="B Nazanin" panose="00000400000000000000" pitchFamily="2" charset="-78"/>
                        </a:rPr>
                        <a:t>غرفه، سایتهای </a:t>
                      </a:r>
                      <a:r>
                        <a:rPr lang="fa-IR" sz="1600" b="1" kern="1200" dirty="0">
                          <a:solidFill>
                            <a:schemeClr val="tx1"/>
                          </a:solidFill>
                          <a:effectLst/>
                          <a:latin typeface="Calibri" panose="020F0502020204030204" pitchFamily="34" charset="0"/>
                          <a:ea typeface="+mn-ea"/>
                          <a:cs typeface="B Nazanin" panose="00000400000000000000" pitchFamily="2" charset="-78"/>
                        </a:rPr>
                        <a:t>تجاری و سایر امکانات که به تقویت مشارکت آنها کمک </a:t>
                      </a:r>
                      <a:r>
                        <a:rPr lang="fa-IR" sz="1600" b="1" kern="1200" dirty="0" smtClean="0">
                          <a:solidFill>
                            <a:schemeClr val="tx1"/>
                          </a:solidFill>
                          <a:effectLst/>
                          <a:latin typeface="Calibri" panose="020F0502020204030204" pitchFamily="34" charset="0"/>
                          <a:ea typeface="+mn-ea"/>
                          <a:cs typeface="B Nazanin" panose="00000400000000000000" pitchFamily="2" charset="-78"/>
                        </a:rPr>
                        <a:t>می‌کند</a:t>
                      </a:r>
                      <a:r>
                        <a:rPr lang="fa-IR" sz="1600" b="1" kern="1200" dirty="0">
                          <a:solidFill>
                            <a:schemeClr val="tx1"/>
                          </a:solidFill>
                          <a:effectLst/>
                          <a:latin typeface="Calibri" panose="020F0502020204030204" pitchFamily="34" charset="0"/>
                          <a:ea typeface="+mn-ea"/>
                          <a:cs typeface="B Nazanin" panose="00000400000000000000" pitchFamily="2" charset="-78"/>
                        </a:rPr>
                        <a:t>، ارائه </a:t>
                      </a:r>
                      <a:r>
                        <a:rPr lang="fa-IR" sz="1600" b="1" kern="1200" dirty="0" smtClean="0">
                          <a:solidFill>
                            <a:schemeClr val="tx1"/>
                          </a:solidFill>
                          <a:effectLst/>
                          <a:latin typeface="Calibri" panose="020F0502020204030204" pitchFamily="34" charset="0"/>
                          <a:ea typeface="+mn-ea"/>
                          <a:cs typeface="B Nazanin" panose="00000400000000000000" pitchFamily="2" charset="-78"/>
                        </a:rPr>
                        <a:t>می‌شود</a:t>
                      </a:r>
                      <a:r>
                        <a:rPr lang="fa-IR" sz="1600" b="1" kern="1200" dirty="0">
                          <a:solidFill>
                            <a:schemeClr val="tx1"/>
                          </a:solidFill>
                          <a:effectLst/>
                          <a:latin typeface="Calibri" panose="020F0502020204030204" pitchFamily="34" charset="0"/>
                          <a:ea typeface="+mn-ea"/>
                          <a:cs typeface="B Nazanin" panose="00000400000000000000" pitchFamily="2" charset="-78"/>
                        </a:rPr>
                        <a:t>. این امر انگیزه ثبت فعالیت در این واحدها ایجاد </a:t>
                      </a:r>
                      <a:r>
                        <a:rPr lang="fa-IR" sz="1600" b="1" kern="1200" dirty="0" smtClean="0">
                          <a:solidFill>
                            <a:schemeClr val="tx1"/>
                          </a:solidFill>
                          <a:effectLst/>
                          <a:latin typeface="Calibri" panose="020F0502020204030204" pitchFamily="34" charset="0"/>
                          <a:ea typeface="+mn-ea"/>
                          <a:cs typeface="B Nazanin" panose="00000400000000000000" pitchFamily="2" charset="-78"/>
                        </a:rPr>
                        <a:t>می‌شود</a:t>
                      </a:r>
                      <a:r>
                        <a:rPr lang="fa-IR" sz="1600" b="1" kern="1200" dirty="0">
                          <a:solidFill>
                            <a:schemeClr val="tx1"/>
                          </a:solidFill>
                          <a:effectLst/>
                          <a:latin typeface="Calibri" panose="020F0502020204030204" pitchFamily="34" charset="0"/>
                          <a:ea typeface="+mn-ea"/>
                          <a:cs typeface="B Nazanin" panose="00000400000000000000" pitchFamily="2" charset="-78"/>
                        </a:rPr>
                        <a:t>. </a:t>
                      </a:r>
                      <a:endParaRPr lang="en-US"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3AB"/>
                    </a:solidFill>
                  </a:tcPr>
                </a:tc>
                <a:tc>
                  <a:txBody>
                    <a:bodyPr/>
                    <a:lstStyle/>
                    <a:p>
                      <a:pPr marL="0" marR="0" lvl="0" indent="0" algn="just" defTabSz="914400" rtl="1" eaLnBrk="1" fontAlgn="auto" latinLnBrk="0" hangingPunct="1">
                        <a:lnSpc>
                          <a:spcPct val="115000"/>
                        </a:lnSpc>
                        <a:spcBef>
                          <a:spcPts val="0"/>
                        </a:spcBef>
                        <a:spcAft>
                          <a:spcPts val="0"/>
                        </a:spcAft>
                        <a:buClrTx/>
                        <a:buSzTx/>
                        <a:buFont typeface="Wingdings" panose="05000000000000000000" pitchFamily="2" charset="2"/>
                        <a:buNone/>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مشوق خاصی برای حمایت از سازمان دهی واحدهای سنتی پیش بینی نشده است</a:t>
                      </a:r>
                      <a:r>
                        <a:rPr lang="fa-IR" sz="1400" b="1" kern="1200" dirty="0">
                          <a:solidFill>
                            <a:schemeClr val="tx1"/>
                          </a:solidFill>
                          <a:latin typeface="+mn-lt"/>
                          <a:ea typeface="+mn-ea"/>
                          <a:cs typeface="B Lotus" panose="00000400000000000000" pitchFamily="2" charset="-78"/>
                        </a:rPr>
                        <a:t>. </a:t>
                      </a:r>
                      <a:endParaRPr lang="en-US" sz="1400" b="1" kern="1200" dirty="0">
                        <a:solidFill>
                          <a:schemeClr val="tx1"/>
                        </a:solidFill>
                        <a:latin typeface="+mn-lt"/>
                        <a:ea typeface="+mn-ea"/>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just" defTabSz="914400" rtl="1" eaLnBrk="1" fontAlgn="auto" latinLnBrk="0" hangingPunct="1">
                        <a:lnSpc>
                          <a:spcPct val="115000"/>
                        </a:lnSpc>
                        <a:spcBef>
                          <a:spcPts val="0"/>
                        </a:spcBef>
                        <a:spcAft>
                          <a:spcPts val="0"/>
                        </a:spcAft>
                        <a:buClrTx/>
                        <a:buSzTx/>
                        <a:buFont typeface="Wingdings" panose="05000000000000000000" pitchFamily="2" charset="2"/>
                        <a:buNone/>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کلیه واحدهای توزیعی ثابت، سازمان یافته هستند. </a:t>
                      </a:r>
                      <a:endParaRPr lang="en-US"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tc>
                  <a:txBody>
                    <a:bodyPr/>
                    <a:lstStyle/>
                    <a:p>
                      <a:pPr marL="0" marR="0" lvl="0" indent="0" algn="just" defTabSz="914400" rtl="1" eaLnBrk="1" fontAlgn="auto" latinLnBrk="0" hangingPunct="1">
                        <a:lnSpc>
                          <a:spcPct val="115000"/>
                        </a:lnSpc>
                        <a:spcBef>
                          <a:spcPts val="0"/>
                        </a:spcBef>
                        <a:spcAft>
                          <a:spcPts val="0"/>
                        </a:spcAft>
                        <a:buClrTx/>
                        <a:buSzTx/>
                        <a:buFont typeface="Wingdings" panose="05000000000000000000" pitchFamily="2" charset="2"/>
                        <a:buNone/>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در بخش فروش فروشگاهی، مشکل واحدهای سازمان نیافته وجود ندارد. </a:t>
                      </a:r>
                      <a:endParaRPr lang="en-US"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131870094"/>
                  </a:ext>
                </a:extLst>
              </a:tr>
            </a:tbl>
          </a:graphicData>
        </a:graphic>
      </p:graphicFrame>
      <p:sp>
        <p:nvSpPr>
          <p:cNvPr id="5" name="Title 1">
            <a:extLst>
              <a:ext uri="{FF2B5EF4-FFF2-40B4-BE49-F238E27FC236}">
                <a16:creationId xmlns:a16="http://schemas.microsoft.com/office/drawing/2014/main" id="{49030DE1-3268-47CC-B63E-CF546B37F41A}"/>
              </a:ext>
            </a:extLst>
          </p:cNvPr>
          <p:cNvSpPr>
            <a:spLocks noGrp="1"/>
          </p:cNvSpPr>
          <p:nvPr>
            <p:ph type="title"/>
          </p:nvPr>
        </p:nvSpPr>
        <p:spPr>
          <a:xfrm>
            <a:off x="2330245" y="211800"/>
            <a:ext cx="7846142" cy="424066"/>
          </a:xfrm>
        </p:spPr>
        <p:txBody>
          <a:bodyPr>
            <a:noAutofit/>
          </a:bodyPr>
          <a:lstStyle/>
          <a:p>
            <a:pPr algn="ctr" rtl="1"/>
            <a:r>
              <a:rPr lang="fa-IR" sz="2000" b="1" dirty="0">
                <a:solidFill>
                  <a:schemeClr val="tx1">
                    <a:lumMod val="95000"/>
                    <a:lumOff val="5000"/>
                  </a:schemeClr>
                </a:solidFill>
                <a:cs typeface="B Traffic" panose="00000400000000000000" pitchFamily="2" charset="-78"/>
              </a:rPr>
              <a:t>2. الگوی برخورد با توزیع</a:t>
            </a:r>
            <a:r>
              <a:rPr lang="fa-IR" sz="100" b="1" dirty="0">
                <a:solidFill>
                  <a:schemeClr val="tx1">
                    <a:lumMod val="95000"/>
                    <a:lumOff val="5000"/>
                  </a:schemeClr>
                </a:solidFill>
                <a:cs typeface="B Traffic" panose="00000400000000000000" pitchFamily="2" charset="-78"/>
              </a:rPr>
              <a:t> </a:t>
            </a:r>
            <a:r>
              <a:rPr lang="fa-IR" sz="2000" b="1" dirty="0">
                <a:solidFill>
                  <a:schemeClr val="tx1">
                    <a:lumMod val="95000"/>
                    <a:lumOff val="5000"/>
                  </a:schemeClr>
                </a:solidFill>
                <a:cs typeface="B Traffic" panose="00000400000000000000" pitchFamily="2" charset="-78"/>
              </a:rPr>
              <a:t>کنندگان سازمان نیافته </a:t>
            </a:r>
            <a:endParaRPr lang="en-US" sz="2000" b="1" dirty="0">
              <a:solidFill>
                <a:schemeClr val="tx1">
                  <a:lumMod val="95000"/>
                  <a:lumOff val="5000"/>
                </a:schemeClr>
              </a:solidFill>
              <a:cs typeface="B Traffic" panose="00000400000000000000" pitchFamily="2" charset="-78"/>
            </a:endParaRPr>
          </a:p>
        </p:txBody>
      </p:sp>
      <p:sp>
        <p:nvSpPr>
          <p:cNvPr id="7" name="TextBox 6"/>
          <p:cNvSpPr txBox="1"/>
          <p:nvPr/>
        </p:nvSpPr>
        <p:spPr>
          <a:xfrm>
            <a:off x="324059" y="6331139"/>
            <a:ext cx="492370" cy="369332"/>
          </a:xfrm>
          <a:prstGeom prst="rect">
            <a:avLst/>
          </a:prstGeom>
          <a:noFill/>
        </p:spPr>
        <p:txBody>
          <a:bodyPr wrap="square" rtlCol="0">
            <a:spAutoFit/>
          </a:bodyPr>
          <a:lstStyle/>
          <a:p>
            <a:r>
              <a:rPr lang="fa-IR" dirty="0" smtClean="0"/>
              <a:t>7</a:t>
            </a:r>
            <a:endParaRPr lang="en-US" dirty="0"/>
          </a:p>
        </p:txBody>
      </p:sp>
    </p:spTree>
    <p:extLst>
      <p:ext uri="{BB962C8B-B14F-4D97-AF65-F5344CB8AC3E}">
        <p14:creationId xmlns:p14="http://schemas.microsoft.com/office/powerpoint/2010/main" val="899771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colorTemperature colorTemp="11200"/>
                    </a14:imgEffect>
                    <a14:imgEffect>
                      <a14:saturation sat="33000"/>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7C6CB2-D6C8-46CC-AF42-54AC2DD735BC}"/>
              </a:ext>
            </a:extLst>
          </p:cNvPr>
          <p:cNvPicPr>
            <a:picLocks noChangeAspect="1"/>
          </p:cNvPicPr>
          <p:nvPr/>
        </p:nvPicPr>
        <p:blipFill rotWithShape="1">
          <a:blip r:embed="rId4"/>
          <a:srcRect l="22332" r="37619"/>
          <a:stretch/>
        </p:blipFill>
        <p:spPr>
          <a:xfrm>
            <a:off x="8565004" y="1797748"/>
            <a:ext cx="3628276" cy="4417099"/>
          </a:xfrm>
          <a:prstGeom prst="ellipse">
            <a:avLst/>
          </a:prstGeom>
        </p:spPr>
      </p:pic>
      <p:sp>
        <p:nvSpPr>
          <p:cNvPr id="6" name="Title 1">
            <a:extLst>
              <a:ext uri="{FF2B5EF4-FFF2-40B4-BE49-F238E27FC236}">
                <a16:creationId xmlns:a16="http://schemas.microsoft.com/office/drawing/2014/main" id="{B8F1E64A-D947-454E-A47F-82DFEC3BD4CC}"/>
              </a:ext>
            </a:extLst>
          </p:cNvPr>
          <p:cNvSpPr txBox="1">
            <a:spLocks/>
          </p:cNvSpPr>
          <p:nvPr/>
        </p:nvSpPr>
        <p:spPr>
          <a:xfrm>
            <a:off x="5319252" y="155261"/>
            <a:ext cx="6725262" cy="562494"/>
          </a:xfrm>
          <a:prstGeom prst="rect">
            <a:avLst/>
          </a:prstGeom>
        </p:spPr>
        <p:txBody>
          <a:bodyPr vert="horz" lIns="91440" tIns="45720" rIns="91440" bIns="45720" rtlCol="0" anchor="ctr">
            <a:prstTxWarp prst="textStop">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fa-IR" sz="1800" b="1" dirty="0">
                <a:solidFill>
                  <a:schemeClr val="tx1">
                    <a:lumMod val="95000"/>
                    <a:lumOff val="5000"/>
                  </a:schemeClr>
                </a:solidFill>
                <a:cs typeface="B Traffic" panose="00000400000000000000" pitchFamily="2" charset="-78"/>
              </a:rPr>
              <a:t>3. </a:t>
            </a:r>
            <a:r>
              <a:rPr lang="fa-IR" sz="1800" b="1" dirty="0" smtClean="0">
                <a:solidFill>
                  <a:schemeClr val="tx1">
                    <a:lumMod val="95000"/>
                    <a:lumOff val="5000"/>
                  </a:schemeClr>
                </a:solidFill>
                <a:cs typeface="B Traffic" panose="00000400000000000000" pitchFamily="2" charset="-78"/>
              </a:rPr>
              <a:t>روش‌های افزایش </a:t>
            </a:r>
            <a:r>
              <a:rPr lang="fa-IR" sz="1800" b="1" dirty="0">
                <a:solidFill>
                  <a:schemeClr val="tx1">
                    <a:lumMod val="95000"/>
                    <a:lumOff val="5000"/>
                  </a:schemeClr>
                </a:solidFill>
                <a:cs typeface="B Traffic" panose="00000400000000000000" pitchFamily="2" charset="-78"/>
              </a:rPr>
              <a:t>سهم نیروی انسانی متخصص در بخش توزیع </a:t>
            </a:r>
            <a:endParaRPr lang="en-US" sz="1800" b="1" dirty="0">
              <a:solidFill>
                <a:schemeClr val="tx1">
                  <a:lumMod val="95000"/>
                  <a:lumOff val="5000"/>
                </a:schemeClr>
              </a:solidFill>
              <a:cs typeface="B Traffic" panose="00000400000000000000" pitchFamily="2" charset="-78"/>
            </a:endParaRPr>
          </a:p>
        </p:txBody>
      </p:sp>
      <p:grpSp>
        <p:nvGrpSpPr>
          <p:cNvPr id="14" name="Group 13">
            <a:extLst>
              <a:ext uri="{FF2B5EF4-FFF2-40B4-BE49-F238E27FC236}">
                <a16:creationId xmlns:a16="http://schemas.microsoft.com/office/drawing/2014/main" id="{63820B1A-BEB1-460A-B0BF-AFDB63EED36F}"/>
              </a:ext>
            </a:extLst>
          </p:cNvPr>
          <p:cNvGrpSpPr/>
          <p:nvPr/>
        </p:nvGrpSpPr>
        <p:grpSpPr>
          <a:xfrm>
            <a:off x="7649140" y="651164"/>
            <a:ext cx="1881530" cy="6215539"/>
            <a:chOff x="4705376" y="257782"/>
            <a:chExt cx="2605195" cy="6689422"/>
          </a:xfrm>
        </p:grpSpPr>
        <p:sp>
          <p:nvSpPr>
            <p:cNvPr id="9" name="Star: 8 Points 8">
              <a:extLst>
                <a:ext uri="{FF2B5EF4-FFF2-40B4-BE49-F238E27FC236}">
                  <a16:creationId xmlns:a16="http://schemas.microsoft.com/office/drawing/2014/main" id="{B7118294-128A-4309-A0F8-84D3312A0FCD}"/>
                </a:ext>
              </a:extLst>
            </p:cNvPr>
            <p:cNvSpPr/>
            <p:nvPr/>
          </p:nvSpPr>
          <p:spPr>
            <a:xfrm>
              <a:off x="5688640" y="257782"/>
              <a:ext cx="1621931" cy="1333317"/>
            </a:xfrm>
            <a:prstGeom prst="star8">
              <a:avLst/>
            </a:prstGeom>
            <a:solidFill>
              <a:srgbClr val="92E3FE"/>
            </a:solidFill>
            <a:ln>
              <a:noFill/>
            </a:ln>
            <a:scene3d>
              <a:camera prst="perspectiveRelaxed">
                <a:rot lat="17400000" lon="0" rev="0"/>
              </a:camera>
              <a:lightRig rig="soft" dir="t">
                <a:rot lat="0" lon="0" rev="18000000"/>
              </a:lightRig>
            </a:scene3d>
            <a:sp3d extrusionH="127000" prstMaterial="plastic">
              <a:bevelT w="0" h="0"/>
              <a:bevelB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tar: 8 Points 9">
              <a:extLst>
                <a:ext uri="{FF2B5EF4-FFF2-40B4-BE49-F238E27FC236}">
                  <a16:creationId xmlns:a16="http://schemas.microsoft.com/office/drawing/2014/main" id="{EE5DFC5D-6EEF-4368-AF0A-6AA0D8646CF9}"/>
                </a:ext>
              </a:extLst>
            </p:cNvPr>
            <p:cNvSpPr/>
            <p:nvPr/>
          </p:nvSpPr>
          <p:spPr>
            <a:xfrm>
              <a:off x="5473827" y="1762128"/>
              <a:ext cx="1189704" cy="1188720"/>
            </a:xfrm>
            <a:prstGeom prst="star8">
              <a:avLst/>
            </a:prstGeom>
            <a:solidFill>
              <a:srgbClr val="92E3FE"/>
            </a:solidFill>
            <a:ln>
              <a:noFill/>
            </a:ln>
            <a:scene3d>
              <a:camera prst="orthographicFront">
                <a:rot lat="0" lon="12000000" rev="0"/>
              </a:camera>
              <a:lightRig rig="soft" dir="t">
                <a:rot lat="0" lon="0" rev="18000000"/>
              </a:lightRig>
            </a:scene3d>
            <a:sp3d>
              <a:bevelT w="381000" h="889000"/>
              <a:bevelB w="381000" h="889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tar: 8 Points 10">
              <a:extLst>
                <a:ext uri="{FF2B5EF4-FFF2-40B4-BE49-F238E27FC236}">
                  <a16:creationId xmlns:a16="http://schemas.microsoft.com/office/drawing/2014/main" id="{FB009289-41DF-4C03-9490-AD91300F1413}"/>
                </a:ext>
              </a:extLst>
            </p:cNvPr>
            <p:cNvSpPr/>
            <p:nvPr/>
          </p:nvSpPr>
          <p:spPr>
            <a:xfrm>
              <a:off x="4705376" y="3149159"/>
              <a:ext cx="1189704" cy="1188720"/>
            </a:xfrm>
            <a:prstGeom prst="star8">
              <a:avLst/>
            </a:prstGeom>
            <a:solidFill>
              <a:srgbClr val="92E3FE"/>
            </a:solidFill>
            <a:ln>
              <a:noFill/>
            </a:ln>
            <a:scene3d>
              <a:camera prst="perspectiveRelaxed">
                <a:rot lat="17400000" lon="0" rev="0"/>
              </a:camera>
              <a:lightRig rig="soft" dir="t">
                <a:rot lat="0" lon="0" rev="18000000"/>
              </a:lightRig>
            </a:scene3d>
            <a:sp3d extrusionH="127000" prstMaterial="plastic">
              <a:bevelT w="0" h="0"/>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Star: 8 Points 11">
              <a:extLst>
                <a:ext uri="{FF2B5EF4-FFF2-40B4-BE49-F238E27FC236}">
                  <a16:creationId xmlns:a16="http://schemas.microsoft.com/office/drawing/2014/main" id="{B4698C88-F849-4A6B-BCAD-40B7A8972B72}"/>
                </a:ext>
              </a:extLst>
            </p:cNvPr>
            <p:cNvSpPr/>
            <p:nvPr/>
          </p:nvSpPr>
          <p:spPr>
            <a:xfrm>
              <a:off x="5413613" y="4626222"/>
              <a:ext cx="1189704" cy="1188720"/>
            </a:xfrm>
            <a:prstGeom prst="star8">
              <a:avLst/>
            </a:prstGeom>
            <a:solidFill>
              <a:srgbClr val="92E3FE"/>
            </a:solidFill>
            <a:ln>
              <a:noFill/>
            </a:ln>
            <a:scene3d>
              <a:camera prst="orthographicFront">
                <a:rot lat="0" lon="12000000" rev="0"/>
              </a:camera>
              <a:lightRig rig="soft" dir="t">
                <a:rot lat="0" lon="0" rev="18000000"/>
              </a:lightRig>
            </a:scene3d>
            <a:sp3d>
              <a:bevelT w="381000" h="889000"/>
              <a:bevelB w="381000" h="889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tar: 8 Points 12">
              <a:extLst>
                <a:ext uri="{FF2B5EF4-FFF2-40B4-BE49-F238E27FC236}">
                  <a16:creationId xmlns:a16="http://schemas.microsoft.com/office/drawing/2014/main" id="{E40F1AED-87E9-4EB9-9ED8-9A6D94E51C4F}"/>
                </a:ext>
              </a:extLst>
            </p:cNvPr>
            <p:cNvSpPr/>
            <p:nvPr/>
          </p:nvSpPr>
          <p:spPr>
            <a:xfrm>
              <a:off x="5663773" y="5739753"/>
              <a:ext cx="1621931" cy="1207451"/>
            </a:xfrm>
            <a:prstGeom prst="star8">
              <a:avLst/>
            </a:prstGeom>
            <a:solidFill>
              <a:srgbClr val="92E3FE"/>
            </a:solidFill>
            <a:ln>
              <a:noFill/>
            </a:ln>
            <a:scene3d>
              <a:camera prst="perspectiveRelaxed">
                <a:rot lat="17400000" lon="0" rev="0"/>
              </a:camera>
              <a:lightRig rig="soft" dir="t">
                <a:rot lat="0" lon="0" rev="18000000"/>
              </a:lightRig>
            </a:scene3d>
            <a:sp3d extrusionH="127000" prstMaterial="plastic">
              <a:bevelT w="0" h="0"/>
              <a:bevelB w="0" h="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5" name="TextBox 14">
            <a:extLst>
              <a:ext uri="{FF2B5EF4-FFF2-40B4-BE49-F238E27FC236}">
                <a16:creationId xmlns:a16="http://schemas.microsoft.com/office/drawing/2014/main" id="{85B452B5-6505-4CE0-9489-84212E2F0007}"/>
              </a:ext>
            </a:extLst>
          </p:cNvPr>
          <p:cNvSpPr txBox="1"/>
          <p:nvPr/>
        </p:nvSpPr>
        <p:spPr>
          <a:xfrm>
            <a:off x="8327800" y="1103863"/>
            <a:ext cx="996883" cy="307777"/>
          </a:xfrm>
          <a:prstGeom prst="rect">
            <a:avLst/>
          </a:prstGeom>
          <a:noFill/>
        </p:spPr>
        <p:txBody>
          <a:bodyPr wrap="square" rtlCol="0">
            <a:spAutoFit/>
          </a:bodyPr>
          <a:lstStyle/>
          <a:p>
            <a:pPr algn="r" rtl="1"/>
            <a:r>
              <a:rPr lang="fa-IR" sz="1400" dirty="0">
                <a:cs typeface="B Titr" panose="00000700000000000000" pitchFamily="2" charset="-78"/>
              </a:rPr>
              <a:t>هندوستان</a:t>
            </a:r>
            <a:endParaRPr lang="en-US" sz="1400" dirty="0">
              <a:cs typeface="B Titr" panose="00000700000000000000" pitchFamily="2" charset="-78"/>
            </a:endParaRPr>
          </a:p>
        </p:txBody>
      </p:sp>
      <p:sp>
        <p:nvSpPr>
          <p:cNvPr id="18" name="Rectangle 17">
            <a:extLst>
              <a:ext uri="{FF2B5EF4-FFF2-40B4-BE49-F238E27FC236}">
                <a16:creationId xmlns:a16="http://schemas.microsoft.com/office/drawing/2014/main" id="{DF80CCD4-64FD-419C-A90A-43E26C511BFE}"/>
              </a:ext>
            </a:extLst>
          </p:cNvPr>
          <p:cNvSpPr/>
          <p:nvPr/>
        </p:nvSpPr>
        <p:spPr>
          <a:xfrm>
            <a:off x="7827517" y="3714097"/>
            <a:ext cx="524503" cy="307777"/>
          </a:xfrm>
          <a:prstGeom prst="rect">
            <a:avLst/>
          </a:prstGeom>
        </p:spPr>
        <p:txBody>
          <a:bodyPr wrap="none">
            <a:spAutoFit/>
          </a:bodyPr>
          <a:lstStyle/>
          <a:p>
            <a:r>
              <a:rPr lang="fa-IR" sz="1400" dirty="0">
                <a:cs typeface="B Titr" panose="00000700000000000000" pitchFamily="2" charset="-78"/>
              </a:rPr>
              <a:t>ترکیه</a:t>
            </a:r>
            <a:endParaRPr lang="en-US" sz="1400" dirty="0">
              <a:cs typeface="B Titr" panose="00000700000000000000" pitchFamily="2" charset="-78"/>
            </a:endParaRPr>
          </a:p>
        </p:txBody>
      </p:sp>
      <p:sp>
        <p:nvSpPr>
          <p:cNvPr id="19" name="TextBox 18">
            <a:extLst>
              <a:ext uri="{FF2B5EF4-FFF2-40B4-BE49-F238E27FC236}">
                <a16:creationId xmlns:a16="http://schemas.microsoft.com/office/drawing/2014/main" id="{1488A31F-3CB9-4A1A-A1B7-5DD7F09B2145}"/>
              </a:ext>
            </a:extLst>
          </p:cNvPr>
          <p:cNvSpPr txBox="1"/>
          <p:nvPr/>
        </p:nvSpPr>
        <p:spPr>
          <a:xfrm>
            <a:off x="8359275" y="6147810"/>
            <a:ext cx="860170" cy="307777"/>
          </a:xfrm>
          <a:prstGeom prst="rect">
            <a:avLst/>
          </a:prstGeom>
          <a:noFill/>
        </p:spPr>
        <p:txBody>
          <a:bodyPr wrap="square" rtlCol="0">
            <a:spAutoFit/>
          </a:bodyPr>
          <a:lstStyle/>
          <a:p>
            <a:pPr algn="r" rtl="1"/>
            <a:r>
              <a:rPr lang="fa-IR" sz="1400" dirty="0">
                <a:cs typeface="B Titr" panose="00000700000000000000" pitchFamily="2" charset="-78"/>
              </a:rPr>
              <a:t>استرالیا</a:t>
            </a:r>
            <a:endParaRPr lang="en-US" sz="1400" dirty="0">
              <a:cs typeface="B Titr" panose="00000700000000000000" pitchFamily="2" charset="-78"/>
            </a:endParaRPr>
          </a:p>
        </p:txBody>
      </p:sp>
      <p:sp>
        <p:nvSpPr>
          <p:cNvPr id="20" name="TextBox 19">
            <a:extLst>
              <a:ext uri="{FF2B5EF4-FFF2-40B4-BE49-F238E27FC236}">
                <a16:creationId xmlns:a16="http://schemas.microsoft.com/office/drawing/2014/main" id="{9935BACB-302B-45F2-B065-C8C6D1D27B61}"/>
              </a:ext>
            </a:extLst>
          </p:cNvPr>
          <p:cNvSpPr txBox="1"/>
          <p:nvPr/>
        </p:nvSpPr>
        <p:spPr>
          <a:xfrm>
            <a:off x="7873009" y="2180323"/>
            <a:ext cx="860170" cy="307777"/>
          </a:xfrm>
          <a:prstGeom prst="rect">
            <a:avLst/>
          </a:prstGeom>
          <a:noFill/>
        </p:spPr>
        <p:txBody>
          <a:bodyPr wrap="square" rtlCol="0">
            <a:spAutoFit/>
          </a:bodyPr>
          <a:lstStyle/>
          <a:p>
            <a:pPr algn="r" rtl="1"/>
            <a:r>
              <a:rPr lang="fa-IR" sz="1400" dirty="0">
                <a:cs typeface="B Titr" panose="00000700000000000000" pitchFamily="2" charset="-78"/>
              </a:rPr>
              <a:t>مالزی</a:t>
            </a:r>
            <a:endParaRPr lang="en-US" sz="1400" dirty="0">
              <a:cs typeface="B Titr" panose="00000700000000000000" pitchFamily="2" charset="-78"/>
            </a:endParaRPr>
          </a:p>
        </p:txBody>
      </p:sp>
      <p:sp>
        <p:nvSpPr>
          <p:cNvPr id="21" name="TextBox 20">
            <a:extLst>
              <a:ext uri="{FF2B5EF4-FFF2-40B4-BE49-F238E27FC236}">
                <a16:creationId xmlns:a16="http://schemas.microsoft.com/office/drawing/2014/main" id="{856AB511-FA6D-4C45-B44B-2DB88340652B}"/>
              </a:ext>
            </a:extLst>
          </p:cNvPr>
          <p:cNvSpPr txBox="1"/>
          <p:nvPr/>
        </p:nvSpPr>
        <p:spPr>
          <a:xfrm>
            <a:off x="7850281" y="4831874"/>
            <a:ext cx="860170" cy="307777"/>
          </a:xfrm>
          <a:prstGeom prst="rect">
            <a:avLst/>
          </a:prstGeom>
          <a:noFill/>
        </p:spPr>
        <p:txBody>
          <a:bodyPr wrap="square" rtlCol="0">
            <a:spAutoFit/>
          </a:bodyPr>
          <a:lstStyle/>
          <a:p>
            <a:pPr algn="r" rtl="1"/>
            <a:r>
              <a:rPr lang="fa-IR" sz="1400" dirty="0">
                <a:cs typeface="B Titr" panose="00000700000000000000" pitchFamily="2" charset="-78"/>
              </a:rPr>
              <a:t>آلمان</a:t>
            </a:r>
            <a:endParaRPr lang="en-US" sz="1400" dirty="0">
              <a:cs typeface="B Titr" panose="00000700000000000000" pitchFamily="2" charset="-78"/>
            </a:endParaRPr>
          </a:p>
        </p:txBody>
      </p:sp>
      <p:grpSp>
        <p:nvGrpSpPr>
          <p:cNvPr id="27" name="Group 26">
            <a:extLst>
              <a:ext uri="{FF2B5EF4-FFF2-40B4-BE49-F238E27FC236}">
                <a16:creationId xmlns:a16="http://schemas.microsoft.com/office/drawing/2014/main" id="{D7003E8B-802C-4555-8AC6-FD8F0CF20E8C}"/>
              </a:ext>
            </a:extLst>
          </p:cNvPr>
          <p:cNvGrpSpPr/>
          <p:nvPr/>
        </p:nvGrpSpPr>
        <p:grpSpPr>
          <a:xfrm>
            <a:off x="423768" y="1002219"/>
            <a:ext cx="7779896" cy="5706335"/>
            <a:chOff x="423768" y="1002219"/>
            <a:chExt cx="7779896" cy="5706335"/>
          </a:xfrm>
        </p:grpSpPr>
        <p:sp>
          <p:nvSpPr>
            <p:cNvPr id="22" name="TextBox 21">
              <a:extLst>
                <a:ext uri="{FF2B5EF4-FFF2-40B4-BE49-F238E27FC236}">
                  <a16:creationId xmlns:a16="http://schemas.microsoft.com/office/drawing/2014/main" id="{B98082BB-024C-43FC-8A63-23F5597C7008}"/>
                </a:ext>
              </a:extLst>
            </p:cNvPr>
            <p:cNvSpPr txBox="1"/>
            <p:nvPr/>
          </p:nvSpPr>
          <p:spPr>
            <a:xfrm>
              <a:off x="423768" y="6062223"/>
              <a:ext cx="7736876" cy="646331"/>
            </a:xfrm>
            <a:prstGeom prst="rect">
              <a:avLst/>
            </a:prstGeom>
            <a:noFill/>
            <a:ln w="28575">
              <a:solidFill>
                <a:schemeClr val="bg1"/>
              </a:solidFill>
            </a:ln>
            <a:scene3d>
              <a:camera prst="orthographicFront"/>
              <a:lightRig rig="threePt" dir="t"/>
            </a:scene3d>
            <a:sp3d>
              <a:bevelT prst="angle"/>
            </a:sp3d>
          </p:spPr>
          <p:txBody>
            <a:bodyPr wrap="square" rtlCol="0">
              <a:spAutoFit/>
            </a:bodyPr>
            <a:lstStyle/>
            <a:p>
              <a:pPr algn="just" rtl="1"/>
              <a:r>
                <a:rPr lang="fa-IR" b="1" dirty="0">
                  <a:cs typeface="B Nazanin" panose="00000400000000000000" pitchFamily="2" charset="-78"/>
                </a:rPr>
                <a:t>اقدام خاصی از سوی دولت به انجام نرسید. اما فشارهای رقابتی در بخش خرده فروشی برنامه</a:t>
              </a:r>
              <a:r>
                <a:rPr lang="fa-IR" sz="100" b="1" dirty="0">
                  <a:cs typeface="B Nazanin" panose="00000400000000000000" pitchFamily="2" charset="-78"/>
                </a:rPr>
                <a:t> </a:t>
              </a:r>
              <a:r>
                <a:rPr lang="fa-IR" b="1" dirty="0">
                  <a:cs typeface="B Nazanin" panose="00000400000000000000" pitchFamily="2" charset="-78"/>
                </a:rPr>
                <a:t>های توسعه منابع انسانی را در دستور کار فرانچایزرها و سرمایه گذاران قرار داد. </a:t>
              </a:r>
              <a:endParaRPr lang="en-US" b="1" dirty="0">
                <a:cs typeface="B Nazanin" panose="00000400000000000000" pitchFamily="2" charset="-78"/>
              </a:endParaRPr>
            </a:p>
          </p:txBody>
        </p:sp>
        <p:grpSp>
          <p:nvGrpSpPr>
            <p:cNvPr id="26" name="Group 25">
              <a:extLst>
                <a:ext uri="{FF2B5EF4-FFF2-40B4-BE49-F238E27FC236}">
                  <a16:creationId xmlns:a16="http://schemas.microsoft.com/office/drawing/2014/main" id="{CBF05A6D-54EA-45DB-94A0-6EE80FD94BA5}"/>
                </a:ext>
              </a:extLst>
            </p:cNvPr>
            <p:cNvGrpSpPr/>
            <p:nvPr/>
          </p:nvGrpSpPr>
          <p:grpSpPr>
            <a:xfrm>
              <a:off x="423768" y="1002219"/>
              <a:ext cx="7779896" cy="4582479"/>
              <a:chOff x="423768" y="1002219"/>
              <a:chExt cx="7779896" cy="4582479"/>
            </a:xfrm>
          </p:grpSpPr>
          <p:sp>
            <p:nvSpPr>
              <p:cNvPr id="16" name="TextBox 15">
                <a:extLst>
                  <a:ext uri="{FF2B5EF4-FFF2-40B4-BE49-F238E27FC236}">
                    <a16:creationId xmlns:a16="http://schemas.microsoft.com/office/drawing/2014/main" id="{0B108301-B752-4570-80C7-C85B4FE8CADA}"/>
                  </a:ext>
                </a:extLst>
              </p:cNvPr>
              <p:cNvSpPr txBox="1"/>
              <p:nvPr/>
            </p:nvSpPr>
            <p:spPr>
              <a:xfrm>
                <a:off x="423768" y="3479202"/>
                <a:ext cx="7096902" cy="923330"/>
              </a:xfrm>
              <a:prstGeom prst="rect">
                <a:avLst/>
              </a:prstGeom>
              <a:noFill/>
              <a:ln w="28575">
                <a:solidFill>
                  <a:schemeClr val="bg1"/>
                </a:solidFill>
              </a:ln>
              <a:scene3d>
                <a:camera prst="orthographicFront"/>
                <a:lightRig rig="threePt" dir="t"/>
              </a:scene3d>
              <a:sp3d>
                <a:bevelT prst="angle"/>
              </a:sp3d>
            </p:spPr>
            <p:txBody>
              <a:bodyPr wrap="square" rtlCol="0">
                <a:spAutoFit/>
              </a:bodyPr>
              <a:lstStyle/>
              <a:p>
                <a:pPr marL="285750" indent="-285750" algn="just" rtl="1">
                  <a:buFont typeface="Wingdings" panose="05000000000000000000" pitchFamily="2" charset="2"/>
                  <a:buChar char="§"/>
                </a:pPr>
                <a:r>
                  <a:rPr lang="fa-IR" b="1" dirty="0">
                    <a:cs typeface="B Nazanin" panose="00000400000000000000" pitchFamily="2" charset="-78"/>
                  </a:rPr>
                  <a:t>دعوت </a:t>
                </a:r>
                <a:r>
                  <a:rPr lang="ar-SA" b="1" dirty="0">
                    <a:cs typeface="B Nazanin" panose="00000400000000000000" pitchFamily="2" charset="-78"/>
                  </a:rPr>
                  <a:t>از مدیران خارجی یا مدیران ترک آموزش دیده در واحدهای خارجی</a:t>
                </a:r>
                <a:r>
                  <a:rPr lang="fa-IR" b="1" dirty="0">
                    <a:cs typeface="B Nazanin" panose="00000400000000000000" pitchFamily="2" charset="-78"/>
                  </a:rPr>
                  <a:t> جهت حضور در واحدهای توزیعی مدرن و آموزش (</a:t>
                </a:r>
                <a:r>
                  <a:rPr lang="en-US" b="1" i="1" dirty="0">
                    <a:latin typeface="Times New Roman" panose="02020603050405020304" pitchFamily="18" charset="0"/>
                    <a:cs typeface="Times New Roman" panose="02020603050405020304" pitchFamily="18" charset="0"/>
                  </a:rPr>
                  <a:t>learning by Hiring</a:t>
                </a:r>
                <a:r>
                  <a:rPr lang="fa-IR" b="1" dirty="0">
                    <a:cs typeface="B Nazanin" panose="00000400000000000000" pitchFamily="2" charset="-78"/>
                  </a:rPr>
                  <a:t>)</a:t>
                </a:r>
              </a:p>
              <a:p>
                <a:pPr marL="285750" indent="-285750" algn="just" rtl="1">
                  <a:buFont typeface="Wingdings" panose="05000000000000000000" pitchFamily="2" charset="2"/>
                  <a:buChar char="§"/>
                </a:pPr>
                <a:r>
                  <a:rPr lang="fa-IR" b="1" dirty="0">
                    <a:cs typeface="B Nazanin" panose="00000400000000000000" pitchFamily="2" charset="-78"/>
                  </a:rPr>
                  <a:t>ارائه آموزشهای کاربردی در واحدهای توزیعی </a:t>
                </a:r>
                <a:endParaRPr lang="en-US" b="1" dirty="0">
                  <a:cs typeface="B Nazanin" panose="00000400000000000000" pitchFamily="2" charset="-78"/>
                </a:endParaRPr>
              </a:p>
            </p:txBody>
          </p:sp>
          <p:sp>
            <p:nvSpPr>
              <p:cNvPr id="23" name="TextBox 22">
                <a:extLst>
                  <a:ext uri="{FF2B5EF4-FFF2-40B4-BE49-F238E27FC236}">
                    <a16:creationId xmlns:a16="http://schemas.microsoft.com/office/drawing/2014/main" id="{01AE129B-5346-4AA2-B9E3-AED2E2DE6D94}"/>
                  </a:ext>
                </a:extLst>
              </p:cNvPr>
              <p:cNvSpPr txBox="1"/>
              <p:nvPr/>
            </p:nvSpPr>
            <p:spPr>
              <a:xfrm>
                <a:off x="423769" y="4938367"/>
                <a:ext cx="7271192" cy="646331"/>
              </a:xfrm>
              <a:prstGeom prst="rect">
                <a:avLst/>
              </a:prstGeom>
              <a:noFill/>
              <a:ln w="28575">
                <a:solidFill>
                  <a:schemeClr val="bg1"/>
                </a:solidFill>
              </a:ln>
              <a:scene3d>
                <a:camera prst="orthographicFront"/>
                <a:lightRig rig="threePt" dir="t"/>
              </a:scene3d>
              <a:sp3d>
                <a:bevelT prst="angle"/>
              </a:sp3d>
            </p:spPr>
            <p:txBody>
              <a:bodyPr wrap="square" rtlCol="0">
                <a:spAutoFit/>
              </a:bodyPr>
              <a:lstStyle/>
              <a:p>
                <a:pPr algn="just" rtl="1"/>
                <a:r>
                  <a:rPr lang="fa-IR" b="1" dirty="0">
                    <a:cs typeface="B Nazanin" panose="00000400000000000000" pitchFamily="2" charset="-78"/>
                  </a:rPr>
                  <a:t>ابلاغ قانون «</a:t>
                </a:r>
                <a:r>
                  <a:rPr lang="ar-SA" b="1" dirty="0">
                    <a:cs typeface="B Nazanin" panose="00000400000000000000" pitchFamily="2" charset="-78"/>
                  </a:rPr>
                  <a:t>قانون تنظیم شایستگی‌های حرفه‌ای واحدهای خرده‌فروش</a:t>
                </a:r>
                <a:r>
                  <a:rPr lang="fa-IR" b="1" dirty="0">
                    <a:cs typeface="B Nazanin" panose="00000400000000000000" pitchFamily="2" charset="-78"/>
                  </a:rPr>
                  <a:t>ی» استانداردهای نیروی انسانی در هر دو گروه واحدهای سنتی و مدرن، بالاجبار افزایش داد. </a:t>
                </a:r>
                <a:endParaRPr lang="en-US" b="1" dirty="0">
                  <a:cs typeface="B Nazanin" panose="00000400000000000000" pitchFamily="2" charset="-78"/>
                </a:endParaRPr>
              </a:p>
            </p:txBody>
          </p:sp>
          <p:sp>
            <p:nvSpPr>
              <p:cNvPr id="24" name="TextBox 23">
                <a:extLst>
                  <a:ext uri="{FF2B5EF4-FFF2-40B4-BE49-F238E27FC236}">
                    <a16:creationId xmlns:a16="http://schemas.microsoft.com/office/drawing/2014/main" id="{3AAE3F93-7D65-4EE5-A131-84CA5EE84733}"/>
                  </a:ext>
                </a:extLst>
              </p:cNvPr>
              <p:cNvSpPr txBox="1"/>
              <p:nvPr/>
            </p:nvSpPr>
            <p:spPr>
              <a:xfrm>
                <a:off x="423769" y="2126075"/>
                <a:ext cx="7349810" cy="1200329"/>
              </a:xfrm>
              <a:prstGeom prst="rect">
                <a:avLst/>
              </a:prstGeom>
              <a:noFill/>
              <a:ln w="28575">
                <a:solidFill>
                  <a:schemeClr val="bg1"/>
                </a:solidFill>
              </a:ln>
              <a:scene3d>
                <a:camera prst="orthographicFront"/>
                <a:lightRig rig="threePt" dir="t"/>
              </a:scene3d>
              <a:sp3d>
                <a:bevelT prst="angle"/>
              </a:sp3d>
            </p:spPr>
            <p:txBody>
              <a:bodyPr wrap="square" rtlCol="0">
                <a:spAutoFit/>
              </a:bodyPr>
              <a:lstStyle/>
              <a:p>
                <a:pPr marL="285750" indent="-285750" algn="just" rtl="1">
                  <a:buFont typeface="Wingdings" panose="05000000000000000000" pitchFamily="2" charset="2"/>
                  <a:buChar char="§"/>
                </a:pPr>
                <a:r>
                  <a:rPr lang="fa-IR" b="1" dirty="0">
                    <a:cs typeface="B Nazanin" panose="00000400000000000000" pitchFamily="2" charset="-78"/>
                  </a:rPr>
                  <a:t>اجرای برنامه توانمندسازی خرده فروشان (</a:t>
                </a:r>
                <a:r>
                  <a:rPr lang="en-US" b="1" dirty="0">
                    <a:cs typeface="B Nazanin" panose="00000400000000000000" pitchFamily="2" charset="-78"/>
                  </a:rPr>
                  <a:t>TUKAR</a:t>
                </a:r>
                <a:r>
                  <a:rPr lang="fa-IR" b="1" dirty="0">
                    <a:cs typeface="B Nazanin" panose="00000400000000000000" pitchFamily="2" charset="-78"/>
                  </a:rPr>
                  <a:t>) به عنوان برنامه دوم از برنامه 13 گانه تحول خرده فروشی</a:t>
                </a:r>
              </a:p>
              <a:p>
                <a:pPr marL="285750" indent="-285750" algn="just" rtl="1">
                  <a:buFont typeface="Wingdings" panose="05000000000000000000" pitchFamily="2" charset="2"/>
                  <a:buChar char="§"/>
                </a:pPr>
                <a:r>
                  <a:rPr lang="fa-IR" b="1" dirty="0">
                    <a:cs typeface="B Nazanin" panose="00000400000000000000" pitchFamily="2" charset="-78"/>
                  </a:rPr>
                  <a:t>اجرای برنامه </a:t>
                </a:r>
                <a:r>
                  <a:rPr lang="ar-SA" b="1" dirty="0">
                    <a:cs typeface="B Nazanin" panose="00000400000000000000" pitchFamily="2" charset="-78"/>
                  </a:rPr>
                  <a:t>توسعه خودانتظامی و افزایش مهارت کارکنان</a:t>
                </a:r>
                <a:r>
                  <a:rPr lang="fa-IR" b="1" dirty="0">
                    <a:cs typeface="B Nazanin" panose="00000400000000000000" pitchFamily="2" charset="-78"/>
                  </a:rPr>
                  <a:t> واحدهای تعمیر خودرو به عنوان برنامه چهارم از برنامه های 13 گانه تحول خرده فروشی </a:t>
                </a:r>
                <a:endParaRPr lang="en-US" b="1" dirty="0">
                  <a:cs typeface="B Nazanin" panose="00000400000000000000" pitchFamily="2" charset="-78"/>
                </a:endParaRPr>
              </a:p>
            </p:txBody>
          </p:sp>
          <p:sp>
            <p:nvSpPr>
              <p:cNvPr id="25" name="TextBox 24">
                <a:extLst>
                  <a:ext uri="{FF2B5EF4-FFF2-40B4-BE49-F238E27FC236}">
                    <a16:creationId xmlns:a16="http://schemas.microsoft.com/office/drawing/2014/main" id="{6A716E1A-8AB2-4FEA-B5A0-21867999EA85}"/>
                  </a:ext>
                </a:extLst>
              </p:cNvPr>
              <p:cNvSpPr txBox="1"/>
              <p:nvPr/>
            </p:nvSpPr>
            <p:spPr>
              <a:xfrm>
                <a:off x="423768" y="1002219"/>
                <a:ext cx="7779896" cy="646331"/>
              </a:xfrm>
              <a:prstGeom prst="rect">
                <a:avLst/>
              </a:prstGeom>
              <a:noFill/>
              <a:ln w="28575">
                <a:solidFill>
                  <a:schemeClr val="bg1"/>
                </a:solidFill>
              </a:ln>
              <a:scene3d>
                <a:camera prst="orthographicFront"/>
                <a:lightRig rig="threePt" dir="t"/>
              </a:scene3d>
              <a:sp3d>
                <a:bevelT prst="angle"/>
              </a:sp3d>
            </p:spPr>
            <p:txBody>
              <a:bodyPr wrap="square" rtlCol="0">
                <a:spAutoFit/>
              </a:bodyPr>
              <a:lstStyle/>
              <a:p>
                <a:pPr algn="just" rtl="1"/>
                <a:r>
                  <a:rPr lang="fa-IR" b="1" dirty="0">
                    <a:cs typeface="B Nazanin" panose="00000400000000000000" pitchFamily="2" charset="-78"/>
                  </a:rPr>
                  <a:t>اقدامات مشاوره ای و توانمندسازی صورت گرفته از سوی «کمیسیون کسب و کارهای سازمان نیافته» در هندوستان (زیرمجموعه وزارت کسب و کارهای خرد، کوچک و متوسط)</a:t>
                </a:r>
                <a:endParaRPr lang="en-US" b="1" dirty="0">
                  <a:cs typeface="B Nazanin" panose="00000400000000000000" pitchFamily="2" charset="-78"/>
                </a:endParaRPr>
              </a:p>
            </p:txBody>
          </p:sp>
        </p:grpSp>
      </p:grpSp>
      <p:sp>
        <p:nvSpPr>
          <p:cNvPr id="28" name="TextBox 27"/>
          <p:cNvSpPr txBox="1"/>
          <p:nvPr/>
        </p:nvSpPr>
        <p:spPr>
          <a:xfrm>
            <a:off x="88524" y="6455587"/>
            <a:ext cx="492370" cy="369332"/>
          </a:xfrm>
          <a:prstGeom prst="rect">
            <a:avLst/>
          </a:prstGeom>
          <a:noFill/>
        </p:spPr>
        <p:txBody>
          <a:bodyPr wrap="square" rtlCol="0">
            <a:spAutoFit/>
          </a:bodyPr>
          <a:lstStyle/>
          <a:p>
            <a:r>
              <a:rPr lang="fa-IR" dirty="0" smtClean="0"/>
              <a:t>8</a:t>
            </a:r>
            <a:endParaRPr lang="en-US" dirty="0"/>
          </a:p>
        </p:txBody>
      </p:sp>
    </p:spTree>
    <p:extLst>
      <p:ext uri="{BB962C8B-B14F-4D97-AF65-F5344CB8AC3E}">
        <p14:creationId xmlns:p14="http://schemas.microsoft.com/office/powerpoint/2010/main" val="2447093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767E99E-6A93-4CA9-A12C-AAE77C3F8669}"/>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66000"/>
                    </a14:imgEffect>
                  </a14:imgLayer>
                </a14:imgProps>
              </a:ext>
              <a:ext uri="{28A0092B-C50C-407E-A947-70E740481C1C}">
                <a14:useLocalDpi xmlns:a14="http://schemas.microsoft.com/office/drawing/2010/main" val="0"/>
              </a:ext>
            </a:extLst>
          </a:blip>
          <a:srcRect l="14366" t="19341" r="12000" b="10130"/>
          <a:stretch/>
        </p:blipFill>
        <p:spPr bwMode="auto">
          <a:xfrm>
            <a:off x="454741" y="3361254"/>
            <a:ext cx="3438833" cy="3293807"/>
          </a:xfrm>
          <a:prstGeom prst="ellipse">
            <a:avLst/>
          </a:prstGeom>
          <a:noFill/>
          <a:scene3d>
            <a:camera prst="orthographicFront"/>
            <a:lightRig rig="threePt" dir="t"/>
          </a:scene3d>
          <a:sp3d>
            <a:bevelT w="889000" h="889000"/>
          </a:sp3d>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AC452DC-8621-4AF2-BD8C-7CE1EB8FA19E}"/>
              </a:ext>
            </a:extLst>
          </p:cNvPr>
          <p:cNvSpPr/>
          <p:nvPr/>
        </p:nvSpPr>
        <p:spPr>
          <a:xfrm>
            <a:off x="3454235" y="75817"/>
            <a:ext cx="4634602" cy="369332"/>
          </a:xfrm>
          <a:prstGeom prst="rect">
            <a:avLst/>
          </a:prstGeom>
        </p:spPr>
        <p:txBody>
          <a:bodyPr wrap="none">
            <a:spAutoFit/>
          </a:bodyPr>
          <a:lstStyle/>
          <a:p>
            <a:pPr algn="ctr" rtl="1"/>
            <a:r>
              <a:rPr lang="fa-IR" b="1" dirty="0">
                <a:solidFill>
                  <a:schemeClr val="tx1">
                    <a:lumMod val="95000"/>
                    <a:lumOff val="5000"/>
                  </a:schemeClr>
                </a:solidFill>
                <a:cs typeface="B Traffic" panose="00000400000000000000" pitchFamily="2" charset="-78"/>
              </a:rPr>
              <a:t>4. روشهای تجهیز واحدها به ابزارها و روشهای نوین </a:t>
            </a:r>
            <a:endParaRPr lang="en-US" dirty="0">
              <a:solidFill>
                <a:schemeClr val="tx1">
                  <a:lumMod val="95000"/>
                  <a:lumOff val="5000"/>
                </a:schemeClr>
              </a:solidFill>
              <a:cs typeface="B Traffic" panose="00000400000000000000" pitchFamily="2" charset="-78"/>
            </a:endParaRPr>
          </a:p>
        </p:txBody>
      </p:sp>
      <p:graphicFrame>
        <p:nvGraphicFramePr>
          <p:cNvPr id="7" name="Table 6">
            <a:extLst>
              <a:ext uri="{FF2B5EF4-FFF2-40B4-BE49-F238E27FC236}">
                <a16:creationId xmlns:a16="http://schemas.microsoft.com/office/drawing/2014/main" id="{1AE37E57-4F45-4987-B8E7-ED547FC0166F}"/>
              </a:ext>
            </a:extLst>
          </p:cNvPr>
          <p:cNvGraphicFramePr>
            <a:graphicFrameLocks noGrp="1"/>
          </p:cNvGraphicFramePr>
          <p:nvPr>
            <p:extLst>
              <p:ext uri="{D42A27DB-BD31-4B8C-83A1-F6EECF244321}">
                <p14:modId xmlns:p14="http://schemas.microsoft.com/office/powerpoint/2010/main" val="1958196863"/>
              </p:ext>
            </p:extLst>
          </p:nvPr>
        </p:nvGraphicFramePr>
        <p:xfrm>
          <a:off x="8249265" y="649971"/>
          <a:ext cx="2848551" cy="2633202"/>
        </p:xfrm>
        <a:graphic>
          <a:graphicData uri="http://schemas.openxmlformats.org/drawingml/2006/table">
            <a:tbl>
              <a:tblPr rtl="1" firstRow="1" firstCol="1" bandRow="1"/>
              <a:tblGrid>
                <a:gridCol w="2848551">
                  <a:extLst>
                    <a:ext uri="{9D8B030D-6E8A-4147-A177-3AD203B41FA5}">
                      <a16:colId xmlns:a16="http://schemas.microsoft.com/office/drawing/2014/main" val="1884018143"/>
                    </a:ext>
                  </a:extLst>
                </a:gridCol>
              </a:tblGrid>
              <a:tr h="421252">
                <a:tc>
                  <a:txBody>
                    <a:bodyPr/>
                    <a:lstStyle/>
                    <a:p>
                      <a:pPr algn="ctr"/>
                      <a:r>
                        <a:rPr lang="ar-SA" sz="1800" b="1"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هندوستان</a:t>
                      </a:r>
                      <a:endParaRPr lang="en-US" sz="1800" dirty="0">
                        <a:solidFill>
                          <a:schemeClr val="tx1">
                            <a:lumMod val="95000"/>
                            <a:lumOff val="5000"/>
                          </a:schemeClr>
                        </a:solidFill>
                        <a:cs typeface="B Traffic" panose="00000400000000000000" pitchFamily="2" charset="-78"/>
                      </a:endParaRPr>
                    </a:p>
                  </a:txBody>
                  <a:tcPr marL="33449" marR="3344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EB0C7"/>
                    </a:solidFill>
                  </a:tcPr>
                </a:tc>
                <a:extLst>
                  <a:ext uri="{0D108BD9-81ED-4DB2-BD59-A6C34878D82A}">
                    <a16:rowId xmlns:a16="http://schemas.microsoft.com/office/drawing/2014/main" val="2010281469"/>
                  </a:ext>
                </a:extLst>
              </a:tr>
              <a:tr h="2211950">
                <a:tc>
                  <a:txBody>
                    <a:bodyPr/>
                    <a:lstStyle/>
                    <a:p>
                      <a:pPr marL="166688" marR="0" lvl="0" indent="-166688" algn="just" defTabSz="914400" rtl="1" eaLnBrk="1" fontAlgn="auto" latinLnBrk="0" hangingPunct="1">
                        <a:lnSpc>
                          <a:spcPct val="115000"/>
                        </a:lnSpc>
                        <a:spcBef>
                          <a:spcPts val="0"/>
                        </a:spcBef>
                        <a:spcAft>
                          <a:spcPts val="0"/>
                        </a:spcAft>
                        <a:buClr>
                          <a:srgbClr val="0D0D0D"/>
                        </a:buClr>
                        <a:buSzTx/>
                        <a:buFont typeface="Wingdings" panose="05000000000000000000" pitchFamily="2" charset="2"/>
                        <a:buChar char="§"/>
                        <a:tabLst/>
                        <a:defRPr/>
                      </a:pPr>
                      <a:r>
                        <a:rPr lang="fa-IR"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تجهیز </a:t>
                      </a:r>
                      <a:r>
                        <a:rPr lang="fa-IR" sz="16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فروشگاه های قیمت منصفانه </a:t>
                      </a:r>
                      <a:r>
                        <a:rPr lang="fa-IR"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a:t>
                      </a:r>
                      <a:r>
                        <a:rPr lang="en-US"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FPS</a:t>
                      </a:r>
                      <a:r>
                        <a:rPr lang="fa-IR"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 که عرضه کالاهای دولتی در کنار سایر کالا از طریق آنها انجام می شود، به دستگاه های مکانیزه فروش با قیمت یارانه ای توسط دولت </a:t>
                      </a:r>
                    </a:p>
                    <a:p>
                      <a:pPr marL="166688" marR="0" lvl="0" indent="-166688" algn="just" defTabSz="914400" rtl="1" eaLnBrk="1" fontAlgn="auto" latinLnBrk="0" hangingPunct="1">
                        <a:lnSpc>
                          <a:spcPct val="115000"/>
                        </a:lnSpc>
                        <a:spcBef>
                          <a:spcPts val="0"/>
                        </a:spcBef>
                        <a:spcAft>
                          <a:spcPts val="0"/>
                        </a:spcAft>
                        <a:buClr>
                          <a:srgbClr val="0D0D0D"/>
                        </a:buClr>
                        <a:buSzTx/>
                        <a:buFont typeface="Wingdings" panose="05000000000000000000" pitchFamily="2" charset="2"/>
                        <a:buChar char="§"/>
                        <a:tabLst/>
                        <a:defRPr/>
                      </a:pPr>
                      <a:r>
                        <a:rPr lang="fa-IR"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حمایت از توسعه شرکتهای خصوصی واسط تکنولوژی که واحدهای توزیعی را با ابزارها و روشهای نوین توزیعی تجهیز می کنند. </a:t>
                      </a:r>
                      <a:endParaRPr lang="en-US"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5E6FC"/>
                    </a:solidFill>
                  </a:tcPr>
                </a:tc>
                <a:extLst>
                  <a:ext uri="{0D108BD9-81ED-4DB2-BD59-A6C34878D82A}">
                    <a16:rowId xmlns:a16="http://schemas.microsoft.com/office/drawing/2014/main" val="4134922347"/>
                  </a:ext>
                </a:extLst>
              </a:tr>
            </a:tbl>
          </a:graphicData>
        </a:graphic>
      </p:graphicFrame>
      <p:graphicFrame>
        <p:nvGraphicFramePr>
          <p:cNvPr id="8" name="Table 7">
            <a:extLst>
              <a:ext uri="{FF2B5EF4-FFF2-40B4-BE49-F238E27FC236}">
                <a16:creationId xmlns:a16="http://schemas.microsoft.com/office/drawing/2014/main" id="{7D5FEDA8-5C08-4920-B665-DDE0B45F3D5A}"/>
              </a:ext>
            </a:extLst>
          </p:cNvPr>
          <p:cNvGraphicFramePr>
            <a:graphicFrameLocks noGrp="1"/>
          </p:cNvGraphicFramePr>
          <p:nvPr>
            <p:extLst>
              <p:ext uri="{D42A27DB-BD31-4B8C-83A1-F6EECF244321}">
                <p14:modId xmlns:p14="http://schemas.microsoft.com/office/powerpoint/2010/main" val="2885659744"/>
              </p:ext>
            </p:extLst>
          </p:nvPr>
        </p:nvGraphicFramePr>
        <p:xfrm>
          <a:off x="4166074" y="634282"/>
          <a:ext cx="4020651" cy="2664580"/>
        </p:xfrm>
        <a:graphic>
          <a:graphicData uri="http://schemas.openxmlformats.org/drawingml/2006/table">
            <a:tbl>
              <a:tblPr rtl="1" firstRow="1" firstCol="1" bandRow="1"/>
              <a:tblGrid>
                <a:gridCol w="4020651">
                  <a:extLst>
                    <a:ext uri="{9D8B030D-6E8A-4147-A177-3AD203B41FA5}">
                      <a16:colId xmlns:a16="http://schemas.microsoft.com/office/drawing/2014/main" val="1640091729"/>
                    </a:ext>
                  </a:extLst>
                </a:gridCol>
              </a:tblGrid>
              <a:tr h="421252">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مالزی</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E7DFB6"/>
                    </a:solidFill>
                  </a:tcPr>
                </a:tc>
                <a:extLst>
                  <a:ext uri="{0D108BD9-81ED-4DB2-BD59-A6C34878D82A}">
                    <a16:rowId xmlns:a16="http://schemas.microsoft.com/office/drawing/2014/main" val="1706440255"/>
                  </a:ext>
                </a:extLst>
              </a:tr>
              <a:tr h="2211950">
                <a:tc>
                  <a:txBody>
                    <a:bodyPr/>
                    <a:lstStyle/>
                    <a:p>
                      <a:pPr marL="173038" lvl="0" indent="-173038" algn="just" rtl="1">
                        <a:lnSpc>
                          <a:spcPct val="115000"/>
                        </a:lnSpc>
                        <a:spcAft>
                          <a:spcPts val="0"/>
                        </a:spcAft>
                        <a:buClr>
                          <a:srgbClr val="0D0D0D"/>
                        </a:buClr>
                        <a:buFont typeface="Wingdings" panose="05000000000000000000" pitchFamily="2" charset="2"/>
                        <a:buChar char="§"/>
                      </a:pPr>
                      <a:r>
                        <a:rPr lang="fa-IR"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اجرای برنامه </a:t>
                      </a:r>
                      <a:r>
                        <a:rPr lang="fa-IR" sz="16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«یک منطقه یک صنعت» </a:t>
                      </a:r>
                      <a:r>
                        <a:rPr lang="fa-IR"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و استفاده از ظرفیت کسب و کارهای کوچک به عنوان تامین کنندگان هایپرمارکتها </a:t>
                      </a:r>
                    </a:p>
                    <a:p>
                      <a:pPr marL="173038" lvl="0" indent="-173038" algn="just" rtl="1">
                        <a:lnSpc>
                          <a:spcPct val="115000"/>
                        </a:lnSpc>
                        <a:spcAft>
                          <a:spcPts val="0"/>
                        </a:spcAft>
                        <a:buClr>
                          <a:srgbClr val="0D0D0D"/>
                        </a:buClr>
                        <a:buFont typeface="Wingdings" panose="05000000000000000000" pitchFamily="2" charset="2"/>
                        <a:buChar char="§"/>
                      </a:pPr>
                      <a:r>
                        <a:rPr lang="ar-SA" sz="1400" b="1" i="0" kern="1200" dirty="0">
                          <a:solidFill>
                            <a:schemeClr val="tx1"/>
                          </a:solidFill>
                          <a:effectLst/>
                          <a:latin typeface="Times New Roman" panose="02020603050405020304" pitchFamily="18" charset="0"/>
                          <a:ea typeface="+mn-ea"/>
                          <a:cs typeface="B Lotus" panose="00000400000000000000" pitchFamily="2" charset="-78"/>
                        </a:rPr>
                        <a:t>تخصیص اعتبار به برنامه (</a:t>
                      </a:r>
                      <a:r>
                        <a:rPr lang="en-US" sz="1400" b="1" i="0" kern="1200" dirty="0">
                          <a:solidFill>
                            <a:schemeClr val="tx1"/>
                          </a:solidFill>
                          <a:effectLst/>
                          <a:latin typeface="Times New Roman" panose="02020603050405020304" pitchFamily="18" charset="0"/>
                          <a:ea typeface="+mn-ea"/>
                          <a:cs typeface="B Lotus" panose="00000400000000000000" pitchFamily="2" charset="-78"/>
                        </a:rPr>
                        <a:t>TUKAR</a:t>
                      </a:r>
                      <a:r>
                        <a:rPr lang="ar-SA" sz="1400" b="1" i="0" kern="1200" dirty="0">
                          <a:solidFill>
                            <a:schemeClr val="tx1"/>
                          </a:solidFill>
                          <a:effectLst/>
                          <a:latin typeface="Times New Roman" panose="02020603050405020304" pitchFamily="18" charset="0"/>
                          <a:ea typeface="+mn-ea"/>
                          <a:cs typeface="B Lotus" panose="00000400000000000000" pitchFamily="2" charset="-78"/>
                        </a:rPr>
                        <a:t>)</a:t>
                      </a:r>
                      <a:r>
                        <a:rPr lang="fa-IR" sz="1400" b="1" i="0" kern="1200" dirty="0">
                          <a:solidFill>
                            <a:schemeClr val="tx1"/>
                          </a:solidFill>
                          <a:effectLst/>
                          <a:latin typeface="Times New Roman" panose="02020603050405020304" pitchFamily="18" charset="0"/>
                          <a:ea typeface="+mn-ea"/>
                          <a:cs typeface="B Lotus" panose="00000400000000000000" pitchFamily="2" charset="-78"/>
                        </a:rPr>
                        <a:t> جهت توانمندسازی خرده فروشان کوچک</a:t>
                      </a:r>
                      <a:endParaRPr lang="fa-IR"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p>
                      <a:pPr marL="173038" lvl="0" indent="-173038" algn="just" rtl="1">
                        <a:lnSpc>
                          <a:spcPct val="115000"/>
                        </a:lnSpc>
                        <a:spcAft>
                          <a:spcPts val="0"/>
                        </a:spcAft>
                        <a:buClr>
                          <a:srgbClr val="0D0D0D"/>
                        </a:buClr>
                        <a:buFont typeface="Wingdings" panose="05000000000000000000" pitchFamily="2" charset="2"/>
                        <a:buChar char="§"/>
                      </a:pPr>
                      <a:r>
                        <a:rPr lang="fa-IR" sz="1400" b="1" i="0" kern="1200" dirty="0">
                          <a:solidFill>
                            <a:schemeClr val="tx1"/>
                          </a:solidFill>
                          <a:effectLst/>
                          <a:latin typeface="Times New Roman" panose="02020603050405020304" pitchFamily="18" charset="0"/>
                          <a:ea typeface="+mn-ea"/>
                          <a:cs typeface="B Lotus" panose="00000400000000000000" pitchFamily="2" charset="-78"/>
                        </a:rPr>
                        <a:t>ترغیب واحدهای توزیعی به جایگیری در «</a:t>
                      </a:r>
                      <a:r>
                        <a:rPr lang="ar-SA" sz="1400" b="1" i="0" kern="1200" dirty="0">
                          <a:solidFill>
                            <a:schemeClr val="tx1"/>
                          </a:solidFill>
                          <a:effectLst/>
                          <a:latin typeface="Times New Roman" panose="02020603050405020304" pitchFamily="18" charset="0"/>
                          <a:ea typeface="+mn-ea"/>
                          <a:cs typeface="B Lotus" panose="00000400000000000000" pitchFamily="2" charset="-78"/>
                        </a:rPr>
                        <a:t>برنامه تجارت­الکترونيک</a:t>
                      </a:r>
                      <a:r>
                        <a:rPr lang="fa-IR" sz="1400" b="1" i="0" kern="1200" dirty="0">
                          <a:solidFill>
                            <a:schemeClr val="tx1"/>
                          </a:solidFill>
                          <a:effectLst/>
                          <a:latin typeface="Times New Roman" panose="02020603050405020304" pitchFamily="18" charset="0"/>
                          <a:ea typeface="+mn-ea"/>
                          <a:cs typeface="B Lotus" panose="00000400000000000000" pitchFamily="2" charset="-78"/>
                        </a:rPr>
                        <a:t>» با تسهیل و رفع موانع تعرفه ای ابزارهای تجارت الکترونیکی</a:t>
                      </a:r>
                    </a:p>
                    <a:p>
                      <a:pPr marL="173038" lvl="0" indent="-173038" algn="just" rtl="1">
                        <a:lnSpc>
                          <a:spcPct val="115000"/>
                        </a:lnSpc>
                        <a:spcAft>
                          <a:spcPts val="0"/>
                        </a:spcAft>
                        <a:buClr>
                          <a:srgbClr val="0D0D0D"/>
                        </a:buClr>
                        <a:buFont typeface="Wingdings" panose="05000000000000000000" pitchFamily="2" charset="2"/>
                        <a:buChar char="§"/>
                      </a:pPr>
                      <a:r>
                        <a:rPr lang="ar-SA" sz="1400" b="1" i="0" kern="1200" dirty="0">
                          <a:solidFill>
                            <a:schemeClr val="tx1"/>
                          </a:solidFill>
                          <a:effectLst/>
                          <a:latin typeface="Times New Roman" panose="02020603050405020304" pitchFamily="18" charset="0"/>
                          <a:ea typeface="+mn-ea"/>
                          <a:cs typeface="B Lotus" panose="00000400000000000000" pitchFamily="2" charset="-78"/>
                        </a:rPr>
                        <a:t>تبدیل بازارهای مختلف مانند بازار کشاورزان، بازار شبانه و بازارهای هفتگی، به یک بازار جامع</a:t>
                      </a:r>
                      <a:r>
                        <a:rPr lang="fa-IR" sz="1400" b="1" i="0" kern="1200" dirty="0">
                          <a:solidFill>
                            <a:schemeClr val="tx1"/>
                          </a:solidFill>
                          <a:effectLst/>
                          <a:latin typeface="Times New Roman" panose="02020603050405020304" pitchFamily="18" charset="0"/>
                          <a:ea typeface="+mn-ea"/>
                          <a:cs typeface="B Lotus" panose="00000400000000000000" pitchFamily="2" charset="-78"/>
                        </a:rPr>
                        <a:t> در</a:t>
                      </a:r>
                      <a:r>
                        <a:rPr lang="en-US" sz="1400" b="1" i="0" kern="1200" dirty="0">
                          <a:solidFill>
                            <a:schemeClr val="tx1"/>
                          </a:solidFill>
                          <a:effectLst/>
                          <a:latin typeface="Times New Roman" panose="02020603050405020304" pitchFamily="18" charset="0"/>
                          <a:ea typeface="+mn-ea"/>
                          <a:cs typeface="B Lotus" panose="00000400000000000000" pitchFamily="2" charset="-78"/>
                        </a:rPr>
                        <a:t> </a:t>
                      </a:r>
                      <a:r>
                        <a:rPr lang="fa-IR" sz="1400" b="1" i="0" kern="1200" dirty="0">
                          <a:solidFill>
                            <a:schemeClr val="tx1"/>
                          </a:solidFill>
                          <a:effectLst/>
                          <a:latin typeface="Times New Roman" panose="02020603050405020304" pitchFamily="18" charset="0"/>
                          <a:ea typeface="+mn-ea"/>
                          <a:cs typeface="B Lotus" panose="00000400000000000000" pitchFamily="2" charset="-78"/>
                        </a:rPr>
                        <a:t>قالب برنامه </a:t>
                      </a:r>
                      <a:r>
                        <a:rPr lang="en-US" sz="1400" b="1" i="0" kern="1200" dirty="0">
                          <a:solidFill>
                            <a:schemeClr val="tx1"/>
                          </a:solidFill>
                          <a:effectLst/>
                          <a:latin typeface="Times New Roman" panose="02020603050405020304" pitchFamily="18" charset="0"/>
                          <a:ea typeface="+mn-ea"/>
                          <a:cs typeface="B Lotus" panose="00000400000000000000" pitchFamily="2" charset="-78"/>
                        </a:rPr>
                        <a:t>PASAR </a:t>
                      </a:r>
                    </a:p>
                  </a:txBody>
                  <a:tcPr marL="42732" marR="4273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4E5"/>
                    </a:solidFill>
                  </a:tcPr>
                </a:tc>
                <a:extLst>
                  <a:ext uri="{0D108BD9-81ED-4DB2-BD59-A6C34878D82A}">
                    <a16:rowId xmlns:a16="http://schemas.microsoft.com/office/drawing/2014/main" val="1868908608"/>
                  </a:ext>
                </a:extLst>
              </a:tr>
            </a:tbl>
          </a:graphicData>
        </a:graphic>
      </p:graphicFrame>
      <p:graphicFrame>
        <p:nvGraphicFramePr>
          <p:cNvPr id="9" name="Table 8">
            <a:extLst>
              <a:ext uri="{FF2B5EF4-FFF2-40B4-BE49-F238E27FC236}">
                <a16:creationId xmlns:a16="http://schemas.microsoft.com/office/drawing/2014/main" id="{26F80026-5C6A-49F6-B8F0-675ED499D97B}"/>
              </a:ext>
            </a:extLst>
          </p:cNvPr>
          <p:cNvGraphicFramePr>
            <a:graphicFrameLocks noGrp="1"/>
          </p:cNvGraphicFramePr>
          <p:nvPr>
            <p:extLst>
              <p:ext uri="{D42A27DB-BD31-4B8C-83A1-F6EECF244321}">
                <p14:modId xmlns:p14="http://schemas.microsoft.com/office/powerpoint/2010/main" val="2554563462"/>
              </p:ext>
            </p:extLst>
          </p:nvPr>
        </p:nvGraphicFramePr>
        <p:xfrm>
          <a:off x="951949" y="665660"/>
          <a:ext cx="3177599" cy="2633202"/>
        </p:xfrm>
        <a:graphic>
          <a:graphicData uri="http://schemas.openxmlformats.org/drawingml/2006/table">
            <a:tbl>
              <a:tblPr rtl="1" firstRow="1" firstCol="1" bandRow="1"/>
              <a:tblGrid>
                <a:gridCol w="3177599">
                  <a:extLst>
                    <a:ext uri="{9D8B030D-6E8A-4147-A177-3AD203B41FA5}">
                      <a16:colId xmlns:a16="http://schemas.microsoft.com/office/drawing/2014/main" val="882486711"/>
                    </a:ext>
                  </a:extLst>
                </a:gridCol>
              </a:tblGrid>
              <a:tr h="421252">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ترکیه</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accent4">
                        <a:lumMod val="75000"/>
                      </a:schemeClr>
                    </a:solidFill>
                  </a:tcPr>
                </a:tc>
                <a:extLst>
                  <a:ext uri="{0D108BD9-81ED-4DB2-BD59-A6C34878D82A}">
                    <a16:rowId xmlns:a16="http://schemas.microsoft.com/office/drawing/2014/main" val="3787813564"/>
                  </a:ext>
                </a:extLst>
              </a:tr>
              <a:tr h="2211950">
                <a:tc>
                  <a:txBody>
                    <a:bodyPr/>
                    <a:lstStyle/>
                    <a:p>
                      <a:pPr marL="0" marR="0" lvl="0" indent="0" algn="just" defTabSz="914400" rtl="1" eaLnBrk="1" fontAlgn="auto" latinLnBrk="0" hangingPunct="1">
                        <a:lnSpc>
                          <a:spcPct val="115000"/>
                        </a:lnSpc>
                        <a:spcBef>
                          <a:spcPts val="0"/>
                        </a:spcBef>
                        <a:spcAft>
                          <a:spcPts val="0"/>
                        </a:spcAft>
                        <a:buClrTx/>
                        <a:buSzTx/>
                        <a:buFont typeface="Wingdings" panose="05000000000000000000" pitchFamily="2" charset="2"/>
                        <a:buNone/>
                        <a:tabLst/>
                        <a:defRPr/>
                      </a:pPr>
                      <a:r>
                        <a:rPr lang="fa-IR"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ورود فرانچایزرها در بخش خرده فروشی (با مشارکت دولت و شهرداری) و سپس گسترش پوشش آن بر واحدهای کوچک خرده فروشی توام با الزامات ناظر بر بکارگیری ابزارها و روشهای نوین </a:t>
                      </a:r>
                      <a:endParaRPr lang="en-US"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098635856"/>
                  </a:ext>
                </a:extLst>
              </a:tr>
            </a:tbl>
          </a:graphicData>
        </a:graphic>
      </p:graphicFrame>
      <p:graphicFrame>
        <p:nvGraphicFramePr>
          <p:cNvPr id="10" name="Table 9">
            <a:extLst>
              <a:ext uri="{FF2B5EF4-FFF2-40B4-BE49-F238E27FC236}">
                <a16:creationId xmlns:a16="http://schemas.microsoft.com/office/drawing/2014/main" id="{35ADE9AB-BD9F-4B1C-A309-6C792A319A79}"/>
              </a:ext>
            </a:extLst>
          </p:cNvPr>
          <p:cNvGraphicFramePr>
            <a:graphicFrameLocks noGrp="1"/>
          </p:cNvGraphicFramePr>
          <p:nvPr>
            <p:extLst>
              <p:ext uri="{D42A27DB-BD31-4B8C-83A1-F6EECF244321}">
                <p14:modId xmlns:p14="http://schemas.microsoft.com/office/powerpoint/2010/main" val="3542236288"/>
              </p:ext>
            </p:extLst>
          </p:nvPr>
        </p:nvGraphicFramePr>
        <p:xfrm>
          <a:off x="7670673" y="3730579"/>
          <a:ext cx="3415451" cy="2633202"/>
        </p:xfrm>
        <a:graphic>
          <a:graphicData uri="http://schemas.openxmlformats.org/drawingml/2006/table">
            <a:tbl>
              <a:tblPr rtl="1" firstRow="1" firstCol="1" bandRow="1"/>
              <a:tblGrid>
                <a:gridCol w="3415451">
                  <a:extLst>
                    <a:ext uri="{9D8B030D-6E8A-4147-A177-3AD203B41FA5}">
                      <a16:colId xmlns:a16="http://schemas.microsoft.com/office/drawing/2014/main" val="3124811053"/>
                    </a:ext>
                  </a:extLst>
                </a:gridCol>
              </a:tblGrid>
              <a:tr h="421252">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آلمان</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92D050"/>
                    </a:solidFill>
                  </a:tcPr>
                </a:tc>
                <a:extLst>
                  <a:ext uri="{0D108BD9-81ED-4DB2-BD59-A6C34878D82A}">
                    <a16:rowId xmlns:a16="http://schemas.microsoft.com/office/drawing/2014/main" val="4051418505"/>
                  </a:ext>
                </a:extLst>
              </a:tr>
              <a:tr h="2211950">
                <a:tc>
                  <a:txBody>
                    <a:bodyPr/>
                    <a:lstStyle/>
                    <a:p>
                      <a:pPr marL="285750" indent="-285750" algn="just" rtl="1">
                        <a:lnSpc>
                          <a:spcPct val="115000"/>
                        </a:lnSpc>
                        <a:spcAft>
                          <a:spcPts val="0"/>
                        </a:spcAft>
                        <a:buFont typeface="Wingdings" panose="05000000000000000000" pitchFamily="2" charset="2"/>
                        <a:buChar char="§"/>
                      </a:pPr>
                      <a:r>
                        <a:rPr lang="fa-IR" sz="1400" b="1" i="0" kern="1200" dirty="0">
                          <a:solidFill>
                            <a:schemeClr val="tx1"/>
                          </a:solidFill>
                          <a:effectLst/>
                          <a:latin typeface="Times New Roman" panose="02020603050405020304" pitchFamily="18" charset="0"/>
                          <a:ea typeface="+mn-ea"/>
                          <a:cs typeface="B Lotus" panose="00000400000000000000" pitchFamily="2" charset="-78"/>
                        </a:rPr>
                        <a:t>ابلاغ </a:t>
                      </a:r>
                      <a:r>
                        <a:rPr lang="ar-SA" sz="1400" b="1" i="0" kern="1200" dirty="0">
                          <a:solidFill>
                            <a:schemeClr val="tx1"/>
                          </a:solidFill>
                          <a:effectLst/>
                          <a:latin typeface="Times New Roman" panose="02020603050405020304" pitchFamily="18" charset="0"/>
                          <a:ea typeface="+mn-ea"/>
                          <a:cs typeface="B Lotus" panose="00000400000000000000" pitchFamily="2" charset="-78"/>
                        </a:rPr>
                        <a:t>قانون تنظیم شایستگی‌های حرفه‌ای واحدهای خرده‌فروشی </a:t>
                      </a:r>
                      <a:r>
                        <a:rPr lang="fa-IR" sz="1400" b="1" i="0" kern="1200" dirty="0">
                          <a:solidFill>
                            <a:schemeClr val="tx1"/>
                          </a:solidFill>
                          <a:effectLst/>
                          <a:latin typeface="Times New Roman" panose="02020603050405020304" pitchFamily="18" charset="0"/>
                          <a:ea typeface="+mn-ea"/>
                          <a:cs typeface="B Lotus" panose="00000400000000000000" pitchFamily="2" charset="-78"/>
                        </a:rPr>
                        <a:t>مبنی بر تعیین استانداردهای تجهیزات و صلاحیتهای حرفه ای واحدها</a:t>
                      </a:r>
                    </a:p>
                    <a:p>
                      <a:pPr marL="285750" indent="-285750" algn="just" rtl="1">
                        <a:lnSpc>
                          <a:spcPct val="115000"/>
                        </a:lnSpc>
                        <a:spcAft>
                          <a:spcPts val="0"/>
                        </a:spcAft>
                        <a:buFont typeface="Wingdings" panose="05000000000000000000" pitchFamily="2" charset="2"/>
                        <a:buChar char="§"/>
                      </a:pPr>
                      <a:r>
                        <a:rPr lang="fa-IR" sz="1400" b="1" i="0" kern="1200" dirty="0">
                          <a:solidFill>
                            <a:schemeClr val="tx1"/>
                          </a:solidFill>
                          <a:effectLst/>
                          <a:latin typeface="Times New Roman" panose="02020603050405020304" pitchFamily="18" charset="0"/>
                          <a:ea typeface="+mn-ea"/>
                          <a:cs typeface="B Lotus" panose="00000400000000000000" pitchFamily="2" charset="-78"/>
                        </a:rPr>
                        <a:t>جایگاه مهم شرکتهای کش اندکری در تامین کالای مورد نیاز واحدهای خرد مستقل و الزامات پیش روی این واحدها در مجهز بودن به ابزارهای نوین </a:t>
                      </a:r>
                      <a:endParaRPr lang="en-US" sz="1400" b="1" i="0" kern="1200" dirty="0">
                        <a:solidFill>
                          <a:schemeClr val="tx1"/>
                        </a:solidFill>
                        <a:effectLst/>
                        <a:latin typeface="Times New Roman" panose="02020603050405020304" pitchFamily="18" charset="0"/>
                        <a:ea typeface="+mn-ea"/>
                        <a:cs typeface="B Lotus" panose="00000400000000000000" pitchFamily="2" charset="-78"/>
                      </a:endParaRPr>
                    </a:p>
                  </a:txBody>
                  <a:tcPr marL="42732" marR="4273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559172872"/>
                  </a:ext>
                </a:extLst>
              </a:tr>
            </a:tbl>
          </a:graphicData>
        </a:graphic>
      </p:graphicFrame>
      <p:graphicFrame>
        <p:nvGraphicFramePr>
          <p:cNvPr id="11" name="Table 10">
            <a:extLst>
              <a:ext uri="{FF2B5EF4-FFF2-40B4-BE49-F238E27FC236}">
                <a16:creationId xmlns:a16="http://schemas.microsoft.com/office/drawing/2014/main" id="{22BC1FD3-42DF-45B3-ABD3-F687F72E16BC}"/>
              </a:ext>
            </a:extLst>
          </p:cNvPr>
          <p:cNvGraphicFramePr>
            <a:graphicFrameLocks noGrp="1"/>
          </p:cNvGraphicFramePr>
          <p:nvPr>
            <p:extLst>
              <p:ext uri="{D42A27DB-BD31-4B8C-83A1-F6EECF244321}">
                <p14:modId xmlns:p14="http://schemas.microsoft.com/office/powerpoint/2010/main" val="3754628594"/>
              </p:ext>
            </p:extLst>
          </p:nvPr>
        </p:nvGraphicFramePr>
        <p:xfrm>
          <a:off x="4021394" y="3730579"/>
          <a:ext cx="3607751" cy="2633202"/>
        </p:xfrm>
        <a:graphic>
          <a:graphicData uri="http://schemas.openxmlformats.org/drawingml/2006/table">
            <a:tbl>
              <a:tblPr rtl="1" firstRow="1" firstCol="1" bandRow="1"/>
              <a:tblGrid>
                <a:gridCol w="3607751">
                  <a:extLst>
                    <a:ext uri="{9D8B030D-6E8A-4147-A177-3AD203B41FA5}">
                      <a16:colId xmlns:a16="http://schemas.microsoft.com/office/drawing/2014/main" val="925220822"/>
                    </a:ext>
                  </a:extLst>
                </a:gridCol>
              </a:tblGrid>
              <a:tr h="421252">
                <a:tc>
                  <a:txBody>
                    <a:bodyPr/>
                    <a:lstStyle/>
                    <a:p>
                      <a:pPr algn="ctr" rtl="1">
                        <a:lnSpc>
                          <a:spcPct val="107000"/>
                        </a:lnSpc>
                        <a:spcAft>
                          <a:spcPts val="0"/>
                        </a:spcAft>
                      </a:pPr>
                      <a:r>
                        <a:rPr lang="ar-SA" sz="1800" b="1" kern="1200" dirty="0">
                          <a:solidFill>
                            <a:schemeClr val="bg1"/>
                          </a:solidFill>
                          <a:effectLst/>
                          <a:latin typeface="Calibri" panose="020F0502020204030204" pitchFamily="34" charset="0"/>
                          <a:ea typeface="Calibri" panose="020F0502020204030204" pitchFamily="34" charset="0"/>
                          <a:cs typeface="B Traffic" panose="00000400000000000000" pitchFamily="2" charset="-78"/>
                        </a:rPr>
                        <a:t>استرالیا</a:t>
                      </a:r>
                      <a:endParaRPr lang="en-US" sz="1800" b="1" kern="1200" dirty="0">
                        <a:solidFill>
                          <a:schemeClr val="bg1"/>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780770200"/>
                  </a:ext>
                </a:extLst>
              </a:tr>
              <a:tr h="2211950">
                <a:tc>
                  <a:txBody>
                    <a:bodyPr/>
                    <a:lstStyle/>
                    <a:p>
                      <a:pPr marL="117475" marR="0" lvl="0" indent="-117475" algn="just" defTabSz="914400" rtl="1" eaLnBrk="1" fontAlgn="auto" latinLnBrk="0" hangingPunct="1">
                        <a:lnSpc>
                          <a:spcPct val="115000"/>
                        </a:lnSpc>
                        <a:spcBef>
                          <a:spcPts val="0"/>
                        </a:spcBef>
                        <a:spcAft>
                          <a:spcPts val="0"/>
                        </a:spcAft>
                        <a:buClrTx/>
                        <a:buSzTx/>
                        <a:buFont typeface="Wingdings" panose="05000000000000000000" pitchFamily="2" charset="2"/>
                        <a:buChar char="§"/>
                        <a:tabLst/>
                        <a:defRPr/>
                      </a:pPr>
                      <a:r>
                        <a:rPr lang="fa-IR" sz="1400" b="1" i="0" kern="1200" dirty="0">
                          <a:solidFill>
                            <a:schemeClr val="tx1"/>
                          </a:solidFill>
                          <a:effectLst/>
                          <a:latin typeface="Times New Roman" panose="02020603050405020304" pitchFamily="18" charset="0"/>
                          <a:ea typeface="+mn-ea"/>
                          <a:cs typeface="B Lotus" panose="00000400000000000000" pitchFamily="2" charset="-78"/>
                        </a:rPr>
                        <a:t>اقدام خاصی از سوی دولت صورت نگرفت. اما فشار ناشی از شوک قیمت نفت منجر به گسترش </a:t>
                      </a:r>
                      <a:r>
                        <a:rPr lang="ar-SA" sz="1400" b="1" i="0" kern="1200" dirty="0">
                          <a:solidFill>
                            <a:schemeClr val="tx1"/>
                          </a:solidFill>
                          <a:effectLst/>
                          <a:latin typeface="Times New Roman" panose="02020603050405020304" pitchFamily="18" charset="0"/>
                          <a:ea typeface="+mn-ea"/>
                          <a:cs typeface="B Lotus" panose="00000400000000000000" pitchFamily="2" charset="-78"/>
                        </a:rPr>
                        <a:t>استفاده از نرم افزارهای کامپیوتری برای مدیریت انبارها در لایه عمده‌فروشی</a:t>
                      </a:r>
                      <a:r>
                        <a:rPr lang="fa-IR" sz="1400" b="1" i="0" kern="1200" dirty="0">
                          <a:solidFill>
                            <a:schemeClr val="tx1"/>
                          </a:solidFill>
                          <a:effectLst/>
                          <a:latin typeface="Times New Roman" panose="02020603050405020304" pitchFamily="18" charset="0"/>
                          <a:ea typeface="+mn-ea"/>
                          <a:cs typeface="B Lotus" panose="00000400000000000000" pitchFamily="2" charset="-78"/>
                        </a:rPr>
                        <a:t> و توسعه تجهیزات فرآوری و نگهداری در واحدهای خرده فروشی (به منظور صرفه جویی هزینه ای) گردید. </a:t>
                      </a:r>
                    </a:p>
                    <a:p>
                      <a:pPr marL="117475" marR="0" lvl="0" indent="-117475" algn="just" defTabSz="914400" rtl="1" eaLnBrk="1" fontAlgn="auto" latinLnBrk="0" hangingPunct="1">
                        <a:lnSpc>
                          <a:spcPct val="115000"/>
                        </a:lnSpc>
                        <a:spcBef>
                          <a:spcPts val="0"/>
                        </a:spcBef>
                        <a:spcAft>
                          <a:spcPts val="0"/>
                        </a:spcAft>
                        <a:buClrTx/>
                        <a:buSzTx/>
                        <a:buFont typeface="Wingdings" panose="05000000000000000000" pitchFamily="2" charset="2"/>
                        <a:buChar char="§"/>
                        <a:tabLst/>
                        <a:defRPr/>
                      </a:pPr>
                      <a:r>
                        <a:rPr lang="fa-IR" sz="1400" b="1" i="0" kern="1200" dirty="0">
                          <a:solidFill>
                            <a:schemeClr val="tx1"/>
                          </a:solidFill>
                          <a:effectLst/>
                          <a:latin typeface="Times New Roman" panose="02020603050405020304" pitchFamily="18" charset="0"/>
                          <a:ea typeface="+mn-ea"/>
                          <a:cs typeface="B Lotus" panose="00000400000000000000" pitchFamily="2" charset="-78"/>
                        </a:rPr>
                        <a:t>بواسطه مواجهه با رقابت شدید واحدهای خرده فروشی اقدام به سرمایه گذاری در تجهیزات زیرساختی (بارکدخوان، اسکنر و دستگاه نقطه فروش) نمودند. </a:t>
                      </a:r>
                      <a:endParaRPr lang="en-US" sz="1400" b="1" i="0" kern="1200" dirty="0">
                        <a:solidFill>
                          <a:schemeClr val="tx1"/>
                        </a:solidFill>
                        <a:effectLst/>
                        <a:latin typeface="Times New Roman" panose="02020603050405020304" pitchFamily="18" charset="0"/>
                        <a:ea typeface="+mn-ea"/>
                        <a:cs typeface="B Lotus" panose="00000400000000000000" pitchFamily="2" charset="-78"/>
                      </a:endParaRPr>
                    </a:p>
                  </a:txBody>
                  <a:tcPr marL="42732" marR="4273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258969383"/>
                  </a:ext>
                </a:extLst>
              </a:tr>
            </a:tbl>
          </a:graphicData>
        </a:graphic>
      </p:graphicFrame>
      <p:graphicFrame>
        <p:nvGraphicFramePr>
          <p:cNvPr id="12" name="Table 11">
            <a:extLst>
              <a:ext uri="{FF2B5EF4-FFF2-40B4-BE49-F238E27FC236}">
                <a16:creationId xmlns:a16="http://schemas.microsoft.com/office/drawing/2014/main" id="{792466CD-0E37-4B3C-8000-440516974D3E}"/>
              </a:ext>
            </a:extLst>
          </p:cNvPr>
          <p:cNvGraphicFramePr>
            <a:graphicFrameLocks noGrp="1"/>
          </p:cNvGraphicFramePr>
          <p:nvPr>
            <p:extLst>
              <p:ext uri="{D42A27DB-BD31-4B8C-83A1-F6EECF244321}">
                <p14:modId xmlns:p14="http://schemas.microsoft.com/office/powerpoint/2010/main" val="2439891528"/>
              </p:ext>
            </p:extLst>
          </p:nvPr>
        </p:nvGraphicFramePr>
        <p:xfrm>
          <a:off x="11136031" y="3691556"/>
          <a:ext cx="605877" cy="2633202"/>
        </p:xfrm>
        <a:graphic>
          <a:graphicData uri="http://schemas.openxmlformats.org/drawingml/2006/table">
            <a:tbl>
              <a:tblPr rtl="1" firstRow="1" firstCol="1" bandRow="1"/>
              <a:tblGrid>
                <a:gridCol w="605877">
                  <a:extLst>
                    <a:ext uri="{9D8B030D-6E8A-4147-A177-3AD203B41FA5}">
                      <a16:colId xmlns:a16="http://schemas.microsoft.com/office/drawing/2014/main" val="4029314298"/>
                    </a:ext>
                  </a:extLst>
                </a:gridCol>
              </a:tblGrid>
              <a:tr h="421252">
                <a:tc>
                  <a:txBody>
                    <a:bodyPr/>
                    <a:lstStyle/>
                    <a:p>
                      <a:pPr algn="ctr" rtl="1">
                        <a:lnSpc>
                          <a:spcPct val="107000"/>
                        </a:lnSpc>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33449" marR="3344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823299"/>
                  </a:ext>
                </a:extLst>
              </a:tr>
              <a:tr h="2211950">
                <a:tc>
                  <a:txBody>
                    <a:bodyPr/>
                    <a:lstStyle/>
                    <a:p>
                      <a:pPr algn="ctr"/>
                      <a:r>
                        <a:rPr lang="fa-IR" sz="1600" kern="1200" dirty="0" smtClean="0">
                          <a:solidFill>
                            <a:schemeClr val="tx1"/>
                          </a:solidFill>
                          <a:effectLst/>
                          <a:latin typeface="Calibri" panose="020F0502020204030204" pitchFamily="34" charset="0"/>
                          <a:cs typeface="B Traffic" panose="00000400000000000000" pitchFamily="2" charset="-78"/>
                        </a:rPr>
                        <a:t>روش تجهیز واحدها به</a:t>
                      </a:r>
                      <a:r>
                        <a:rPr lang="fa-IR" sz="1600" kern="1200" baseline="0" dirty="0" smtClean="0">
                          <a:solidFill>
                            <a:schemeClr val="tx1"/>
                          </a:solidFill>
                          <a:effectLst/>
                          <a:latin typeface="Calibri" panose="020F0502020204030204" pitchFamily="34" charset="0"/>
                          <a:cs typeface="B Traffic" panose="00000400000000000000" pitchFamily="2" charset="-78"/>
                        </a:rPr>
                        <a:t> ابزارها و روشهای نوین </a:t>
                      </a:r>
                      <a:endParaRPr lang="en-US" sz="1600" kern="1200" dirty="0">
                        <a:solidFill>
                          <a:schemeClr val="tx1"/>
                        </a:solidFill>
                        <a:effectLst/>
                        <a:latin typeface="Calibri" panose="020F0502020204030204" pitchFamily="34" charset="0"/>
                        <a:cs typeface="B Traffic" panose="00000400000000000000" pitchFamily="2" charset="-78"/>
                      </a:endParaRPr>
                    </a:p>
                  </a:txBody>
                  <a:tcPr marL="33449" marR="33449" marT="0" marB="0" vert="vert"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3288187974"/>
                  </a:ext>
                </a:extLst>
              </a:tr>
            </a:tbl>
          </a:graphicData>
        </a:graphic>
      </p:graphicFrame>
      <p:graphicFrame>
        <p:nvGraphicFramePr>
          <p:cNvPr id="13" name="Table 12">
            <a:extLst>
              <a:ext uri="{FF2B5EF4-FFF2-40B4-BE49-F238E27FC236}">
                <a16:creationId xmlns:a16="http://schemas.microsoft.com/office/drawing/2014/main" id="{CC67E81A-B6BB-4BB2-ABE7-4C3B696EC35B}"/>
              </a:ext>
            </a:extLst>
          </p:cNvPr>
          <p:cNvGraphicFramePr>
            <a:graphicFrameLocks noGrp="1"/>
          </p:cNvGraphicFramePr>
          <p:nvPr>
            <p:extLst>
              <p:ext uri="{D42A27DB-BD31-4B8C-83A1-F6EECF244321}">
                <p14:modId xmlns:p14="http://schemas.microsoft.com/office/powerpoint/2010/main" val="2084674569"/>
              </p:ext>
            </p:extLst>
          </p:nvPr>
        </p:nvGraphicFramePr>
        <p:xfrm>
          <a:off x="11136031" y="573809"/>
          <a:ext cx="605877" cy="2633202"/>
        </p:xfrm>
        <a:graphic>
          <a:graphicData uri="http://schemas.openxmlformats.org/drawingml/2006/table">
            <a:tbl>
              <a:tblPr rtl="1" firstRow="1" firstCol="1" bandRow="1"/>
              <a:tblGrid>
                <a:gridCol w="605877">
                  <a:extLst>
                    <a:ext uri="{9D8B030D-6E8A-4147-A177-3AD203B41FA5}">
                      <a16:colId xmlns:a16="http://schemas.microsoft.com/office/drawing/2014/main" val="2324140758"/>
                    </a:ext>
                  </a:extLst>
                </a:gridCol>
              </a:tblGrid>
              <a:tr h="421252">
                <a:tc>
                  <a:txBody>
                    <a:bodyPr/>
                    <a:lstStyle/>
                    <a:p>
                      <a:pPr algn="ctr" rtl="1">
                        <a:lnSpc>
                          <a:spcPct val="107000"/>
                        </a:lnSpc>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33449" marR="3344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5600492"/>
                  </a:ext>
                </a:extLst>
              </a:tr>
              <a:tr h="2211950">
                <a:tc>
                  <a:txBody>
                    <a:bodyPr/>
                    <a:lstStyle/>
                    <a:p>
                      <a:pPr algn="ctr"/>
                      <a:r>
                        <a:rPr lang="fa-IR" sz="1600" kern="1200" dirty="0">
                          <a:solidFill>
                            <a:schemeClr val="tx1"/>
                          </a:solidFill>
                          <a:effectLst/>
                          <a:latin typeface="Calibri" panose="020F0502020204030204" pitchFamily="34" charset="0"/>
                          <a:cs typeface="B Traffic" panose="00000400000000000000" pitchFamily="2" charset="-78"/>
                        </a:rPr>
                        <a:t>روش </a:t>
                      </a:r>
                      <a:r>
                        <a:rPr lang="fa-IR" sz="1600" kern="1200" dirty="0" smtClean="0">
                          <a:solidFill>
                            <a:schemeClr val="tx1"/>
                          </a:solidFill>
                          <a:effectLst/>
                          <a:latin typeface="Calibri" panose="020F0502020204030204" pitchFamily="34" charset="0"/>
                          <a:cs typeface="B Traffic" panose="00000400000000000000" pitchFamily="2" charset="-78"/>
                        </a:rPr>
                        <a:t>تجهیز واحدها به</a:t>
                      </a:r>
                      <a:r>
                        <a:rPr lang="fa-IR" sz="1600" kern="1200" baseline="0" dirty="0" smtClean="0">
                          <a:solidFill>
                            <a:schemeClr val="tx1"/>
                          </a:solidFill>
                          <a:effectLst/>
                          <a:latin typeface="Calibri" panose="020F0502020204030204" pitchFamily="34" charset="0"/>
                          <a:cs typeface="B Traffic" panose="00000400000000000000" pitchFamily="2" charset="-78"/>
                        </a:rPr>
                        <a:t> ابزارها و روشهای نوین </a:t>
                      </a:r>
                      <a:endParaRPr lang="en-US" sz="1600" kern="1200" dirty="0">
                        <a:solidFill>
                          <a:schemeClr val="tx1"/>
                        </a:solidFill>
                        <a:effectLst/>
                        <a:latin typeface="Calibri" panose="020F0502020204030204" pitchFamily="34" charset="0"/>
                        <a:cs typeface="B Traffic" panose="00000400000000000000" pitchFamily="2" charset="-78"/>
                      </a:endParaRPr>
                    </a:p>
                  </a:txBody>
                  <a:tcPr marL="33449" marR="33449" marT="0" marB="0" vert="vert"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3694009035"/>
                  </a:ext>
                </a:extLst>
              </a:tr>
            </a:tbl>
          </a:graphicData>
        </a:graphic>
      </p:graphicFrame>
      <p:sp>
        <p:nvSpPr>
          <p:cNvPr id="14" name="TextBox 13"/>
          <p:cNvSpPr txBox="1"/>
          <p:nvPr/>
        </p:nvSpPr>
        <p:spPr>
          <a:xfrm>
            <a:off x="324059" y="6331139"/>
            <a:ext cx="492370" cy="369332"/>
          </a:xfrm>
          <a:prstGeom prst="rect">
            <a:avLst/>
          </a:prstGeom>
          <a:noFill/>
        </p:spPr>
        <p:txBody>
          <a:bodyPr wrap="square" rtlCol="0">
            <a:spAutoFit/>
          </a:bodyPr>
          <a:lstStyle/>
          <a:p>
            <a:r>
              <a:rPr lang="fa-IR" dirty="0" smtClean="0"/>
              <a:t>9</a:t>
            </a:r>
            <a:endParaRPr lang="en-US" dirty="0"/>
          </a:p>
        </p:txBody>
      </p:sp>
    </p:spTree>
    <p:extLst>
      <p:ext uri="{BB962C8B-B14F-4D97-AF65-F5344CB8AC3E}">
        <p14:creationId xmlns:p14="http://schemas.microsoft.com/office/powerpoint/2010/main" val="2398438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colorTemperature colorTemp="11200"/>
                    </a14:imgEffect>
                    <a14:imgEffect>
                      <a14:saturation sat="33000"/>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3BFC3A-6F9A-4CEF-909D-B4A41D4AD10A}"/>
              </a:ext>
            </a:extLst>
          </p:cNvPr>
          <p:cNvPicPr>
            <a:picLocks noChangeAspect="1"/>
          </p:cNvPicPr>
          <p:nvPr/>
        </p:nvPicPr>
        <p:blipFill>
          <a:blip r:embed="rId4"/>
          <a:stretch>
            <a:fillRect/>
          </a:stretch>
        </p:blipFill>
        <p:spPr>
          <a:xfrm>
            <a:off x="0" y="1559169"/>
            <a:ext cx="11490645" cy="5303374"/>
          </a:xfrm>
          <a:prstGeom prst="rect">
            <a:avLst/>
          </a:prstGeom>
        </p:spPr>
      </p:pic>
      <p:graphicFrame>
        <p:nvGraphicFramePr>
          <p:cNvPr id="24" name="Table 23">
            <a:extLst>
              <a:ext uri="{FF2B5EF4-FFF2-40B4-BE49-F238E27FC236}">
                <a16:creationId xmlns:a16="http://schemas.microsoft.com/office/drawing/2014/main" id="{52DAF11D-F1E3-4CEF-8BF9-20646CCAEBAD}"/>
              </a:ext>
            </a:extLst>
          </p:cNvPr>
          <p:cNvGraphicFramePr>
            <a:graphicFrameLocks noGrp="1"/>
          </p:cNvGraphicFramePr>
          <p:nvPr>
            <p:extLst>
              <p:ext uri="{D42A27DB-BD31-4B8C-83A1-F6EECF244321}">
                <p14:modId xmlns:p14="http://schemas.microsoft.com/office/powerpoint/2010/main" val="4227282615"/>
              </p:ext>
            </p:extLst>
          </p:nvPr>
        </p:nvGraphicFramePr>
        <p:xfrm>
          <a:off x="9601894" y="710754"/>
          <a:ext cx="1868129" cy="2633202"/>
        </p:xfrm>
        <a:graphic>
          <a:graphicData uri="http://schemas.openxmlformats.org/drawingml/2006/table">
            <a:tbl>
              <a:tblPr rtl="1" firstRow="1" firstCol="1" bandRow="1"/>
              <a:tblGrid>
                <a:gridCol w="1868129">
                  <a:extLst>
                    <a:ext uri="{9D8B030D-6E8A-4147-A177-3AD203B41FA5}">
                      <a16:colId xmlns:a16="http://schemas.microsoft.com/office/drawing/2014/main" val="1884018143"/>
                    </a:ext>
                  </a:extLst>
                </a:gridCol>
              </a:tblGrid>
              <a:tr h="421252">
                <a:tc>
                  <a:txBody>
                    <a:bodyPr/>
                    <a:lstStyle/>
                    <a:p>
                      <a:pPr algn="ctr"/>
                      <a:r>
                        <a:rPr lang="ar-SA" sz="1800" b="1"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هندوستان</a:t>
                      </a:r>
                      <a:endParaRPr lang="en-US" sz="1800" dirty="0">
                        <a:solidFill>
                          <a:schemeClr val="tx1">
                            <a:lumMod val="95000"/>
                            <a:lumOff val="5000"/>
                          </a:schemeClr>
                        </a:solidFill>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DFB6"/>
                    </a:solidFill>
                  </a:tcPr>
                </a:tc>
                <a:extLst>
                  <a:ext uri="{0D108BD9-81ED-4DB2-BD59-A6C34878D82A}">
                    <a16:rowId xmlns:a16="http://schemas.microsoft.com/office/drawing/2014/main" val="2010281469"/>
                  </a:ext>
                </a:extLst>
              </a:tr>
              <a:tr h="2211950">
                <a:tc>
                  <a:txBody>
                    <a:bodyPr/>
                    <a:lstStyle/>
                    <a:p>
                      <a:pPr marL="117475" lvl="0" indent="-117475" algn="just" rtl="1">
                        <a:buFont typeface="Wingdings" panose="05000000000000000000" pitchFamily="2" charset="2"/>
                        <a:buChar char="§"/>
                      </a:pPr>
                      <a:r>
                        <a:rPr lang="fa-IR" sz="1600" b="1" kern="1200" dirty="0">
                          <a:solidFill>
                            <a:schemeClr val="tx1"/>
                          </a:solidFill>
                          <a:effectLst/>
                          <a:latin typeface="Calibri" panose="020F0502020204030204" pitchFamily="34" charset="0"/>
                          <a:ea typeface="+mn-ea"/>
                          <a:cs typeface="B Nazanin" panose="00000400000000000000" pitchFamily="2" charset="-78"/>
                        </a:rPr>
                        <a:t>سرمایه‌گذاری دولتی در توسعه شبکه ریلی</a:t>
                      </a:r>
                    </a:p>
                    <a:p>
                      <a:pPr marL="0" lvl="0" indent="0" algn="just" rtl="1">
                        <a:buFont typeface="Wingdings" panose="05000000000000000000" pitchFamily="2" charset="2"/>
                        <a:buNone/>
                      </a:pPr>
                      <a:endParaRPr lang="en-US" sz="1600" b="1" kern="1200" dirty="0">
                        <a:solidFill>
                          <a:schemeClr val="tx1"/>
                        </a:solidFill>
                        <a:effectLst/>
                        <a:latin typeface="Calibri" panose="020F0502020204030204" pitchFamily="34" charset="0"/>
                        <a:ea typeface="+mn-ea"/>
                        <a:cs typeface="B Nazanin" panose="00000400000000000000" pitchFamily="2" charset="-78"/>
                      </a:endParaRPr>
                    </a:p>
                    <a:p>
                      <a:pPr marL="117475" indent="-117475" algn="just" rtl="1">
                        <a:buFont typeface="Wingdings" panose="05000000000000000000" pitchFamily="2" charset="2"/>
                        <a:buChar char="§"/>
                      </a:pPr>
                      <a:r>
                        <a:rPr lang="ar-SA" sz="1600" b="1" kern="1200" dirty="0">
                          <a:solidFill>
                            <a:schemeClr val="tx1"/>
                          </a:solidFill>
                          <a:effectLst/>
                          <a:latin typeface="Calibri" panose="020F0502020204030204" pitchFamily="34" charset="0"/>
                          <a:ea typeface="+mn-ea"/>
                          <a:cs typeface="B Nazanin" panose="00000400000000000000" pitchFamily="2" charset="-78"/>
                        </a:rPr>
                        <a:t>تدوین قوانینی برای افزایش رقابت و به رسمیت شناختن سرمایه­گذاری خارجی</a:t>
                      </a:r>
                      <a:r>
                        <a:rPr lang="en-US" sz="1600" b="1" kern="1200" dirty="0">
                          <a:solidFill>
                            <a:schemeClr val="tx1"/>
                          </a:solidFill>
                          <a:effectLst/>
                          <a:latin typeface="Calibri" panose="020F0502020204030204" pitchFamily="34" charset="0"/>
                          <a:ea typeface="+mn-ea"/>
                          <a:cs typeface="B Nazanin" panose="00000400000000000000" pitchFamily="2" charset="-78"/>
                        </a:rPr>
                        <a:t> </a:t>
                      </a: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5E8"/>
                    </a:solidFill>
                  </a:tcPr>
                </a:tc>
                <a:extLst>
                  <a:ext uri="{0D108BD9-81ED-4DB2-BD59-A6C34878D82A}">
                    <a16:rowId xmlns:a16="http://schemas.microsoft.com/office/drawing/2014/main" val="4134922347"/>
                  </a:ext>
                </a:extLst>
              </a:tr>
            </a:tbl>
          </a:graphicData>
        </a:graphic>
      </p:graphicFrame>
      <p:sp>
        <p:nvSpPr>
          <p:cNvPr id="9" name="Title 1">
            <a:extLst>
              <a:ext uri="{FF2B5EF4-FFF2-40B4-BE49-F238E27FC236}">
                <a16:creationId xmlns:a16="http://schemas.microsoft.com/office/drawing/2014/main" id="{A021D4DA-0769-46CB-9A20-6E360FECBE55}"/>
              </a:ext>
            </a:extLst>
          </p:cNvPr>
          <p:cNvSpPr txBox="1">
            <a:spLocks/>
          </p:cNvSpPr>
          <p:nvPr/>
        </p:nvSpPr>
        <p:spPr>
          <a:xfrm>
            <a:off x="0" y="197395"/>
            <a:ext cx="12192000" cy="424066"/>
          </a:xfrm>
          <a:prstGeom prst="rect">
            <a:avLst/>
          </a:prstGeom>
          <a:ln>
            <a:solidFill>
              <a:schemeClr val="accent4">
                <a:lumMod val="5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fa-IR" sz="2000" b="1" dirty="0">
                <a:solidFill>
                  <a:schemeClr val="tx1">
                    <a:lumMod val="95000"/>
                    <a:lumOff val="5000"/>
                  </a:schemeClr>
                </a:solidFill>
                <a:cs typeface="B Traffic" panose="00000400000000000000" pitchFamily="2" charset="-78"/>
              </a:rPr>
              <a:t>5. روشهای توسعه زیرساختهای پشتیبان توزیع </a:t>
            </a:r>
            <a:endParaRPr lang="en-US" sz="2000" dirty="0">
              <a:solidFill>
                <a:schemeClr val="tx1">
                  <a:lumMod val="95000"/>
                  <a:lumOff val="5000"/>
                </a:schemeClr>
              </a:solidFill>
              <a:cs typeface="B Traffic" panose="00000400000000000000" pitchFamily="2" charset="-78"/>
            </a:endParaRPr>
          </a:p>
        </p:txBody>
      </p:sp>
      <p:graphicFrame>
        <p:nvGraphicFramePr>
          <p:cNvPr id="8" name="Table 7">
            <a:extLst>
              <a:ext uri="{FF2B5EF4-FFF2-40B4-BE49-F238E27FC236}">
                <a16:creationId xmlns:a16="http://schemas.microsoft.com/office/drawing/2014/main" id="{F5D313D1-4F2A-4532-90DC-2A5648BFB6C3}"/>
              </a:ext>
            </a:extLst>
          </p:cNvPr>
          <p:cNvGraphicFramePr>
            <a:graphicFrameLocks noGrp="1"/>
          </p:cNvGraphicFramePr>
          <p:nvPr>
            <p:extLst>
              <p:ext uri="{D42A27DB-BD31-4B8C-83A1-F6EECF244321}">
                <p14:modId xmlns:p14="http://schemas.microsoft.com/office/powerpoint/2010/main" val="3279112902"/>
              </p:ext>
            </p:extLst>
          </p:nvPr>
        </p:nvGraphicFramePr>
        <p:xfrm>
          <a:off x="6541862" y="698464"/>
          <a:ext cx="2912796" cy="2645850"/>
        </p:xfrm>
        <a:graphic>
          <a:graphicData uri="http://schemas.openxmlformats.org/drawingml/2006/table">
            <a:tbl>
              <a:tblPr rtl="1" firstRow="1" firstCol="1" bandRow="1"/>
              <a:tblGrid>
                <a:gridCol w="2912796">
                  <a:extLst>
                    <a:ext uri="{9D8B030D-6E8A-4147-A177-3AD203B41FA5}">
                      <a16:colId xmlns:a16="http://schemas.microsoft.com/office/drawing/2014/main" val="1640091729"/>
                    </a:ext>
                  </a:extLst>
                </a:gridCol>
              </a:tblGrid>
              <a:tr h="433900">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مالزی</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6125"/>
                    </a:solidFill>
                  </a:tcPr>
                </a:tc>
                <a:extLst>
                  <a:ext uri="{0D108BD9-81ED-4DB2-BD59-A6C34878D82A}">
                    <a16:rowId xmlns:a16="http://schemas.microsoft.com/office/drawing/2014/main" val="1706440255"/>
                  </a:ext>
                </a:extLst>
              </a:tr>
              <a:tr h="2211950">
                <a:tc>
                  <a:txBody>
                    <a:bodyPr/>
                    <a:lstStyle/>
                    <a:p>
                      <a:pPr marL="342900" marR="0" lvl="0" indent="-342900" algn="justLow" rtl="1">
                        <a:lnSpc>
                          <a:spcPct val="80000"/>
                        </a:lnSpc>
                        <a:spcBef>
                          <a:spcPts val="0"/>
                        </a:spcBef>
                        <a:spcAft>
                          <a:spcPts val="0"/>
                        </a:spcAft>
                        <a:buFont typeface="Symbol" panose="05050102010706020507" pitchFamily="18" charset="2"/>
                        <a:buChar char=""/>
                      </a:pPr>
                      <a:endParaRPr lang="fa-IR" sz="1600" b="1" kern="1200" dirty="0">
                        <a:solidFill>
                          <a:schemeClr val="tx1"/>
                        </a:solidFill>
                        <a:effectLst/>
                        <a:latin typeface="Calibri" panose="020F0502020204030204" pitchFamily="34" charset="0"/>
                        <a:ea typeface="+mn-ea"/>
                        <a:cs typeface="B Traffic" panose="00000400000000000000" pitchFamily="2" charset="-78"/>
                      </a:endParaRPr>
                    </a:p>
                    <a:p>
                      <a:pPr marL="166688" marR="0" lvl="0" indent="-166688" algn="just" defTabSz="914400" rtl="1" eaLnBrk="1" fontAlgn="auto" latinLnBrk="0" hangingPunct="1">
                        <a:lnSpc>
                          <a:spcPct val="80000"/>
                        </a:lnSpc>
                        <a:spcBef>
                          <a:spcPts val="0"/>
                        </a:spcBef>
                        <a:spcAft>
                          <a:spcPts val="0"/>
                        </a:spcAft>
                        <a:buClrTx/>
                        <a:buSzTx/>
                        <a:buFont typeface="Wingdings" panose="05000000000000000000" pitchFamily="2" charset="2"/>
                        <a:buChar char="§"/>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تصویب قانون تشویق سرمایه‌گذاری و قانون منطقه آزاد به منظور تقویت زیرساخت‌های قانونی (تسهیل ورود بخش مدرن)</a:t>
                      </a:r>
                    </a:p>
                    <a:p>
                      <a:pPr marL="166688" marR="0" lvl="0" indent="-166688" algn="just" defTabSz="914400" rtl="1" eaLnBrk="1" fontAlgn="auto" latinLnBrk="0" hangingPunct="1">
                        <a:lnSpc>
                          <a:spcPct val="80000"/>
                        </a:lnSpc>
                        <a:spcBef>
                          <a:spcPts val="0"/>
                        </a:spcBef>
                        <a:spcAft>
                          <a:spcPts val="0"/>
                        </a:spcAft>
                        <a:buClrTx/>
                        <a:buSzTx/>
                        <a:buFont typeface="Wingdings" panose="05000000000000000000" pitchFamily="2" charset="2"/>
                        <a:buChar char="§"/>
                        <a:tabLst/>
                        <a:defRPr/>
                      </a:pPr>
                      <a:endParaRPr lang="en-US" sz="1600" b="1" kern="1200" dirty="0">
                        <a:solidFill>
                          <a:schemeClr val="tx1"/>
                        </a:solidFill>
                        <a:effectLst/>
                        <a:latin typeface="Calibri" panose="020F0502020204030204" pitchFamily="34" charset="0"/>
                        <a:ea typeface="+mn-ea"/>
                        <a:cs typeface="B Nazanin" panose="00000400000000000000" pitchFamily="2" charset="-78"/>
                      </a:endParaRPr>
                    </a:p>
                    <a:p>
                      <a:pPr marL="166688" marR="0" lvl="0" indent="-166688" algn="just" defTabSz="914400" rtl="1" eaLnBrk="1" fontAlgn="auto" latinLnBrk="0" hangingPunct="1">
                        <a:lnSpc>
                          <a:spcPct val="80000"/>
                        </a:lnSpc>
                        <a:spcBef>
                          <a:spcPts val="0"/>
                        </a:spcBef>
                        <a:spcAft>
                          <a:spcPts val="0"/>
                        </a:spcAft>
                        <a:buClrTx/>
                        <a:buSzTx/>
                        <a:buFont typeface="Wingdings" panose="05000000000000000000" pitchFamily="2" charset="2"/>
                        <a:buChar char="§"/>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تصویب برنامه </a:t>
                      </a:r>
                      <a:r>
                        <a:rPr lang="ar-SA" sz="1600" b="1" kern="1200" dirty="0">
                          <a:solidFill>
                            <a:schemeClr val="tx1"/>
                          </a:solidFill>
                          <a:effectLst/>
                          <a:latin typeface="Calibri" panose="020F0502020204030204" pitchFamily="34" charset="0"/>
                          <a:ea typeface="+mn-ea"/>
                          <a:cs typeface="B Nazanin" panose="00000400000000000000" pitchFamily="2" charset="-78"/>
                        </a:rPr>
                        <a:t>«طرح تحول اقتصادی (</a:t>
                      </a:r>
                      <a:r>
                        <a:rPr lang="en-US" sz="1600" b="1" kern="1200" dirty="0">
                          <a:solidFill>
                            <a:schemeClr val="tx1"/>
                          </a:solidFill>
                          <a:effectLst/>
                          <a:latin typeface="Calibri" panose="020F0502020204030204" pitchFamily="34" charset="0"/>
                          <a:ea typeface="+mn-ea"/>
                          <a:cs typeface="B Nazanin" panose="00000400000000000000" pitchFamily="2" charset="-78"/>
                        </a:rPr>
                        <a:t>ETP</a:t>
                      </a:r>
                      <a:r>
                        <a:rPr lang="ar-SA" sz="1600" b="1" kern="1200" dirty="0">
                          <a:solidFill>
                            <a:schemeClr val="tx1"/>
                          </a:solidFill>
                          <a:effectLst/>
                          <a:latin typeface="Calibri" panose="020F0502020204030204" pitchFamily="34" charset="0"/>
                          <a:ea typeface="+mn-ea"/>
                          <a:cs typeface="B Nazanin" panose="00000400000000000000" pitchFamily="2" charset="-78"/>
                        </a:rPr>
                        <a:t>)» و متناسباً 13 پروژه نقطه ورود (</a:t>
                      </a:r>
                      <a:r>
                        <a:rPr lang="en-US" sz="1600" b="1" kern="1200" dirty="0">
                          <a:solidFill>
                            <a:schemeClr val="tx1"/>
                          </a:solidFill>
                          <a:effectLst/>
                          <a:latin typeface="Calibri" panose="020F0502020204030204" pitchFamily="34" charset="0"/>
                          <a:ea typeface="+mn-ea"/>
                          <a:cs typeface="B Nazanin" panose="00000400000000000000" pitchFamily="2" charset="-78"/>
                        </a:rPr>
                        <a:t>EPPs</a:t>
                      </a:r>
                      <a:r>
                        <a:rPr lang="ar-SA" sz="1600" b="1" kern="1200" dirty="0">
                          <a:solidFill>
                            <a:schemeClr val="tx1"/>
                          </a:solidFill>
                          <a:effectLst/>
                          <a:latin typeface="Calibri" panose="020F0502020204030204" pitchFamily="34" charset="0"/>
                          <a:ea typeface="+mn-ea"/>
                          <a:cs typeface="B Nazanin" panose="00000400000000000000" pitchFamily="2" charset="-78"/>
                        </a:rPr>
                        <a:t>)</a:t>
                      </a:r>
                      <a:r>
                        <a:rPr lang="fa-IR" sz="1600" b="1" kern="1200" dirty="0">
                          <a:solidFill>
                            <a:schemeClr val="tx1"/>
                          </a:solidFill>
                          <a:effectLst/>
                          <a:latin typeface="Calibri" panose="020F0502020204030204" pitchFamily="34" charset="0"/>
                          <a:ea typeface="+mn-ea"/>
                          <a:cs typeface="B Nazanin" panose="00000400000000000000" pitchFamily="2" charset="-78"/>
                        </a:rPr>
                        <a:t> در قالب برنامه های مشارکت عمومی - خصوصی </a:t>
                      </a:r>
                    </a:p>
                  </a:txBody>
                  <a:tcPr marL="17780" marR="1778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3AB"/>
                    </a:solidFill>
                  </a:tcPr>
                </a:tc>
                <a:extLst>
                  <a:ext uri="{0D108BD9-81ED-4DB2-BD59-A6C34878D82A}">
                    <a16:rowId xmlns:a16="http://schemas.microsoft.com/office/drawing/2014/main" val="1868908608"/>
                  </a:ext>
                </a:extLst>
              </a:tr>
            </a:tbl>
          </a:graphicData>
        </a:graphic>
      </p:graphicFrame>
      <p:graphicFrame>
        <p:nvGraphicFramePr>
          <p:cNvPr id="10" name="Table 9">
            <a:extLst>
              <a:ext uri="{FF2B5EF4-FFF2-40B4-BE49-F238E27FC236}">
                <a16:creationId xmlns:a16="http://schemas.microsoft.com/office/drawing/2014/main" id="{18A92453-19BB-4455-9529-9822B9E825D2}"/>
              </a:ext>
            </a:extLst>
          </p:cNvPr>
          <p:cNvGraphicFramePr>
            <a:graphicFrameLocks noGrp="1"/>
          </p:cNvGraphicFramePr>
          <p:nvPr>
            <p:extLst>
              <p:ext uri="{D42A27DB-BD31-4B8C-83A1-F6EECF244321}">
                <p14:modId xmlns:p14="http://schemas.microsoft.com/office/powerpoint/2010/main" val="3888803472"/>
              </p:ext>
            </p:extLst>
          </p:nvPr>
        </p:nvGraphicFramePr>
        <p:xfrm>
          <a:off x="2669640" y="698464"/>
          <a:ext cx="3785393" cy="2645492"/>
        </p:xfrm>
        <a:graphic>
          <a:graphicData uri="http://schemas.openxmlformats.org/drawingml/2006/table">
            <a:tbl>
              <a:tblPr rtl="1" firstRow="1" firstCol="1" bandRow="1"/>
              <a:tblGrid>
                <a:gridCol w="3785393">
                  <a:extLst>
                    <a:ext uri="{9D8B030D-6E8A-4147-A177-3AD203B41FA5}">
                      <a16:colId xmlns:a16="http://schemas.microsoft.com/office/drawing/2014/main" val="882486711"/>
                    </a:ext>
                  </a:extLst>
                </a:gridCol>
              </a:tblGrid>
              <a:tr h="421252">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ترکیه</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787813564"/>
                  </a:ext>
                </a:extLst>
              </a:tr>
              <a:tr h="2224240">
                <a:tc>
                  <a:txBody>
                    <a:bodyPr/>
                    <a:lstStyle/>
                    <a:p>
                      <a:pPr marL="117475" marR="0" lvl="0" indent="-117475" algn="just" defTabSz="914400" rtl="1" eaLnBrk="1" fontAlgn="auto" latinLnBrk="0" hangingPunct="1">
                        <a:lnSpc>
                          <a:spcPct val="115000"/>
                        </a:lnSpc>
                        <a:spcBef>
                          <a:spcPts val="0"/>
                        </a:spcBef>
                        <a:spcAft>
                          <a:spcPts val="0"/>
                        </a:spcAft>
                        <a:buClrTx/>
                        <a:buSzTx/>
                        <a:buFont typeface="Wingdings" panose="05000000000000000000" pitchFamily="2" charset="2"/>
                        <a:buChar char="§"/>
                        <a:tabLst/>
                        <a:defRPr/>
                      </a:pPr>
                      <a:r>
                        <a:rPr lang="ar-SA" sz="1600" b="1" kern="1200" dirty="0">
                          <a:solidFill>
                            <a:schemeClr val="tx1"/>
                          </a:solidFill>
                          <a:effectLst/>
                          <a:latin typeface="Calibri" panose="020F0502020204030204" pitchFamily="34" charset="0"/>
                          <a:ea typeface="+mn-ea"/>
                          <a:cs typeface="B Nazanin" panose="00000400000000000000" pitchFamily="2" charset="-78"/>
                        </a:rPr>
                        <a:t>سرمایه‌گذاری دولتی در توسعه </a:t>
                      </a:r>
                      <a:r>
                        <a:rPr lang="fa-IR" sz="1600" b="1" kern="1200" dirty="0">
                          <a:solidFill>
                            <a:schemeClr val="tx1"/>
                          </a:solidFill>
                          <a:effectLst/>
                          <a:latin typeface="Calibri" panose="020F0502020204030204" pitchFamily="34" charset="0"/>
                          <a:ea typeface="+mn-ea"/>
                          <a:cs typeface="B Nazanin" panose="00000400000000000000" pitchFamily="2" charset="-78"/>
                        </a:rPr>
                        <a:t>محورهای جاده</a:t>
                      </a:r>
                      <a:r>
                        <a:rPr lang="fa-IR" sz="100" b="1" kern="1200" dirty="0">
                          <a:solidFill>
                            <a:schemeClr val="tx1"/>
                          </a:solidFill>
                          <a:effectLst/>
                          <a:latin typeface="Calibri" panose="020F0502020204030204" pitchFamily="34" charset="0"/>
                          <a:ea typeface="+mn-ea"/>
                          <a:cs typeface="B Nazanin" panose="00000400000000000000" pitchFamily="2" charset="-78"/>
                        </a:rPr>
                        <a:t> </a:t>
                      </a:r>
                      <a:r>
                        <a:rPr lang="fa-IR" sz="1600" b="1" kern="1200" dirty="0">
                          <a:solidFill>
                            <a:schemeClr val="tx1"/>
                          </a:solidFill>
                          <a:effectLst/>
                          <a:latin typeface="Calibri" panose="020F0502020204030204" pitchFamily="34" charset="0"/>
                          <a:ea typeface="+mn-ea"/>
                          <a:cs typeface="B Nazanin" panose="00000400000000000000" pitchFamily="2" charset="-78"/>
                        </a:rPr>
                        <a:t>ای استراتژیک (95% بودجه عمرانی) </a:t>
                      </a:r>
                    </a:p>
                    <a:p>
                      <a:pPr marL="117475" marR="0" lvl="0" indent="-117475" algn="just"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fa-IR" sz="1600" b="1" kern="1200" dirty="0">
                          <a:solidFill>
                            <a:schemeClr val="tx1"/>
                          </a:solidFill>
                          <a:effectLst/>
                          <a:latin typeface="Calibri" panose="020F0502020204030204" pitchFamily="34" charset="0"/>
                          <a:ea typeface="+mn-ea"/>
                          <a:cs typeface="B Nazanin" panose="00000400000000000000" pitchFamily="2" charset="-78"/>
                        </a:rPr>
                        <a:t>خصوصی سازی بنادر و ایجاد دسترسی رقابتی برای اپراتورهای ریلی</a:t>
                      </a:r>
                    </a:p>
                    <a:p>
                      <a:pPr marL="117475" lvl="0" indent="-117475" algn="just" rtl="1">
                        <a:buFont typeface="Wingdings" panose="05000000000000000000" pitchFamily="2" charset="2"/>
                        <a:buChar char="§"/>
                      </a:pPr>
                      <a:r>
                        <a:rPr lang="fa-IR" sz="1600" b="1" kern="1200" dirty="0">
                          <a:solidFill>
                            <a:schemeClr val="tx1"/>
                          </a:solidFill>
                          <a:effectLst/>
                          <a:latin typeface="Calibri" panose="020F0502020204030204" pitchFamily="34" charset="0"/>
                          <a:ea typeface="+mn-ea"/>
                          <a:cs typeface="B Nazanin" panose="00000400000000000000" pitchFamily="2" charset="-78"/>
                        </a:rPr>
                        <a:t>تسهیل ورود شرکتهای لجستیکی خارجی </a:t>
                      </a:r>
                    </a:p>
                    <a:p>
                      <a:pPr marL="117475" lvl="0" indent="-117475" algn="just" rtl="1">
                        <a:buFont typeface="Wingdings" panose="05000000000000000000" pitchFamily="2" charset="2"/>
                        <a:buChar char="§"/>
                      </a:pPr>
                      <a:r>
                        <a:rPr lang="fa-IR" sz="1600" b="1" kern="1200" dirty="0">
                          <a:solidFill>
                            <a:schemeClr val="tx1"/>
                          </a:solidFill>
                          <a:effectLst/>
                          <a:latin typeface="Calibri" panose="020F0502020204030204" pitchFamily="34" charset="0"/>
                          <a:ea typeface="+mn-ea"/>
                          <a:cs typeface="B Nazanin" panose="00000400000000000000" pitchFamily="2" charset="-78"/>
                        </a:rPr>
                        <a:t>ایجاد مراکز لجستیکی در قالب مشارکت سرمایه‌گذاری دولتی و خصوصی داخلی و خارجی ذیل قراردادهای </a:t>
                      </a:r>
                      <a:r>
                        <a:rPr lang="en-US" sz="1600" b="1" kern="1200" dirty="0">
                          <a:solidFill>
                            <a:schemeClr val="tx1"/>
                          </a:solidFill>
                          <a:effectLst/>
                          <a:latin typeface="Calibri" panose="020F0502020204030204" pitchFamily="34" charset="0"/>
                          <a:ea typeface="+mn-ea"/>
                          <a:cs typeface="B Nazanin" panose="00000400000000000000" pitchFamily="2" charset="-78"/>
                        </a:rPr>
                        <a:t>BOT</a:t>
                      </a:r>
                      <a:r>
                        <a:rPr lang="fa-IR" sz="1600" b="1" kern="1200" dirty="0">
                          <a:solidFill>
                            <a:schemeClr val="tx1"/>
                          </a:solidFill>
                          <a:effectLst/>
                          <a:latin typeface="Calibri" panose="020F0502020204030204" pitchFamily="34" charset="0"/>
                          <a:ea typeface="+mn-ea"/>
                          <a:cs typeface="B Nazanin" panose="00000400000000000000" pitchFamily="2" charset="-78"/>
                        </a:rPr>
                        <a:t>)؛</a:t>
                      </a: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98635856"/>
                  </a:ext>
                </a:extLst>
              </a:tr>
            </a:tbl>
          </a:graphicData>
        </a:graphic>
      </p:graphicFrame>
      <p:graphicFrame>
        <p:nvGraphicFramePr>
          <p:cNvPr id="12" name="Table 11">
            <a:extLst>
              <a:ext uri="{FF2B5EF4-FFF2-40B4-BE49-F238E27FC236}">
                <a16:creationId xmlns:a16="http://schemas.microsoft.com/office/drawing/2014/main" id="{AD99E742-5295-4521-9F7F-AF7B54F616E4}"/>
              </a:ext>
            </a:extLst>
          </p:cNvPr>
          <p:cNvGraphicFramePr>
            <a:graphicFrameLocks noGrp="1"/>
          </p:cNvGraphicFramePr>
          <p:nvPr>
            <p:extLst>
              <p:ext uri="{D42A27DB-BD31-4B8C-83A1-F6EECF244321}">
                <p14:modId xmlns:p14="http://schemas.microsoft.com/office/powerpoint/2010/main" val="2033478457"/>
              </p:ext>
            </p:extLst>
          </p:nvPr>
        </p:nvGraphicFramePr>
        <p:xfrm>
          <a:off x="284058" y="698464"/>
          <a:ext cx="2255618" cy="2633202"/>
        </p:xfrm>
        <a:graphic>
          <a:graphicData uri="http://schemas.openxmlformats.org/drawingml/2006/table">
            <a:tbl>
              <a:tblPr rtl="1" firstRow="1" firstCol="1" bandRow="1"/>
              <a:tblGrid>
                <a:gridCol w="2255618">
                  <a:extLst>
                    <a:ext uri="{9D8B030D-6E8A-4147-A177-3AD203B41FA5}">
                      <a16:colId xmlns:a16="http://schemas.microsoft.com/office/drawing/2014/main" val="3124811053"/>
                    </a:ext>
                  </a:extLst>
                </a:gridCol>
              </a:tblGrid>
              <a:tr h="421252">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آلمان</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4051418505"/>
                  </a:ext>
                </a:extLst>
              </a:tr>
              <a:tr h="2211950">
                <a:tc>
                  <a:txBody>
                    <a:bodyPr/>
                    <a:lstStyle/>
                    <a:p>
                      <a:pPr marL="285750" indent="-285750" algn="just" rtl="1">
                        <a:lnSpc>
                          <a:spcPct val="115000"/>
                        </a:lnSpc>
                        <a:spcAft>
                          <a:spcPts val="0"/>
                        </a:spcAft>
                        <a:buFont typeface="Wingdings" panose="05000000000000000000" pitchFamily="2" charset="2"/>
                        <a:buChar char="§"/>
                      </a:pPr>
                      <a:r>
                        <a:rPr lang="ar-SA" sz="1600" b="1" kern="1200" dirty="0">
                          <a:solidFill>
                            <a:schemeClr val="tx1"/>
                          </a:solidFill>
                          <a:effectLst/>
                          <a:latin typeface="Calibri" panose="020F0502020204030204" pitchFamily="34" charset="0"/>
                          <a:ea typeface="+mn-ea"/>
                          <a:cs typeface="B Nazanin" panose="00000400000000000000" pitchFamily="2" charset="-78"/>
                        </a:rPr>
                        <a:t>خصوصي‌سازي شركت‌هاي حمل‌ونقل </a:t>
                      </a:r>
                      <a:r>
                        <a:rPr lang="fa-IR" sz="1600" b="1" kern="1200" dirty="0">
                          <a:solidFill>
                            <a:schemeClr val="tx1"/>
                          </a:solidFill>
                          <a:effectLst/>
                          <a:latin typeface="Calibri" panose="020F0502020204030204" pitchFamily="34" charset="0"/>
                          <a:ea typeface="+mn-ea"/>
                          <a:cs typeface="B Nazanin" panose="00000400000000000000" pitchFamily="2" charset="-78"/>
                        </a:rPr>
                        <a:t>بار</a:t>
                      </a:r>
                    </a:p>
                    <a:p>
                      <a:pPr marL="285750" indent="-285750" algn="just" rtl="1">
                        <a:lnSpc>
                          <a:spcPct val="115000"/>
                        </a:lnSpc>
                        <a:spcAft>
                          <a:spcPts val="0"/>
                        </a:spcAft>
                        <a:buFont typeface="Wingdings" panose="05000000000000000000" pitchFamily="2" charset="2"/>
                        <a:buChar char="§"/>
                      </a:pPr>
                      <a:r>
                        <a:rPr lang="ar-SA" sz="1600" b="1" kern="1200" dirty="0">
                          <a:solidFill>
                            <a:schemeClr val="tx1"/>
                          </a:solidFill>
                          <a:effectLst/>
                          <a:latin typeface="Calibri" panose="020F0502020204030204" pitchFamily="34" charset="0"/>
                          <a:ea typeface="+mn-ea"/>
                          <a:cs typeface="B Nazanin" panose="00000400000000000000" pitchFamily="2" charset="-78"/>
                        </a:rPr>
                        <a:t>شکل‌گیری و توسعه دهکدهای بار با حمايت‌هاي دولت</a:t>
                      </a:r>
                      <a:endParaRPr lang="fa-IR"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59172872"/>
                  </a:ext>
                </a:extLst>
              </a:tr>
            </a:tbl>
          </a:graphicData>
        </a:graphic>
      </p:graphicFrame>
      <p:graphicFrame>
        <p:nvGraphicFramePr>
          <p:cNvPr id="13" name="Table 12">
            <a:extLst>
              <a:ext uri="{FF2B5EF4-FFF2-40B4-BE49-F238E27FC236}">
                <a16:creationId xmlns:a16="http://schemas.microsoft.com/office/drawing/2014/main" id="{2E314CD2-2F20-4BA7-ADA8-84F4CA328F27}"/>
              </a:ext>
            </a:extLst>
          </p:cNvPr>
          <p:cNvGraphicFramePr>
            <a:graphicFrameLocks noGrp="1"/>
          </p:cNvGraphicFramePr>
          <p:nvPr>
            <p:extLst>
              <p:ext uri="{D42A27DB-BD31-4B8C-83A1-F6EECF244321}">
                <p14:modId xmlns:p14="http://schemas.microsoft.com/office/powerpoint/2010/main" val="4031583607"/>
              </p:ext>
            </p:extLst>
          </p:nvPr>
        </p:nvGraphicFramePr>
        <p:xfrm>
          <a:off x="9625339" y="3713520"/>
          <a:ext cx="1868129" cy="2633202"/>
        </p:xfrm>
        <a:graphic>
          <a:graphicData uri="http://schemas.openxmlformats.org/drawingml/2006/table">
            <a:tbl>
              <a:tblPr rtl="1" firstRow="1" firstCol="1" bandRow="1"/>
              <a:tblGrid>
                <a:gridCol w="1868129">
                  <a:extLst>
                    <a:ext uri="{9D8B030D-6E8A-4147-A177-3AD203B41FA5}">
                      <a16:colId xmlns:a16="http://schemas.microsoft.com/office/drawing/2014/main" val="925220822"/>
                    </a:ext>
                  </a:extLst>
                </a:gridCol>
              </a:tblGrid>
              <a:tr h="421252">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استرالیا</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780770200"/>
                  </a:ext>
                </a:extLst>
              </a:tr>
              <a:tr h="2211950">
                <a:tc>
                  <a:txBody>
                    <a:bodyPr/>
                    <a:lstStyle/>
                    <a:p>
                      <a:pPr marL="285750" marR="0" lvl="0" indent="-285750" algn="just" defTabSz="914400" rtl="1" eaLnBrk="1" fontAlgn="auto" latinLnBrk="0" hangingPunct="1">
                        <a:lnSpc>
                          <a:spcPct val="100000"/>
                        </a:lnSpc>
                        <a:spcBef>
                          <a:spcPts val="0"/>
                        </a:spcBef>
                        <a:spcAft>
                          <a:spcPts val="0"/>
                        </a:spcAft>
                        <a:buClrTx/>
                        <a:buSzTx/>
                        <a:buFont typeface="Wingdings" panose="05000000000000000000" pitchFamily="2" charset="2"/>
                        <a:buChar char="§"/>
                        <a:tabLst/>
                        <a:defRPr/>
                      </a:pPr>
                      <a:r>
                        <a:rPr lang="ar-SA" sz="1600" b="1" kern="1200" dirty="0">
                          <a:solidFill>
                            <a:schemeClr val="tx1"/>
                          </a:solidFill>
                          <a:effectLst/>
                          <a:latin typeface="Calibri" panose="020F0502020204030204" pitchFamily="34" charset="0"/>
                          <a:ea typeface="+mn-ea"/>
                          <a:cs typeface="B Nazanin" panose="00000400000000000000" pitchFamily="2" charset="-78"/>
                        </a:rPr>
                        <a:t>خصوصي‌سازي شركت‌هاي حمل‌ونقل </a:t>
                      </a:r>
                      <a:r>
                        <a:rPr lang="fa-IR" sz="1600" b="1" kern="1200" dirty="0">
                          <a:solidFill>
                            <a:schemeClr val="tx1"/>
                          </a:solidFill>
                          <a:effectLst/>
                          <a:latin typeface="Calibri" panose="020F0502020204030204" pitchFamily="34" charset="0"/>
                          <a:ea typeface="+mn-ea"/>
                          <a:cs typeface="B Nazanin" panose="00000400000000000000" pitchFamily="2" charset="-78"/>
                        </a:rPr>
                        <a:t>بار</a:t>
                      </a:r>
                    </a:p>
                    <a:p>
                      <a:pPr marL="285750" lvl="0" indent="-285750" algn="just" rtl="1">
                        <a:buFont typeface="Wingdings" panose="05000000000000000000" pitchFamily="2" charset="2"/>
                        <a:buChar char="§"/>
                      </a:pPr>
                      <a:r>
                        <a:rPr lang="fa-IR" sz="1600" b="1" kern="1200" dirty="0">
                          <a:solidFill>
                            <a:schemeClr val="tx1"/>
                          </a:solidFill>
                          <a:effectLst/>
                          <a:latin typeface="Calibri" panose="020F0502020204030204" pitchFamily="34" charset="0"/>
                          <a:ea typeface="+mn-ea"/>
                          <a:cs typeface="B Nazanin" panose="00000400000000000000" pitchFamily="2" charset="-78"/>
                        </a:rPr>
                        <a:t>حمایت از </a:t>
                      </a:r>
                      <a:r>
                        <a:rPr lang="ar-SA" sz="1600" b="1" kern="1200" dirty="0">
                          <a:solidFill>
                            <a:schemeClr val="tx1"/>
                          </a:solidFill>
                          <a:effectLst/>
                          <a:latin typeface="Calibri" panose="020F0502020204030204" pitchFamily="34" charset="0"/>
                          <a:ea typeface="+mn-ea"/>
                          <a:cs typeface="B Nazanin" panose="00000400000000000000" pitchFamily="2" charset="-78"/>
                        </a:rPr>
                        <a:t>توسعه واحدها و قابلیت‌های نرم افزاری شرکت‌های لجستیکی</a:t>
                      </a:r>
                      <a:endParaRPr lang="en-US" sz="1600" b="1" kern="1200" dirty="0">
                        <a:solidFill>
                          <a:schemeClr val="tx1"/>
                        </a:solidFill>
                        <a:effectLst/>
                        <a:latin typeface="Calibri" panose="020F0502020204030204" pitchFamily="34" charset="0"/>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258969383"/>
                  </a:ext>
                </a:extLst>
              </a:tr>
            </a:tbl>
          </a:graphicData>
        </a:graphic>
      </p:graphicFrame>
      <p:graphicFrame>
        <p:nvGraphicFramePr>
          <p:cNvPr id="14" name="Table 13">
            <a:extLst>
              <a:ext uri="{FF2B5EF4-FFF2-40B4-BE49-F238E27FC236}">
                <a16:creationId xmlns:a16="http://schemas.microsoft.com/office/drawing/2014/main" id="{78E6DDD6-FDBB-4E59-9BE3-B4A9957D75F1}"/>
              </a:ext>
            </a:extLst>
          </p:cNvPr>
          <p:cNvGraphicFramePr>
            <a:graphicFrameLocks noGrp="1"/>
          </p:cNvGraphicFramePr>
          <p:nvPr>
            <p:extLst>
              <p:ext uri="{D42A27DB-BD31-4B8C-83A1-F6EECF244321}">
                <p14:modId xmlns:p14="http://schemas.microsoft.com/office/powerpoint/2010/main" val="1592824415"/>
              </p:ext>
            </p:extLst>
          </p:nvPr>
        </p:nvGraphicFramePr>
        <p:xfrm>
          <a:off x="11522933" y="3713520"/>
          <a:ext cx="605877" cy="2633202"/>
        </p:xfrm>
        <a:graphic>
          <a:graphicData uri="http://schemas.openxmlformats.org/drawingml/2006/table">
            <a:tbl>
              <a:tblPr rtl="1" firstRow="1" firstCol="1" bandRow="1"/>
              <a:tblGrid>
                <a:gridCol w="605877">
                  <a:extLst>
                    <a:ext uri="{9D8B030D-6E8A-4147-A177-3AD203B41FA5}">
                      <a16:colId xmlns:a16="http://schemas.microsoft.com/office/drawing/2014/main" val="4029314298"/>
                    </a:ext>
                  </a:extLst>
                </a:gridCol>
              </a:tblGrid>
              <a:tr h="421252">
                <a:tc>
                  <a:txBody>
                    <a:bodyPr/>
                    <a:lstStyle/>
                    <a:p>
                      <a:pPr algn="ctr" rtl="1">
                        <a:lnSpc>
                          <a:spcPct val="107000"/>
                        </a:lnSpc>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33449" marR="3344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5823299"/>
                  </a:ext>
                </a:extLst>
              </a:tr>
              <a:tr h="22119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a-IR" sz="1600" b="1" kern="1200" dirty="0">
                          <a:solidFill>
                            <a:schemeClr val="tx1"/>
                          </a:solidFill>
                          <a:effectLst/>
                          <a:latin typeface="+mn-lt"/>
                          <a:ea typeface="+mn-ea"/>
                          <a:cs typeface="B Nazanin" panose="00000400000000000000" pitchFamily="2" charset="-78"/>
                        </a:rPr>
                        <a:t>روش روش توسعه زیرساختهای پشتیبان توزیع </a:t>
                      </a:r>
                      <a:endParaRPr lang="en-US" sz="1600" b="1" kern="1200" dirty="0">
                        <a:solidFill>
                          <a:schemeClr val="tx1"/>
                        </a:solidFill>
                        <a:effectLst/>
                        <a:latin typeface="+mn-lt"/>
                        <a:ea typeface="+mn-ea"/>
                        <a:cs typeface="B Nazanin" panose="00000400000000000000" pitchFamily="2" charset="-78"/>
                      </a:endParaRPr>
                    </a:p>
                  </a:txBody>
                  <a:tcPr marL="33449" marR="33449" marT="0" marB="0" vert="vert"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3288187974"/>
                  </a:ext>
                </a:extLst>
              </a:tr>
            </a:tbl>
          </a:graphicData>
        </a:graphic>
      </p:graphicFrame>
      <p:graphicFrame>
        <p:nvGraphicFramePr>
          <p:cNvPr id="15" name="Table 14">
            <a:extLst>
              <a:ext uri="{FF2B5EF4-FFF2-40B4-BE49-F238E27FC236}">
                <a16:creationId xmlns:a16="http://schemas.microsoft.com/office/drawing/2014/main" id="{772EE17A-BB8D-4A78-A106-82FFDAD4CE62}"/>
              </a:ext>
            </a:extLst>
          </p:cNvPr>
          <p:cNvGraphicFramePr>
            <a:graphicFrameLocks noGrp="1"/>
          </p:cNvGraphicFramePr>
          <p:nvPr>
            <p:extLst>
              <p:ext uri="{D42A27DB-BD31-4B8C-83A1-F6EECF244321}">
                <p14:modId xmlns:p14="http://schemas.microsoft.com/office/powerpoint/2010/main" val="1669624836"/>
              </p:ext>
            </p:extLst>
          </p:nvPr>
        </p:nvGraphicFramePr>
        <p:xfrm>
          <a:off x="11522933" y="696006"/>
          <a:ext cx="605877" cy="2633202"/>
        </p:xfrm>
        <a:graphic>
          <a:graphicData uri="http://schemas.openxmlformats.org/drawingml/2006/table">
            <a:tbl>
              <a:tblPr rtl="1" firstRow="1" firstCol="1" bandRow="1"/>
              <a:tblGrid>
                <a:gridCol w="605877">
                  <a:extLst>
                    <a:ext uri="{9D8B030D-6E8A-4147-A177-3AD203B41FA5}">
                      <a16:colId xmlns:a16="http://schemas.microsoft.com/office/drawing/2014/main" val="2324140758"/>
                    </a:ext>
                  </a:extLst>
                </a:gridCol>
              </a:tblGrid>
              <a:tr h="421252">
                <a:tc>
                  <a:txBody>
                    <a:bodyPr/>
                    <a:lstStyle/>
                    <a:p>
                      <a:pPr algn="ctr" rtl="1">
                        <a:lnSpc>
                          <a:spcPct val="107000"/>
                        </a:lnSpc>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33449" marR="33449"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5600492"/>
                  </a:ext>
                </a:extLst>
              </a:tr>
              <a:tr h="221195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a-IR" sz="1600" b="1" kern="1200" dirty="0">
                          <a:solidFill>
                            <a:schemeClr val="tx1"/>
                          </a:solidFill>
                          <a:effectLst/>
                          <a:latin typeface="+mn-lt"/>
                          <a:ea typeface="+mn-ea"/>
                          <a:cs typeface="B Nazanin" panose="00000400000000000000" pitchFamily="2" charset="-78"/>
                        </a:rPr>
                        <a:t>روش توسعه زیرساختهای پشتیبان توزیع </a:t>
                      </a:r>
                      <a:endParaRPr lang="en-US" sz="1600" b="1" kern="1200" dirty="0">
                        <a:solidFill>
                          <a:schemeClr val="tx1"/>
                        </a:solidFill>
                        <a:effectLst/>
                        <a:latin typeface="+mn-lt"/>
                        <a:ea typeface="+mn-ea"/>
                        <a:cs typeface="B Nazanin" panose="00000400000000000000" pitchFamily="2" charset="-78"/>
                      </a:endParaRPr>
                    </a:p>
                  </a:txBody>
                  <a:tcPr marL="33449" marR="33449" marT="0" marB="0" vert="vert"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3694009035"/>
                  </a:ext>
                </a:extLst>
              </a:tr>
            </a:tbl>
          </a:graphicData>
        </a:graphic>
      </p:graphicFrame>
      <p:sp>
        <p:nvSpPr>
          <p:cNvPr id="16" name="TextBox 15"/>
          <p:cNvSpPr txBox="1"/>
          <p:nvPr/>
        </p:nvSpPr>
        <p:spPr>
          <a:xfrm>
            <a:off x="640582" y="6493211"/>
            <a:ext cx="492370" cy="369332"/>
          </a:xfrm>
          <a:prstGeom prst="rect">
            <a:avLst/>
          </a:prstGeom>
          <a:noFill/>
        </p:spPr>
        <p:txBody>
          <a:bodyPr wrap="square" rtlCol="0">
            <a:spAutoFit/>
          </a:bodyPr>
          <a:lstStyle/>
          <a:p>
            <a:r>
              <a:rPr lang="fa-IR" dirty="0" smtClean="0">
                <a:solidFill>
                  <a:schemeClr val="bg1"/>
                </a:solidFill>
              </a:rPr>
              <a:t>10</a:t>
            </a:r>
            <a:endParaRPr lang="en-US" dirty="0">
              <a:solidFill>
                <a:schemeClr val="bg1"/>
              </a:solidFill>
            </a:endParaRPr>
          </a:p>
        </p:txBody>
      </p:sp>
    </p:spTree>
    <p:extLst>
      <p:ext uri="{BB962C8B-B14F-4D97-AF65-F5344CB8AC3E}">
        <p14:creationId xmlns:p14="http://schemas.microsoft.com/office/powerpoint/2010/main" val="14890091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F330D-8F40-440D-8B4E-4B75C8D843F5}"/>
              </a:ext>
            </a:extLst>
          </p:cNvPr>
          <p:cNvSpPr>
            <a:spLocks noGrp="1"/>
          </p:cNvSpPr>
          <p:nvPr>
            <p:ph type="title"/>
          </p:nvPr>
        </p:nvSpPr>
        <p:spPr>
          <a:xfrm>
            <a:off x="6489292" y="81636"/>
            <a:ext cx="4992330" cy="424066"/>
          </a:xfrm>
        </p:spPr>
        <p:txBody>
          <a:bodyPr>
            <a:noAutofit/>
          </a:bodyPr>
          <a:lstStyle/>
          <a:p>
            <a:pPr algn="ctr" rtl="1"/>
            <a:r>
              <a:rPr lang="fa-IR" sz="2000" b="1" dirty="0">
                <a:solidFill>
                  <a:schemeClr val="tx1">
                    <a:lumMod val="95000"/>
                    <a:lumOff val="5000"/>
                  </a:schemeClr>
                </a:solidFill>
                <a:cs typeface="B Traffic" panose="00000400000000000000" pitchFamily="2" charset="-78"/>
              </a:rPr>
              <a:t>6. </a:t>
            </a:r>
            <a:r>
              <a:rPr lang="fa-IR" sz="2000" b="1" dirty="0" smtClean="0">
                <a:solidFill>
                  <a:schemeClr val="tx1">
                    <a:lumMod val="95000"/>
                    <a:lumOff val="5000"/>
                  </a:schemeClr>
                </a:solidFill>
                <a:cs typeface="B Traffic" panose="00000400000000000000" pitchFamily="2" charset="-78"/>
              </a:rPr>
              <a:t>رفع </a:t>
            </a:r>
            <a:r>
              <a:rPr lang="fa-IR" sz="2000" b="1" dirty="0">
                <a:solidFill>
                  <a:schemeClr val="tx1">
                    <a:lumMod val="95000"/>
                    <a:lumOff val="5000"/>
                  </a:schemeClr>
                </a:solidFill>
                <a:cs typeface="B Traffic" panose="00000400000000000000" pitchFamily="2" charset="-78"/>
              </a:rPr>
              <a:t>دوگانگی سازوکارهای توزیعی </a:t>
            </a:r>
            <a:endParaRPr lang="en-US" sz="2000" dirty="0">
              <a:solidFill>
                <a:schemeClr val="tx1">
                  <a:lumMod val="95000"/>
                  <a:lumOff val="5000"/>
                </a:schemeClr>
              </a:solidFill>
              <a:cs typeface="B Traffic" panose="00000400000000000000" pitchFamily="2" charset="-78"/>
            </a:endParaRPr>
          </a:p>
        </p:txBody>
      </p:sp>
      <p:grpSp>
        <p:nvGrpSpPr>
          <p:cNvPr id="9" name="Group 8">
            <a:extLst>
              <a:ext uri="{FF2B5EF4-FFF2-40B4-BE49-F238E27FC236}">
                <a16:creationId xmlns:a16="http://schemas.microsoft.com/office/drawing/2014/main" id="{B5715A93-F09E-48DE-A16F-3630F2C12FB4}"/>
              </a:ext>
            </a:extLst>
          </p:cNvPr>
          <p:cNvGrpSpPr/>
          <p:nvPr/>
        </p:nvGrpSpPr>
        <p:grpSpPr>
          <a:xfrm>
            <a:off x="2876013" y="469937"/>
            <a:ext cx="9315987" cy="6388063"/>
            <a:chOff x="2876013" y="469937"/>
            <a:chExt cx="9315987" cy="6388063"/>
          </a:xfrm>
        </p:grpSpPr>
        <p:pic>
          <p:nvPicPr>
            <p:cNvPr id="6" name="Picture 5">
              <a:extLst>
                <a:ext uri="{FF2B5EF4-FFF2-40B4-BE49-F238E27FC236}">
                  <a16:creationId xmlns:a16="http://schemas.microsoft.com/office/drawing/2014/main" id="{8770F912-1DFD-4485-B8A5-5EBC72531560}"/>
                </a:ext>
              </a:extLst>
            </p:cNvPr>
            <p:cNvPicPr>
              <a:picLocks noChangeAspect="1"/>
            </p:cNvPicPr>
            <p:nvPr/>
          </p:nvPicPr>
          <p:blipFill rotWithShape="1">
            <a:blip r:embed="rId2"/>
            <a:srcRect b="9391"/>
            <a:stretch/>
          </p:blipFill>
          <p:spPr>
            <a:xfrm>
              <a:off x="2876013" y="644013"/>
              <a:ext cx="9315987" cy="6213987"/>
            </a:xfrm>
            <a:prstGeom prst="rect">
              <a:avLst/>
            </a:prstGeom>
          </p:spPr>
        </p:pic>
        <p:sp>
          <p:nvSpPr>
            <p:cNvPr id="7" name="Right Triangle 6">
              <a:extLst>
                <a:ext uri="{FF2B5EF4-FFF2-40B4-BE49-F238E27FC236}">
                  <a16:creationId xmlns:a16="http://schemas.microsoft.com/office/drawing/2014/main" id="{C2C2A8FF-0251-4C53-9862-4F0FB992AD73}"/>
                </a:ext>
              </a:extLst>
            </p:cNvPr>
            <p:cNvSpPr/>
            <p:nvPr/>
          </p:nvSpPr>
          <p:spPr>
            <a:xfrm rot="5400000">
              <a:off x="2808659" y="711367"/>
              <a:ext cx="2772697" cy="263799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Triangle 7">
              <a:extLst>
                <a:ext uri="{FF2B5EF4-FFF2-40B4-BE49-F238E27FC236}">
                  <a16:creationId xmlns:a16="http://schemas.microsoft.com/office/drawing/2014/main" id="{FC1978E2-1460-4419-A266-271CBC27BDF4}"/>
                </a:ext>
              </a:extLst>
            </p:cNvPr>
            <p:cNvSpPr/>
            <p:nvPr/>
          </p:nvSpPr>
          <p:spPr>
            <a:xfrm rot="11427995" flipV="1">
              <a:off x="3158674" y="469937"/>
              <a:ext cx="2262007" cy="3210900"/>
            </a:xfrm>
            <a:custGeom>
              <a:avLst/>
              <a:gdLst>
                <a:gd name="connsiteX0" fmla="*/ 0 w 2772697"/>
                <a:gd name="connsiteY0" fmla="*/ 2637990 h 2637990"/>
                <a:gd name="connsiteX1" fmla="*/ 0 w 2772697"/>
                <a:gd name="connsiteY1" fmla="*/ 0 h 2637990"/>
                <a:gd name="connsiteX2" fmla="*/ 2772697 w 2772697"/>
                <a:gd name="connsiteY2" fmla="*/ 2637990 h 2637990"/>
                <a:gd name="connsiteX3" fmla="*/ 0 w 2772697"/>
                <a:gd name="connsiteY3" fmla="*/ 2637990 h 2637990"/>
                <a:gd name="connsiteX0" fmla="*/ 0 w 2772697"/>
                <a:gd name="connsiteY0" fmla="*/ 2637990 h 2637990"/>
                <a:gd name="connsiteX1" fmla="*/ 0 w 2772697"/>
                <a:gd name="connsiteY1" fmla="*/ 0 h 2637990"/>
                <a:gd name="connsiteX2" fmla="*/ 2772697 w 2772697"/>
                <a:gd name="connsiteY2" fmla="*/ 2637990 h 2637990"/>
                <a:gd name="connsiteX3" fmla="*/ 0 w 2772697"/>
                <a:gd name="connsiteY3" fmla="*/ 2637990 h 2637990"/>
                <a:gd name="connsiteX0" fmla="*/ 197231 w 2969928"/>
                <a:gd name="connsiteY0" fmla="*/ 2637990 h 2637990"/>
                <a:gd name="connsiteX1" fmla="*/ 197231 w 2969928"/>
                <a:gd name="connsiteY1" fmla="*/ 0 h 2637990"/>
                <a:gd name="connsiteX2" fmla="*/ 2969928 w 2969928"/>
                <a:gd name="connsiteY2" fmla="*/ 2637990 h 2637990"/>
                <a:gd name="connsiteX3" fmla="*/ 197231 w 2969928"/>
                <a:gd name="connsiteY3" fmla="*/ 2637990 h 2637990"/>
                <a:gd name="connsiteX0" fmla="*/ 188087 w 2960784"/>
                <a:gd name="connsiteY0" fmla="*/ 2674800 h 2674800"/>
                <a:gd name="connsiteX1" fmla="*/ 225042 w 2960784"/>
                <a:gd name="connsiteY1" fmla="*/ 0 h 2674800"/>
                <a:gd name="connsiteX2" fmla="*/ 2960784 w 2960784"/>
                <a:gd name="connsiteY2" fmla="*/ 2674800 h 2674800"/>
                <a:gd name="connsiteX3" fmla="*/ 188087 w 2960784"/>
                <a:gd name="connsiteY3" fmla="*/ 2674800 h 2674800"/>
                <a:gd name="connsiteX0" fmla="*/ 184394 w 2957091"/>
                <a:gd name="connsiteY0" fmla="*/ 2640064 h 2640064"/>
                <a:gd name="connsiteX1" fmla="*/ 237287 w 2957091"/>
                <a:gd name="connsiteY1" fmla="*/ 0 h 2640064"/>
                <a:gd name="connsiteX2" fmla="*/ 2957091 w 2957091"/>
                <a:gd name="connsiteY2" fmla="*/ 2640064 h 2640064"/>
                <a:gd name="connsiteX3" fmla="*/ 184394 w 2957091"/>
                <a:gd name="connsiteY3" fmla="*/ 2640064 h 2640064"/>
              </a:gdLst>
              <a:ahLst/>
              <a:cxnLst>
                <a:cxn ang="0">
                  <a:pos x="connsiteX0" y="connsiteY0"/>
                </a:cxn>
                <a:cxn ang="0">
                  <a:pos x="connsiteX1" y="connsiteY1"/>
                </a:cxn>
                <a:cxn ang="0">
                  <a:pos x="connsiteX2" y="connsiteY2"/>
                </a:cxn>
                <a:cxn ang="0">
                  <a:pos x="connsiteX3" y="connsiteY3"/>
                </a:cxn>
              </a:cxnLst>
              <a:rect l="l" t="t" r="r" b="b"/>
              <a:pathLst>
                <a:path w="2957091" h="2640064">
                  <a:moveTo>
                    <a:pt x="184394" y="2640064"/>
                  </a:moveTo>
                  <a:cubicBezTo>
                    <a:pt x="-259376" y="1602221"/>
                    <a:pt x="237287" y="879330"/>
                    <a:pt x="237287" y="0"/>
                  </a:cubicBezTo>
                  <a:lnTo>
                    <a:pt x="2957091" y="2640064"/>
                  </a:lnTo>
                  <a:cubicBezTo>
                    <a:pt x="2032859" y="2640064"/>
                    <a:pt x="1338655" y="2083290"/>
                    <a:pt x="184394" y="2640064"/>
                  </a:cubicBezTo>
                  <a:close/>
                </a:path>
              </a:pathLst>
            </a:custGeom>
            <a:gradFill flip="none" rotWithShape="1">
              <a:gsLst>
                <a:gs pos="0">
                  <a:srgbClr val="50585A">
                    <a:shade val="30000"/>
                    <a:satMod val="115000"/>
                  </a:srgbClr>
                </a:gs>
                <a:gs pos="50000">
                  <a:srgbClr val="5B7D96"/>
                </a:gs>
                <a:gs pos="20400">
                  <a:srgbClr val="565E60"/>
                </a:gs>
                <a:gs pos="100000">
                  <a:srgbClr val="706E57"/>
                </a:gs>
              </a:gsLst>
              <a:lin ang="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A7CBE469-97F4-45EC-B592-AC0D20825949}"/>
              </a:ext>
            </a:extLst>
          </p:cNvPr>
          <p:cNvGrpSpPr/>
          <p:nvPr/>
        </p:nvGrpSpPr>
        <p:grpSpPr>
          <a:xfrm>
            <a:off x="58992" y="170170"/>
            <a:ext cx="2759930" cy="6513057"/>
            <a:chOff x="58992" y="170170"/>
            <a:chExt cx="2759930" cy="6513057"/>
          </a:xfrm>
        </p:grpSpPr>
        <p:grpSp>
          <p:nvGrpSpPr>
            <p:cNvPr id="14" name="Group 13">
              <a:extLst>
                <a:ext uri="{FF2B5EF4-FFF2-40B4-BE49-F238E27FC236}">
                  <a16:creationId xmlns:a16="http://schemas.microsoft.com/office/drawing/2014/main" id="{3095F0E9-5E5D-4E21-A0E0-B827131253E5}"/>
                </a:ext>
              </a:extLst>
            </p:cNvPr>
            <p:cNvGrpSpPr/>
            <p:nvPr/>
          </p:nvGrpSpPr>
          <p:grpSpPr>
            <a:xfrm>
              <a:off x="58992" y="170170"/>
              <a:ext cx="2759930" cy="6513057"/>
              <a:chOff x="58992" y="170170"/>
              <a:chExt cx="2759930" cy="6513057"/>
            </a:xfrm>
          </p:grpSpPr>
          <p:sp>
            <p:nvSpPr>
              <p:cNvPr id="12" name="Diamond 11">
                <a:extLst>
                  <a:ext uri="{FF2B5EF4-FFF2-40B4-BE49-F238E27FC236}">
                    <a16:creationId xmlns:a16="http://schemas.microsoft.com/office/drawing/2014/main" id="{7219C6A4-CE4C-4C9B-9213-7BC798D5B941}"/>
                  </a:ext>
                </a:extLst>
              </p:cNvPr>
              <p:cNvSpPr/>
              <p:nvPr/>
            </p:nvSpPr>
            <p:spPr>
              <a:xfrm>
                <a:off x="58992" y="2043106"/>
                <a:ext cx="2743200" cy="2743200"/>
              </a:xfrm>
              <a:prstGeom prst="diamond">
                <a:avLst/>
              </a:prstGeom>
              <a:noFill/>
              <a:ln w="28575">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iamond 12">
                <a:extLst>
                  <a:ext uri="{FF2B5EF4-FFF2-40B4-BE49-F238E27FC236}">
                    <a16:creationId xmlns:a16="http://schemas.microsoft.com/office/drawing/2014/main" id="{3245C7B3-049D-427E-ABC6-1D002648A505}"/>
                  </a:ext>
                </a:extLst>
              </p:cNvPr>
              <p:cNvSpPr/>
              <p:nvPr/>
            </p:nvSpPr>
            <p:spPr>
              <a:xfrm>
                <a:off x="58992" y="3940027"/>
                <a:ext cx="2743200" cy="2743200"/>
              </a:xfrm>
              <a:prstGeom prst="diamond">
                <a:avLst/>
              </a:prstGeom>
              <a:noFill/>
              <a:ln w="28575">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a:extLst>
                  <a:ext uri="{FF2B5EF4-FFF2-40B4-BE49-F238E27FC236}">
                    <a16:creationId xmlns:a16="http://schemas.microsoft.com/office/drawing/2014/main" id="{9007CCED-8C74-4126-8B5E-D93DE8D58713}"/>
                  </a:ext>
                </a:extLst>
              </p:cNvPr>
              <p:cNvSpPr txBox="1">
                <a:spLocks/>
              </p:cNvSpPr>
              <p:nvPr/>
            </p:nvSpPr>
            <p:spPr>
              <a:xfrm>
                <a:off x="293038" y="1223373"/>
                <a:ext cx="2191942" cy="424066"/>
              </a:xfrm>
              <a:prstGeom prst="rect">
                <a:avLst/>
              </a:prstGeom>
              <a:scene3d>
                <a:camera prst="orthographicFront"/>
                <a:lightRig rig="threePt" dir="t"/>
              </a:scene3d>
              <a:sp3d>
                <a:bevelT prst="angle"/>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fa-IR" sz="1600" b="1" dirty="0">
                    <a:solidFill>
                      <a:schemeClr val="tx1">
                        <a:lumMod val="95000"/>
                        <a:lumOff val="5000"/>
                      </a:schemeClr>
                    </a:solidFill>
                    <a:cs typeface="B Zar" panose="00000400000000000000" pitchFamily="2" charset="-78"/>
                  </a:rPr>
                  <a:t>تمرکزبخشی به مدیریت امور توزیع </a:t>
                </a:r>
              </a:p>
            </p:txBody>
          </p:sp>
          <p:sp>
            <p:nvSpPr>
              <p:cNvPr id="11" name="Diamond 10">
                <a:extLst>
                  <a:ext uri="{FF2B5EF4-FFF2-40B4-BE49-F238E27FC236}">
                    <a16:creationId xmlns:a16="http://schemas.microsoft.com/office/drawing/2014/main" id="{082A629D-8DE2-4853-9E82-930D76B19503}"/>
                  </a:ext>
                </a:extLst>
              </p:cNvPr>
              <p:cNvSpPr/>
              <p:nvPr/>
            </p:nvSpPr>
            <p:spPr>
              <a:xfrm>
                <a:off x="75722" y="170170"/>
                <a:ext cx="2743200" cy="2743200"/>
              </a:xfrm>
              <a:prstGeom prst="diamond">
                <a:avLst/>
              </a:prstGeom>
              <a:noFill/>
              <a:ln w="28575">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Diamond 14">
              <a:extLst>
                <a:ext uri="{FF2B5EF4-FFF2-40B4-BE49-F238E27FC236}">
                  <a16:creationId xmlns:a16="http://schemas.microsoft.com/office/drawing/2014/main" id="{0A0E8DC7-F0E8-41D9-9E44-ACCC4E75F4B2}"/>
                </a:ext>
              </a:extLst>
            </p:cNvPr>
            <p:cNvSpPr/>
            <p:nvPr/>
          </p:nvSpPr>
          <p:spPr>
            <a:xfrm>
              <a:off x="1156271" y="2202526"/>
              <a:ext cx="548640" cy="548640"/>
            </a:xfrm>
            <a:prstGeom prst="diamond">
              <a:avLst/>
            </a:prstGeom>
            <a:solidFill>
              <a:schemeClr val="bg1">
                <a:lumMod val="95000"/>
              </a:schemeClr>
            </a:solidFill>
            <a:ln>
              <a:solidFill>
                <a:schemeClr val="bg1"/>
              </a:solidFill>
            </a:ln>
            <a:scene3d>
              <a:camera prst="orthographicFront"/>
              <a:lightRig rig="two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iamond 15">
              <a:extLst>
                <a:ext uri="{FF2B5EF4-FFF2-40B4-BE49-F238E27FC236}">
                  <a16:creationId xmlns:a16="http://schemas.microsoft.com/office/drawing/2014/main" id="{F42174A2-E437-40DD-BFDC-BD6382CF9108}"/>
                </a:ext>
              </a:extLst>
            </p:cNvPr>
            <p:cNvSpPr/>
            <p:nvPr/>
          </p:nvSpPr>
          <p:spPr>
            <a:xfrm>
              <a:off x="1147434" y="4095318"/>
              <a:ext cx="548640" cy="548640"/>
            </a:xfrm>
            <a:prstGeom prst="diamond">
              <a:avLst/>
            </a:prstGeom>
            <a:solidFill>
              <a:schemeClr val="bg1">
                <a:lumMod val="95000"/>
              </a:schemeClr>
            </a:solidFill>
            <a:ln>
              <a:solidFill>
                <a:schemeClr val="bg1"/>
              </a:solidFill>
            </a:ln>
            <a:scene3d>
              <a:camera prst="orthographicFront"/>
              <a:lightRig rig="two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8" name="TextBox 17"/>
          <p:cNvSpPr txBox="1"/>
          <p:nvPr/>
        </p:nvSpPr>
        <p:spPr>
          <a:xfrm>
            <a:off x="324059" y="6331139"/>
            <a:ext cx="492370" cy="369332"/>
          </a:xfrm>
          <a:prstGeom prst="rect">
            <a:avLst/>
          </a:prstGeom>
          <a:noFill/>
        </p:spPr>
        <p:txBody>
          <a:bodyPr wrap="square" rtlCol="0">
            <a:spAutoFit/>
          </a:bodyPr>
          <a:lstStyle/>
          <a:p>
            <a:r>
              <a:rPr lang="fa-IR" dirty="0" smtClean="0"/>
              <a:t>11</a:t>
            </a:r>
            <a:endParaRPr lang="en-US" dirty="0"/>
          </a:p>
        </p:txBody>
      </p:sp>
    </p:spTree>
    <p:extLst>
      <p:ext uri="{BB962C8B-B14F-4D97-AF65-F5344CB8AC3E}">
        <p14:creationId xmlns:p14="http://schemas.microsoft.com/office/powerpoint/2010/main" val="16116507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669FF3D-EB68-4E8F-986D-5D67C84D208E}"/>
              </a:ext>
            </a:extLst>
          </p:cNvPr>
          <p:cNvGraphicFramePr>
            <a:graphicFrameLocks noGrp="1"/>
          </p:cNvGraphicFramePr>
          <p:nvPr>
            <p:extLst>
              <p:ext uri="{D42A27DB-BD31-4B8C-83A1-F6EECF244321}">
                <p14:modId xmlns:p14="http://schemas.microsoft.com/office/powerpoint/2010/main" val="347906674"/>
              </p:ext>
            </p:extLst>
          </p:nvPr>
        </p:nvGraphicFramePr>
        <p:xfrm>
          <a:off x="252737" y="1420060"/>
          <a:ext cx="10833905" cy="768519"/>
        </p:xfrm>
        <a:graphic>
          <a:graphicData uri="http://schemas.openxmlformats.org/drawingml/2006/table">
            <a:tbl>
              <a:tblPr rtl="1" firstRow="1" firstCol="1" bandRow="1"/>
              <a:tblGrid>
                <a:gridCol w="1070314">
                  <a:extLst>
                    <a:ext uri="{9D8B030D-6E8A-4147-A177-3AD203B41FA5}">
                      <a16:colId xmlns:a16="http://schemas.microsoft.com/office/drawing/2014/main" val="20000"/>
                    </a:ext>
                  </a:extLst>
                </a:gridCol>
                <a:gridCol w="2701131">
                  <a:extLst>
                    <a:ext uri="{9D8B030D-6E8A-4147-A177-3AD203B41FA5}">
                      <a16:colId xmlns:a16="http://schemas.microsoft.com/office/drawing/2014/main" val="20001"/>
                    </a:ext>
                  </a:extLst>
                </a:gridCol>
                <a:gridCol w="7062460">
                  <a:extLst>
                    <a:ext uri="{9D8B030D-6E8A-4147-A177-3AD203B41FA5}">
                      <a16:colId xmlns:a16="http://schemas.microsoft.com/office/drawing/2014/main" val="20002"/>
                    </a:ext>
                  </a:extLst>
                </a:gridCol>
              </a:tblGrid>
              <a:tr h="768519">
                <a:tc>
                  <a:txBody>
                    <a:bodyPr/>
                    <a:lstStyle>
                      <a:lvl1pPr marL="0" algn="l" defTabSz="914400" rtl="0" eaLnBrk="1" latinLnBrk="0" hangingPunct="1">
                        <a:defRPr sz="1800" b="1" kern="1200">
                          <a:solidFill>
                            <a:schemeClr val="dk1"/>
                          </a:solidFill>
                          <a:latin typeface="Calibri" panose="020F0502020204030204"/>
                        </a:defRPr>
                      </a:lvl1pPr>
                      <a:lvl2pPr marL="457200" algn="l" defTabSz="914400" rtl="0" eaLnBrk="1" latinLnBrk="0" hangingPunct="1">
                        <a:defRPr sz="1800" b="1" kern="1200">
                          <a:solidFill>
                            <a:schemeClr val="dk1"/>
                          </a:solidFill>
                          <a:latin typeface="Calibri" panose="020F0502020204030204"/>
                        </a:defRPr>
                      </a:lvl2pPr>
                      <a:lvl3pPr marL="914400" algn="l" defTabSz="914400" rtl="0" eaLnBrk="1" latinLnBrk="0" hangingPunct="1">
                        <a:defRPr sz="1800" b="1" kern="1200">
                          <a:solidFill>
                            <a:schemeClr val="dk1"/>
                          </a:solidFill>
                          <a:latin typeface="Calibri" panose="020F0502020204030204"/>
                        </a:defRPr>
                      </a:lvl3pPr>
                      <a:lvl4pPr marL="1371600" algn="l" defTabSz="914400" rtl="0" eaLnBrk="1" latinLnBrk="0" hangingPunct="1">
                        <a:defRPr sz="1800" b="1" kern="1200">
                          <a:solidFill>
                            <a:schemeClr val="dk1"/>
                          </a:solidFill>
                          <a:latin typeface="Calibri" panose="020F0502020204030204"/>
                        </a:defRPr>
                      </a:lvl4pPr>
                      <a:lvl5pPr marL="1828800" algn="l" defTabSz="914400" rtl="0" eaLnBrk="1" latinLnBrk="0" hangingPunct="1">
                        <a:defRPr sz="1800" b="1" kern="1200">
                          <a:solidFill>
                            <a:schemeClr val="dk1"/>
                          </a:solidFill>
                          <a:latin typeface="Calibri" panose="020F0502020204030204"/>
                        </a:defRPr>
                      </a:lvl5pPr>
                      <a:lvl6pPr marL="2286000" algn="l" defTabSz="914400" rtl="0" eaLnBrk="1" latinLnBrk="0" hangingPunct="1">
                        <a:defRPr sz="1800" b="1" kern="1200">
                          <a:solidFill>
                            <a:schemeClr val="dk1"/>
                          </a:solidFill>
                          <a:latin typeface="Calibri" panose="020F0502020204030204"/>
                        </a:defRPr>
                      </a:lvl6pPr>
                      <a:lvl7pPr marL="2743200" algn="l" defTabSz="914400" rtl="0" eaLnBrk="1" latinLnBrk="0" hangingPunct="1">
                        <a:defRPr sz="1800" b="1" kern="1200">
                          <a:solidFill>
                            <a:schemeClr val="dk1"/>
                          </a:solidFill>
                          <a:latin typeface="Calibri" panose="020F0502020204030204"/>
                        </a:defRPr>
                      </a:lvl7pPr>
                      <a:lvl8pPr marL="3200400" algn="l" defTabSz="914400" rtl="0" eaLnBrk="1" latinLnBrk="0" hangingPunct="1">
                        <a:defRPr sz="1800" b="1" kern="1200">
                          <a:solidFill>
                            <a:schemeClr val="dk1"/>
                          </a:solidFill>
                          <a:latin typeface="Calibri" panose="020F0502020204030204"/>
                        </a:defRPr>
                      </a:lvl8pPr>
                      <a:lvl9pPr marL="3657600" algn="l" defTabSz="914400" rtl="0" eaLnBrk="1" latinLnBrk="0" hangingPunct="1">
                        <a:defRPr sz="1800" b="1" kern="1200">
                          <a:solidFill>
                            <a:schemeClr val="dk1"/>
                          </a:solidFill>
                          <a:latin typeface="Calibri" panose="020F0502020204030204"/>
                        </a:defRPr>
                      </a:lvl9pPr>
                    </a:lstStyle>
                    <a:p>
                      <a:pPr algn="ctr" rtl="1">
                        <a:lnSpc>
                          <a:spcPct val="100000"/>
                        </a:lnSpc>
                        <a:spcAft>
                          <a:spcPts val="0"/>
                        </a:spcAft>
                      </a:pPr>
                      <a:r>
                        <a:rPr lang="fa-IR" sz="1800" b="1" dirty="0">
                          <a:effectLst/>
                          <a:cs typeface="B Lotus" panose="00000400000000000000" pitchFamily="2" charset="-78"/>
                        </a:rPr>
                        <a:t>هندوستان</a:t>
                      </a:r>
                      <a:endParaRPr lang="en-US" sz="1800" b="1" dirty="0">
                        <a:effectLst/>
                        <a:latin typeface="Times New Roman" panose="02020603050405020304" pitchFamily="18" charset="0"/>
                        <a:ea typeface="Times New Roman" panose="02020603050405020304" pitchFamily="18" charset="0"/>
                        <a:cs typeface="B Lotus" panose="00000400000000000000" pitchFamily="2" charset="-78"/>
                      </a:endParaRPr>
                    </a:p>
                  </a:txBody>
                  <a:tcPr marL="37670" marR="3767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ysClr val="window" lastClr="FFFFFF">
                        <a:lumMod val="95000"/>
                      </a:sysClr>
                    </a:solidFill>
                  </a:tcPr>
                </a:tc>
                <a:tc>
                  <a:txBody>
                    <a:bodyPr/>
                    <a:lstStyle/>
                    <a:p>
                      <a:pPr algn="ctr" rtl="1"/>
                      <a:r>
                        <a:rPr lang="fa-IR" sz="1800" b="1" dirty="0">
                          <a:cs typeface="B Lotus" panose="00000400000000000000" pitchFamily="2" charset="-78"/>
                        </a:rPr>
                        <a:t>نوظهور</a:t>
                      </a:r>
                      <a:endParaRPr lang="fa-IR" sz="1800" b="1" dirty="0">
                        <a:solidFill>
                          <a:schemeClr val="tx1"/>
                        </a:solidFill>
                        <a:cs typeface="B Lotus" panose="00000400000000000000" pitchFamily="2" charset="-7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ysClr val="window" lastClr="FFFFFF">
                        <a:lumMod val="95000"/>
                      </a:sysClr>
                    </a:solidFill>
                  </a:tcPr>
                </a:tc>
                <a:tc>
                  <a:txBody>
                    <a:bodyPr/>
                    <a:lstStyle/>
                    <a:p>
                      <a:pPr marL="0" marR="0" indent="0" algn="justLow" defTabSz="914400" rtl="1" eaLnBrk="1" fontAlgn="auto" latinLnBrk="0" hangingPunct="1">
                        <a:lnSpc>
                          <a:spcPct val="100000"/>
                        </a:lnSpc>
                        <a:spcBef>
                          <a:spcPts val="0"/>
                        </a:spcBef>
                        <a:spcAft>
                          <a:spcPts val="0"/>
                        </a:spcAft>
                        <a:buClrTx/>
                        <a:buSzTx/>
                        <a:buFontTx/>
                        <a:buNone/>
                        <a:tabLst/>
                        <a:defRPr/>
                      </a:pPr>
                      <a:r>
                        <a:rPr lang="fa-IR" sz="1800" b="1" dirty="0">
                          <a:effectLst/>
                          <a:cs typeface="B Lotus" panose="00000400000000000000" pitchFamily="2" charset="-78"/>
                        </a:rPr>
                        <a:t>استقرار انبارهای بازتوزیعی در مرحله بعد از تولید و قبل از عمده فروشی</a:t>
                      </a:r>
                      <a:endParaRPr lang="en-US" sz="1800" b="1" dirty="0">
                        <a:solidFill>
                          <a:schemeClr val="tx1"/>
                        </a:solidFill>
                        <a:effectLst/>
                        <a:latin typeface="B Lotus" panose="00000400000000000000" pitchFamily="2" charset="-78"/>
                        <a:ea typeface="Times New Roman" panose="02020603050405020304" pitchFamily="18" charset="0"/>
                        <a:cs typeface="B Lotus" panose="00000400000000000000" pitchFamily="2" charset="-7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ysClr val="window" lastClr="FFFFFF">
                        <a:lumMod val="95000"/>
                      </a:sysClr>
                    </a:solidFill>
                  </a:tcPr>
                </a:tc>
                <a:extLst>
                  <a:ext uri="{0D108BD9-81ED-4DB2-BD59-A6C34878D82A}">
                    <a16:rowId xmlns:a16="http://schemas.microsoft.com/office/drawing/2014/main" val="10001"/>
                  </a:ext>
                </a:extLst>
              </a:tr>
            </a:tbl>
          </a:graphicData>
        </a:graphic>
      </p:graphicFrame>
      <p:graphicFrame>
        <p:nvGraphicFramePr>
          <p:cNvPr id="7" name="Table 6">
            <a:extLst>
              <a:ext uri="{FF2B5EF4-FFF2-40B4-BE49-F238E27FC236}">
                <a16:creationId xmlns:a16="http://schemas.microsoft.com/office/drawing/2014/main" id="{2FA2DD78-1655-430B-A454-C02418EAE650}"/>
              </a:ext>
            </a:extLst>
          </p:cNvPr>
          <p:cNvGraphicFramePr>
            <a:graphicFrameLocks noGrp="1"/>
          </p:cNvGraphicFramePr>
          <p:nvPr>
            <p:extLst>
              <p:ext uri="{D42A27DB-BD31-4B8C-83A1-F6EECF244321}">
                <p14:modId xmlns:p14="http://schemas.microsoft.com/office/powerpoint/2010/main" val="2628745393"/>
              </p:ext>
            </p:extLst>
          </p:nvPr>
        </p:nvGraphicFramePr>
        <p:xfrm>
          <a:off x="252736" y="2295506"/>
          <a:ext cx="10833905" cy="1188720"/>
        </p:xfrm>
        <a:graphic>
          <a:graphicData uri="http://schemas.openxmlformats.org/drawingml/2006/table">
            <a:tbl>
              <a:tblPr rtl="1" firstRow="1" firstCol="1" bandRow="1"/>
              <a:tblGrid>
                <a:gridCol w="1070314">
                  <a:extLst>
                    <a:ext uri="{9D8B030D-6E8A-4147-A177-3AD203B41FA5}">
                      <a16:colId xmlns:a16="http://schemas.microsoft.com/office/drawing/2014/main" val="2589666702"/>
                    </a:ext>
                  </a:extLst>
                </a:gridCol>
                <a:gridCol w="2701131">
                  <a:extLst>
                    <a:ext uri="{9D8B030D-6E8A-4147-A177-3AD203B41FA5}">
                      <a16:colId xmlns:a16="http://schemas.microsoft.com/office/drawing/2014/main" val="367228795"/>
                    </a:ext>
                  </a:extLst>
                </a:gridCol>
                <a:gridCol w="7062460">
                  <a:extLst>
                    <a:ext uri="{9D8B030D-6E8A-4147-A177-3AD203B41FA5}">
                      <a16:colId xmlns:a16="http://schemas.microsoft.com/office/drawing/2014/main" val="192636491"/>
                    </a:ext>
                  </a:extLst>
                </a:gridCol>
              </a:tblGrid>
              <a:tr h="847164">
                <a:tc>
                  <a:txBody>
                    <a:bodyPr/>
                    <a:lstStyle>
                      <a:lvl1pPr marL="0" algn="l" defTabSz="914400" rtl="0" eaLnBrk="1" latinLnBrk="0" hangingPunct="1">
                        <a:defRPr sz="1800" b="1" kern="1200">
                          <a:solidFill>
                            <a:schemeClr val="dk1"/>
                          </a:solidFill>
                          <a:latin typeface="Calibri" panose="020F0502020204030204"/>
                        </a:defRPr>
                      </a:lvl1pPr>
                      <a:lvl2pPr marL="457200" algn="l" defTabSz="914400" rtl="0" eaLnBrk="1" latinLnBrk="0" hangingPunct="1">
                        <a:defRPr sz="1800" b="1" kern="1200">
                          <a:solidFill>
                            <a:schemeClr val="dk1"/>
                          </a:solidFill>
                          <a:latin typeface="Calibri" panose="020F0502020204030204"/>
                        </a:defRPr>
                      </a:lvl2pPr>
                      <a:lvl3pPr marL="914400" algn="l" defTabSz="914400" rtl="0" eaLnBrk="1" latinLnBrk="0" hangingPunct="1">
                        <a:defRPr sz="1800" b="1" kern="1200">
                          <a:solidFill>
                            <a:schemeClr val="dk1"/>
                          </a:solidFill>
                          <a:latin typeface="Calibri" panose="020F0502020204030204"/>
                        </a:defRPr>
                      </a:lvl3pPr>
                      <a:lvl4pPr marL="1371600" algn="l" defTabSz="914400" rtl="0" eaLnBrk="1" latinLnBrk="0" hangingPunct="1">
                        <a:defRPr sz="1800" b="1" kern="1200">
                          <a:solidFill>
                            <a:schemeClr val="dk1"/>
                          </a:solidFill>
                          <a:latin typeface="Calibri" panose="020F0502020204030204"/>
                        </a:defRPr>
                      </a:lvl4pPr>
                      <a:lvl5pPr marL="1828800" algn="l" defTabSz="914400" rtl="0" eaLnBrk="1" latinLnBrk="0" hangingPunct="1">
                        <a:defRPr sz="1800" b="1" kern="1200">
                          <a:solidFill>
                            <a:schemeClr val="dk1"/>
                          </a:solidFill>
                          <a:latin typeface="Calibri" panose="020F0502020204030204"/>
                        </a:defRPr>
                      </a:lvl5pPr>
                      <a:lvl6pPr marL="2286000" algn="l" defTabSz="914400" rtl="0" eaLnBrk="1" latinLnBrk="0" hangingPunct="1">
                        <a:defRPr sz="1800" b="1" kern="1200">
                          <a:solidFill>
                            <a:schemeClr val="dk1"/>
                          </a:solidFill>
                          <a:latin typeface="Calibri" panose="020F0502020204030204"/>
                        </a:defRPr>
                      </a:lvl6pPr>
                      <a:lvl7pPr marL="2743200" algn="l" defTabSz="914400" rtl="0" eaLnBrk="1" latinLnBrk="0" hangingPunct="1">
                        <a:defRPr sz="1800" b="1" kern="1200">
                          <a:solidFill>
                            <a:schemeClr val="dk1"/>
                          </a:solidFill>
                          <a:latin typeface="Calibri" panose="020F0502020204030204"/>
                        </a:defRPr>
                      </a:lvl7pPr>
                      <a:lvl8pPr marL="3200400" algn="l" defTabSz="914400" rtl="0" eaLnBrk="1" latinLnBrk="0" hangingPunct="1">
                        <a:defRPr sz="1800" b="1" kern="1200">
                          <a:solidFill>
                            <a:schemeClr val="dk1"/>
                          </a:solidFill>
                          <a:latin typeface="Calibri" panose="020F0502020204030204"/>
                        </a:defRPr>
                      </a:lvl8pPr>
                      <a:lvl9pPr marL="3657600" algn="l" defTabSz="914400" rtl="0" eaLnBrk="1" latinLnBrk="0" hangingPunct="1">
                        <a:defRPr sz="1800" b="1" kern="1200">
                          <a:solidFill>
                            <a:schemeClr val="dk1"/>
                          </a:solidFill>
                          <a:latin typeface="Calibri" panose="020F0502020204030204"/>
                        </a:defRPr>
                      </a:lvl9pPr>
                    </a:lstStyle>
                    <a:p>
                      <a:pPr algn="ctr" rtl="1">
                        <a:lnSpc>
                          <a:spcPct val="100000"/>
                        </a:lnSpc>
                        <a:spcAft>
                          <a:spcPts val="0"/>
                        </a:spcAft>
                      </a:pPr>
                      <a:r>
                        <a:rPr lang="fa-IR" sz="1800" b="1" dirty="0">
                          <a:effectLst/>
                          <a:cs typeface="B Lotus" panose="00000400000000000000" pitchFamily="2" charset="-78"/>
                        </a:rPr>
                        <a:t>مالزی</a:t>
                      </a:r>
                      <a:endParaRPr lang="en-US" sz="1800" b="1" dirty="0">
                        <a:effectLst/>
                        <a:latin typeface="Times New Roman" panose="02020603050405020304" pitchFamily="18" charset="0"/>
                        <a:ea typeface="Times New Roman" panose="02020603050405020304" pitchFamily="18" charset="0"/>
                        <a:cs typeface="B Lotus" panose="00000400000000000000" pitchFamily="2" charset="-78"/>
                      </a:endParaRPr>
                    </a:p>
                  </a:txBody>
                  <a:tcPr marL="37670" marR="3767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algn="ctr" rtl="1"/>
                      <a:r>
                        <a:rPr lang="fa-IR" sz="1800" b="1" dirty="0">
                          <a:cs typeface="B Lotus" panose="00000400000000000000" pitchFamily="2" charset="-78"/>
                        </a:rPr>
                        <a:t>در</a:t>
                      </a:r>
                      <a:r>
                        <a:rPr lang="fa-IR" sz="1800" b="1" baseline="0" dirty="0">
                          <a:cs typeface="B Lotus" panose="00000400000000000000" pitchFamily="2" charset="-78"/>
                        </a:rPr>
                        <a:t> حال بلوغ</a:t>
                      </a:r>
                      <a:endParaRPr lang="fa-IR" sz="1800" b="1" dirty="0">
                        <a:solidFill>
                          <a:schemeClr val="tx1"/>
                        </a:solidFill>
                        <a:cs typeface="B Lotus" panose="00000400000000000000" pitchFamily="2" charset="-7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285750" indent="-285750" algn="justLow" rtl="1">
                        <a:lnSpc>
                          <a:spcPct val="100000"/>
                        </a:lnSpc>
                        <a:spcAft>
                          <a:spcPts val="0"/>
                        </a:spcAft>
                        <a:buFont typeface="Wingdings" panose="05000000000000000000" pitchFamily="2" charset="2"/>
                        <a:buChar char="§"/>
                      </a:pPr>
                      <a:r>
                        <a:rPr lang="fa-IR" sz="1800" b="1" dirty="0">
                          <a:effectLst/>
                          <a:cs typeface="B Lotus" panose="00000400000000000000" pitchFamily="2" charset="-78"/>
                        </a:rPr>
                        <a:t>معرفی دو گروه بازیگر در شبکه: شرکت‌های یکپارچه ساز زنجیره ارزش محصولات کشاورزی و شرکت‌های لجستیکی: سایر کالاها </a:t>
                      </a:r>
                    </a:p>
                    <a:p>
                      <a:pPr marL="285750" lvl="0" indent="-285750" algn="justLow" rtl="1">
                        <a:lnSpc>
                          <a:spcPct val="100000"/>
                        </a:lnSpc>
                        <a:spcAft>
                          <a:spcPts val="0"/>
                        </a:spcAft>
                        <a:buFont typeface="Wingdings" panose="05000000000000000000" pitchFamily="2" charset="2"/>
                        <a:buChar char="§"/>
                      </a:pPr>
                      <a:r>
                        <a:rPr lang="ar-SA" sz="1800" b="1" kern="1200" dirty="0">
                          <a:solidFill>
                            <a:schemeClr val="tx1"/>
                          </a:solidFill>
                          <a:effectLst/>
                          <a:latin typeface="+mn-lt"/>
                          <a:ea typeface="+mn-ea"/>
                          <a:cs typeface="B Lotus" panose="00000400000000000000" pitchFamily="2" charset="-78"/>
                        </a:rPr>
                        <a:t>اجرای طرح «یک منطقه یک صنعت» و تقویت ارتباط تولیدکنندگان / تأمین­کنندگان با خرده­فروشان بزرگ</a:t>
                      </a:r>
                      <a:endParaRPr lang="en-US" sz="1800" b="1" kern="1200" dirty="0">
                        <a:solidFill>
                          <a:schemeClr val="tx1"/>
                        </a:solidFill>
                        <a:effectLst/>
                        <a:latin typeface="+mn-lt"/>
                        <a:ea typeface="+mn-ea"/>
                        <a:cs typeface="B Lotus" panose="00000400000000000000" pitchFamily="2" charset="-7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extLst>
                  <a:ext uri="{0D108BD9-81ED-4DB2-BD59-A6C34878D82A}">
                    <a16:rowId xmlns:a16="http://schemas.microsoft.com/office/drawing/2014/main" val="149490281"/>
                  </a:ext>
                </a:extLst>
              </a:tr>
            </a:tbl>
          </a:graphicData>
        </a:graphic>
      </p:graphicFrame>
      <p:graphicFrame>
        <p:nvGraphicFramePr>
          <p:cNvPr id="8" name="Table 7">
            <a:extLst>
              <a:ext uri="{FF2B5EF4-FFF2-40B4-BE49-F238E27FC236}">
                <a16:creationId xmlns:a16="http://schemas.microsoft.com/office/drawing/2014/main" id="{A8E1131B-D275-4D6C-8004-05EEA7294610}"/>
              </a:ext>
            </a:extLst>
          </p:cNvPr>
          <p:cNvGraphicFramePr>
            <a:graphicFrameLocks noGrp="1"/>
          </p:cNvGraphicFramePr>
          <p:nvPr>
            <p:extLst>
              <p:ext uri="{D42A27DB-BD31-4B8C-83A1-F6EECF244321}">
                <p14:modId xmlns:p14="http://schemas.microsoft.com/office/powerpoint/2010/main" val="3997762222"/>
              </p:ext>
            </p:extLst>
          </p:nvPr>
        </p:nvGraphicFramePr>
        <p:xfrm>
          <a:off x="252736" y="3609692"/>
          <a:ext cx="10833905" cy="762139"/>
        </p:xfrm>
        <a:graphic>
          <a:graphicData uri="http://schemas.openxmlformats.org/drawingml/2006/table">
            <a:tbl>
              <a:tblPr rtl="1" firstRow="1" firstCol="1" bandRow="1"/>
              <a:tblGrid>
                <a:gridCol w="1070314">
                  <a:extLst>
                    <a:ext uri="{9D8B030D-6E8A-4147-A177-3AD203B41FA5}">
                      <a16:colId xmlns:a16="http://schemas.microsoft.com/office/drawing/2014/main" val="3789992878"/>
                    </a:ext>
                  </a:extLst>
                </a:gridCol>
                <a:gridCol w="2677982">
                  <a:extLst>
                    <a:ext uri="{9D8B030D-6E8A-4147-A177-3AD203B41FA5}">
                      <a16:colId xmlns:a16="http://schemas.microsoft.com/office/drawing/2014/main" val="3585643172"/>
                    </a:ext>
                  </a:extLst>
                </a:gridCol>
                <a:gridCol w="7085609">
                  <a:extLst>
                    <a:ext uri="{9D8B030D-6E8A-4147-A177-3AD203B41FA5}">
                      <a16:colId xmlns:a16="http://schemas.microsoft.com/office/drawing/2014/main" val="2986792283"/>
                    </a:ext>
                  </a:extLst>
                </a:gridCol>
              </a:tblGrid>
              <a:tr h="762139">
                <a:tc>
                  <a:txBody>
                    <a:bodyPr/>
                    <a:lstStyle>
                      <a:lvl1pPr marL="0" algn="l" defTabSz="914400" rtl="0" eaLnBrk="1" latinLnBrk="0" hangingPunct="1">
                        <a:defRPr sz="1800" b="1" kern="1200">
                          <a:solidFill>
                            <a:schemeClr val="dk1"/>
                          </a:solidFill>
                          <a:latin typeface="Calibri" panose="020F0502020204030204"/>
                        </a:defRPr>
                      </a:lvl1pPr>
                      <a:lvl2pPr marL="457200" algn="l" defTabSz="914400" rtl="0" eaLnBrk="1" latinLnBrk="0" hangingPunct="1">
                        <a:defRPr sz="1800" b="1" kern="1200">
                          <a:solidFill>
                            <a:schemeClr val="dk1"/>
                          </a:solidFill>
                          <a:latin typeface="Calibri" panose="020F0502020204030204"/>
                        </a:defRPr>
                      </a:lvl2pPr>
                      <a:lvl3pPr marL="914400" algn="l" defTabSz="914400" rtl="0" eaLnBrk="1" latinLnBrk="0" hangingPunct="1">
                        <a:defRPr sz="1800" b="1" kern="1200">
                          <a:solidFill>
                            <a:schemeClr val="dk1"/>
                          </a:solidFill>
                          <a:latin typeface="Calibri" panose="020F0502020204030204"/>
                        </a:defRPr>
                      </a:lvl3pPr>
                      <a:lvl4pPr marL="1371600" algn="l" defTabSz="914400" rtl="0" eaLnBrk="1" latinLnBrk="0" hangingPunct="1">
                        <a:defRPr sz="1800" b="1" kern="1200">
                          <a:solidFill>
                            <a:schemeClr val="dk1"/>
                          </a:solidFill>
                          <a:latin typeface="Calibri" panose="020F0502020204030204"/>
                        </a:defRPr>
                      </a:lvl4pPr>
                      <a:lvl5pPr marL="1828800" algn="l" defTabSz="914400" rtl="0" eaLnBrk="1" latinLnBrk="0" hangingPunct="1">
                        <a:defRPr sz="1800" b="1" kern="1200">
                          <a:solidFill>
                            <a:schemeClr val="dk1"/>
                          </a:solidFill>
                          <a:latin typeface="Calibri" panose="020F0502020204030204"/>
                        </a:defRPr>
                      </a:lvl5pPr>
                      <a:lvl6pPr marL="2286000" algn="l" defTabSz="914400" rtl="0" eaLnBrk="1" latinLnBrk="0" hangingPunct="1">
                        <a:defRPr sz="1800" b="1" kern="1200">
                          <a:solidFill>
                            <a:schemeClr val="dk1"/>
                          </a:solidFill>
                          <a:latin typeface="Calibri" panose="020F0502020204030204"/>
                        </a:defRPr>
                      </a:lvl6pPr>
                      <a:lvl7pPr marL="2743200" algn="l" defTabSz="914400" rtl="0" eaLnBrk="1" latinLnBrk="0" hangingPunct="1">
                        <a:defRPr sz="1800" b="1" kern="1200">
                          <a:solidFill>
                            <a:schemeClr val="dk1"/>
                          </a:solidFill>
                          <a:latin typeface="Calibri" panose="020F0502020204030204"/>
                        </a:defRPr>
                      </a:lvl7pPr>
                      <a:lvl8pPr marL="3200400" algn="l" defTabSz="914400" rtl="0" eaLnBrk="1" latinLnBrk="0" hangingPunct="1">
                        <a:defRPr sz="1800" b="1" kern="1200">
                          <a:solidFill>
                            <a:schemeClr val="dk1"/>
                          </a:solidFill>
                          <a:latin typeface="Calibri" panose="020F0502020204030204"/>
                        </a:defRPr>
                      </a:lvl8pPr>
                      <a:lvl9pPr marL="3657600" algn="l" defTabSz="914400" rtl="0" eaLnBrk="1" latinLnBrk="0" hangingPunct="1">
                        <a:defRPr sz="1800" b="1" kern="1200">
                          <a:solidFill>
                            <a:schemeClr val="dk1"/>
                          </a:solidFill>
                          <a:latin typeface="Calibri" panose="020F0502020204030204"/>
                        </a:defRPr>
                      </a:lvl9pPr>
                    </a:lstStyle>
                    <a:p>
                      <a:pPr algn="ctr" rtl="1">
                        <a:lnSpc>
                          <a:spcPct val="100000"/>
                        </a:lnSpc>
                        <a:spcAft>
                          <a:spcPts val="0"/>
                        </a:spcAft>
                      </a:pPr>
                      <a:r>
                        <a:rPr lang="fa-IR" sz="1800" b="1" dirty="0">
                          <a:effectLst/>
                          <a:cs typeface="B Lotus" panose="00000400000000000000" pitchFamily="2" charset="-78"/>
                        </a:rPr>
                        <a:t>ترکیه</a:t>
                      </a:r>
                      <a:endParaRPr lang="en-US" sz="1800" b="1" dirty="0">
                        <a:effectLst/>
                        <a:latin typeface="Times New Roman" panose="02020603050405020304" pitchFamily="18" charset="0"/>
                        <a:ea typeface="Times New Roman" panose="02020603050405020304" pitchFamily="18" charset="0"/>
                        <a:cs typeface="B Lotus" panose="00000400000000000000" pitchFamily="2" charset="-78"/>
                      </a:endParaRPr>
                    </a:p>
                  </a:txBody>
                  <a:tcPr marL="37670" marR="3767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ysClr val="window" lastClr="FFFFFF">
                        <a:lumMod val="95000"/>
                      </a:sysClr>
                    </a:solidFill>
                  </a:tcPr>
                </a:tc>
                <a:tc>
                  <a:txBody>
                    <a:bodyPr/>
                    <a:lstStyle/>
                    <a:p>
                      <a:pPr algn="ctr" rtl="1"/>
                      <a:r>
                        <a:rPr lang="fa-IR" sz="1800" b="1" dirty="0">
                          <a:cs typeface="B Lotus" panose="00000400000000000000" pitchFamily="2" charset="-78"/>
                        </a:rPr>
                        <a:t>در حال بلوغ</a:t>
                      </a:r>
                      <a:endParaRPr lang="fa-IR" sz="1800" b="1" dirty="0">
                        <a:solidFill>
                          <a:schemeClr val="tx1"/>
                        </a:solidFill>
                        <a:cs typeface="B Lotus" panose="00000400000000000000" pitchFamily="2" charset="-7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ysClr val="window" lastClr="FFFFFF">
                        <a:lumMod val="95000"/>
                      </a:sysClr>
                    </a:solidFill>
                  </a:tcPr>
                </a:tc>
                <a:tc>
                  <a:txBody>
                    <a:bodyPr/>
                    <a:lstStyle/>
                    <a:p>
                      <a:pPr algn="justLow" rtl="1"/>
                      <a:r>
                        <a:rPr lang="fa-IR" sz="1800" b="1" dirty="0">
                          <a:effectLst/>
                          <a:cs typeface="B Lotus" panose="00000400000000000000" pitchFamily="2" charset="-78"/>
                        </a:rPr>
                        <a:t>استفاده از ظرفیت خرده­فروشی­های معظم در برنامه­ریزی­های متمرکز مدیریت توزیع در بازار کالاهای اساسی؛</a:t>
                      </a:r>
                      <a:endParaRPr lang="fa-IR" sz="1800" b="1" dirty="0">
                        <a:solidFill>
                          <a:schemeClr val="tx1"/>
                        </a:solidFill>
                        <a:cs typeface="B Lotus" panose="00000400000000000000" pitchFamily="2" charset="-7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ysClr val="window" lastClr="FFFFFF">
                        <a:lumMod val="95000"/>
                      </a:sysClr>
                    </a:solidFill>
                  </a:tcPr>
                </a:tc>
                <a:extLst>
                  <a:ext uri="{0D108BD9-81ED-4DB2-BD59-A6C34878D82A}">
                    <a16:rowId xmlns:a16="http://schemas.microsoft.com/office/drawing/2014/main" val="2319619758"/>
                  </a:ext>
                </a:extLst>
              </a:tr>
            </a:tbl>
          </a:graphicData>
        </a:graphic>
      </p:graphicFrame>
      <p:graphicFrame>
        <p:nvGraphicFramePr>
          <p:cNvPr id="9" name="Table 8">
            <a:extLst>
              <a:ext uri="{FF2B5EF4-FFF2-40B4-BE49-F238E27FC236}">
                <a16:creationId xmlns:a16="http://schemas.microsoft.com/office/drawing/2014/main" id="{127C8E45-D3E8-445D-8ED3-C405C15322C2}"/>
              </a:ext>
            </a:extLst>
          </p:cNvPr>
          <p:cNvGraphicFramePr>
            <a:graphicFrameLocks noGrp="1"/>
          </p:cNvGraphicFramePr>
          <p:nvPr>
            <p:extLst>
              <p:ext uri="{D42A27DB-BD31-4B8C-83A1-F6EECF244321}">
                <p14:modId xmlns:p14="http://schemas.microsoft.com/office/powerpoint/2010/main" val="1250752828"/>
              </p:ext>
            </p:extLst>
          </p:nvPr>
        </p:nvGraphicFramePr>
        <p:xfrm>
          <a:off x="252736" y="4483850"/>
          <a:ext cx="10833905" cy="847163"/>
        </p:xfrm>
        <a:graphic>
          <a:graphicData uri="http://schemas.openxmlformats.org/drawingml/2006/table">
            <a:tbl>
              <a:tblPr rtl="1" firstRow="1" firstCol="1" bandRow="1"/>
              <a:tblGrid>
                <a:gridCol w="1070314">
                  <a:extLst>
                    <a:ext uri="{9D8B030D-6E8A-4147-A177-3AD203B41FA5}">
                      <a16:colId xmlns:a16="http://schemas.microsoft.com/office/drawing/2014/main" val="3968969650"/>
                    </a:ext>
                  </a:extLst>
                </a:gridCol>
                <a:gridCol w="2654833">
                  <a:extLst>
                    <a:ext uri="{9D8B030D-6E8A-4147-A177-3AD203B41FA5}">
                      <a16:colId xmlns:a16="http://schemas.microsoft.com/office/drawing/2014/main" val="43088795"/>
                    </a:ext>
                  </a:extLst>
                </a:gridCol>
                <a:gridCol w="7108758">
                  <a:extLst>
                    <a:ext uri="{9D8B030D-6E8A-4147-A177-3AD203B41FA5}">
                      <a16:colId xmlns:a16="http://schemas.microsoft.com/office/drawing/2014/main" val="1477776118"/>
                    </a:ext>
                  </a:extLst>
                </a:gridCol>
              </a:tblGrid>
              <a:tr h="847163">
                <a:tc>
                  <a:txBody>
                    <a:bodyPr/>
                    <a:lstStyle>
                      <a:lvl1pPr marL="0" algn="l" defTabSz="914400" rtl="0" eaLnBrk="1" latinLnBrk="0" hangingPunct="1">
                        <a:defRPr sz="1800" b="1" kern="1200">
                          <a:solidFill>
                            <a:schemeClr val="dk1"/>
                          </a:solidFill>
                          <a:latin typeface="Calibri" panose="020F0502020204030204"/>
                        </a:defRPr>
                      </a:lvl1pPr>
                      <a:lvl2pPr marL="457200" algn="l" defTabSz="914400" rtl="0" eaLnBrk="1" latinLnBrk="0" hangingPunct="1">
                        <a:defRPr sz="1800" b="1" kern="1200">
                          <a:solidFill>
                            <a:schemeClr val="dk1"/>
                          </a:solidFill>
                          <a:latin typeface="Calibri" panose="020F0502020204030204"/>
                        </a:defRPr>
                      </a:lvl2pPr>
                      <a:lvl3pPr marL="914400" algn="l" defTabSz="914400" rtl="0" eaLnBrk="1" latinLnBrk="0" hangingPunct="1">
                        <a:defRPr sz="1800" b="1" kern="1200">
                          <a:solidFill>
                            <a:schemeClr val="dk1"/>
                          </a:solidFill>
                          <a:latin typeface="Calibri" panose="020F0502020204030204"/>
                        </a:defRPr>
                      </a:lvl3pPr>
                      <a:lvl4pPr marL="1371600" algn="l" defTabSz="914400" rtl="0" eaLnBrk="1" latinLnBrk="0" hangingPunct="1">
                        <a:defRPr sz="1800" b="1" kern="1200">
                          <a:solidFill>
                            <a:schemeClr val="dk1"/>
                          </a:solidFill>
                          <a:latin typeface="Calibri" panose="020F0502020204030204"/>
                        </a:defRPr>
                      </a:lvl4pPr>
                      <a:lvl5pPr marL="1828800" algn="l" defTabSz="914400" rtl="0" eaLnBrk="1" latinLnBrk="0" hangingPunct="1">
                        <a:defRPr sz="1800" b="1" kern="1200">
                          <a:solidFill>
                            <a:schemeClr val="dk1"/>
                          </a:solidFill>
                          <a:latin typeface="Calibri" panose="020F0502020204030204"/>
                        </a:defRPr>
                      </a:lvl5pPr>
                      <a:lvl6pPr marL="2286000" algn="l" defTabSz="914400" rtl="0" eaLnBrk="1" latinLnBrk="0" hangingPunct="1">
                        <a:defRPr sz="1800" b="1" kern="1200">
                          <a:solidFill>
                            <a:schemeClr val="dk1"/>
                          </a:solidFill>
                          <a:latin typeface="Calibri" panose="020F0502020204030204"/>
                        </a:defRPr>
                      </a:lvl6pPr>
                      <a:lvl7pPr marL="2743200" algn="l" defTabSz="914400" rtl="0" eaLnBrk="1" latinLnBrk="0" hangingPunct="1">
                        <a:defRPr sz="1800" b="1" kern="1200">
                          <a:solidFill>
                            <a:schemeClr val="dk1"/>
                          </a:solidFill>
                          <a:latin typeface="Calibri" panose="020F0502020204030204"/>
                        </a:defRPr>
                      </a:lvl7pPr>
                      <a:lvl8pPr marL="3200400" algn="l" defTabSz="914400" rtl="0" eaLnBrk="1" latinLnBrk="0" hangingPunct="1">
                        <a:defRPr sz="1800" b="1" kern="1200">
                          <a:solidFill>
                            <a:schemeClr val="dk1"/>
                          </a:solidFill>
                          <a:latin typeface="Calibri" panose="020F0502020204030204"/>
                        </a:defRPr>
                      </a:lvl8pPr>
                      <a:lvl9pPr marL="3657600" algn="l" defTabSz="914400" rtl="0" eaLnBrk="1" latinLnBrk="0" hangingPunct="1">
                        <a:defRPr sz="1800" b="1" kern="1200">
                          <a:solidFill>
                            <a:schemeClr val="dk1"/>
                          </a:solidFill>
                          <a:latin typeface="Calibri" panose="020F0502020204030204"/>
                        </a:defRPr>
                      </a:lvl9pPr>
                    </a:lstStyle>
                    <a:p>
                      <a:pPr algn="ctr" rtl="1">
                        <a:lnSpc>
                          <a:spcPct val="100000"/>
                        </a:lnSpc>
                        <a:spcAft>
                          <a:spcPts val="0"/>
                        </a:spcAft>
                      </a:pPr>
                      <a:r>
                        <a:rPr lang="fa-IR" sz="1800" b="1" dirty="0">
                          <a:effectLst/>
                          <a:cs typeface="B Lotus" panose="00000400000000000000" pitchFamily="2" charset="-78"/>
                        </a:rPr>
                        <a:t>آلمان</a:t>
                      </a:r>
                      <a:endParaRPr lang="en-US" sz="1800" b="1" dirty="0">
                        <a:effectLst/>
                        <a:latin typeface="Times New Roman" panose="02020603050405020304" pitchFamily="18" charset="0"/>
                        <a:ea typeface="Times New Roman" panose="02020603050405020304" pitchFamily="18" charset="0"/>
                        <a:cs typeface="B Lotus" panose="00000400000000000000" pitchFamily="2" charset="-78"/>
                      </a:endParaRPr>
                    </a:p>
                  </a:txBody>
                  <a:tcPr marL="37670" marR="3767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algn="ctr" rtl="1"/>
                      <a:r>
                        <a:rPr lang="fa-IR" sz="1800" b="1" kern="1200" baseline="0" dirty="0">
                          <a:solidFill>
                            <a:schemeClr val="dk1"/>
                          </a:solidFill>
                          <a:latin typeface="+mn-lt"/>
                          <a:ea typeface="+mn-ea"/>
                          <a:cs typeface="B Lotus" panose="00000400000000000000" pitchFamily="2" charset="-78"/>
                        </a:rPr>
                        <a:t>بالغ</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tc>
                  <a:txBody>
                    <a:bodyPr/>
                    <a:lstStyle/>
                    <a:p>
                      <a:pPr marL="0" marR="0" indent="0" algn="justLow" defTabSz="914400" rtl="1" eaLnBrk="1" fontAlgn="auto" latinLnBrk="0" hangingPunct="1">
                        <a:lnSpc>
                          <a:spcPct val="100000"/>
                        </a:lnSpc>
                        <a:spcBef>
                          <a:spcPts val="0"/>
                        </a:spcBef>
                        <a:spcAft>
                          <a:spcPts val="0"/>
                        </a:spcAft>
                        <a:buClrTx/>
                        <a:buSzTx/>
                        <a:buFontTx/>
                        <a:buNone/>
                        <a:tabLst/>
                        <a:defRPr/>
                      </a:pPr>
                      <a:r>
                        <a:rPr lang="fa-IR" sz="1800" b="1" dirty="0">
                          <a:effectLst/>
                          <a:cs typeface="B Lotus" panose="00000400000000000000" pitchFamily="2" charset="-78"/>
                        </a:rPr>
                        <a:t>استفاده از ظرفیت شرکت‌های معظم لجستیکی در مدیریت امور توزیع کالاها</a:t>
                      </a:r>
                      <a:endParaRPr lang="en-US" sz="1800" b="1" dirty="0">
                        <a:solidFill>
                          <a:schemeClr val="tx1"/>
                        </a:solidFill>
                        <a:effectLst/>
                        <a:latin typeface="B Lotus" panose="00000400000000000000" pitchFamily="2" charset="-78"/>
                        <a:ea typeface="Times New Roman" panose="02020603050405020304" pitchFamily="18" charset="0"/>
                        <a:cs typeface="B Lotus" panose="00000400000000000000" pitchFamily="2" charset="-7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blipFill>
                      <a:blip r:embed="rId2"/>
                      <a:tile tx="0" ty="0" sx="100000" sy="100000" flip="none" algn="tl"/>
                    </a:blipFill>
                  </a:tcPr>
                </a:tc>
                <a:extLst>
                  <a:ext uri="{0D108BD9-81ED-4DB2-BD59-A6C34878D82A}">
                    <a16:rowId xmlns:a16="http://schemas.microsoft.com/office/drawing/2014/main" val="2330698850"/>
                  </a:ext>
                </a:extLst>
              </a:tr>
            </a:tbl>
          </a:graphicData>
        </a:graphic>
      </p:graphicFrame>
      <p:graphicFrame>
        <p:nvGraphicFramePr>
          <p:cNvPr id="10" name="Table 9">
            <a:extLst>
              <a:ext uri="{FF2B5EF4-FFF2-40B4-BE49-F238E27FC236}">
                <a16:creationId xmlns:a16="http://schemas.microsoft.com/office/drawing/2014/main" id="{0F090140-18BB-4C1B-9640-B95EEA268037}"/>
              </a:ext>
            </a:extLst>
          </p:cNvPr>
          <p:cNvGraphicFramePr>
            <a:graphicFrameLocks noGrp="1"/>
          </p:cNvGraphicFramePr>
          <p:nvPr>
            <p:extLst>
              <p:ext uri="{D42A27DB-BD31-4B8C-83A1-F6EECF244321}">
                <p14:modId xmlns:p14="http://schemas.microsoft.com/office/powerpoint/2010/main" val="3360125881"/>
              </p:ext>
            </p:extLst>
          </p:nvPr>
        </p:nvGraphicFramePr>
        <p:xfrm>
          <a:off x="252736" y="5437940"/>
          <a:ext cx="10833905" cy="741268"/>
        </p:xfrm>
        <a:graphic>
          <a:graphicData uri="http://schemas.openxmlformats.org/drawingml/2006/table">
            <a:tbl>
              <a:tblPr rtl="1" firstRow="1" firstCol="1" bandRow="1"/>
              <a:tblGrid>
                <a:gridCol w="1070314">
                  <a:extLst>
                    <a:ext uri="{9D8B030D-6E8A-4147-A177-3AD203B41FA5}">
                      <a16:colId xmlns:a16="http://schemas.microsoft.com/office/drawing/2014/main" val="2811705417"/>
                    </a:ext>
                  </a:extLst>
                </a:gridCol>
                <a:gridCol w="2654833">
                  <a:extLst>
                    <a:ext uri="{9D8B030D-6E8A-4147-A177-3AD203B41FA5}">
                      <a16:colId xmlns:a16="http://schemas.microsoft.com/office/drawing/2014/main" val="2564629967"/>
                    </a:ext>
                  </a:extLst>
                </a:gridCol>
                <a:gridCol w="7108758">
                  <a:extLst>
                    <a:ext uri="{9D8B030D-6E8A-4147-A177-3AD203B41FA5}">
                      <a16:colId xmlns:a16="http://schemas.microsoft.com/office/drawing/2014/main" val="1736856017"/>
                    </a:ext>
                  </a:extLst>
                </a:gridCol>
              </a:tblGrid>
              <a:tr h="741268">
                <a:tc>
                  <a:txBody>
                    <a:bodyPr/>
                    <a:lstStyle>
                      <a:lvl1pPr marL="0" algn="l" defTabSz="914400" rtl="0" eaLnBrk="1" latinLnBrk="0" hangingPunct="1">
                        <a:defRPr sz="1800" b="1" kern="1200">
                          <a:solidFill>
                            <a:schemeClr val="dk1"/>
                          </a:solidFill>
                          <a:latin typeface="Calibri" panose="020F0502020204030204"/>
                        </a:defRPr>
                      </a:lvl1pPr>
                      <a:lvl2pPr marL="457200" algn="l" defTabSz="914400" rtl="0" eaLnBrk="1" latinLnBrk="0" hangingPunct="1">
                        <a:defRPr sz="1800" b="1" kern="1200">
                          <a:solidFill>
                            <a:schemeClr val="dk1"/>
                          </a:solidFill>
                          <a:latin typeface="Calibri" panose="020F0502020204030204"/>
                        </a:defRPr>
                      </a:lvl2pPr>
                      <a:lvl3pPr marL="914400" algn="l" defTabSz="914400" rtl="0" eaLnBrk="1" latinLnBrk="0" hangingPunct="1">
                        <a:defRPr sz="1800" b="1" kern="1200">
                          <a:solidFill>
                            <a:schemeClr val="dk1"/>
                          </a:solidFill>
                          <a:latin typeface="Calibri" panose="020F0502020204030204"/>
                        </a:defRPr>
                      </a:lvl3pPr>
                      <a:lvl4pPr marL="1371600" algn="l" defTabSz="914400" rtl="0" eaLnBrk="1" latinLnBrk="0" hangingPunct="1">
                        <a:defRPr sz="1800" b="1" kern="1200">
                          <a:solidFill>
                            <a:schemeClr val="dk1"/>
                          </a:solidFill>
                          <a:latin typeface="Calibri" panose="020F0502020204030204"/>
                        </a:defRPr>
                      </a:lvl4pPr>
                      <a:lvl5pPr marL="1828800" algn="l" defTabSz="914400" rtl="0" eaLnBrk="1" latinLnBrk="0" hangingPunct="1">
                        <a:defRPr sz="1800" b="1" kern="1200">
                          <a:solidFill>
                            <a:schemeClr val="dk1"/>
                          </a:solidFill>
                          <a:latin typeface="Calibri" panose="020F0502020204030204"/>
                        </a:defRPr>
                      </a:lvl5pPr>
                      <a:lvl6pPr marL="2286000" algn="l" defTabSz="914400" rtl="0" eaLnBrk="1" latinLnBrk="0" hangingPunct="1">
                        <a:defRPr sz="1800" b="1" kern="1200">
                          <a:solidFill>
                            <a:schemeClr val="dk1"/>
                          </a:solidFill>
                          <a:latin typeface="Calibri" panose="020F0502020204030204"/>
                        </a:defRPr>
                      </a:lvl6pPr>
                      <a:lvl7pPr marL="2743200" algn="l" defTabSz="914400" rtl="0" eaLnBrk="1" latinLnBrk="0" hangingPunct="1">
                        <a:defRPr sz="1800" b="1" kern="1200">
                          <a:solidFill>
                            <a:schemeClr val="dk1"/>
                          </a:solidFill>
                          <a:latin typeface="Calibri" panose="020F0502020204030204"/>
                        </a:defRPr>
                      </a:lvl7pPr>
                      <a:lvl8pPr marL="3200400" algn="l" defTabSz="914400" rtl="0" eaLnBrk="1" latinLnBrk="0" hangingPunct="1">
                        <a:defRPr sz="1800" b="1" kern="1200">
                          <a:solidFill>
                            <a:schemeClr val="dk1"/>
                          </a:solidFill>
                          <a:latin typeface="Calibri" panose="020F0502020204030204"/>
                        </a:defRPr>
                      </a:lvl8pPr>
                      <a:lvl9pPr marL="3657600" algn="l" defTabSz="914400" rtl="0" eaLnBrk="1" latinLnBrk="0" hangingPunct="1">
                        <a:defRPr sz="1800" b="1" kern="1200">
                          <a:solidFill>
                            <a:schemeClr val="dk1"/>
                          </a:solidFill>
                          <a:latin typeface="Calibri" panose="020F0502020204030204"/>
                        </a:defRPr>
                      </a:lvl9pPr>
                    </a:lstStyle>
                    <a:p>
                      <a:pPr algn="ctr" rtl="1">
                        <a:lnSpc>
                          <a:spcPct val="100000"/>
                        </a:lnSpc>
                        <a:spcAft>
                          <a:spcPts val="0"/>
                        </a:spcAft>
                      </a:pPr>
                      <a:r>
                        <a:rPr lang="fa-IR" sz="1800" b="1" dirty="0">
                          <a:effectLst/>
                          <a:cs typeface="B Lotus" panose="00000400000000000000" pitchFamily="2" charset="-78"/>
                        </a:rPr>
                        <a:t>استرالیا</a:t>
                      </a:r>
                      <a:endParaRPr lang="en-US" sz="1800" b="1" dirty="0">
                        <a:effectLst/>
                        <a:latin typeface="Times New Roman" panose="02020603050405020304" pitchFamily="18" charset="0"/>
                        <a:ea typeface="Times New Roman" panose="02020603050405020304" pitchFamily="18" charset="0"/>
                        <a:cs typeface="B Lotus" panose="00000400000000000000" pitchFamily="2" charset="-78"/>
                      </a:endParaRPr>
                    </a:p>
                  </a:txBody>
                  <a:tcPr marL="37670" marR="3767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ysClr val="window" lastClr="FFFFFF">
                        <a:lumMod val="95000"/>
                      </a:sysClr>
                    </a:solidFill>
                  </a:tcPr>
                </a:tc>
                <a:tc>
                  <a:txBody>
                    <a:bodyPr/>
                    <a:lstStyle/>
                    <a:p>
                      <a:pPr algn="ctr" rtl="1"/>
                      <a:r>
                        <a:rPr lang="fa-IR" sz="1800" b="1" kern="1200" baseline="0" dirty="0">
                          <a:solidFill>
                            <a:schemeClr val="dk1"/>
                          </a:solidFill>
                          <a:latin typeface="+mn-lt"/>
                          <a:ea typeface="+mn-ea"/>
                          <a:cs typeface="B Lotus" panose="00000400000000000000" pitchFamily="2" charset="-78"/>
                        </a:rPr>
                        <a:t>پیشرفته به لحاظ نهادی</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ysClr val="window" lastClr="FFFFFF">
                        <a:lumMod val="95000"/>
                      </a:sysClr>
                    </a:solidFill>
                  </a:tcPr>
                </a:tc>
                <a:tc>
                  <a:txBody>
                    <a:bodyPr/>
                    <a:lstStyle/>
                    <a:p>
                      <a:pPr algn="justLow" rtl="1"/>
                      <a:r>
                        <a:rPr lang="fa-IR" sz="1800" b="1" dirty="0">
                          <a:effectLst/>
                          <a:cs typeface="B Lotus" panose="00000400000000000000" pitchFamily="2" charset="-78"/>
                        </a:rPr>
                        <a:t>ایجاد انبارهای توزیع مرکزی فروشگاه­های زنجیره­ای (به­عنوان هاب­های توزیعی در مناطق مختلف) و برخورداری از ظرفیت شرکتهای لجستیکی</a:t>
                      </a:r>
                      <a:endParaRPr lang="fa-IR" sz="1800" b="1" dirty="0">
                        <a:solidFill>
                          <a:schemeClr val="tx1"/>
                        </a:solidFill>
                        <a:cs typeface="B Lotus" panose="00000400000000000000" pitchFamily="2" charset="-7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ysClr val="window" lastClr="FFFFFF">
                        <a:lumMod val="95000"/>
                      </a:sysClr>
                    </a:solidFill>
                  </a:tcPr>
                </a:tc>
                <a:extLst>
                  <a:ext uri="{0D108BD9-81ED-4DB2-BD59-A6C34878D82A}">
                    <a16:rowId xmlns:a16="http://schemas.microsoft.com/office/drawing/2014/main" val="4108592563"/>
                  </a:ext>
                </a:extLst>
              </a:tr>
            </a:tbl>
          </a:graphicData>
        </a:graphic>
      </p:graphicFrame>
      <p:graphicFrame>
        <p:nvGraphicFramePr>
          <p:cNvPr id="11" name="Table 10">
            <a:extLst>
              <a:ext uri="{FF2B5EF4-FFF2-40B4-BE49-F238E27FC236}">
                <a16:creationId xmlns:a16="http://schemas.microsoft.com/office/drawing/2014/main" id="{BD26B936-18F4-49D9-86E8-34A7EBC6F83D}"/>
              </a:ext>
            </a:extLst>
          </p:cNvPr>
          <p:cNvGraphicFramePr>
            <a:graphicFrameLocks noGrp="1"/>
          </p:cNvGraphicFramePr>
          <p:nvPr>
            <p:extLst>
              <p:ext uri="{D42A27DB-BD31-4B8C-83A1-F6EECF244321}">
                <p14:modId xmlns:p14="http://schemas.microsoft.com/office/powerpoint/2010/main" val="1658847563"/>
              </p:ext>
            </p:extLst>
          </p:nvPr>
        </p:nvGraphicFramePr>
        <p:xfrm>
          <a:off x="252735" y="765286"/>
          <a:ext cx="10833905" cy="579120"/>
        </p:xfrm>
        <a:graphic>
          <a:graphicData uri="http://schemas.openxmlformats.org/drawingml/2006/table">
            <a:tbl>
              <a:tblPr rtl="1" firstRow="1" firstCol="1" bandRow="1"/>
              <a:tblGrid>
                <a:gridCol w="1070314">
                  <a:extLst>
                    <a:ext uri="{9D8B030D-6E8A-4147-A177-3AD203B41FA5}">
                      <a16:colId xmlns:a16="http://schemas.microsoft.com/office/drawing/2014/main" val="3818667682"/>
                    </a:ext>
                  </a:extLst>
                </a:gridCol>
                <a:gridCol w="2747732">
                  <a:extLst>
                    <a:ext uri="{9D8B030D-6E8A-4147-A177-3AD203B41FA5}">
                      <a16:colId xmlns:a16="http://schemas.microsoft.com/office/drawing/2014/main" val="1098064771"/>
                    </a:ext>
                  </a:extLst>
                </a:gridCol>
                <a:gridCol w="7015859">
                  <a:extLst>
                    <a:ext uri="{9D8B030D-6E8A-4147-A177-3AD203B41FA5}">
                      <a16:colId xmlns:a16="http://schemas.microsoft.com/office/drawing/2014/main" val="568226823"/>
                    </a:ext>
                  </a:extLst>
                </a:gridCol>
              </a:tblGrid>
              <a:tr h="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rtl="1">
                        <a:lnSpc>
                          <a:spcPct val="100000"/>
                        </a:lnSpc>
                        <a:spcAft>
                          <a:spcPts val="0"/>
                        </a:spcAft>
                      </a:pPr>
                      <a:r>
                        <a:rPr lang="fa-IR" sz="2000" dirty="0">
                          <a:solidFill>
                            <a:schemeClr val="tx1">
                              <a:lumMod val="95000"/>
                              <a:lumOff val="5000"/>
                            </a:schemeClr>
                          </a:solidFill>
                          <a:effectLst/>
                          <a:cs typeface="B Lotus" panose="00000400000000000000" pitchFamily="2" charset="-78"/>
                        </a:rPr>
                        <a:t>کشور</a:t>
                      </a:r>
                      <a:endParaRPr lang="en-US" sz="2000" dirty="0">
                        <a:solidFill>
                          <a:schemeClr val="tx1">
                            <a:lumMod val="95000"/>
                            <a:lumOff val="5000"/>
                          </a:schemeClr>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37670" marR="3767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rgbClr val="EDDDBC"/>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1600" b="1" dirty="0">
                          <a:effectLst/>
                          <a:cs typeface="B Traffic" panose="00000400000000000000" pitchFamily="2" charset="-78"/>
                        </a:rPr>
                        <a:t>مرحله توسعه‌یافتگی ساختار توزیع</a:t>
                      </a:r>
                      <a:endParaRPr lang="en-US" sz="1600" b="1" dirty="0">
                        <a:solidFill>
                          <a:schemeClr val="bg1">
                            <a:lumMod val="85000"/>
                          </a:schemeClr>
                        </a:solidFill>
                        <a:effectLst/>
                        <a:latin typeface="B Lotus" panose="00000400000000000000" pitchFamily="2" charset="-78"/>
                        <a:ea typeface="Times New Roman" panose="02020603050405020304" pitchFamily="18" charset="0"/>
                        <a:cs typeface="B Traffic" panose="00000400000000000000" pitchFamily="2" charset="-7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rgbClr val="EDDDBC"/>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sz="1600" b="1" dirty="0">
                          <a:effectLst/>
                          <a:cs typeface="B Traffic" panose="00000400000000000000" pitchFamily="2" charset="-78"/>
                        </a:rPr>
                        <a:t>مکانیسم تمرکزبخشی به مدیریت امور توزیع کالاها</a:t>
                      </a:r>
                      <a:endParaRPr lang="en-US" sz="1600" b="1" dirty="0">
                        <a:solidFill>
                          <a:schemeClr val="bg1">
                            <a:lumMod val="85000"/>
                          </a:schemeClr>
                        </a:solidFill>
                        <a:effectLst/>
                        <a:latin typeface="B Lotus" panose="00000400000000000000" pitchFamily="2" charset="-78"/>
                        <a:ea typeface="Times New Roman" panose="02020603050405020304" pitchFamily="18" charset="0"/>
                        <a:cs typeface="B Traffic" panose="00000400000000000000" pitchFamily="2" charset="-7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cell3D prstMaterial="dkEdge">
                      <a:bevel prst="coolSlant"/>
                      <a:lightRig rig="flood" dir="t"/>
                    </a:cell3D>
                    <a:solidFill>
                      <a:srgbClr val="EDDDBC"/>
                    </a:solidFill>
                  </a:tcPr>
                </a:tc>
                <a:extLst>
                  <a:ext uri="{0D108BD9-81ED-4DB2-BD59-A6C34878D82A}">
                    <a16:rowId xmlns:a16="http://schemas.microsoft.com/office/drawing/2014/main" val="3881787006"/>
                  </a:ext>
                </a:extLst>
              </a:tr>
            </a:tbl>
          </a:graphicData>
        </a:graphic>
      </p:graphicFrame>
      <p:sp>
        <p:nvSpPr>
          <p:cNvPr id="13" name="TextBox 12">
            <a:extLst>
              <a:ext uri="{FF2B5EF4-FFF2-40B4-BE49-F238E27FC236}">
                <a16:creationId xmlns:a16="http://schemas.microsoft.com/office/drawing/2014/main" id="{D081AAB3-D03C-4E9C-9AB5-431A7FC046DA}"/>
              </a:ext>
            </a:extLst>
          </p:cNvPr>
          <p:cNvSpPr txBox="1"/>
          <p:nvPr/>
        </p:nvSpPr>
        <p:spPr>
          <a:xfrm>
            <a:off x="410308" y="260674"/>
            <a:ext cx="10820400" cy="369332"/>
          </a:xfrm>
          <a:prstGeom prst="rect">
            <a:avLst/>
          </a:prstGeom>
          <a:noFill/>
        </p:spPr>
        <p:txBody>
          <a:bodyPr wrap="square" rtlCol="0">
            <a:spAutoFit/>
            <a:scene3d>
              <a:camera prst="orthographicFront"/>
              <a:lightRig rig="threePt" dir="t"/>
            </a:scene3d>
            <a:sp3d extrusionH="57150">
              <a:bevelT w="38100" h="38100" prst="angle"/>
            </a:sp3d>
          </a:bodyPr>
          <a:lstStyle/>
          <a:p>
            <a:pPr algn="ctr" rtl="1"/>
            <a:r>
              <a:rPr lang="fa-IR" b="1" dirty="0">
                <a:solidFill>
                  <a:schemeClr val="tx1">
                    <a:lumMod val="95000"/>
                    <a:lumOff val="5000"/>
                  </a:schemeClr>
                </a:solidFill>
                <a:latin typeface="+mj-lt"/>
                <a:ea typeface="+mj-ea"/>
                <a:cs typeface="B Nazanin" panose="00000400000000000000" pitchFamily="2" charset="-78"/>
              </a:rPr>
              <a:t>6. رفع دوگانگی در سازوکارهای توزیع: روش‌های تمرکزبخشی به مدیریت امور توزیع </a:t>
            </a:r>
            <a:endParaRPr lang="en-US" b="1" dirty="0">
              <a:solidFill>
                <a:schemeClr val="tx1">
                  <a:lumMod val="95000"/>
                  <a:lumOff val="5000"/>
                </a:schemeClr>
              </a:solidFill>
              <a:latin typeface="+mj-lt"/>
              <a:ea typeface="+mj-ea"/>
              <a:cs typeface="B Nazanin" panose="00000400000000000000" pitchFamily="2" charset="-78"/>
            </a:endParaRPr>
          </a:p>
        </p:txBody>
      </p:sp>
      <p:sp>
        <p:nvSpPr>
          <p:cNvPr id="2" name="Rectangle 1">
            <a:extLst>
              <a:ext uri="{FF2B5EF4-FFF2-40B4-BE49-F238E27FC236}">
                <a16:creationId xmlns:a16="http://schemas.microsoft.com/office/drawing/2014/main" id="{70443D44-0881-4F3B-B001-44618A535E55}"/>
              </a:ext>
            </a:extLst>
          </p:cNvPr>
          <p:cNvSpPr/>
          <p:nvPr/>
        </p:nvSpPr>
        <p:spPr>
          <a:xfrm>
            <a:off x="0" y="0"/>
            <a:ext cx="12192000" cy="725106"/>
          </a:xfrm>
          <a:prstGeom prst="rect">
            <a:avLst/>
          </a:prstGeom>
          <a:noFill/>
          <a:ln w="19050">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24059" y="6331139"/>
            <a:ext cx="492370" cy="369332"/>
          </a:xfrm>
          <a:prstGeom prst="rect">
            <a:avLst/>
          </a:prstGeom>
          <a:noFill/>
        </p:spPr>
        <p:txBody>
          <a:bodyPr wrap="square" rtlCol="0">
            <a:spAutoFit/>
          </a:bodyPr>
          <a:lstStyle/>
          <a:p>
            <a:r>
              <a:rPr lang="fa-IR" dirty="0" smtClean="0"/>
              <a:t>12</a:t>
            </a:r>
            <a:endParaRPr lang="en-US" dirty="0"/>
          </a:p>
        </p:txBody>
      </p:sp>
    </p:spTree>
    <p:extLst>
      <p:ext uri="{BB962C8B-B14F-4D97-AF65-F5344CB8AC3E}">
        <p14:creationId xmlns:p14="http://schemas.microsoft.com/office/powerpoint/2010/main" val="948242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DA19A9D7-A5F9-4F17-B8CB-FBC75E458F6D}"/>
              </a:ext>
            </a:extLst>
          </p:cNvPr>
          <p:cNvSpPr/>
          <p:nvPr/>
        </p:nvSpPr>
        <p:spPr>
          <a:xfrm rot="16200000">
            <a:off x="4579717" y="-4579721"/>
            <a:ext cx="3032568" cy="12192000"/>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A19A9D7-A5F9-4F17-B8CB-FBC75E458F6D}"/>
              </a:ext>
            </a:extLst>
          </p:cNvPr>
          <p:cNvSpPr/>
          <p:nvPr/>
        </p:nvSpPr>
        <p:spPr>
          <a:xfrm rot="16200000">
            <a:off x="4779380" y="-554621"/>
            <a:ext cx="2633241" cy="12192000"/>
          </a:xfrm>
          <a:prstGeom prst="rect">
            <a:avLst/>
          </a:prstGeom>
          <a:blipFill>
            <a:blip r:embed="rId2"/>
            <a:tile tx="0" ty="0" sx="100000" sy="100000" flip="none" algn="tl"/>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A19A9D7-A5F9-4F17-B8CB-FBC75E458F6D}"/>
              </a:ext>
            </a:extLst>
          </p:cNvPr>
          <p:cNvSpPr/>
          <p:nvPr/>
        </p:nvSpPr>
        <p:spPr>
          <a:xfrm rot="16200000">
            <a:off x="5505689" y="-2461551"/>
            <a:ext cx="1180617" cy="12192000"/>
          </a:xfrm>
          <a:prstGeom prst="rect">
            <a:avLst/>
          </a:prstGeom>
          <a:blipFill>
            <a:blip r:embed="rId3">
              <a:extLst>
                <a:ext uri="{BEBA8EAE-BF5A-486C-A8C5-ECC9F3942E4B}">
                  <a14:imgProps xmlns:a14="http://schemas.microsoft.com/office/drawing/2010/main">
                    <a14:imgLayer r:embed="rId4">
                      <a14:imgEffect>
                        <a14:colorTemperature colorTemp="7200"/>
                      </a14:imgEffect>
                    </a14:imgLayer>
                  </a14:imgProps>
                </a:ext>
              </a:extLst>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3" name="Table 2"/>
          <p:cNvGraphicFramePr>
            <a:graphicFrameLocks noGrp="1"/>
          </p:cNvGraphicFramePr>
          <p:nvPr/>
        </p:nvGraphicFramePr>
        <p:xfrm>
          <a:off x="459128" y="1976095"/>
          <a:ext cx="1092897" cy="804125"/>
        </p:xfrm>
        <a:graphic>
          <a:graphicData uri="http://schemas.openxmlformats.org/drawingml/2006/table">
            <a:tbl>
              <a:tblPr rtl="1" firstRow="1" firstCol="1" bandRow="1"/>
              <a:tblGrid>
                <a:gridCol w="1092897">
                  <a:extLst>
                    <a:ext uri="{9D8B030D-6E8A-4147-A177-3AD203B41FA5}">
                      <a16:colId xmlns:a16="http://schemas.microsoft.com/office/drawing/2014/main" val="20000"/>
                    </a:ext>
                  </a:extLst>
                </a:gridCol>
              </a:tblGrid>
              <a:tr h="29254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ممنوع</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0000"/>
                  </a:ext>
                </a:extLst>
              </a:tr>
              <a:tr h="26621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0001"/>
                  </a:ext>
                </a:extLst>
              </a:tr>
              <a:tr h="17435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4" name="Table 3"/>
          <p:cNvGraphicFramePr>
            <a:graphicFrameLocks noGrp="1"/>
          </p:cNvGraphicFramePr>
          <p:nvPr/>
        </p:nvGraphicFramePr>
        <p:xfrm>
          <a:off x="6477956" y="1964522"/>
          <a:ext cx="4432139" cy="847747"/>
        </p:xfrm>
        <a:graphic>
          <a:graphicData uri="http://schemas.openxmlformats.org/drawingml/2006/table">
            <a:tbl>
              <a:tblPr rtl="1" firstRow="1" firstCol="1" bandRow="1"/>
              <a:tblGrid>
                <a:gridCol w="1376415">
                  <a:extLst>
                    <a:ext uri="{9D8B030D-6E8A-4147-A177-3AD203B41FA5}">
                      <a16:colId xmlns:a16="http://schemas.microsoft.com/office/drawing/2014/main" val="20000"/>
                    </a:ext>
                  </a:extLst>
                </a:gridCol>
                <a:gridCol w="3055724">
                  <a:extLst>
                    <a:ext uri="{9D8B030D-6E8A-4147-A177-3AD203B41FA5}">
                      <a16:colId xmlns:a16="http://schemas.microsoft.com/office/drawing/2014/main" val="20001"/>
                    </a:ext>
                  </a:extLst>
                </a:gridCol>
              </a:tblGrid>
              <a:tr h="246243">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1">
                        <a:lnSpc>
                          <a:spcPct val="115000"/>
                        </a:lnSpc>
                        <a:spcAft>
                          <a:spcPts val="0"/>
                        </a:spcAft>
                      </a:pPr>
                      <a:r>
                        <a:rPr lang="fa-IR" sz="1400" b="1" dirty="0">
                          <a:effectLst/>
                          <a:latin typeface="Times New Roman" panose="02020603050405020304" pitchFamily="18" charset="0"/>
                          <a:ea typeface="Times New Roman" panose="02020603050405020304" pitchFamily="18" charset="0"/>
                          <a:cs typeface="B Traffic" panose="00000400000000000000" pitchFamily="2" charset="-78"/>
                        </a:rPr>
                        <a:t>پرینت قیمت روی کالا در سطح تولیدکننده</a:t>
                      </a:r>
                      <a:endParaRPr lang="en-US" sz="1400" dirty="0">
                        <a:effectLst/>
                        <a:latin typeface="Times New Roman" panose="02020603050405020304" pitchFamily="18" charset="0"/>
                        <a:ea typeface="Times New Roman" panose="02020603050405020304" pitchFamily="18" charset="0"/>
                        <a:cs typeface="B Traffic" panose="00000400000000000000" pitchFamily="2" charset="-78"/>
                      </a:endParaRPr>
                    </a:p>
                  </a:txBody>
                  <a:tcPr marL="42732" marR="42732" marT="0" marB="0" anchor="ctr">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solidFill>
                      <a:srgbClr val="F3F0E4"/>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قیمت مقطوع بازفروش (</a:t>
                      </a:r>
                      <a:r>
                        <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RPM</a:t>
                      </a: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solidFill>
                      <a:srgbClr val="F3F0E4"/>
                    </a:solidFill>
                  </a:tcPr>
                </a:tc>
                <a:extLst>
                  <a:ext uri="{0D108BD9-81ED-4DB2-BD59-A6C34878D82A}">
                    <a16:rowId xmlns:a16="http://schemas.microsoft.com/office/drawing/2014/main" val="10000"/>
                  </a:ext>
                </a:extLst>
              </a:tr>
              <a:tr h="356140">
                <a:tc vMerge="1">
                  <a:txBody>
                    <a:bodyPr/>
                    <a:lstStyle/>
                    <a:p>
                      <a:pPr rtl="1"/>
                      <a:endParaRPr lang="fa-I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هزینه تمام شده محصول: حداقل قیمت فروش  </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solidFill>
                      <a:srgbClr val="F3F0E4"/>
                    </a:solidFill>
                  </a:tcPr>
                </a:tc>
                <a:extLst>
                  <a:ext uri="{0D108BD9-81ED-4DB2-BD59-A6C34878D82A}">
                    <a16:rowId xmlns:a16="http://schemas.microsoft.com/office/drawing/2014/main" val="10001"/>
                  </a:ext>
                </a:extLst>
              </a:tr>
              <a:tr h="174351">
                <a:tc vMerge="1">
                  <a:txBody>
                    <a:bodyPr/>
                    <a:lstStyle/>
                    <a:p>
                      <a:pPr rtl="1"/>
                      <a:endParaRPr lang="fa-I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حداکثر قیمت فروش </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tx1">
                          <a:lumMod val="95000"/>
                          <a:lumOff val="5000"/>
                        </a:schemeClr>
                      </a:solidFill>
                      <a:prstDash val="solid"/>
                      <a:round/>
                      <a:headEnd type="none" w="med" len="med"/>
                      <a:tailEnd type="none" w="med" len="med"/>
                    </a:lnL>
                    <a:lnR w="12700" cap="flat" cmpd="sng" algn="ctr">
                      <a:solidFill>
                        <a:schemeClr val="tx1">
                          <a:lumMod val="95000"/>
                          <a:lumOff val="5000"/>
                        </a:schemeClr>
                      </a:solidFill>
                      <a:prstDash val="solid"/>
                      <a:round/>
                      <a:headEnd type="none" w="med" len="med"/>
                      <a:tailEnd type="none" w="med" len="med"/>
                    </a:lnR>
                    <a:lnT w="12700" cap="flat" cmpd="sng" algn="ctr">
                      <a:solidFill>
                        <a:schemeClr val="tx1">
                          <a:lumMod val="95000"/>
                          <a:lumOff val="5000"/>
                        </a:schemeClr>
                      </a:solidFill>
                      <a:prstDash val="solid"/>
                      <a:round/>
                      <a:headEnd type="none" w="med" len="med"/>
                      <a:tailEnd type="none" w="med" len="med"/>
                    </a:lnT>
                    <a:lnB w="12700" cap="flat" cmpd="sng" algn="ctr">
                      <a:solidFill>
                        <a:schemeClr val="tx1">
                          <a:lumMod val="95000"/>
                          <a:lumOff val="5000"/>
                        </a:schemeClr>
                      </a:solidFill>
                      <a:prstDash val="solid"/>
                      <a:round/>
                      <a:headEnd type="none" w="med" len="med"/>
                      <a:tailEnd type="none" w="med" len="med"/>
                    </a:lnB>
                    <a:lnTlToBr w="12700" cmpd="sng">
                      <a:noFill/>
                      <a:prstDash val="solid"/>
                    </a:lnTlToBr>
                    <a:lnBlToTr w="12700" cmpd="sng">
                      <a:noFill/>
                      <a:prstDash val="solid"/>
                    </a:lnBlToTr>
                    <a:solidFill>
                      <a:srgbClr val="F3F0E4"/>
                    </a:solidFill>
                  </a:tcPr>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nvGraphicFramePr>
        <p:xfrm>
          <a:off x="6513651" y="3272461"/>
          <a:ext cx="4362691" cy="736092"/>
        </p:xfrm>
        <a:graphic>
          <a:graphicData uri="http://schemas.openxmlformats.org/drawingml/2006/table">
            <a:tbl>
              <a:tblPr rtl="1" firstRow="1" firstCol="1" bandRow="1"/>
              <a:tblGrid>
                <a:gridCol w="1376415">
                  <a:extLst>
                    <a:ext uri="{9D8B030D-6E8A-4147-A177-3AD203B41FA5}">
                      <a16:colId xmlns:a16="http://schemas.microsoft.com/office/drawing/2014/main" val="20000"/>
                    </a:ext>
                  </a:extLst>
                </a:gridCol>
                <a:gridCol w="2986276">
                  <a:extLst>
                    <a:ext uri="{9D8B030D-6E8A-4147-A177-3AD203B41FA5}">
                      <a16:colId xmlns:a16="http://schemas.microsoft.com/office/drawing/2014/main" val="20001"/>
                    </a:ext>
                  </a:extLst>
                </a:gridCol>
              </a:tblGrid>
              <a:tr h="356140">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Traffic" panose="00000400000000000000" pitchFamily="2" charset="-78"/>
                        </a:rPr>
                        <a:t>تعیین قیمت کالا  در سطح عمده فروشی </a:t>
                      </a:r>
                      <a:r>
                        <a:rPr lang="fa-IR" sz="1400" b="1" dirty="0">
                          <a:effectLst/>
                          <a:latin typeface="Times New Roman" panose="02020603050405020304" pitchFamily="18" charset="0"/>
                          <a:ea typeface="Times New Roman" panose="02020603050405020304" pitchFamily="18" charset="0"/>
                          <a:cs typeface="B Lotus" panose="00000400000000000000" pitchFamily="2" charset="-78"/>
                        </a:rPr>
                        <a:t>(</a:t>
                      </a:r>
                      <a:r>
                        <a:rPr lang="en-US" sz="1400" b="1" dirty="0">
                          <a:effectLst/>
                          <a:latin typeface="Times New Roman" panose="02020603050405020304" pitchFamily="18" charset="0"/>
                          <a:ea typeface="Times New Roman" panose="02020603050405020304" pitchFamily="18" charset="0"/>
                          <a:cs typeface="B Lotus" panose="00000400000000000000" pitchFamily="2" charset="-78"/>
                        </a:rPr>
                        <a:t>B2B</a:t>
                      </a:r>
                      <a:r>
                        <a:rPr lang="fa-IR" sz="1400" b="1" dirty="0">
                          <a:effectLst/>
                          <a:latin typeface="Times New Roman" panose="02020603050405020304" pitchFamily="18" charset="0"/>
                          <a:ea typeface="Times New Roman" panose="02020603050405020304" pitchFamily="18" charset="0"/>
                          <a:cs typeface="B Lotus" panose="00000400000000000000" pitchFamily="2" charset="-78"/>
                        </a:rPr>
                        <a:t>)</a:t>
                      </a:r>
                      <a:endParaRPr lang="en-US" sz="1400" dirty="0">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3F0E4"/>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قیمت مقطوع بازفروش محصول (</a:t>
                      </a:r>
                      <a:r>
                        <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RPM</a:t>
                      </a: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3F0E4"/>
                    </a:solidFill>
                  </a:tcPr>
                </a:tc>
                <a:extLst>
                  <a:ext uri="{0D108BD9-81ED-4DB2-BD59-A6C34878D82A}">
                    <a16:rowId xmlns:a16="http://schemas.microsoft.com/office/drawing/2014/main" val="10000"/>
                  </a:ext>
                </a:extLst>
              </a:tr>
              <a:tr h="349168">
                <a:tc vMerge="1">
                  <a:txBody>
                    <a:bodyPr/>
                    <a:lstStyle/>
                    <a:p>
                      <a:pPr rtl="1"/>
                      <a:endParaRPr lang="fa-I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قیمت پیشنهادی بازفروش (</a:t>
                      </a:r>
                      <a:r>
                        <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SRP</a:t>
                      </a: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3F0E4"/>
                    </a:solidFill>
                  </a:tcPr>
                </a:tc>
                <a:extLst>
                  <a:ext uri="{0D108BD9-81ED-4DB2-BD59-A6C34878D82A}">
                    <a16:rowId xmlns:a16="http://schemas.microsoft.com/office/drawing/2014/main" val="10001"/>
                  </a:ext>
                </a:extLst>
              </a:tr>
            </a:tbl>
          </a:graphicData>
        </a:graphic>
      </p:graphicFrame>
      <p:graphicFrame>
        <p:nvGraphicFramePr>
          <p:cNvPr id="7" name="Table 6"/>
          <p:cNvGraphicFramePr>
            <a:graphicFrameLocks noGrp="1"/>
          </p:cNvGraphicFramePr>
          <p:nvPr/>
        </p:nvGraphicFramePr>
        <p:xfrm>
          <a:off x="6489538" y="4464652"/>
          <a:ext cx="4397415" cy="1558102"/>
        </p:xfrm>
        <a:graphic>
          <a:graphicData uri="http://schemas.openxmlformats.org/drawingml/2006/table">
            <a:tbl>
              <a:tblPr rtl="1" firstRow="1" firstCol="1" bandRow="1"/>
              <a:tblGrid>
                <a:gridCol w="1353266">
                  <a:extLst>
                    <a:ext uri="{9D8B030D-6E8A-4147-A177-3AD203B41FA5}">
                      <a16:colId xmlns:a16="http://schemas.microsoft.com/office/drawing/2014/main" val="20000"/>
                    </a:ext>
                  </a:extLst>
                </a:gridCol>
                <a:gridCol w="3044149">
                  <a:extLst>
                    <a:ext uri="{9D8B030D-6E8A-4147-A177-3AD203B41FA5}">
                      <a16:colId xmlns:a16="http://schemas.microsoft.com/office/drawing/2014/main" val="20001"/>
                    </a:ext>
                  </a:extLst>
                </a:gridCol>
              </a:tblGrid>
              <a:tr h="356140">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Traffic" panose="00000400000000000000" pitchFamily="2" charset="-78"/>
                        </a:rPr>
                        <a:t>درج برچسب قیمت در سطح خرده­فروش </a:t>
                      </a:r>
                      <a:r>
                        <a:rPr lang="fa-IR" sz="1400" b="1" dirty="0">
                          <a:effectLst/>
                          <a:latin typeface="Times New Roman" panose="02020603050405020304" pitchFamily="18" charset="0"/>
                          <a:ea typeface="Times New Roman" panose="02020603050405020304" pitchFamily="18" charset="0"/>
                          <a:cs typeface="B Lotus" panose="00000400000000000000" pitchFamily="2" charset="-78"/>
                        </a:rPr>
                        <a:t>(</a:t>
                      </a:r>
                      <a:r>
                        <a:rPr lang="en-US" sz="1400" b="1" dirty="0">
                          <a:effectLst/>
                          <a:latin typeface="Times New Roman" panose="02020603050405020304" pitchFamily="18" charset="0"/>
                          <a:ea typeface="Times New Roman" panose="02020603050405020304" pitchFamily="18" charset="0"/>
                          <a:cs typeface="B Lotus" panose="00000400000000000000" pitchFamily="2" charset="-78"/>
                        </a:rPr>
                        <a:t>B2C</a:t>
                      </a:r>
                      <a:r>
                        <a:rPr lang="fa-IR" sz="1400" b="1" dirty="0">
                          <a:effectLst/>
                          <a:latin typeface="Times New Roman" panose="02020603050405020304" pitchFamily="18" charset="0"/>
                          <a:ea typeface="Times New Roman" panose="02020603050405020304" pitchFamily="18" charset="0"/>
                          <a:cs typeface="B Lotus" panose="00000400000000000000" pitchFamily="2" charset="-78"/>
                        </a:rPr>
                        <a:t>)</a:t>
                      </a:r>
                      <a:endParaRPr lang="en-US" sz="1400" dirty="0">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3F0E4"/>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قیمت مصرف­کننده: قیمت تمام شده به انضمام مالیات  </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3F0E4"/>
                    </a:solidFill>
                  </a:tcPr>
                </a:tc>
                <a:extLst>
                  <a:ext uri="{0D108BD9-81ED-4DB2-BD59-A6C34878D82A}">
                    <a16:rowId xmlns:a16="http://schemas.microsoft.com/office/drawing/2014/main" val="10000"/>
                  </a:ext>
                </a:extLst>
              </a:tr>
              <a:tr h="307974">
                <a:tc vMerge="1">
                  <a:txBody>
                    <a:bodyPr/>
                    <a:lstStyle/>
                    <a:p>
                      <a:pPr rtl="1"/>
                      <a:endParaRPr lang="fa-I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قیمت پیشنهادی تامین­کننده (</a:t>
                      </a:r>
                      <a:r>
                        <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Suggested Resale Price</a:t>
                      </a: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3F0E4"/>
                    </a:solidFill>
                  </a:tcPr>
                </a:tc>
                <a:extLst>
                  <a:ext uri="{0D108BD9-81ED-4DB2-BD59-A6C34878D82A}">
                    <a16:rowId xmlns:a16="http://schemas.microsoft.com/office/drawing/2014/main" val="10001"/>
                  </a:ext>
                </a:extLst>
              </a:tr>
              <a:tr h="576646">
                <a:tc vMerge="1">
                  <a:txBody>
                    <a:bodyPr/>
                    <a:lstStyle/>
                    <a:p>
                      <a:pPr rtl="1"/>
                      <a:endParaRPr lang="fa-I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درج قیمت واحد (</a:t>
                      </a:r>
                      <a:r>
                        <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Unit Price</a:t>
                      </a: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به ازای یک واحد وزنی مشخص از محصول </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3F0E4"/>
                    </a:solidFill>
                  </a:tcPr>
                </a:tc>
                <a:extLst>
                  <a:ext uri="{0D108BD9-81ED-4DB2-BD59-A6C34878D82A}">
                    <a16:rowId xmlns:a16="http://schemas.microsoft.com/office/drawing/2014/main" val="10002"/>
                  </a:ext>
                </a:extLst>
              </a:tr>
            </a:tbl>
          </a:graphicData>
        </a:graphic>
      </p:graphicFrame>
      <p:graphicFrame>
        <p:nvGraphicFramePr>
          <p:cNvPr id="8" name="Table 7"/>
          <p:cNvGraphicFramePr>
            <a:graphicFrameLocks noGrp="1"/>
          </p:cNvGraphicFramePr>
          <p:nvPr/>
        </p:nvGraphicFramePr>
        <p:xfrm>
          <a:off x="5551989" y="1948353"/>
          <a:ext cx="786114" cy="831866"/>
        </p:xfrm>
        <a:graphic>
          <a:graphicData uri="http://schemas.openxmlformats.org/drawingml/2006/table">
            <a:tbl>
              <a:tblPr rtl="1" firstRow="1" firstCol="1" bandRow="1"/>
              <a:tblGrid>
                <a:gridCol w="786114">
                  <a:extLst>
                    <a:ext uri="{9D8B030D-6E8A-4147-A177-3AD203B41FA5}">
                      <a16:colId xmlns:a16="http://schemas.microsoft.com/office/drawing/2014/main" val="20000"/>
                    </a:ext>
                  </a:extLst>
                </a:gridCol>
              </a:tblGrid>
              <a:tr h="2855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1">
                        <a:lnSpc>
                          <a:spcPct val="115000"/>
                        </a:lnSpc>
                        <a:spcAft>
                          <a:spcPts val="0"/>
                        </a:spcAft>
                      </a:pPr>
                      <a:r>
                        <a:rPr lang="fa-IR" sz="1400" b="1" dirty="0">
                          <a:effectLst/>
                          <a:latin typeface="Times New Roman" panose="02020603050405020304" pitchFamily="18" charset="0"/>
                          <a:ea typeface="Times New Roman" panose="02020603050405020304" pitchFamily="18" charset="0"/>
                          <a:cs typeface="B Nazanin" panose="00000400000000000000" pitchFamily="2" charset="-78"/>
                        </a:rPr>
                        <a:t>ممنوع</a:t>
                      </a:r>
                      <a:endParaRPr lang="en-US" sz="1400" b="1" dirty="0">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10000"/>
                  </a:ext>
                </a:extLst>
              </a:tr>
              <a:tr h="30094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1">
                        <a:lnSpc>
                          <a:spcPct val="115000"/>
                        </a:lnSpc>
                        <a:spcAft>
                          <a:spcPts val="0"/>
                        </a:spcAft>
                      </a:pPr>
                      <a:r>
                        <a:rPr lang="fa-IR" sz="1400" b="1" dirty="0">
                          <a:effectLst/>
                          <a:latin typeface="Times New Roman" panose="02020603050405020304" pitchFamily="18" charset="0"/>
                          <a:ea typeface="Times New Roman" panose="02020603050405020304" pitchFamily="18" charset="0"/>
                          <a:cs typeface="B Nazanin" panose="00000400000000000000" pitchFamily="2" charset="-78"/>
                        </a:rPr>
                        <a:t>بله</a:t>
                      </a: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10001"/>
                  </a:ext>
                </a:extLst>
              </a:tr>
              <a:tr h="17435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1">
                        <a:lnSpc>
                          <a:spcPct val="115000"/>
                        </a:lnSpc>
                        <a:spcAft>
                          <a:spcPts val="0"/>
                        </a:spcAft>
                      </a:pPr>
                      <a:r>
                        <a:rPr lang="fa-IR" sz="1400" b="1" dirty="0">
                          <a:effectLst/>
                          <a:latin typeface="Times New Roman" panose="02020603050405020304" pitchFamily="18" charset="0"/>
                          <a:ea typeface="Times New Roman" panose="02020603050405020304" pitchFamily="18" charset="0"/>
                          <a:cs typeface="B Nazanin" panose="00000400000000000000" pitchFamily="2" charset="-78"/>
                        </a:rPr>
                        <a:t>بله</a:t>
                      </a:r>
                      <a:endParaRPr lang="en-US" sz="1400" b="1" dirty="0">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10002"/>
                  </a:ext>
                </a:extLst>
              </a:tr>
            </a:tbl>
          </a:graphicData>
        </a:graphic>
      </p:graphicFrame>
      <p:graphicFrame>
        <p:nvGraphicFramePr>
          <p:cNvPr id="9" name="Table 8"/>
          <p:cNvGraphicFramePr>
            <a:graphicFrameLocks noGrp="1"/>
          </p:cNvGraphicFramePr>
          <p:nvPr/>
        </p:nvGraphicFramePr>
        <p:xfrm>
          <a:off x="5552961" y="3275635"/>
          <a:ext cx="786113" cy="705308"/>
        </p:xfrm>
        <a:graphic>
          <a:graphicData uri="http://schemas.openxmlformats.org/drawingml/2006/table">
            <a:tbl>
              <a:tblPr rtl="1" firstRow="1" firstCol="1" bandRow="1"/>
              <a:tblGrid>
                <a:gridCol w="786113">
                  <a:extLst>
                    <a:ext uri="{9D8B030D-6E8A-4147-A177-3AD203B41FA5}">
                      <a16:colId xmlns:a16="http://schemas.microsoft.com/office/drawing/2014/main" val="20000"/>
                    </a:ext>
                  </a:extLst>
                </a:gridCol>
              </a:tblGrid>
              <a:tr h="3561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ممنوع</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10000"/>
                  </a:ext>
                </a:extLst>
              </a:tr>
              <a:tr h="34916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10001"/>
                  </a:ext>
                </a:extLst>
              </a:tr>
            </a:tbl>
          </a:graphicData>
        </a:graphic>
      </p:graphicFrame>
      <p:graphicFrame>
        <p:nvGraphicFramePr>
          <p:cNvPr id="10" name="Table 9"/>
          <p:cNvGraphicFramePr>
            <a:graphicFrameLocks noGrp="1"/>
          </p:cNvGraphicFramePr>
          <p:nvPr/>
        </p:nvGraphicFramePr>
        <p:xfrm>
          <a:off x="5540422" y="4464653"/>
          <a:ext cx="809263" cy="1575244"/>
        </p:xfrm>
        <a:graphic>
          <a:graphicData uri="http://schemas.openxmlformats.org/drawingml/2006/table">
            <a:tbl>
              <a:tblPr rtl="1" firstRow="1" firstCol="1" bandRow="1"/>
              <a:tblGrid>
                <a:gridCol w="809263">
                  <a:extLst>
                    <a:ext uri="{9D8B030D-6E8A-4147-A177-3AD203B41FA5}">
                      <a16:colId xmlns:a16="http://schemas.microsoft.com/office/drawing/2014/main" val="20000"/>
                    </a:ext>
                  </a:extLst>
                </a:gridCol>
              </a:tblGrid>
              <a:tr h="5124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10000"/>
                  </a:ext>
                </a:extLst>
              </a:tr>
              <a:tr h="48613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10001"/>
                  </a:ext>
                </a:extLst>
              </a:tr>
              <a:tr h="57664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7DFB6"/>
                    </a:solidFill>
                  </a:tcPr>
                </a:tc>
                <a:extLst>
                  <a:ext uri="{0D108BD9-81ED-4DB2-BD59-A6C34878D82A}">
                    <a16:rowId xmlns:a16="http://schemas.microsoft.com/office/drawing/2014/main" val="10002"/>
                  </a:ext>
                </a:extLst>
              </a:tr>
            </a:tbl>
          </a:graphicData>
        </a:graphic>
      </p:graphicFrame>
      <p:graphicFrame>
        <p:nvGraphicFramePr>
          <p:cNvPr id="11" name="Table 10"/>
          <p:cNvGraphicFramePr>
            <a:graphicFrameLocks noGrp="1"/>
          </p:cNvGraphicFramePr>
          <p:nvPr/>
        </p:nvGraphicFramePr>
        <p:xfrm>
          <a:off x="4544991" y="1941372"/>
          <a:ext cx="820838" cy="861997"/>
        </p:xfrm>
        <a:graphic>
          <a:graphicData uri="http://schemas.openxmlformats.org/drawingml/2006/table">
            <a:tbl>
              <a:tblPr rtl="1" firstRow="1" firstCol="1" bandRow="1"/>
              <a:tblGrid>
                <a:gridCol w="820838">
                  <a:extLst>
                    <a:ext uri="{9D8B030D-6E8A-4147-A177-3AD203B41FA5}">
                      <a16:colId xmlns:a16="http://schemas.microsoft.com/office/drawing/2014/main" val="20000"/>
                    </a:ext>
                  </a:extLst>
                </a:gridCol>
              </a:tblGrid>
              <a:tr h="30411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indent="0" algn="ctr" rtl="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ممنوع</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A885"/>
                    </a:solidFill>
                  </a:tcPr>
                </a:tc>
                <a:extLst>
                  <a:ext uri="{0D108BD9-81ED-4DB2-BD59-A6C34878D82A}">
                    <a16:rowId xmlns:a16="http://schemas.microsoft.com/office/drawing/2014/main" val="10000"/>
                  </a:ext>
                </a:extLst>
              </a:tr>
              <a:tr h="31251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A885"/>
                    </a:solidFill>
                  </a:tcPr>
                </a:tc>
                <a:extLst>
                  <a:ext uri="{0D108BD9-81ED-4DB2-BD59-A6C34878D82A}">
                    <a16:rowId xmlns:a16="http://schemas.microsoft.com/office/drawing/2014/main" val="10001"/>
                  </a:ext>
                </a:extLst>
              </a:tr>
              <a:tr h="17435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A885"/>
                    </a:solidFill>
                  </a:tcPr>
                </a:tc>
                <a:extLst>
                  <a:ext uri="{0D108BD9-81ED-4DB2-BD59-A6C34878D82A}">
                    <a16:rowId xmlns:a16="http://schemas.microsoft.com/office/drawing/2014/main" val="10002"/>
                  </a:ext>
                </a:extLst>
              </a:tr>
            </a:tbl>
          </a:graphicData>
        </a:graphic>
      </p:graphicFrame>
      <p:graphicFrame>
        <p:nvGraphicFramePr>
          <p:cNvPr id="12" name="Table 11"/>
          <p:cNvGraphicFramePr>
            <a:graphicFrameLocks noGrp="1"/>
          </p:cNvGraphicFramePr>
          <p:nvPr/>
        </p:nvGraphicFramePr>
        <p:xfrm>
          <a:off x="4488089" y="3284035"/>
          <a:ext cx="820838" cy="705308"/>
        </p:xfrm>
        <a:graphic>
          <a:graphicData uri="http://schemas.openxmlformats.org/drawingml/2006/table">
            <a:tbl>
              <a:tblPr rtl="1" firstRow="1" firstCol="1" bandRow="1"/>
              <a:tblGrid>
                <a:gridCol w="820838">
                  <a:extLst>
                    <a:ext uri="{9D8B030D-6E8A-4147-A177-3AD203B41FA5}">
                      <a16:colId xmlns:a16="http://schemas.microsoft.com/office/drawing/2014/main" val="20000"/>
                    </a:ext>
                  </a:extLst>
                </a:gridCol>
              </a:tblGrid>
              <a:tr h="3561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ممنوع</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A885"/>
                    </a:solidFill>
                  </a:tcPr>
                </a:tc>
                <a:extLst>
                  <a:ext uri="{0D108BD9-81ED-4DB2-BD59-A6C34878D82A}">
                    <a16:rowId xmlns:a16="http://schemas.microsoft.com/office/drawing/2014/main" val="10000"/>
                  </a:ext>
                </a:extLst>
              </a:tr>
              <a:tr h="34916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A885"/>
                    </a:solidFill>
                  </a:tcPr>
                </a:tc>
                <a:extLst>
                  <a:ext uri="{0D108BD9-81ED-4DB2-BD59-A6C34878D82A}">
                    <a16:rowId xmlns:a16="http://schemas.microsoft.com/office/drawing/2014/main" val="10001"/>
                  </a:ext>
                </a:extLst>
              </a:tr>
            </a:tbl>
          </a:graphicData>
        </a:graphic>
      </p:graphicFrame>
      <p:graphicFrame>
        <p:nvGraphicFramePr>
          <p:cNvPr id="13" name="Table 12"/>
          <p:cNvGraphicFramePr>
            <a:graphicFrameLocks noGrp="1"/>
          </p:cNvGraphicFramePr>
          <p:nvPr/>
        </p:nvGraphicFramePr>
        <p:xfrm>
          <a:off x="4487125" y="4464652"/>
          <a:ext cx="820838" cy="1552094"/>
        </p:xfrm>
        <a:graphic>
          <a:graphicData uri="http://schemas.openxmlformats.org/drawingml/2006/table">
            <a:tbl>
              <a:tblPr rtl="1" firstRow="1" firstCol="1" bandRow="1"/>
              <a:tblGrid>
                <a:gridCol w="820838">
                  <a:extLst>
                    <a:ext uri="{9D8B030D-6E8A-4147-A177-3AD203B41FA5}">
                      <a16:colId xmlns:a16="http://schemas.microsoft.com/office/drawing/2014/main" val="20000"/>
                    </a:ext>
                  </a:extLst>
                </a:gridCol>
              </a:tblGrid>
              <a:tr h="48931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بله</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A885"/>
                    </a:solidFill>
                  </a:tcPr>
                </a:tc>
                <a:extLst>
                  <a:ext uri="{0D108BD9-81ED-4DB2-BD59-A6C34878D82A}">
                    <a16:rowId xmlns:a16="http://schemas.microsoft.com/office/drawing/2014/main" val="10000"/>
                  </a:ext>
                </a:extLst>
              </a:tr>
              <a:tr h="48613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A885"/>
                    </a:solidFill>
                  </a:tcPr>
                </a:tc>
                <a:extLst>
                  <a:ext uri="{0D108BD9-81ED-4DB2-BD59-A6C34878D82A}">
                    <a16:rowId xmlns:a16="http://schemas.microsoft.com/office/drawing/2014/main" val="10001"/>
                  </a:ext>
                </a:extLst>
              </a:tr>
              <a:tr h="57664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A885"/>
                    </a:solidFill>
                  </a:tcPr>
                </a:tc>
                <a:extLst>
                  <a:ext uri="{0D108BD9-81ED-4DB2-BD59-A6C34878D82A}">
                    <a16:rowId xmlns:a16="http://schemas.microsoft.com/office/drawing/2014/main" val="10002"/>
                  </a:ext>
                </a:extLst>
              </a:tr>
            </a:tbl>
          </a:graphicData>
        </a:graphic>
      </p:graphicFrame>
      <p:graphicFrame>
        <p:nvGraphicFramePr>
          <p:cNvPr id="14" name="Table 13"/>
          <p:cNvGraphicFramePr>
            <a:graphicFrameLocks noGrp="1"/>
          </p:cNvGraphicFramePr>
          <p:nvPr/>
        </p:nvGraphicFramePr>
        <p:xfrm>
          <a:off x="3098155" y="1952945"/>
          <a:ext cx="1214378" cy="850423"/>
        </p:xfrm>
        <a:graphic>
          <a:graphicData uri="http://schemas.openxmlformats.org/drawingml/2006/table">
            <a:tbl>
              <a:tblPr rtl="1" firstRow="1" firstCol="1" bandRow="1"/>
              <a:tblGrid>
                <a:gridCol w="1214378">
                  <a:extLst>
                    <a:ext uri="{9D8B030D-6E8A-4147-A177-3AD203B41FA5}">
                      <a16:colId xmlns:a16="http://schemas.microsoft.com/office/drawing/2014/main" val="20000"/>
                    </a:ext>
                  </a:extLst>
                </a:gridCol>
              </a:tblGrid>
              <a:tr h="29254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ممنوع</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0"/>
                  </a:ext>
                </a:extLst>
              </a:tr>
              <a:tr h="31251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1"/>
                  </a:ext>
                </a:extLst>
              </a:tr>
              <a:tr h="17435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2"/>
                  </a:ext>
                </a:extLst>
              </a:tr>
            </a:tbl>
          </a:graphicData>
        </a:graphic>
      </p:graphicFrame>
      <p:graphicFrame>
        <p:nvGraphicFramePr>
          <p:cNvPr id="15" name="Table 14"/>
          <p:cNvGraphicFramePr>
            <a:graphicFrameLocks noGrp="1"/>
          </p:cNvGraphicFramePr>
          <p:nvPr/>
        </p:nvGraphicFramePr>
        <p:xfrm>
          <a:off x="3052827" y="3272461"/>
          <a:ext cx="1214378" cy="705308"/>
        </p:xfrm>
        <a:graphic>
          <a:graphicData uri="http://schemas.openxmlformats.org/drawingml/2006/table">
            <a:tbl>
              <a:tblPr rtl="1" firstRow="1" firstCol="1" bandRow="1"/>
              <a:tblGrid>
                <a:gridCol w="1214378">
                  <a:extLst>
                    <a:ext uri="{9D8B030D-6E8A-4147-A177-3AD203B41FA5}">
                      <a16:colId xmlns:a16="http://schemas.microsoft.com/office/drawing/2014/main" val="20000"/>
                    </a:ext>
                  </a:extLst>
                </a:gridCol>
              </a:tblGrid>
              <a:tr h="3561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ممنوع</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0"/>
                  </a:ext>
                </a:extLst>
              </a:tr>
              <a:tr h="34916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16" name="Table 15"/>
          <p:cNvGraphicFramePr>
            <a:graphicFrameLocks noGrp="1"/>
          </p:cNvGraphicFramePr>
          <p:nvPr/>
        </p:nvGraphicFramePr>
        <p:xfrm>
          <a:off x="3051864" y="4487801"/>
          <a:ext cx="1214378" cy="1507884"/>
        </p:xfrm>
        <a:graphic>
          <a:graphicData uri="http://schemas.openxmlformats.org/drawingml/2006/table">
            <a:tbl>
              <a:tblPr rtl="1" firstRow="1" firstCol="1" bandRow="1"/>
              <a:tblGrid>
                <a:gridCol w="1214378">
                  <a:extLst>
                    <a:ext uri="{9D8B030D-6E8A-4147-A177-3AD203B41FA5}">
                      <a16:colId xmlns:a16="http://schemas.microsoft.com/office/drawing/2014/main" val="20000"/>
                    </a:ext>
                  </a:extLst>
                </a:gridCol>
              </a:tblGrid>
              <a:tr h="45458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بله</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0"/>
                  </a:ext>
                </a:extLst>
              </a:tr>
              <a:tr h="48613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صورت تمایل خرده­فروش</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1"/>
                  </a:ext>
                </a:extLst>
              </a:tr>
              <a:tr h="56256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صورت تمایل خرده فروش </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0002"/>
                  </a:ext>
                </a:extLst>
              </a:tr>
            </a:tbl>
          </a:graphicData>
        </a:graphic>
      </p:graphicFrame>
      <p:graphicFrame>
        <p:nvGraphicFramePr>
          <p:cNvPr id="17" name="Table 16"/>
          <p:cNvGraphicFramePr>
            <a:graphicFrameLocks noGrp="1"/>
          </p:cNvGraphicFramePr>
          <p:nvPr/>
        </p:nvGraphicFramePr>
        <p:xfrm>
          <a:off x="1743916" y="1964521"/>
          <a:ext cx="1121781" cy="824977"/>
        </p:xfrm>
        <a:graphic>
          <a:graphicData uri="http://schemas.openxmlformats.org/drawingml/2006/table">
            <a:tbl>
              <a:tblPr rtl="1" firstRow="1" firstCol="1" bandRow="1"/>
              <a:tblGrid>
                <a:gridCol w="1121781">
                  <a:extLst>
                    <a:ext uri="{9D8B030D-6E8A-4147-A177-3AD203B41FA5}">
                      <a16:colId xmlns:a16="http://schemas.microsoft.com/office/drawing/2014/main" val="20000"/>
                    </a:ext>
                  </a:extLst>
                </a:gridCol>
              </a:tblGrid>
              <a:tr h="25781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ممنوع</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0"/>
                  </a:ext>
                </a:extLst>
              </a:tr>
              <a:tr h="30094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1"/>
                  </a:ext>
                </a:extLst>
              </a:tr>
              <a:tr h="26621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18" name="Table 17"/>
          <p:cNvGraphicFramePr>
            <a:graphicFrameLocks noGrp="1"/>
          </p:cNvGraphicFramePr>
          <p:nvPr/>
        </p:nvGraphicFramePr>
        <p:xfrm>
          <a:off x="1721738" y="3295611"/>
          <a:ext cx="1121781" cy="639782"/>
        </p:xfrm>
        <a:graphic>
          <a:graphicData uri="http://schemas.openxmlformats.org/drawingml/2006/table">
            <a:tbl>
              <a:tblPr rtl="1" firstRow="1" firstCol="1" bandRow="1"/>
              <a:tblGrid>
                <a:gridCol w="1121781">
                  <a:extLst>
                    <a:ext uri="{9D8B030D-6E8A-4147-A177-3AD203B41FA5}">
                      <a16:colId xmlns:a16="http://schemas.microsoft.com/office/drawing/2014/main" val="20000"/>
                    </a:ext>
                  </a:extLst>
                </a:gridCol>
              </a:tblGrid>
              <a:tr h="3561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ممنوع</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0"/>
                  </a:ext>
                </a:extLst>
              </a:tr>
              <a:tr h="28364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19" name="Table 18"/>
          <p:cNvGraphicFramePr>
            <a:graphicFrameLocks noGrp="1"/>
          </p:cNvGraphicFramePr>
          <p:nvPr/>
        </p:nvGraphicFramePr>
        <p:xfrm>
          <a:off x="1743924" y="4487801"/>
          <a:ext cx="1121781" cy="1521962"/>
        </p:xfrm>
        <a:graphic>
          <a:graphicData uri="http://schemas.openxmlformats.org/drawingml/2006/table">
            <a:tbl>
              <a:tblPr rtl="1" firstRow="1" firstCol="1" bandRow="1"/>
              <a:tblGrid>
                <a:gridCol w="1121781">
                  <a:extLst>
                    <a:ext uri="{9D8B030D-6E8A-4147-A177-3AD203B41FA5}">
                      <a16:colId xmlns:a16="http://schemas.microsoft.com/office/drawing/2014/main" val="20000"/>
                    </a:ext>
                  </a:extLst>
                </a:gridCol>
              </a:tblGrid>
              <a:tr h="45458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بله</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0"/>
                  </a:ext>
                </a:extLst>
              </a:tr>
              <a:tr h="3079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صورت تمایل خرده­فروش</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1"/>
                  </a:ext>
                </a:extLst>
              </a:tr>
              <a:tr h="57664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اجباری برای واحدهای مدرن</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2"/>
                  </a:ext>
                </a:extLst>
              </a:tr>
            </a:tbl>
          </a:graphicData>
        </a:graphic>
      </p:graphicFrame>
      <p:graphicFrame>
        <p:nvGraphicFramePr>
          <p:cNvPr id="20" name="Table 19"/>
          <p:cNvGraphicFramePr>
            <a:graphicFrameLocks noGrp="1"/>
          </p:cNvGraphicFramePr>
          <p:nvPr/>
        </p:nvGraphicFramePr>
        <p:xfrm>
          <a:off x="419533" y="3295610"/>
          <a:ext cx="1092897" cy="616633"/>
        </p:xfrm>
        <a:graphic>
          <a:graphicData uri="http://schemas.openxmlformats.org/drawingml/2006/table">
            <a:tbl>
              <a:tblPr rtl="1" firstRow="1" firstCol="1" bandRow="1"/>
              <a:tblGrid>
                <a:gridCol w="1092897">
                  <a:extLst>
                    <a:ext uri="{9D8B030D-6E8A-4147-A177-3AD203B41FA5}">
                      <a16:colId xmlns:a16="http://schemas.microsoft.com/office/drawing/2014/main" val="20000"/>
                    </a:ext>
                  </a:extLst>
                </a:gridCol>
              </a:tblGrid>
              <a:tr h="32726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ممنوع</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0000"/>
                  </a:ext>
                </a:extLst>
              </a:tr>
              <a:tr h="28936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خیر</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0001"/>
                  </a:ext>
                </a:extLst>
              </a:tr>
            </a:tbl>
          </a:graphicData>
        </a:graphic>
      </p:graphicFrame>
      <p:graphicFrame>
        <p:nvGraphicFramePr>
          <p:cNvPr id="21" name="Table 20"/>
          <p:cNvGraphicFramePr>
            <a:graphicFrameLocks noGrp="1"/>
          </p:cNvGraphicFramePr>
          <p:nvPr/>
        </p:nvGraphicFramePr>
        <p:xfrm>
          <a:off x="441718" y="4476226"/>
          <a:ext cx="1092897" cy="1517371"/>
        </p:xfrm>
        <a:graphic>
          <a:graphicData uri="http://schemas.openxmlformats.org/drawingml/2006/table">
            <a:tbl>
              <a:tblPr rtl="1" firstRow="1" firstCol="1" bandRow="1"/>
              <a:tblGrid>
                <a:gridCol w="1092897">
                  <a:extLst>
                    <a:ext uri="{9D8B030D-6E8A-4147-A177-3AD203B41FA5}">
                      <a16:colId xmlns:a16="http://schemas.microsoft.com/office/drawing/2014/main" val="20000"/>
                    </a:ext>
                  </a:extLst>
                </a:gridCol>
              </a:tblGrid>
              <a:tr h="41986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noProof="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بله</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0000"/>
                  </a:ext>
                </a:extLst>
              </a:tr>
              <a:tr h="52086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صورت تمایل خرده­فروش</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0001"/>
                  </a:ext>
                </a:extLst>
              </a:tr>
              <a:tr h="57664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1" eaLnBrk="1" latinLnBrk="0" hangingPunct="1">
                        <a:lnSpc>
                          <a:spcPct val="115000"/>
                        </a:lnSpc>
                        <a:spcAft>
                          <a:spcPts val="0"/>
                        </a:spcAft>
                      </a:pPr>
                      <a:r>
                        <a:rPr lang="fa-IR"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اجباری برای واحدهای مدرن</a:t>
                      </a:r>
                      <a:endParaRPr lang="en-US" sz="1400" b="1" kern="1200" dirty="0">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0002"/>
                  </a:ext>
                </a:extLst>
              </a:tr>
            </a:tbl>
          </a:graphicData>
        </a:graphic>
      </p:graphicFrame>
      <p:sp>
        <p:nvSpPr>
          <p:cNvPr id="22" name="TextBox 21"/>
          <p:cNvSpPr txBox="1"/>
          <p:nvPr/>
        </p:nvSpPr>
        <p:spPr>
          <a:xfrm>
            <a:off x="-3" y="714324"/>
            <a:ext cx="12191995" cy="338554"/>
          </a:xfrm>
          <a:prstGeom prst="rect">
            <a:avLst/>
          </a:prstGeom>
          <a:solidFill>
            <a:srgbClr val="F3F0E4"/>
          </a:solidFill>
          <a:ln w="28575">
            <a:noFill/>
          </a:ln>
        </p:spPr>
        <p:txBody>
          <a:bodyPr wrap="square" rtlCol="0">
            <a:spAutoFit/>
          </a:bodyPr>
          <a:lstStyle/>
          <a:p>
            <a:pPr algn="ctr" rtl="1"/>
            <a:r>
              <a:rPr lang="fa-IR" sz="1600" b="1" dirty="0">
                <a:cs typeface="B Nazanin" panose="00000400000000000000" pitchFamily="2" charset="-78"/>
              </a:rPr>
              <a:t>7. </a:t>
            </a:r>
            <a:r>
              <a:rPr lang="fa-IR" sz="1600" b="1" dirty="0" smtClean="0">
                <a:cs typeface="B Nazanin" panose="00000400000000000000" pitchFamily="2" charset="-78"/>
              </a:rPr>
              <a:t>اصلاح </a:t>
            </a:r>
            <a:r>
              <a:rPr lang="fa-IR" sz="1600" b="1" dirty="0">
                <a:cs typeface="B Nazanin" panose="00000400000000000000" pitchFamily="2" charset="-78"/>
              </a:rPr>
              <a:t>سازوکارهای بازاری</a:t>
            </a:r>
            <a:r>
              <a:rPr lang="fa-IR" sz="1600" b="1" dirty="0" smtClean="0">
                <a:cs typeface="B Nazanin" panose="00000400000000000000" pitchFamily="2" charset="-78"/>
              </a:rPr>
              <a:t>: ابزارهای ممانعت </a:t>
            </a:r>
            <a:r>
              <a:rPr lang="fa-IR" sz="1600" b="1" dirty="0">
                <a:cs typeface="B Nazanin" panose="00000400000000000000" pitchFamily="2" charset="-78"/>
              </a:rPr>
              <a:t>از تشتت قیمت کالاها در بازار کشورهای مختلف </a:t>
            </a:r>
            <a:endParaRPr lang="en-US" sz="1600" b="1" dirty="0">
              <a:cs typeface="B Nazanin" panose="00000400000000000000" pitchFamily="2" charset="-78"/>
            </a:endParaRPr>
          </a:p>
        </p:txBody>
      </p:sp>
      <p:sp>
        <p:nvSpPr>
          <p:cNvPr id="23" name="TextBox 22"/>
          <p:cNvSpPr txBox="1"/>
          <p:nvPr/>
        </p:nvSpPr>
        <p:spPr>
          <a:xfrm>
            <a:off x="5540413" y="1504709"/>
            <a:ext cx="810229" cy="292388"/>
          </a:xfrm>
          <a:prstGeom prst="rect">
            <a:avLst/>
          </a:prstGeom>
          <a:solidFill>
            <a:srgbClr val="E7DFB6"/>
          </a:solidFill>
          <a:ln w="28575">
            <a:solidFill>
              <a:schemeClr val="bg1"/>
            </a:solidFill>
          </a:ln>
          <a:scene3d>
            <a:camera prst="orthographicFront"/>
            <a:lightRig rig="threePt" dir="t"/>
          </a:scene3d>
          <a:sp3d>
            <a:bevelT prst="relaxedInset"/>
          </a:sp3d>
        </p:spPr>
        <p:txBody>
          <a:bodyPr wrap="square" rtlCol="0">
            <a:spAutoFit/>
          </a:bodyPr>
          <a:lstStyle/>
          <a:p>
            <a:pPr algn="ctr" rtl="1"/>
            <a:r>
              <a:rPr lang="fa-IR" sz="1300" b="1" dirty="0">
                <a:cs typeface="B Nazanin" panose="00000400000000000000" pitchFamily="2" charset="-78"/>
              </a:rPr>
              <a:t>هندوستان</a:t>
            </a:r>
            <a:endParaRPr lang="en-US" sz="1300" b="1" dirty="0">
              <a:cs typeface="B Nazanin" panose="00000400000000000000" pitchFamily="2" charset="-78"/>
            </a:endParaRPr>
          </a:p>
        </p:txBody>
      </p:sp>
      <p:sp>
        <p:nvSpPr>
          <p:cNvPr id="24" name="TextBox 23"/>
          <p:cNvSpPr txBox="1"/>
          <p:nvPr/>
        </p:nvSpPr>
        <p:spPr>
          <a:xfrm>
            <a:off x="4529556" y="1504709"/>
            <a:ext cx="810229" cy="292388"/>
          </a:xfrm>
          <a:prstGeom prst="rect">
            <a:avLst/>
          </a:prstGeom>
          <a:solidFill>
            <a:srgbClr val="FF6125"/>
          </a:solidFill>
          <a:ln w="28575">
            <a:solidFill>
              <a:schemeClr val="bg1"/>
            </a:solidFill>
          </a:ln>
          <a:scene3d>
            <a:camera prst="orthographicFront"/>
            <a:lightRig rig="threePt" dir="t"/>
          </a:scene3d>
          <a:sp3d>
            <a:bevelT prst="relaxedInset"/>
          </a:sp3d>
        </p:spPr>
        <p:txBody>
          <a:bodyPr wrap="square" rtlCol="0">
            <a:spAutoFit/>
          </a:bodyPr>
          <a:lstStyle/>
          <a:p>
            <a:pPr algn="ctr" rtl="1"/>
            <a:r>
              <a:rPr lang="fa-IR" sz="1300" b="1" dirty="0">
                <a:cs typeface="B Nazanin" panose="00000400000000000000" pitchFamily="2" charset="-78"/>
              </a:rPr>
              <a:t>مالزی</a:t>
            </a:r>
            <a:endParaRPr lang="en-US" sz="1300" b="1" dirty="0">
              <a:cs typeface="B Nazanin" panose="00000400000000000000" pitchFamily="2" charset="-78"/>
            </a:endParaRPr>
          </a:p>
        </p:txBody>
      </p:sp>
      <p:sp>
        <p:nvSpPr>
          <p:cNvPr id="25" name="TextBox 24"/>
          <p:cNvSpPr txBox="1"/>
          <p:nvPr/>
        </p:nvSpPr>
        <p:spPr>
          <a:xfrm>
            <a:off x="3086581" y="1504709"/>
            <a:ext cx="1242347" cy="292388"/>
          </a:xfrm>
          <a:prstGeom prst="rect">
            <a:avLst/>
          </a:prstGeom>
          <a:solidFill>
            <a:schemeClr val="accent1">
              <a:lumMod val="40000"/>
              <a:lumOff val="60000"/>
            </a:schemeClr>
          </a:solidFill>
          <a:ln w="28575">
            <a:solidFill>
              <a:schemeClr val="bg1"/>
            </a:solidFill>
          </a:ln>
          <a:scene3d>
            <a:camera prst="orthographicFront"/>
            <a:lightRig rig="threePt" dir="t"/>
          </a:scene3d>
          <a:sp3d>
            <a:bevelT prst="relaxedInset"/>
          </a:sp3d>
        </p:spPr>
        <p:txBody>
          <a:bodyPr wrap="square" rtlCol="0">
            <a:spAutoFit/>
          </a:bodyPr>
          <a:lstStyle/>
          <a:p>
            <a:pPr algn="ctr" rtl="1"/>
            <a:r>
              <a:rPr lang="fa-IR" sz="1300" b="1" dirty="0">
                <a:cs typeface="B Nazanin" panose="00000400000000000000" pitchFamily="2" charset="-78"/>
              </a:rPr>
              <a:t>ترکیه</a:t>
            </a:r>
            <a:endParaRPr lang="en-US" sz="1300" b="1" dirty="0">
              <a:cs typeface="B Nazanin" panose="00000400000000000000" pitchFamily="2" charset="-78"/>
            </a:endParaRPr>
          </a:p>
        </p:txBody>
      </p:sp>
      <p:sp>
        <p:nvSpPr>
          <p:cNvPr id="26" name="TextBox 25"/>
          <p:cNvSpPr txBox="1"/>
          <p:nvPr/>
        </p:nvSpPr>
        <p:spPr>
          <a:xfrm>
            <a:off x="1767067" y="1504709"/>
            <a:ext cx="1097666" cy="292388"/>
          </a:xfrm>
          <a:prstGeom prst="rect">
            <a:avLst/>
          </a:prstGeom>
          <a:solidFill>
            <a:schemeClr val="accent6">
              <a:lumMod val="40000"/>
              <a:lumOff val="60000"/>
            </a:schemeClr>
          </a:solidFill>
          <a:ln w="28575">
            <a:solidFill>
              <a:schemeClr val="bg1"/>
            </a:solidFill>
          </a:ln>
          <a:scene3d>
            <a:camera prst="orthographicFront"/>
            <a:lightRig rig="threePt" dir="t"/>
          </a:scene3d>
          <a:sp3d>
            <a:bevelT prst="relaxedInset"/>
          </a:sp3d>
        </p:spPr>
        <p:txBody>
          <a:bodyPr wrap="square" rtlCol="0">
            <a:spAutoFit/>
          </a:bodyPr>
          <a:lstStyle/>
          <a:p>
            <a:pPr algn="ctr" rtl="1"/>
            <a:r>
              <a:rPr lang="fa-IR" sz="1300" b="1" dirty="0">
                <a:cs typeface="B Nazanin" panose="00000400000000000000" pitchFamily="2" charset="-78"/>
              </a:rPr>
              <a:t>آلمان</a:t>
            </a:r>
            <a:endParaRPr lang="en-US" sz="1300" b="1" dirty="0">
              <a:cs typeface="B Nazanin" panose="00000400000000000000" pitchFamily="2" charset="-78"/>
            </a:endParaRPr>
          </a:p>
        </p:txBody>
      </p:sp>
      <p:sp>
        <p:nvSpPr>
          <p:cNvPr id="27" name="TextBox 26"/>
          <p:cNvSpPr txBox="1"/>
          <p:nvPr/>
        </p:nvSpPr>
        <p:spPr>
          <a:xfrm>
            <a:off x="447553" y="1504709"/>
            <a:ext cx="1097666" cy="292388"/>
          </a:xfrm>
          <a:prstGeom prst="rect">
            <a:avLst/>
          </a:prstGeom>
          <a:solidFill>
            <a:schemeClr val="accent4">
              <a:lumMod val="60000"/>
              <a:lumOff val="40000"/>
            </a:schemeClr>
          </a:solidFill>
          <a:ln w="28575">
            <a:solidFill>
              <a:schemeClr val="bg1"/>
            </a:solidFill>
          </a:ln>
          <a:scene3d>
            <a:camera prst="orthographicFront"/>
            <a:lightRig rig="threePt" dir="t"/>
          </a:scene3d>
          <a:sp3d>
            <a:bevelT prst="relaxedInset"/>
          </a:sp3d>
        </p:spPr>
        <p:txBody>
          <a:bodyPr wrap="square" rtlCol="0">
            <a:spAutoFit/>
          </a:bodyPr>
          <a:lstStyle/>
          <a:p>
            <a:pPr algn="ctr" rtl="1"/>
            <a:r>
              <a:rPr lang="fa-IR" sz="1300" b="1" dirty="0">
                <a:cs typeface="B Nazanin" panose="00000400000000000000" pitchFamily="2" charset="-78"/>
              </a:rPr>
              <a:t>استرالیا</a:t>
            </a:r>
            <a:endParaRPr lang="en-US" sz="1300" b="1" dirty="0">
              <a:cs typeface="B Nazanin" panose="00000400000000000000" pitchFamily="2" charset="-78"/>
            </a:endParaRPr>
          </a:p>
        </p:txBody>
      </p:sp>
      <p:sp>
        <p:nvSpPr>
          <p:cNvPr id="30" name="TextBox 29">
            <a:extLst>
              <a:ext uri="{FF2B5EF4-FFF2-40B4-BE49-F238E27FC236}">
                <a16:creationId xmlns:a16="http://schemas.microsoft.com/office/drawing/2014/main" id="{4EBA68C9-5B7A-4718-88D0-35597C2EB408}"/>
              </a:ext>
            </a:extLst>
          </p:cNvPr>
          <p:cNvSpPr txBox="1"/>
          <p:nvPr/>
        </p:nvSpPr>
        <p:spPr>
          <a:xfrm rot="16200000">
            <a:off x="9910527" y="3772093"/>
            <a:ext cx="4101265" cy="461665"/>
          </a:xfrm>
          <a:prstGeom prst="rect">
            <a:avLst/>
          </a:prstGeom>
          <a:solidFill>
            <a:srgbClr val="F8F5E8"/>
          </a:solidFill>
          <a:scene3d>
            <a:camera prst="orthographicFront"/>
            <a:lightRig rig="threePt" dir="t"/>
          </a:scene3d>
          <a:sp3d>
            <a:bevelT/>
          </a:sp3d>
        </p:spPr>
        <p:txBody>
          <a:bodyPr wrap="square" rtlCol="0">
            <a:spAutoFit/>
          </a:bodyPr>
          <a:lstStyle/>
          <a:p>
            <a:pPr algn="ctr" rtl="1"/>
            <a:r>
              <a:rPr lang="fa-IR" sz="2400" dirty="0">
                <a:cs typeface="B Traffic" panose="00000400000000000000" pitchFamily="2" charset="-78"/>
              </a:rPr>
              <a:t>اطلاعات پشتیبان نکته 5</a:t>
            </a:r>
            <a:endParaRPr lang="en-US" sz="2400" dirty="0">
              <a:cs typeface="B Traffic" panose="00000400000000000000" pitchFamily="2" charset="-78"/>
            </a:endParaRPr>
          </a:p>
        </p:txBody>
      </p:sp>
      <p:pic>
        <p:nvPicPr>
          <p:cNvPr id="32" name="Picture 31"/>
          <p:cNvPicPr>
            <a:picLocks noChangeAspect="1"/>
          </p:cNvPicPr>
          <p:nvPr/>
        </p:nvPicPr>
        <p:blipFill rotWithShape="1">
          <a:blip r:embed="rId5"/>
          <a:srcRect l="10052" r="9535"/>
          <a:stretch/>
        </p:blipFill>
        <p:spPr>
          <a:xfrm>
            <a:off x="10970406" y="3291068"/>
            <a:ext cx="552244" cy="686761"/>
          </a:xfrm>
          <a:prstGeom prst="ellipse">
            <a:avLst/>
          </a:prstGeom>
        </p:spPr>
      </p:pic>
      <p:pic>
        <p:nvPicPr>
          <p:cNvPr id="34" name="Picture 33"/>
          <p:cNvPicPr>
            <a:picLocks noChangeAspect="1"/>
          </p:cNvPicPr>
          <p:nvPr/>
        </p:nvPicPr>
        <p:blipFill rotWithShape="1">
          <a:blip r:embed="rId6"/>
          <a:srcRect l="21706" t="11957" r="17064" b="14463"/>
          <a:stretch/>
        </p:blipFill>
        <p:spPr>
          <a:xfrm>
            <a:off x="10990725" y="4857507"/>
            <a:ext cx="539380" cy="648182"/>
          </a:xfrm>
          <a:prstGeom prst="ellipse">
            <a:avLst/>
          </a:prstGeom>
        </p:spPr>
      </p:pic>
      <p:pic>
        <p:nvPicPr>
          <p:cNvPr id="35" name="Picture 34"/>
          <p:cNvPicPr>
            <a:picLocks noChangeAspect="1"/>
          </p:cNvPicPr>
          <p:nvPr/>
        </p:nvPicPr>
        <p:blipFill rotWithShape="1">
          <a:blip r:embed="rId7"/>
          <a:srcRect l="16217" t="7304" r="22639" b="9061"/>
          <a:stretch/>
        </p:blipFill>
        <p:spPr>
          <a:xfrm>
            <a:off x="10990725" y="1990919"/>
            <a:ext cx="573510" cy="784457"/>
          </a:xfrm>
          <a:prstGeom prst="ellipse">
            <a:avLst/>
          </a:prstGeom>
        </p:spPr>
      </p:pic>
      <p:cxnSp>
        <p:nvCxnSpPr>
          <p:cNvPr id="37" name="Straight Connector 36"/>
          <p:cNvCxnSpPr/>
          <p:nvPr/>
        </p:nvCxnSpPr>
        <p:spPr>
          <a:xfrm>
            <a:off x="0" y="1022101"/>
            <a:ext cx="12192000" cy="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24059" y="6331139"/>
            <a:ext cx="492370" cy="369332"/>
          </a:xfrm>
          <a:prstGeom prst="rect">
            <a:avLst/>
          </a:prstGeom>
          <a:noFill/>
        </p:spPr>
        <p:txBody>
          <a:bodyPr wrap="square" rtlCol="0">
            <a:spAutoFit/>
          </a:bodyPr>
          <a:lstStyle/>
          <a:p>
            <a:r>
              <a:rPr lang="fa-IR" dirty="0" smtClean="0"/>
              <a:t>13</a:t>
            </a:r>
            <a:endParaRPr lang="en-US" dirty="0"/>
          </a:p>
        </p:txBody>
      </p:sp>
    </p:spTree>
    <p:extLst>
      <p:ext uri="{BB962C8B-B14F-4D97-AF65-F5344CB8AC3E}">
        <p14:creationId xmlns:p14="http://schemas.microsoft.com/office/powerpoint/2010/main" val="26504633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19A9D7-A5F9-4F17-B8CB-FBC75E458F6D}"/>
              </a:ext>
            </a:extLst>
          </p:cNvPr>
          <p:cNvSpPr/>
          <p:nvPr/>
        </p:nvSpPr>
        <p:spPr>
          <a:xfrm>
            <a:off x="7246" y="4438282"/>
            <a:ext cx="12192000" cy="2419718"/>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FF1871-FA0A-42ED-884B-90EAB785B690}"/>
              </a:ext>
            </a:extLst>
          </p:cNvPr>
          <p:cNvSpPr>
            <a:spLocks noGrp="1"/>
          </p:cNvSpPr>
          <p:nvPr>
            <p:ph type="title"/>
          </p:nvPr>
        </p:nvSpPr>
        <p:spPr>
          <a:xfrm>
            <a:off x="4549972" y="1392739"/>
            <a:ext cx="7234426" cy="618723"/>
          </a:xfrm>
          <a:scene3d>
            <a:camera prst="obliqueTopRight"/>
            <a:lightRig rig="threePt" dir="t"/>
          </a:scene3d>
        </p:spPr>
        <p:txBody>
          <a:bodyPr>
            <a:prstTxWarp prst="textCurveUp">
              <a:avLst/>
            </a:prstTxWarp>
            <a:normAutofit/>
            <a:scene3d>
              <a:camera prst="obliqueTopRight"/>
              <a:lightRig rig="threePt" dir="t"/>
            </a:scene3d>
            <a:sp3d extrusionH="57150">
              <a:bevelT w="38100" h="38100" prst="angle"/>
            </a:sp3d>
          </a:bodyPr>
          <a:lstStyle/>
          <a:p>
            <a:pPr algn="r" rtl="1"/>
            <a:r>
              <a:rPr lang="fa-IR" sz="2400" dirty="0">
                <a:solidFill>
                  <a:srgbClr val="FF6125"/>
                </a:solidFill>
                <a:cs typeface="B Traffic" panose="00000400000000000000" pitchFamily="2" charset="-78"/>
              </a:rPr>
              <a:t>8. انواع روشهای مداخله دولت در نظام قیمت ها</a:t>
            </a:r>
            <a:endParaRPr lang="en-US" sz="2400" dirty="0">
              <a:solidFill>
                <a:srgbClr val="FF6125"/>
              </a:solidFill>
              <a:cs typeface="B Traffic" panose="00000400000000000000" pitchFamily="2" charset="-78"/>
            </a:endParaRPr>
          </a:p>
        </p:txBody>
      </p:sp>
      <p:grpSp>
        <p:nvGrpSpPr>
          <p:cNvPr id="39" name="Group 38">
            <a:extLst>
              <a:ext uri="{FF2B5EF4-FFF2-40B4-BE49-F238E27FC236}">
                <a16:creationId xmlns:a16="http://schemas.microsoft.com/office/drawing/2014/main" id="{545C5B92-520F-42A5-9647-3D1962C58689}"/>
              </a:ext>
            </a:extLst>
          </p:cNvPr>
          <p:cNvGrpSpPr/>
          <p:nvPr/>
        </p:nvGrpSpPr>
        <p:grpSpPr>
          <a:xfrm>
            <a:off x="248407" y="4578713"/>
            <a:ext cx="11535991" cy="1963125"/>
            <a:chOff x="289249" y="3968552"/>
            <a:chExt cx="11535991" cy="1963125"/>
          </a:xfrm>
        </p:grpSpPr>
        <p:sp>
          <p:nvSpPr>
            <p:cNvPr id="7" name="TextBox 6">
              <a:extLst>
                <a:ext uri="{FF2B5EF4-FFF2-40B4-BE49-F238E27FC236}">
                  <a16:creationId xmlns:a16="http://schemas.microsoft.com/office/drawing/2014/main" id="{25FDDB2D-CADE-492B-AE34-5DC8DC609D13}"/>
                </a:ext>
              </a:extLst>
            </p:cNvPr>
            <p:cNvSpPr txBox="1"/>
            <p:nvPr/>
          </p:nvSpPr>
          <p:spPr>
            <a:xfrm>
              <a:off x="8035853" y="4106351"/>
              <a:ext cx="3552768" cy="369332"/>
            </a:xfrm>
            <a:prstGeom prst="rect">
              <a:avLst/>
            </a:prstGeom>
            <a:solidFill>
              <a:schemeClr val="accent4">
                <a:lumMod val="60000"/>
                <a:lumOff val="40000"/>
              </a:schemeClr>
            </a:solidFill>
            <a:ln>
              <a:solidFill>
                <a:schemeClr val="accent4">
                  <a:lumMod val="50000"/>
                </a:schemeClr>
              </a:solidFill>
            </a:ln>
            <a:scene3d>
              <a:camera prst="orthographicFront"/>
              <a:lightRig rig="harsh" dir="t"/>
            </a:scene3d>
            <a:sp3d>
              <a:bevelT prst="relaxedInset"/>
            </a:sp3d>
          </p:spPr>
          <p:txBody>
            <a:bodyPr wrap="square" rtlCol="0">
              <a:spAutoFit/>
              <a:sp3d extrusionH="57150" prstMaterial="matte">
                <a:bevelT w="63500" h="12700" prst="angle"/>
                <a:contourClr>
                  <a:schemeClr val="bg1">
                    <a:lumMod val="65000"/>
                  </a:schemeClr>
                </a:contourClr>
              </a:sp3d>
            </a:bodyPr>
            <a:lstStyle/>
            <a:p>
              <a:pPr algn="ctr" rtl="1"/>
              <a:r>
                <a:rPr lang="fa-IR" b="1" dirty="0">
                  <a:ln/>
                  <a:solidFill>
                    <a:schemeClr val="accent4">
                      <a:lumMod val="50000"/>
                    </a:schemeClr>
                  </a:solidFill>
                  <a:cs typeface="B Traffic" panose="00000400000000000000" pitchFamily="2" charset="-78"/>
                </a:rPr>
                <a:t>1- تنظیم سطح قیمت </a:t>
              </a:r>
              <a:endParaRPr lang="en-US" b="1" dirty="0">
                <a:ln/>
                <a:solidFill>
                  <a:schemeClr val="accent4">
                    <a:lumMod val="50000"/>
                  </a:schemeClr>
                </a:solidFill>
                <a:cs typeface="B Traffic" panose="00000400000000000000" pitchFamily="2" charset="-78"/>
              </a:endParaRPr>
            </a:p>
          </p:txBody>
        </p:sp>
        <p:sp>
          <p:nvSpPr>
            <p:cNvPr id="9" name="TextBox 8">
              <a:extLst>
                <a:ext uri="{FF2B5EF4-FFF2-40B4-BE49-F238E27FC236}">
                  <a16:creationId xmlns:a16="http://schemas.microsoft.com/office/drawing/2014/main" id="{D41D9F7C-7476-4AE6-8C15-818F113F04B5}"/>
                </a:ext>
              </a:extLst>
            </p:cNvPr>
            <p:cNvSpPr txBox="1"/>
            <p:nvPr/>
          </p:nvSpPr>
          <p:spPr>
            <a:xfrm>
              <a:off x="4922849" y="4603957"/>
              <a:ext cx="2198165" cy="1200329"/>
            </a:xfrm>
            <a:prstGeom prst="rect">
              <a:avLst/>
            </a:prstGeom>
            <a:solidFill>
              <a:schemeClr val="accent4">
                <a:lumMod val="60000"/>
                <a:lumOff val="40000"/>
              </a:schemeClr>
            </a:solidFill>
            <a:ln>
              <a:solidFill>
                <a:schemeClr val="accent4">
                  <a:lumMod val="50000"/>
                </a:schemeClr>
              </a:solidFill>
            </a:ln>
          </p:spPr>
          <p:txBody>
            <a:bodyPr wrap="square" rtlCol="0">
              <a:spAutoFit/>
            </a:bodyPr>
            <a:lstStyle/>
            <a:p>
              <a:pPr algn="ctr" rtl="1"/>
              <a:r>
                <a:rPr lang="fa-IR" sz="1600" dirty="0">
                  <a:cs typeface="B Traffic" panose="00000400000000000000" pitchFamily="2" charset="-78"/>
                </a:rPr>
                <a:t>«2-1»</a:t>
              </a:r>
            </a:p>
            <a:p>
              <a:pPr algn="ctr" rtl="1"/>
              <a:r>
                <a:rPr lang="fa-IR" sz="1600" dirty="0">
                  <a:cs typeface="B Traffic" panose="00000400000000000000" pitchFamily="2" charset="-78"/>
                </a:rPr>
                <a:t>تعیین حدود ایجابی در تنظیم ساختار قیمت</a:t>
              </a:r>
            </a:p>
            <a:p>
              <a:pPr algn="ctr" rtl="1"/>
              <a:r>
                <a:rPr lang="fa-IR" sz="1200" dirty="0">
                  <a:cs typeface="B Traffic" panose="00000400000000000000" pitchFamily="2" charset="-78"/>
                </a:rPr>
                <a:t>(تعیین دقیق نرخ های سود عرضه</a:t>
              </a:r>
              <a:r>
                <a:rPr lang="fa-IR" sz="100" dirty="0">
                  <a:cs typeface="B Traffic" panose="00000400000000000000" pitchFamily="2" charset="-78"/>
                </a:rPr>
                <a:t> </a:t>
              </a:r>
              <a:r>
                <a:rPr lang="fa-IR" sz="1200" dirty="0">
                  <a:cs typeface="B Traffic" panose="00000400000000000000" pitchFamily="2" charset="-78"/>
                </a:rPr>
                <a:t>کنندگان)</a:t>
              </a:r>
              <a:endParaRPr lang="en-US" dirty="0">
                <a:cs typeface="B Traffic" panose="00000400000000000000" pitchFamily="2" charset="-78"/>
              </a:endParaRPr>
            </a:p>
          </p:txBody>
        </p:sp>
        <p:sp>
          <p:nvSpPr>
            <p:cNvPr id="10" name="TextBox 9">
              <a:extLst>
                <a:ext uri="{FF2B5EF4-FFF2-40B4-BE49-F238E27FC236}">
                  <a16:creationId xmlns:a16="http://schemas.microsoft.com/office/drawing/2014/main" id="{42538107-5B68-46D3-98D4-5EFADECA41B2}"/>
                </a:ext>
              </a:extLst>
            </p:cNvPr>
            <p:cNvSpPr txBox="1"/>
            <p:nvPr/>
          </p:nvSpPr>
          <p:spPr>
            <a:xfrm>
              <a:off x="510190" y="4603957"/>
              <a:ext cx="3287370" cy="1231106"/>
            </a:xfrm>
            <a:prstGeom prst="rect">
              <a:avLst/>
            </a:prstGeom>
            <a:solidFill>
              <a:schemeClr val="accent4">
                <a:lumMod val="60000"/>
                <a:lumOff val="40000"/>
              </a:schemeClr>
            </a:solidFill>
            <a:ln>
              <a:solidFill>
                <a:schemeClr val="accent4">
                  <a:lumMod val="50000"/>
                </a:schemeClr>
              </a:solidFill>
            </a:ln>
          </p:spPr>
          <p:txBody>
            <a:bodyPr wrap="square" rtlCol="0">
              <a:spAutoFit/>
            </a:bodyPr>
            <a:lstStyle/>
            <a:p>
              <a:pPr algn="ctr" rtl="1"/>
              <a:r>
                <a:rPr lang="fa-IR" sz="1600" dirty="0">
                  <a:cs typeface="B Traffic" panose="00000400000000000000" pitchFamily="2" charset="-78"/>
                </a:rPr>
                <a:t>«2-2»</a:t>
              </a:r>
            </a:p>
            <a:p>
              <a:pPr algn="ctr" rtl="1"/>
              <a:r>
                <a:rPr lang="fa-IR" sz="1600" dirty="0">
                  <a:cs typeface="B Traffic" panose="00000400000000000000" pitchFamily="2" charset="-78"/>
                </a:rPr>
                <a:t>تعیین حدود سلبی در تنظیم ساختار قیمت</a:t>
              </a:r>
              <a:endParaRPr lang="fa-IR" sz="1400" dirty="0">
                <a:cs typeface="B Traffic" panose="00000400000000000000" pitchFamily="2" charset="-78"/>
              </a:endParaRPr>
            </a:p>
            <a:p>
              <a:pPr algn="ctr" rtl="1"/>
              <a:endParaRPr lang="fa-IR" sz="1400" dirty="0">
                <a:cs typeface="B Traffic" panose="00000400000000000000" pitchFamily="2" charset="-78"/>
              </a:endParaRPr>
            </a:p>
            <a:p>
              <a:pPr algn="ctr" rtl="1"/>
              <a:endParaRPr lang="fa-IR" sz="1400" dirty="0">
                <a:cs typeface="B Traffic" panose="00000400000000000000" pitchFamily="2" charset="-78"/>
              </a:endParaRPr>
            </a:p>
            <a:p>
              <a:pPr algn="ctr" rtl="1"/>
              <a:endParaRPr lang="fa-IR" sz="1400" dirty="0">
                <a:cs typeface="B Traffic" panose="00000400000000000000" pitchFamily="2" charset="-78"/>
              </a:endParaRPr>
            </a:p>
          </p:txBody>
        </p:sp>
        <p:sp>
          <p:nvSpPr>
            <p:cNvPr id="12" name="TextBox 11">
              <a:extLst>
                <a:ext uri="{FF2B5EF4-FFF2-40B4-BE49-F238E27FC236}">
                  <a16:creationId xmlns:a16="http://schemas.microsoft.com/office/drawing/2014/main" id="{4DD2B20B-A049-450C-8C18-9BA330E1025E}"/>
                </a:ext>
              </a:extLst>
            </p:cNvPr>
            <p:cNvSpPr txBox="1"/>
            <p:nvPr/>
          </p:nvSpPr>
          <p:spPr>
            <a:xfrm>
              <a:off x="2388477" y="5161885"/>
              <a:ext cx="1407929" cy="707886"/>
            </a:xfrm>
            <a:prstGeom prst="rect">
              <a:avLst/>
            </a:prstGeom>
            <a:noFill/>
          </p:spPr>
          <p:txBody>
            <a:bodyPr wrap="square" rtlCol="0">
              <a:spAutoFit/>
            </a:bodyPr>
            <a:lstStyle/>
            <a:p>
              <a:pPr algn="ctr" rtl="1"/>
              <a:r>
                <a:rPr lang="fa-IR" sz="1200" dirty="0">
                  <a:cs typeface="B Traffic" panose="00000400000000000000" pitchFamily="2" charset="-78"/>
                </a:rPr>
                <a:t>«2-2-1»</a:t>
              </a:r>
              <a:endParaRPr lang="fa-IR" sz="1400" dirty="0">
                <a:cs typeface="B Traffic" panose="00000400000000000000" pitchFamily="2" charset="-78"/>
              </a:endParaRPr>
            </a:p>
            <a:p>
              <a:pPr algn="ctr" rtl="1"/>
              <a:r>
                <a:rPr lang="fa-IR" sz="1400" dirty="0">
                  <a:cs typeface="B Traffic" panose="00000400000000000000" pitchFamily="2" charset="-78"/>
                </a:rPr>
                <a:t>(تعیین حاشیه سودهای غیرمجاز)</a:t>
              </a:r>
              <a:endParaRPr lang="en-US" sz="1600" dirty="0">
                <a:cs typeface="B Traffic" panose="00000400000000000000" pitchFamily="2" charset="-78"/>
              </a:endParaRPr>
            </a:p>
          </p:txBody>
        </p:sp>
        <p:sp>
          <p:nvSpPr>
            <p:cNvPr id="13" name="TextBox 12">
              <a:extLst>
                <a:ext uri="{FF2B5EF4-FFF2-40B4-BE49-F238E27FC236}">
                  <a16:creationId xmlns:a16="http://schemas.microsoft.com/office/drawing/2014/main" id="{47441C4D-72F4-4270-958B-77FE74494639}"/>
                </a:ext>
              </a:extLst>
            </p:cNvPr>
            <p:cNvSpPr txBox="1"/>
            <p:nvPr/>
          </p:nvSpPr>
          <p:spPr>
            <a:xfrm>
              <a:off x="366760" y="5153474"/>
              <a:ext cx="1583739" cy="707886"/>
            </a:xfrm>
            <a:prstGeom prst="rect">
              <a:avLst/>
            </a:prstGeom>
            <a:noFill/>
          </p:spPr>
          <p:txBody>
            <a:bodyPr wrap="square" rtlCol="0">
              <a:spAutoFit/>
            </a:bodyPr>
            <a:lstStyle/>
            <a:p>
              <a:pPr algn="ctr" rtl="1"/>
              <a:r>
                <a:rPr lang="fa-IR" sz="1200" dirty="0">
                  <a:cs typeface="B Traffic" panose="00000400000000000000" pitchFamily="2" charset="-78"/>
                </a:rPr>
                <a:t>«2-2-2»</a:t>
              </a:r>
            </a:p>
            <a:p>
              <a:pPr algn="ctr" rtl="1"/>
              <a:r>
                <a:rPr lang="fa-IR" sz="1400" dirty="0">
                  <a:cs typeface="B Traffic" panose="00000400000000000000" pitchFamily="2" charset="-78"/>
                </a:rPr>
                <a:t>(الزام به پایبندی به رقابت منصفانه)</a:t>
              </a:r>
              <a:endParaRPr lang="en-US" sz="1600" dirty="0">
                <a:cs typeface="B Traffic" panose="00000400000000000000" pitchFamily="2" charset="-78"/>
              </a:endParaRPr>
            </a:p>
          </p:txBody>
        </p:sp>
        <p:sp>
          <p:nvSpPr>
            <p:cNvPr id="14" name="TextBox 13">
              <a:extLst>
                <a:ext uri="{FF2B5EF4-FFF2-40B4-BE49-F238E27FC236}">
                  <a16:creationId xmlns:a16="http://schemas.microsoft.com/office/drawing/2014/main" id="{98FBAB90-0D07-4047-A864-18F808DFECD9}"/>
                </a:ext>
              </a:extLst>
            </p:cNvPr>
            <p:cNvSpPr txBox="1"/>
            <p:nvPr/>
          </p:nvSpPr>
          <p:spPr>
            <a:xfrm>
              <a:off x="8033750" y="4603957"/>
              <a:ext cx="1304090" cy="1246495"/>
            </a:xfrm>
            <a:prstGeom prst="rect">
              <a:avLst/>
            </a:prstGeom>
            <a:solidFill>
              <a:schemeClr val="accent4">
                <a:lumMod val="60000"/>
                <a:lumOff val="40000"/>
              </a:schemeClr>
            </a:solidFill>
            <a:ln>
              <a:solidFill>
                <a:schemeClr val="accent4">
                  <a:lumMod val="50000"/>
                </a:schemeClr>
              </a:solidFill>
            </a:ln>
          </p:spPr>
          <p:txBody>
            <a:bodyPr wrap="square" rtlCol="0">
              <a:spAutoFit/>
            </a:bodyPr>
            <a:lstStyle/>
            <a:p>
              <a:pPr algn="ctr" rtl="1"/>
              <a:endParaRPr lang="fa-IR" sz="100" dirty="0">
                <a:cs typeface="B Traffic" panose="00000400000000000000" pitchFamily="2" charset="-78"/>
              </a:endParaRPr>
            </a:p>
            <a:p>
              <a:pPr algn="ctr" rtl="1"/>
              <a:endParaRPr lang="fa-IR" sz="1600" dirty="0">
                <a:cs typeface="B Traffic" panose="00000400000000000000" pitchFamily="2" charset="-78"/>
              </a:endParaRPr>
            </a:p>
            <a:p>
              <a:pPr algn="ctr" rtl="1"/>
              <a:r>
                <a:rPr lang="fa-IR" sz="1600" dirty="0">
                  <a:cs typeface="B Traffic" panose="00000400000000000000" pitchFamily="2" charset="-78"/>
                </a:rPr>
                <a:t>«1-2»</a:t>
              </a:r>
            </a:p>
            <a:p>
              <a:pPr algn="ctr" rtl="1"/>
              <a:r>
                <a:rPr lang="fa-IR" sz="1600" dirty="0">
                  <a:cs typeface="B Traffic" panose="00000400000000000000" pitchFamily="2" charset="-78"/>
                </a:rPr>
                <a:t>تعیین سقف قیمت کالاها</a:t>
              </a:r>
            </a:p>
            <a:p>
              <a:pPr algn="ctr" rtl="1"/>
              <a:endParaRPr lang="fa-IR" sz="1000" dirty="0">
                <a:cs typeface="B Traffic" panose="00000400000000000000" pitchFamily="2" charset="-78"/>
              </a:endParaRPr>
            </a:p>
          </p:txBody>
        </p:sp>
        <p:sp>
          <p:nvSpPr>
            <p:cNvPr id="26" name="Arrow: Left 25">
              <a:extLst>
                <a:ext uri="{FF2B5EF4-FFF2-40B4-BE49-F238E27FC236}">
                  <a16:creationId xmlns:a16="http://schemas.microsoft.com/office/drawing/2014/main" id="{C04D8485-AC3B-45BC-BDAA-610BB2FCF52A}"/>
                </a:ext>
              </a:extLst>
            </p:cNvPr>
            <p:cNvSpPr/>
            <p:nvPr/>
          </p:nvSpPr>
          <p:spPr>
            <a:xfrm>
              <a:off x="7261953" y="3968553"/>
              <a:ext cx="608685" cy="618723"/>
            </a:xfrm>
            <a:prstGeom prst="leftArrow">
              <a:avLst>
                <a:gd name="adj1" fmla="val 53016"/>
                <a:gd name="adj2" fmla="val 50000"/>
              </a:avLst>
            </a:prstGeom>
            <a:blipFill>
              <a:blip r:embed="rId3"/>
              <a:tile tx="0" ty="0" sx="100000" sy="100000" flip="none" algn="tl"/>
            </a:blipFill>
            <a:ln>
              <a:solidFill>
                <a:srgbClr val="DDA270"/>
              </a:solidFill>
            </a:ln>
            <a:scene3d>
              <a:camera prst="orthographicFront"/>
              <a:lightRig rig="threePt" dir="t"/>
            </a:scene3d>
            <a:sp3d>
              <a:bevelT w="381000" h="381000"/>
              <a:bevelB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Left 28">
              <a:extLst>
                <a:ext uri="{FF2B5EF4-FFF2-40B4-BE49-F238E27FC236}">
                  <a16:creationId xmlns:a16="http://schemas.microsoft.com/office/drawing/2014/main" id="{A5E2D66E-38E1-4204-86F8-40568CAD8DFA}"/>
                </a:ext>
              </a:extLst>
            </p:cNvPr>
            <p:cNvSpPr/>
            <p:nvPr/>
          </p:nvSpPr>
          <p:spPr>
            <a:xfrm>
              <a:off x="4010113" y="4807748"/>
              <a:ext cx="608685" cy="618723"/>
            </a:xfrm>
            <a:prstGeom prst="leftArrow">
              <a:avLst>
                <a:gd name="adj1" fmla="val 53016"/>
                <a:gd name="adj2" fmla="val 50000"/>
              </a:avLst>
            </a:prstGeom>
            <a:blipFill>
              <a:blip r:embed="rId3"/>
              <a:tile tx="0" ty="0" sx="100000" sy="100000" flip="none" algn="tl"/>
            </a:blipFill>
            <a:ln>
              <a:solidFill>
                <a:srgbClr val="DDA270"/>
              </a:solidFill>
            </a:ln>
            <a:scene3d>
              <a:camera prst="orthographicFront"/>
              <a:lightRig rig="threePt" dir="t"/>
            </a:scene3d>
            <a:sp3d>
              <a:bevelT w="381000" h="381000"/>
              <a:bevelB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Left 29">
              <a:extLst>
                <a:ext uri="{FF2B5EF4-FFF2-40B4-BE49-F238E27FC236}">
                  <a16:creationId xmlns:a16="http://schemas.microsoft.com/office/drawing/2014/main" id="{B8D20977-ED8E-47B0-8690-654690160E83}"/>
                </a:ext>
              </a:extLst>
            </p:cNvPr>
            <p:cNvSpPr/>
            <p:nvPr/>
          </p:nvSpPr>
          <p:spPr>
            <a:xfrm>
              <a:off x="9485211" y="4827421"/>
              <a:ext cx="608685" cy="618723"/>
            </a:xfrm>
            <a:prstGeom prst="leftArrow">
              <a:avLst>
                <a:gd name="adj1" fmla="val 53016"/>
                <a:gd name="adj2" fmla="val 50000"/>
              </a:avLst>
            </a:prstGeom>
            <a:blipFill>
              <a:blip r:embed="rId3"/>
              <a:tile tx="0" ty="0" sx="100000" sy="100000" flip="none" algn="tl"/>
            </a:blipFill>
            <a:ln>
              <a:solidFill>
                <a:srgbClr val="DDA270"/>
              </a:solidFill>
            </a:ln>
            <a:scene3d>
              <a:camera prst="orthographicFront"/>
              <a:lightRig rig="threePt" dir="t"/>
            </a:scene3d>
            <a:sp3d>
              <a:bevelT w="381000" h="381000"/>
              <a:bevelB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Left 30">
              <a:extLst>
                <a:ext uri="{FF2B5EF4-FFF2-40B4-BE49-F238E27FC236}">
                  <a16:creationId xmlns:a16="http://schemas.microsoft.com/office/drawing/2014/main" id="{83475A51-D7EB-497C-A4D3-8EEB6D295AC7}"/>
                </a:ext>
              </a:extLst>
            </p:cNvPr>
            <p:cNvSpPr/>
            <p:nvPr/>
          </p:nvSpPr>
          <p:spPr>
            <a:xfrm>
              <a:off x="1945783" y="5205707"/>
              <a:ext cx="442694" cy="408917"/>
            </a:xfrm>
            <a:prstGeom prst="leftArrow">
              <a:avLst>
                <a:gd name="adj1" fmla="val 53016"/>
                <a:gd name="adj2" fmla="val 50000"/>
              </a:avLst>
            </a:prstGeom>
            <a:blipFill>
              <a:blip r:embed="rId3"/>
              <a:tile tx="0" ty="0" sx="100000" sy="100000" flip="none" algn="tl"/>
            </a:blipFill>
            <a:ln>
              <a:solidFill>
                <a:srgbClr val="DDA270"/>
              </a:solidFill>
            </a:ln>
            <a:scene3d>
              <a:camera prst="orthographicFront"/>
              <a:lightRig rig="threePt" dir="t"/>
            </a:scene3d>
            <a:sp3d>
              <a:bevelT w="381000" h="381000"/>
              <a:bevelB w="381000" h="381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41641BF6-2FCE-40E6-8DF7-77E67C259A82}"/>
                </a:ext>
              </a:extLst>
            </p:cNvPr>
            <p:cNvSpPr txBox="1"/>
            <p:nvPr/>
          </p:nvSpPr>
          <p:spPr>
            <a:xfrm>
              <a:off x="513185" y="4099712"/>
              <a:ext cx="6618120" cy="369332"/>
            </a:xfrm>
            <a:prstGeom prst="rect">
              <a:avLst/>
            </a:prstGeom>
            <a:solidFill>
              <a:schemeClr val="accent4">
                <a:lumMod val="60000"/>
                <a:lumOff val="40000"/>
              </a:schemeClr>
            </a:solidFill>
            <a:ln>
              <a:solidFill>
                <a:schemeClr val="accent4">
                  <a:lumMod val="50000"/>
                </a:schemeClr>
              </a:solidFill>
            </a:ln>
            <a:scene3d>
              <a:camera prst="orthographicFront"/>
              <a:lightRig rig="harsh" dir="t"/>
            </a:scene3d>
            <a:sp3d>
              <a:bevelT prst="relaxedInset"/>
            </a:sp3d>
          </p:spPr>
          <p:txBody>
            <a:bodyPr wrap="square" rtlCol="0">
              <a:spAutoFit/>
              <a:sp3d extrusionH="57150" prstMaterial="matte">
                <a:bevelT w="63500" h="12700" prst="angle"/>
                <a:contourClr>
                  <a:schemeClr val="bg1">
                    <a:lumMod val="65000"/>
                  </a:schemeClr>
                </a:contourClr>
              </a:sp3d>
            </a:bodyPr>
            <a:lstStyle/>
            <a:p>
              <a:pPr algn="ctr" rtl="1"/>
              <a:r>
                <a:rPr lang="fa-IR" b="1" dirty="0">
                  <a:ln/>
                  <a:solidFill>
                    <a:schemeClr val="accent4">
                      <a:lumMod val="50000"/>
                    </a:schemeClr>
                  </a:solidFill>
                  <a:cs typeface="B Traffic" panose="00000400000000000000" pitchFamily="2" charset="-78"/>
                </a:rPr>
                <a:t>2- تنظیم ساختار قیمت </a:t>
              </a:r>
              <a:endParaRPr lang="en-US" b="1" dirty="0">
                <a:ln/>
                <a:solidFill>
                  <a:schemeClr val="accent4">
                    <a:lumMod val="50000"/>
                  </a:schemeClr>
                </a:solidFill>
                <a:cs typeface="B Traffic" panose="00000400000000000000" pitchFamily="2" charset="-78"/>
              </a:endParaRPr>
            </a:p>
          </p:txBody>
        </p:sp>
        <p:sp>
          <p:nvSpPr>
            <p:cNvPr id="33" name="TextBox 32">
              <a:extLst>
                <a:ext uri="{FF2B5EF4-FFF2-40B4-BE49-F238E27FC236}">
                  <a16:creationId xmlns:a16="http://schemas.microsoft.com/office/drawing/2014/main" id="{797A7FEC-B0E3-4947-BD6D-99C87778A813}"/>
                </a:ext>
              </a:extLst>
            </p:cNvPr>
            <p:cNvSpPr txBox="1"/>
            <p:nvPr/>
          </p:nvSpPr>
          <p:spPr>
            <a:xfrm>
              <a:off x="10284531" y="4603957"/>
              <a:ext cx="1304090" cy="1246495"/>
            </a:xfrm>
            <a:prstGeom prst="rect">
              <a:avLst/>
            </a:prstGeom>
            <a:solidFill>
              <a:schemeClr val="accent4">
                <a:lumMod val="60000"/>
                <a:lumOff val="40000"/>
              </a:schemeClr>
            </a:solidFill>
            <a:ln>
              <a:solidFill>
                <a:schemeClr val="accent4">
                  <a:lumMod val="50000"/>
                </a:schemeClr>
              </a:solidFill>
            </a:ln>
          </p:spPr>
          <p:txBody>
            <a:bodyPr wrap="square" rtlCol="0">
              <a:spAutoFit/>
            </a:bodyPr>
            <a:lstStyle/>
            <a:p>
              <a:pPr algn="ctr" rtl="1"/>
              <a:endParaRPr lang="fa-IR" sz="100" dirty="0">
                <a:cs typeface="B Traffic" panose="00000400000000000000" pitchFamily="2" charset="-78"/>
              </a:endParaRPr>
            </a:p>
            <a:p>
              <a:pPr algn="ctr" rtl="1"/>
              <a:endParaRPr lang="fa-IR" sz="1600" dirty="0">
                <a:cs typeface="B Traffic" panose="00000400000000000000" pitchFamily="2" charset="-78"/>
              </a:endParaRPr>
            </a:p>
            <a:p>
              <a:pPr algn="ctr" rtl="1"/>
              <a:r>
                <a:rPr lang="fa-IR" sz="1600" dirty="0">
                  <a:cs typeface="B Traffic" panose="00000400000000000000" pitchFamily="2" charset="-78"/>
                </a:rPr>
                <a:t>«1-1»</a:t>
              </a:r>
            </a:p>
            <a:p>
              <a:pPr algn="ctr" rtl="1"/>
              <a:r>
                <a:rPr lang="fa-IR" sz="1600" dirty="0">
                  <a:cs typeface="B Traffic" panose="00000400000000000000" pitchFamily="2" charset="-78"/>
                </a:rPr>
                <a:t>تثبیت قیمت کالاها</a:t>
              </a:r>
              <a:endParaRPr lang="fa-IR" sz="1000" dirty="0">
                <a:cs typeface="B Traffic" panose="00000400000000000000" pitchFamily="2" charset="-78"/>
              </a:endParaRPr>
            </a:p>
            <a:p>
              <a:pPr algn="ctr" rtl="1"/>
              <a:endParaRPr lang="fa-IR" sz="1000" dirty="0">
                <a:cs typeface="B Traffic" panose="00000400000000000000" pitchFamily="2" charset="-78"/>
              </a:endParaRPr>
            </a:p>
          </p:txBody>
        </p:sp>
        <p:sp>
          <p:nvSpPr>
            <p:cNvPr id="27" name="Rectangle 26">
              <a:extLst>
                <a:ext uri="{FF2B5EF4-FFF2-40B4-BE49-F238E27FC236}">
                  <a16:creationId xmlns:a16="http://schemas.microsoft.com/office/drawing/2014/main" id="{EEC2E4CC-B230-410C-94D2-52AAB0237B08}"/>
                </a:ext>
              </a:extLst>
            </p:cNvPr>
            <p:cNvSpPr/>
            <p:nvPr/>
          </p:nvSpPr>
          <p:spPr>
            <a:xfrm>
              <a:off x="289249" y="3968552"/>
              <a:ext cx="11535991" cy="1963125"/>
            </a:xfrm>
            <a:prstGeom prst="rect">
              <a:avLst/>
            </a:prstGeom>
            <a:noFill/>
            <a:ln w="28575">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a:extLst>
              <a:ext uri="{FF2B5EF4-FFF2-40B4-BE49-F238E27FC236}">
                <a16:creationId xmlns:a16="http://schemas.microsoft.com/office/drawing/2014/main" id="{11DF0B00-A798-4B30-B303-F2ABF9E51D8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97934" y="273860"/>
            <a:ext cx="4149999" cy="4271802"/>
          </a:xfrm>
          <a:prstGeom prst="roundRect">
            <a:avLst>
              <a:gd name="adj" fmla="val 10822"/>
            </a:avLst>
          </a:prstGeom>
          <a:ln>
            <a:solidFill>
              <a:schemeClr val="tx1">
                <a:lumMod val="95000"/>
                <a:lumOff val="5000"/>
              </a:schemeClr>
            </a:solidFill>
          </a:ln>
        </p:spPr>
      </p:pic>
      <p:sp>
        <p:nvSpPr>
          <p:cNvPr id="20" name="TextBox 19"/>
          <p:cNvSpPr txBox="1"/>
          <p:nvPr/>
        </p:nvSpPr>
        <p:spPr>
          <a:xfrm>
            <a:off x="-23022" y="6506022"/>
            <a:ext cx="492370" cy="369332"/>
          </a:xfrm>
          <a:prstGeom prst="rect">
            <a:avLst/>
          </a:prstGeom>
          <a:noFill/>
        </p:spPr>
        <p:txBody>
          <a:bodyPr wrap="square" rtlCol="0">
            <a:spAutoFit/>
          </a:bodyPr>
          <a:lstStyle/>
          <a:p>
            <a:r>
              <a:rPr lang="fa-IR" dirty="0" smtClean="0"/>
              <a:t>14</a:t>
            </a:r>
            <a:endParaRPr lang="en-US" dirty="0"/>
          </a:p>
        </p:txBody>
      </p:sp>
    </p:spTree>
    <p:extLst>
      <p:ext uri="{BB962C8B-B14F-4D97-AF65-F5344CB8AC3E}">
        <p14:creationId xmlns:p14="http://schemas.microsoft.com/office/powerpoint/2010/main" val="32059925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19A9D7-A5F9-4F17-B8CB-FBC75E458F6D}"/>
              </a:ext>
            </a:extLst>
          </p:cNvPr>
          <p:cNvSpPr/>
          <p:nvPr/>
        </p:nvSpPr>
        <p:spPr>
          <a:xfrm>
            <a:off x="0" y="1878829"/>
            <a:ext cx="12192000" cy="5005877"/>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4" name="Table 23">
            <a:extLst>
              <a:ext uri="{FF2B5EF4-FFF2-40B4-BE49-F238E27FC236}">
                <a16:creationId xmlns:a16="http://schemas.microsoft.com/office/drawing/2014/main" id="{52DAF11D-F1E3-4CEF-8BF9-20646CCAEBAD}"/>
              </a:ext>
            </a:extLst>
          </p:cNvPr>
          <p:cNvGraphicFramePr>
            <a:graphicFrameLocks noGrp="1"/>
          </p:cNvGraphicFramePr>
          <p:nvPr/>
        </p:nvGraphicFramePr>
        <p:xfrm>
          <a:off x="184630" y="841109"/>
          <a:ext cx="11289378" cy="3310313"/>
        </p:xfrm>
        <a:graphic>
          <a:graphicData uri="http://schemas.openxmlformats.org/drawingml/2006/table">
            <a:tbl>
              <a:tblPr rtl="1" firstRow="1" firstCol="1" bandRow="1"/>
              <a:tblGrid>
                <a:gridCol w="390020">
                  <a:extLst>
                    <a:ext uri="{9D8B030D-6E8A-4147-A177-3AD203B41FA5}">
                      <a16:colId xmlns:a16="http://schemas.microsoft.com/office/drawing/2014/main" val="1760425531"/>
                    </a:ext>
                  </a:extLst>
                </a:gridCol>
                <a:gridCol w="2445438">
                  <a:extLst>
                    <a:ext uri="{9D8B030D-6E8A-4147-A177-3AD203B41FA5}">
                      <a16:colId xmlns:a16="http://schemas.microsoft.com/office/drawing/2014/main" val="1884018143"/>
                    </a:ext>
                  </a:extLst>
                </a:gridCol>
                <a:gridCol w="2228419">
                  <a:extLst>
                    <a:ext uri="{9D8B030D-6E8A-4147-A177-3AD203B41FA5}">
                      <a16:colId xmlns:a16="http://schemas.microsoft.com/office/drawing/2014/main" val="4055809333"/>
                    </a:ext>
                  </a:extLst>
                </a:gridCol>
                <a:gridCol w="2351315">
                  <a:extLst>
                    <a:ext uri="{9D8B030D-6E8A-4147-A177-3AD203B41FA5}">
                      <a16:colId xmlns:a16="http://schemas.microsoft.com/office/drawing/2014/main" val="4063737147"/>
                    </a:ext>
                  </a:extLst>
                </a:gridCol>
                <a:gridCol w="2166298">
                  <a:extLst>
                    <a:ext uri="{9D8B030D-6E8A-4147-A177-3AD203B41FA5}">
                      <a16:colId xmlns:a16="http://schemas.microsoft.com/office/drawing/2014/main" val="1941587172"/>
                    </a:ext>
                  </a:extLst>
                </a:gridCol>
                <a:gridCol w="1707888">
                  <a:extLst>
                    <a:ext uri="{9D8B030D-6E8A-4147-A177-3AD203B41FA5}">
                      <a16:colId xmlns:a16="http://schemas.microsoft.com/office/drawing/2014/main" val="3845112666"/>
                    </a:ext>
                  </a:extLst>
                </a:gridCol>
              </a:tblGrid>
              <a:tr h="421252">
                <a:tc>
                  <a:txBody>
                    <a:bodyPr/>
                    <a:lstStyle/>
                    <a:p>
                      <a:pPr algn="ctr" rtl="1">
                        <a:lnSpc>
                          <a:spcPct val="107000"/>
                        </a:lnSpc>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r>
                        <a:rPr lang="ar-SA" sz="1800" b="1"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هندوستان</a:t>
                      </a:r>
                      <a:endParaRPr lang="en-US" sz="1800" dirty="0">
                        <a:solidFill>
                          <a:schemeClr val="tx1">
                            <a:lumMod val="95000"/>
                            <a:lumOff val="5000"/>
                          </a:schemeClr>
                        </a:solidFill>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DFB6"/>
                    </a:solidFill>
                  </a:tcPr>
                </a:tc>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مالزی</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6125"/>
                    </a:solidFill>
                  </a:tcPr>
                </a:tc>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ترکیه</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آلمان</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استرالیا</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2010281469"/>
                  </a:ext>
                </a:extLst>
              </a:tr>
              <a:tr h="922908">
                <a:tc>
                  <a:txBody>
                    <a:bodyPr/>
                    <a:lstStyle/>
                    <a:p>
                      <a:pPr marL="71755" marR="71755" algn="ctr" rtl="1">
                        <a:lnSpc>
                          <a:spcPct val="80000"/>
                        </a:lnSpc>
                        <a:spcAft>
                          <a:spcPts val="0"/>
                        </a:spcAft>
                      </a:pPr>
                      <a:r>
                        <a:rPr lang="fa-IR" sz="1600" kern="1200" dirty="0">
                          <a:solidFill>
                            <a:schemeClr val="tx1"/>
                          </a:solidFill>
                          <a:effectLst/>
                          <a:latin typeface="Calibri" panose="020F0502020204030204" pitchFamily="34" charset="0"/>
                          <a:ea typeface="Calibri" panose="020F0502020204030204" pitchFamily="34" charset="0"/>
                          <a:cs typeface="B Traffic" panose="00000400000000000000" pitchFamily="2" charset="-78"/>
                        </a:rPr>
                        <a:t>مصرف</a:t>
                      </a:r>
                      <a:r>
                        <a:rPr lang="fa-IR" sz="100" kern="1200" dirty="0">
                          <a:solidFill>
                            <a:schemeClr val="tx1"/>
                          </a:solidFill>
                          <a:effectLst/>
                          <a:latin typeface="Calibri" panose="020F0502020204030204" pitchFamily="34" charset="0"/>
                          <a:ea typeface="Calibri" panose="020F0502020204030204" pitchFamily="34" charset="0"/>
                          <a:cs typeface="B Traffic" panose="00000400000000000000" pitchFamily="2" charset="-78"/>
                        </a:rPr>
                        <a:t> </a:t>
                      </a:r>
                      <a:r>
                        <a:rPr lang="fa-IR" sz="1600" kern="1200" dirty="0">
                          <a:solidFill>
                            <a:schemeClr val="tx1"/>
                          </a:solidFill>
                          <a:effectLst/>
                          <a:latin typeface="Calibri" panose="020F0502020204030204" pitchFamily="34" charset="0"/>
                          <a:ea typeface="Calibri" panose="020F0502020204030204" pitchFamily="34" charset="0"/>
                          <a:cs typeface="B Traffic" panose="00000400000000000000" pitchFamily="2" charset="-78"/>
                        </a:rPr>
                        <a:t>کننده </a:t>
                      </a:r>
                      <a:endParaRPr lang="en-US" sz="1600" kern="1200" dirty="0">
                        <a:solidFill>
                          <a:schemeClr val="tx1"/>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vert="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DFB6"/>
                    </a:solidFill>
                  </a:tcPr>
                </a:tc>
                <a:tc>
                  <a:txBody>
                    <a:bodyPr/>
                    <a:lstStyle/>
                    <a:p>
                      <a:pPr marL="168275" lvl="0" indent="-168275" algn="just" rtl="1">
                        <a:lnSpc>
                          <a:spcPct val="115000"/>
                        </a:lnSpc>
                        <a:spcAft>
                          <a:spcPts val="0"/>
                        </a:spcAft>
                        <a:buClr>
                          <a:srgbClr val="0D0D0D"/>
                        </a:buClr>
                        <a:buFont typeface="Wingdings" panose="05000000000000000000" pitchFamily="2" charset="2"/>
                        <a:buChar char=""/>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سقف قیمت در رابطه با برخی کالاهای مصرفی (مشتمل بر اقلام خوراکی و سوخت)</a:t>
                      </a:r>
                      <a:r>
                        <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 </a:t>
                      </a: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 در مناسبتهای تقویمی</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p>
                      <a:pPr marL="168275" lvl="0" indent="-168275" algn="just" rtl="1">
                        <a:lnSpc>
                          <a:spcPct val="115000"/>
                        </a:lnSpc>
                        <a:spcAft>
                          <a:spcPts val="0"/>
                        </a:spcAft>
                        <a:buClr>
                          <a:srgbClr val="0D0D0D"/>
                        </a:buClr>
                        <a:buFont typeface="Wingdings" panose="05000000000000000000" pitchFamily="2" charset="2"/>
                        <a:buChar char=""/>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تثبیت قیمت برخی اقلام مصرفی (مانند کود شیمیایی و ...) </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5E8"/>
                    </a:solidFill>
                  </a:tcPr>
                </a:tc>
                <a:tc>
                  <a:txBody>
                    <a:bodyPr/>
                    <a:lstStyle/>
                    <a:p>
                      <a:pPr marL="285750" lvl="0" indent="-285750" algn="just" rtl="1">
                        <a:lnSpc>
                          <a:spcPct val="115000"/>
                        </a:lnSpc>
                        <a:spcAft>
                          <a:spcPts val="0"/>
                        </a:spcAft>
                        <a:buClr>
                          <a:srgbClr val="0D0D0D"/>
                        </a:buClr>
                        <a:buFont typeface="Wingdings" panose="05000000000000000000" pitchFamily="2" charset="2"/>
                        <a:buChar char="§"/>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قیمت سقف برای کالاهای اساسی منتخب (در 6 مناسبت تقویمی) </a:t>
                      </a:r>
                    </a:p>
                    <a:p>
                      <a:pPr marL="285750" lvl="0" indent="-285750" algn="just" rtl="1">
                        <a:lnSpc>
                          <a:spcPct val="115000"/>
                        </a:lnSpc>
                        <a:spcAft>
                          <a:spcPts val="0"/>
                        </a:spcAft>
                        <a:buClr>
                          <a:srgbClr val="0D0D0D"/>
                        </a:buClr>
                        <a:buFont typeface="Wingdings" panose="05000000000000000000" pitchFamily="2" charset="2"/>
                        <a:buChar char="§"/>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حاشیه سودهای غیرمجاز ذیل «قانون ضدسودجویی» و برخورد با متخلفان</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3AB"/>
                    </a:solidFill>
                  </a:tcPr>
                </a:tc>
                <a:tc>
                  <a:txBody>
                    <a:bodyPr/>
                    <a:lstStyle/>
                    <a:p>
                      <a:pPr marL="285750" marR="0" lvl="0" indent="-285750" algn="just" defTabSz="914400" rtl="1" eaLnBrk="1" fontAlgn="auto" latinLnBrk="0" hangingPunct="1">
                        <a:lnSpc>
                          <a:spcPct val="115000"/>
                        </a:lnSpc>
                        <a:spcBef>
                          <a:spcPts val="0"/>
                        </a:spcBef>
                        <a:spcAft>
                          <a:spcPts val="0"/>
                        </a:spcAft>
                        <a:buClrTx/>
                        <a:buSzTx/>
                        <a:buFont typeface="Wingdings" panose="05000000000000000000" pitchFamily="2" charset="2"/>
                        <a:buChar char="§"/>
                        <a:tabLst/>
                        <a:defRPr/>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قیمت سقف برای غلات، اقلام لبنی و پروتئینی </a:t>
                      </a:r>
                    </a:p>
                    <a:p>
                      <a:pPr marL="285750" marR="0" lvl="0" indent="-285750" algn="just" defTabSz="914400" rtl="1" eaLnBrk="1" fontAlgn="auto" latinLnBrk="0" hangingPunct="1">
                        <a:lnSpc>
                          <a:spcPct val="115000"/>
                        </a:lnSpc>
                        <a:spcBef>
                          <a:spcPts val="0"/>
                        </a:spcBef>
                        <a:spcAft>
                          <a:spcPts val="0"/>
                        </a:spcAft>
                        <a:buClrTx/>
                        <a:buSzTx/>
                        <a:buFont typeface="Wingdings" panose="05000000000000000000" pitchFamily="2" charset="2"/>
                        <a:buChar char="§"/>
                        <a:tabLst/>
                        <a:defRPr/>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حدود سلبی قیمت گذاری و نظارت بر رقابتی بودن قیمت­های مصرف­کننده در رابطه با سایر کالاها</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285750" indent="-285750" algn="just" rtl="1">
                        <a:lnSpc>
                          <a:spcPct val="115000"/>
                        </a:lnSpc>
                        <a:spcAft>
                          <a:spcPts val="0"/>
                        </a:spcAft>
                        <a:buFont typeface="Wingdings" panose="05000000000000000000" pitchFamily="2" charset="2"/>
                        <a:buChar char="§"/>
                      </a:pPr>
                      <a:r>
                        <a:rPr lang="fa-IR"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شیر: </a:t>
                      </a: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a:t>
                      </a:r>
                      <a:r>
                        <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 </a:t>
                      </a: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 قیمتهای حمایتی برای مصرف کنندگان</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p>
                      <a:pPr marL="285750" indent="-285750" algn="just" rtl="1">
                        <a:lnSpc>
                          <a:spcPct val="115000"/>
                        </a:lnSpc>
                        <a:spcAft>
                          <a:spcPts val="0"/>
                        </a:spcAft>
                        <a:buFont typeface="Wingdings" panose="05000000000000000000" pitchFamily="2" charset="2"/>
                        <a:buChar char="§"/>
                      </a:pPr>
                      <a:r>
                        <a:rPr lang="fa-IR" sz="1400" b="1"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سایر کالاها: </a:t>
                      </a: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حدود سلبی قیمت گذاری و نظارت بر رقابتی بودن قیمت­های مصرف­کننده</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tc>
                  <a:txBody>
                    <a:bodyPr/>
                    <a:lstStyle/>
                    <a:p>
                      <a:pPr algn="just" rtl="1">
                        <a:lnSpc>
                          <a:spcPct val="115000"/>
                        </a:lnSpc>
                        <a:spcAft>
                          <a:spcPts val="0"/>
                        </a:spcAft>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حدود سلبی قیمت گذاری و نظارت بر رقابتی بودن قیمت­های مصرف­کننده</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134922347"/>
                  </a:ext>
                </a:extLst>
              </a:tr>
              <a:tr h="1416877">
                <a:tc>
                  <a:txBody>
                    <a:bodyPr/>
                    <a:lstStyle/>
                    <a:p>
                      <a:pPr marL="71755" marR="71755" algn="ctr" rtl="1">
                        <a:lnSpc>
                          <a:spcPct val="80000"/>
                        </a:lnSpc>
                        <a:spcAft>
                          <a:spcPts val="0"/>
                        </a:spcAft>
                      </a:pPr>
                      <a:r>
                        <a:rPr lang="fa-IR" sz="1600" kern="1200" dirty="0">
                          <a:solidFill>
                            <a:schemeClr val="tx1"/>
                          </a:solidFill>
                          <a:effectLst/>
                          <a:latin typeface="Calibri" panose="020F0502020204030204" pitchFamily="34" charset="0"/>
                          <a:ea typeface="Calibri" panose="020F0502020204030204" pitchFamily="34" charset="0"/>
                          <a:cs typeface="B Traffic" panose="00000400000000000000" pitchFamily="2" charset="-78"/>
                        </a:rPr>
                        <a:t>تولیدکننده</a:t>
                      </a:r>
                      <a:endParaRPr lang="en-US" sz="1600" kern="1200" dirty="0">
                        <a:solidFill>
                          <a:schemeClr val="tx1"/>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vert="vert"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DFB6"/>
                    </a:solidFill>
                  </a:tcPr>
                </a:tc>
                <a:tc>
                  <a:txBody>
                    <a:bodyPr/>
                    <a:lstStyle/>
                    <a:p>
                      <a:pPr marL="0" lvl="0" indent="0" algn="just" rtl="1">
                        <a:lnSpc>
                          <a:spcPct val="115000"/>
                        </a:lnSpc>
                        <a:spcAft>
                          <a:spcPts val="0"/>
                        </a:spcAft>
                        <a:buClr>
                          <a:srgbClr val="0D0D0D"/>
                        </a:buClr>
                        <a:buFont typeface="Wingdings" panose="05000000000000000000" pitchFamily="2" charset="2"/>
                        <a:buNone/>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انواع قیمتهای حمایتی برای محصولات کشاورزی: </a:t>
                      </a:r>
                    </a:p>
                    <a:p>
                      <a:pPr marL="174625" lvl="0" indent="-174625" algn="just" rtl="1">
                        <a:lnSpc>
                          <a:spcPct val="115000"/>
                        </a:lnSpc>
                        <a:spcAft>
                          <a:spcPts val="0"/>
                        </a:spcAft>
                        <a:buClr>
                          <a:srgbClr val="0D0D0D"/>
                        </a:buClr>
                        <a:buFont typeface="Wingdings" panose="05000000000000000000" pitchFamily="2" charset="2"/>
                        <a:buChar char=""/>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قیمت­های کف حمایتی (</a:t>
                      </a:r>
                      <a:r>
                        <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MPS</a:t>
                      </a: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p>
                      <a:pPr marL="174625" lvl="0" indent="-174625" algn="just" rtl="1">
                        <a:lnSpc>
                          <a:spcPct val="115000"/>
                        </a:lnSpc>
                        <a:spcAft>
                          <a:spcPts val="0"/>
                        </a:spcAft>
                        <a:buClr>
                          <a:srgbClr val="0D0D0D"/>
                        </a:buClr>
                        <a:buFont typeface="Wingdings" panose="05000000000000000000" pitchFamily="2" charset="2"/>
                        <a:buChar char=""/>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قیمت کف اجباری (</a:t>
                      </a:r>
                      <a:r>
                        <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SMP</a:t>
                      </a: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 </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p>
                      <a:pPr marL="174625" lvl="0" indent="-174625" algn="just" rtl="1">
                        <a:lnSpc>
                          <a:spcPct val="115000"/>
                        </a:lnSpc>
                        <a:spcAft>
                          <a:spcPts val="0"/>
                        </a:spcAft>
                        <a:buClr>
                          <a:srgbClr val="0D0D0D"/>
                        </a:buClr>
                        <a:buFont typeface="Wingdings" panose="05000000000000000000" pitchFamily="2" charset="2"/>
                        <a:buChar char=""/>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قیمت شناور مدیریت شده (</a:t>
                      </a:r>
                      <a:r>
                        <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FMP</a:t>
                      </a: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5E8"/>
                    </a:solidFill>
                  </a:tcPr>
                </a:tc>
                <a:tc>
                  <a:txBody>
                    <a:bodyPr/>
                    <a:lstStyle/>
                    <a:p>
                      <a:pPr marL="0" lvl="0" indent="0" algn="just" rtl="1">
                        <a:lnSpc>
                          <a:spcPct val="115000"/>
                        </a:lnSpc>
                        <a:spcAft>
                          <a:spcPts val="0"/>
                        </a:spcAft>
                        <a:buClr>
                          <a:srgbClr val="0D0D0D"/>
                        </a:buClr>
                        <a:buFont typeface="Wingdings" panose="05000000000000000000" pitchFamily="2" charset="2"/>
                        <a:buNone/>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قیمت تضمینی برای محصولات اساسی کشاورزی به ویژه برنج و شالی</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3AB"/>
                    </a:solidFill>
                  </a:tcPr>
                </a:tc>
                <a:tc>
                  <a:txBody>
                    <a:bodyPr/>
                    <a:lstStyle/>
                    <a:p>
                      <a:pPr marL="0" marR="0" lvl="0" indent="0" algn="just" defTabSz="914400" rtl="1" eaLnBrk="1" fontAlgn="auto" latinLnBrk="0" hangingPunct="1">
                        <a:lnSpc>
                          <a:spcPct val="115000"/>
                        </a:lnSpc>
                        <a:spcBef>
                          <a:spcPts val="0"/>
                        </a:spcBef>
                        <a:spcAft>
                          <a:spcPts val="0"/>
                        </a:spcAft>
                        <a:buClrTx/>
                        <a:buSzTx/>
                        <a:buFontTx/>
                        <a:buNone/>
                        <a:tabLst/>
                        <a:defRPr/>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قیمت تضمینی برای محصولات اساسی کشاورزی</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just" rtl="1">
                        <a:lnSpc>
                          <a:spcPct val="115000"/>
                        </a:lnSpc>
                        <a:spcAft>
                          <a:spcPts val="0"/>
                        </a:spcAft>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قیمت­های کف حمایتی برحسب سهمیه­های تولید کشاورزان: برنامه سیاست مشترک (</a:t>
                      </a:r>
                      <a:r>
                        <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CAP</a:t>
                      </a: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tc>
                  <a:txBody>
                    <a:bodyPr/>
                    <a:lstStyle/>
                    <a:p>
                      <a:pPr algn="just" rtl="1">
                        <a:lnSpc>
                          <a:spcPct val="115000"/>
                        </a:lnSpc>
                        <a:spcAft>
                          <a:spcPts val="0"/>
                        </a:spcAft>
                      </a:pPr>
                      <a:r>
                        <a:rPr lang="fa-IR"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rPr>
                        <a:t>تعیین قیمت­های حمایتی تولیدکننده از طریق هیات­های بازاریابی</a:t>
                      </a:r>
                      <a:endParaRPr lang="en-US" sz="1400" b="0" i="0" kern="1200" dirty="0">
                        <a:solidFill>
                          <a:schemeClr val="tx1"/>
                        </a:solidFill>
                        <a:effectLst/>
                        <a:latin typeface="Times New Roman" panose="02020603050405020304" pitchFamily="18" charset="0"/>
                        <a:ea typeface="Times New Roman" panose="02020603050405020304" pitchFamily="18" charset="0"/>
                        <a:cs typeface="B Lotus"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131870094"/>
                  </a:ext>
                </a:extLst>
              </a:tr>
            </a:tbl>
          </a:graphicData>
        </a:graphic>
      </p:graphicFrame>
      <p:sp>
        <p:nvSpPr>
          <p:cNvPr id="25" name="TextBox 24">
            <a:extLst>
              <a:ext uri="{FF2B5EF4-FFF2-40B4-BE49-F238E27FC236}">
                <a16:creationId xmlns:a16="http://schemas.microsoft.com/office/drawing/2014/main" id="{4EBA68C9-5B7A-4718-88D0-35597C2EB408}"/>
              </a:ext>
            </a:extLst>
          </p:cNvPr>
          <p:cNvSpPr txBox="1"/>
          <p:nvPr/>
        </p:nvSpPr>
        <p:spPr>
          <a:xfrm rot="16200000">
            <a:off x="10378683" y="2522734"/>
            <a:ext cx="2795710" cy="461665"/>
          </a:xfrm>
          <a:prstGeom prst="rect">
            <a:avLst/>
          </a:prstGeom>
          <a:solidFill>
            <a:srgbClr val="F8F5E8"/>
          </a:solidFill>
          <a:scene3d>
            <a:camera prst="orthographicFront"/>
            <a:lightRig rig="threePt" dir="t"/>
          </a:scene3d>
          <a:sp3d>
            <a:bevelT/>
          </a:sp3d>
        </p:spPr>
        <p:txBody>
          <a:bodyPr wrap="square" rtlCol="0">
            <a:spAutoFit/>
          </a:bodyPr>
          <a:lstStyle/>
          <a:p>
            <a:pPr algn="ctr" rtl="1"/>
            <a:r>
              <a:rPr lang="fa-IR" sz="2400" dirty="0">
                <a:cs typeface="B Traffic" panose="00000400000000000000" pitchFamily="2" charset="-78"/>
              </a:rPr>
              <a:t>اطلاعات پشتیبان نکته 4</a:t>
            </a:r>
            <a:endParaRPr lang="en-US" sz="2400" dirty="0">
              <a:cs typeface="B Traffic" panose="00000400000000000000" pitchFamily="2" charset="-78"/>
            </a:endParaRPr>
          </a:p>
        </p:txBody>
      </p:sp>
      <p:sp>
        <p:nvSpPr>
          <p:cNvPr id="28" name="Rectangle 27">
            <a:extLst>
              <a:ext uri="{FF2B5EF4-FFF2-40B4-BE49-F238E27FC236}">
                <a16:creationId xmlns:a16="http://schemas.microsoft.com/office/drawing/2014/main" id="{515D868E-0E96-4B39-8F23-DF01438F959C}"/>
              </a:ext>
            </a:extLst>
          </p:cNvPr>
          <p:cNvSpPr/>
          <p:nvPr/>
        </p:nvSpPr>
        <p:spPr>
          <a:xfrm>
            <a:off x="2930011" y="210069"/>
            <a:ext cx="6646607" cy="369332"/>
          </a:xfrm>
          <a:prstGeom prst="rect">
            <a:avLst/>
          </a:prstGeom>
        </p:spPr>
        <p:txBody>
          <a:bodyPr wrap="square">
            <a:spAutoFit/>
          </a:bodyPr>
          <a:lstStyle/>
          <a:p>
            <a:pPr algn="ctr"/>
            <a:r>
              <a:rPr lang="fa-IR" b="1" dirty="0">
                <a:cs typeface="B Traffic" panose="00000400000000000000" pitchFamily="2" charset="-78"/>
              </a:rPr>
              <a:t>8. روشهای مداخله قیمتی دولت در بازار در تجربیات جهانی / ادامه </a:t>
            </a:r>
            <a:endParaRPr lang="en-US" b="1" dirty="0">
              <a:cs typeface="B Traffic" panose="00000400000000000000" pitchFamily="2" charset="-78"/>
            </a:endParaRPr>
          </a:p>
        </p:txBody>
      </p:sp>
      <p:pic>
        <p:nvPicPr>
          <p:cNvPr id="29" name="Picture 3">
            <a:extLst>
              <a:ext uri="{FF2B5EF4-FFF2-40B4-BE49-F238E27FC236}">
                <a16:creationId xmlns:a16="http://schemas.microsoft.com/office/drawing/2014/main" id="{E4B0C16A-EAD0-40B1-A90F-0FD0A9855108}"/>
              </a:ext>
            </a:extLst>
          </p:cNvPr>
          <p:cNvPicPr>
            <a:picLocks noChangeAspect="1" noChangeArrowheads="1"/>
          </p:cNvPicPr>
          <p:nvPr/>
        </p:nvPicPr>
        <p:blipFill rotWithShape="1">
          <a:blip r:embed="rId3" cstate="print"/>
          <a:srcRect b="4896"/>
          <a:stretch/>
        </p:blipFill>
        <p:spPr bwMode="auto">
          <a:xfrm>
            <a:off x="7954336" y="4249690"/>
            <a:ext cx="3519672" cy="2106735"/>
          </a:xfrm>
          <a:prstGeom prst="flowChartManualInput">
            <a:avLst/>
          </a:prstGeom>
          <a:noFill/>
          <a:ln w="9525">
            <a:noFill/>
            <a:miter lim="800000"/>
            <a:headEnd/>
            <a:tailEnd/>
          </a:ln>
          <a:effectLst/>
        </p:spPr>
      </p:pic>
      <p:sp>
        <p:nvSpPr>
          <p:cNvPr id="30" name="Rectangle 29">
            <a:extLst>
              <a:ext uri="{FF2B5EF4-FFF2-40B4-BE49-F238E27FC236}">
                <a16:creationId xmlns:a16="http://schemas.microsoft.com/office/drawing/2014/main" id="{65025F64-5CFE-47F2-B6D0-3BA4FE2791B1}"/>
              </a:ext>
            </a:extLst>
          </p:cNvPr>
          <p:cNvSpPr/>
          <p:nvPr/>
        </p:nvSpPr>
        <p:spPr>
          <a:xfrm>
            <a:off x="7980384" y="6379755"/>
            <a:ext cx="3519673" cy="461665"/>
          </a:xfrm>
          <a:prstGeom prst="rect">
            <a:avLst/>
          </a:prstGeom>
        </p:spPr>
        <p:txBody>
          <a:bodyPr wrap="square">
            <a:spAutoFit/>
          </a:bodyPr>
          <a:lstStyle/>
          <a:p>
            <a:pPr algn="ctr"/>
            <a:r>
              <a:rPr lang="fa-IR" sz="1200" b="1" dirty="0">
                <a:cs typeface="B Traffic" panose="00000400000000000000" pitchFamily="2" charset="-78"/>
              </a:rPr>
              <a:t>لیست قیمت کالاها مربوط به برنامه کنترل قیمتی در مناسبت های تقویمی مالزی</a:t>
            </a:r>
            <a:endParaRPr lang="en-US" sz="1200" b="1" dirty="0">
              <a:cs typeface="B Traffic" panose="00000400000000000000" pitchFamily="2" charset="-78"/>
            </a:endParaRPr>
          </a:p>
        </p:txBody>
      </p:sp>
      <p:pic>
        <p:nvPicPr>
          <p:cNvPr id="31" name="Picture 30">
            <a:extLst>
              <a:ext uri="{FF2B5EF4-FFF2-40B4-BE49-F238E27FC236}">
                <a16:creationId xmlns:a16="http://schemas.microsoft.com/office/drawing/2014/main" id="{4E68DDD6-9AA2-499D-97F4-5C64A68E5939}"/>
              </a:ext>
            </a:extLst>
          </p:cNvPr>
          <p:cNvPicPr>
            <a:picLocks noChangeAspect="1"/>
          </p:cNvPicPr>
          <p:nvPr/>
        </p:nvPicPr>
        <p:blipFill>
          <a:blip r:embed="rId4"/>
          <a:stretch>
            <a:fillRect/>
          </a:stretch>
        </p:blipFill>
        <p:spPr>
          <a:xfrm>
            <a:off x="760048" y="4203038"/>
            <a:ext cx="3493624" cy="2106734"/>
          </a:xfrm>
          <a:prstGeom prst="flowChartManualInput">
            <a:avLst/>
          </a:prstGeom>
        </p:spPr>
      </p:pic>
      <p:sp>
        <p:nvSpPr>
          <p:cNvPr id="32" name="Rectangle 31">
            <a:extLst>
              <a:ext uri="{FF2B5EF4-FFF2-40B4-BE49-F238E27FC236}">
                <a16:creationId xmlns:a16="http://schemas.microsoft.com/office/drawing/2014/main" id="{7A020685-6629-41B1-9BF4-590E5391CF5C}"/>
              </a:ext>
            </a:extLst>
          </p:cNvPr>
          <p:cNvSpPr/>
          <p:nvPr/>
        </p:nvSpPr>
        <p:spPr>
          <a:xfrm>
            <a:off x="662104" y="6379755"/>
            <a:ext cx="3519673" cy="461665"/>
          </a:xfrm>
          <a:prstGeom prst="rect">
            <a:avLst/>
          </a:prstGeom>
        </p:spPr>
        <p:txBody>
          <a:bodyPr wrap="square">
            <a:spAutoFit/>
          </a:bodyPr>
          <a:lstStyle/>
          <a:p>
            <a:pPr algn="ctr"/>
            <a:r>
              <a:rPr lang="fa-IR" sz="1200" b="1" dirty="0">
                <a:cs typeface="B Traffic" panose="00000400000000000000" pitchFamily="2" charset="-78"/>
              </a:rPr>
              <a:t>لیست کالاهای تحت کنترل قیمتی در مناسبت</a:t>
            </a:r>
            <a:r>
              <a:rPr lang="fa-IR" sz="100" b="1" dirty="0">
                <a:cs typeface="B Traffic" panose="00000400000000000000" pitchFamily="2" charset="-78"/>
              </a:rPr>
              <a:t> </a:t>
            </a:r>
            <a:r>
              <a:rPr lang="fa-IR" sz="1200" b="1" dirty="0">
                <a:cs typeface="B Traffic" panose="00000400000000000000" pitchFamily="2" charset="-78"/>
              </a:rPr>
              <a:t>های تقویمی هندوستان</a:t>
            </a:r>
            <a:endParaRPr lang="en-US" sz="1200" b="1" dirty="0">
              <a:cs typeface="B Traffic" panose="00000400000000000000" pitchFamily="2" charset="-78"/>
            </a:endParaRPr>
          </a:p>
        </p:txBody>
      </p:sp>
      <p:sp>
        <p:nvSpPr>
          <p:cNvPr id="11" name="TextBox 10"/>
          <p:cNvSpPr txBox="1"/>
          <p:nvPr/>
        </p:nvSpPr>
        <p:spPr>
          <a:xfrm>
            <a:off x="184630" y="6442611"/>
            <a:ext cx="492370" cy="369332"/>
          </a:xfrm>
          <a:prstGeom prst="rect">
            <a:avLst/>
          </a:prstGeom>
          <a:noFill/>
        </p:spPr>
        <p:txBody>
          <a:bodyPr wrap="square" rtlCol="0">
            <a:spAutoFit/>
          </a:bodyPr>
          <a:lstStyle/>
          <a:p>
            <a:r>
              <a:rPr lang="fa-IR" dirty="0" smtClean="0"/>
              <a:t>15</a:t>
            </a:r>
            <a:endParaRPr lang="en-US" dirty="0"/>
          </a:p>
        </p:txBody>
      </p:sp>
    </p:spTree>
    <p:extLst>
      <p:ext uri="{BB962C8B-B14F-4D97-AF65-F5344CB8AC3E}">
        <p14:creationId xmlns:p14="http://schemas.microsoft.com/office/powerpoint/2010/main" val="3612380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colorTemperature colorTemp="11200"/>
                    </a14:imgEffect>
                    <a14:imgEffect>
                      <a14:saturation sat="33000"/>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graphicFrame>
        <p:nvGraphicFramePr>
          <p:cNvPr id="24" name="Table 23">
            <a:extLst>
              <a:ext uri="{FF2B5EF4-FFF2-40B4-BE49-F238E27FC236}">
                <a16:creationId xmlns:a16="http://schemas.microsoft.com/office/drawing/2014/main" id="{52DAF11D-F1E3-4CEF-8BF9-20646CCAEBAD}"/>
              </a:ext>
            </a:extLst>
          </p:cNvPr>
          <p:cNvGraphicFramePr>
            <a:graphicFrameLocks noGrp="1"/>
          </p:cNvGraphicFramePr>
          <p:nvPr>
            <p:extLst>
              <p:ext uri="{D42A27DB-BD31-4B8C-83A1-F6EECF244321}">
                <p14:modId xmlns:p14="http://schemas.microsoft.com/office/powerpoint/2010/main" val="3806395015"/>
              </p:ext>
            </p:extLst>
          </p:nvPr>
        </p:nvGraphicFramePr>
        <p:xfrm>
          <a:off x="7891004" y="795798"/>
          <a:ext cx="3383212" cy="2633202"/>
        </p:xfrm>
        <a:graphic>
          <a:graphicData uri="http://schemas.openxmlformats.org/drawingml/2006/table">
            <a:tbl>
              <a:tblPr rtl="1" firstRow="1" firstCol="1" bandRow="1"/>
              <a:tblGrid>
                <a:gridCol w="3383212">
                  <a:extLst>
                    <a:ext uri="{9D8B030D-6E8A-4147-A177-3AD203B41FA5}">
                      <a16:colId xmlns:a16="http://schemas.microsoft.com/office/drawing/2014/main" val="1884018143"/>
                    </a:ext>
                  </a:extLst>
                </a:gridCol>
              </a:tblGrid>
              <a:tr h="421252">
                <a:tc>
                  <a:txBody>
                    <a:bodyPr/>
                    <a:lstStyle/>
                    <a:p>
                      <a:pPr algn="ctr"/>
                      <a:r>
                        <a:rPr lang="ar-SA" sz="1800" b="1"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هندوستان</a:t>
                      </a:r>
                      <a:endParaRPr lang="en-US" sz="1800" dirty="0">
                        <a:solidFill>
                          <a:schemeClr val="tx1">
                            <a:lumMod val="95000"/>
                            <a:lumOff val="5000"/>
                          </a:schemeClr>
                        </a:solidFill>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7DFB6"/>
                    </a:solidFill>
                  </a:tcPr>
                </a:tc>
                <a:extLst>
                  <a:ext uri="{0D108BD9-81ED-4DB2-BD59-A6C34878D82A}">
                    <a16:rowId xmlns:a16="http://schemas.microsoft.com/office/drawing/2014/main" val="2010281469"/>
                  </a:ext>
                </a:extLst>
              </a:tr>
              <a:tr h="2211950">
                <a:tc>
                  <a:txBody>
                    <a:bodyPr/>
                    <a:lstStyle/>
                    <a:p>
                      <a:pPr marL="285750" lvl="0" indent="-285750" algn="just" defTabSz="914400" rtl="1" eaLnBrk="1" latinLnBrk="0" hangingPunct="1">
                        <a:lnSpc>
                          <a:spcPct val="100000"/>
                        </a:lnSpc>
                        <a:spcAft>
                          <a:spcPts val="0"/>
                        </a:spcAft>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استفاده از یک نظام سه سطحی توزیع با تأکید بر شبکه انبارهای توزیعی، توسعه بخش مدرن با تأکید بر جذب سرمایه‌گذاری خارجی </a:t>
                      </a:r>
                      <a:endParaRPr lang="fa-IR"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lnSpc>
                          <a:spcPct val="100000"/>
                        </a:lnSpc>
                        <a:spcAft>
                          <a:spcPts val="0"/>
                        </a:spcAft>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اعمال برخی محدودیت</a:t>
                      </a:r>
                      <a:r>
                        <a:rPr lang="en-US" sz="1600" kern="1200" dirty="0">
                          <a:solidFill>
                            <a:schemeClr val="tx1"/>
                          </a:solidFill>
                          <a:effectLst/>
                          <a:latin typeface="+mn-lt"/>
                          <a:ea typeface="+mn-ea"/>
                          <a:cs typeface="B Nazanin" panose="00000400000000000000" pitchFamily="2" charset="-78"/>
                        </a:rPr>
                        <a:t>­</a:t>
                      </a:r>
                      <a:r>
                        <a:rPr lang="ar-SA" sz="1600" kern="1200" dirty="0">
                          <a:solidFill>
                            <a:schemeClr val="tx1"/>
                          </a:solidFill>
                          <a:effectLst/>
                          <a:latin typeface="+mn-lt"/>
                          <a:ea typeface="+mn-ea"/>
                          <a:cs typeface="B Nazanin" panose="00000400000000000000" pitchFamily="2" charset="-78"/>
                        </a:rPr>
                        <a:t>ها در مسیر توسعه بخش مدرن با هدف حفاظت از بخش سنتی</a:t>
                      </a:r>
                      <a:endParaRPr lang="fa-IR"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lnSpc>
                          <a:spcPct val="100000"/>
                        </a:lnSpc>
                        <a:spcAft>
                          <a:spcPts val="0"/>
                        </a:spcAft>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توانمندسازی و تشویق واحدهای سنتی برای پیوستن به بخش سازمان‌یافته</a:t>
                      </a:r>
                      <a:endParaRPr lang="fa-IR"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lnSpc>
                          <a:spcPct val="100000"/>
                        </a:lnSpc>
                        <a:spcAft>
                          <a:spcPts val="0"/>
                        </a:spcAft>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ضابطه</a:t>
                      </a:r>
                      <a:r>
                        <a:rPr lang="en-US" sz="1600" kern="1200" dirty="0">
                          <a:solidFill>
                            <a:schemeClr val="tx1"/>
                          </a:solidFill>
                          <a:effectLst/>
                          <a:latin typeface="+mn-lt"/>
                          <a:ea typeface="+mn-ea"/>
                          <a:cs typeface="B Nazanin" panose="00000400000000000000" pitchFamily="2" charset="-78"/>
                        </a:rPr>
                        <a:t>­</a:t>
                      </a:r>
                      <a:r>
                        <a:rPr lang="ar-SA" sz="1600" kern="1200" dirty="0">
                          <a:solidFill>
                            <a:schemeClr val="tx1"/>
                          </a:solidFill>
                          <a:effectLst/>
                          <a:latin typeface="+mn-lt"/>
                          <a:ea typeface="+mn-ea"/>
                          <a:cs typeface="B Nazanin" panose="00000400000000000000" pitchFamily="2" charset="-78"/>
                        </a:rPr>
                        <a:t>مندکردن فعالیت واحدهای بسیار سنتی (دست‌فروش‌ها و دوره‌گردها) </a:t>
                      </a:r>
                      <a:endParaRPr lang="en-US" sz="1600" kern="1200" dirty="0">
                        <a:solidFill>
                          <a:schemeClr val="tx1"/>
                        </a:solidFill>
                        <a:effectLst/>
                        <a:latin typeface="+mn-lt"/>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8F5E8"/>
                    </a:solidFill>
                  </a:tcPr>
                </a:tc>
                <a:extLst>
                  <a:ext uri="{0D108BD9-81ED-4DB2-BD59-A6C34878D82A}">
                    <a16:rowId xmlns:a16="http://schemas.microsoft.com/office/drawing/2014/main" val="4134922347"/>
                  </a:ext>
                </a:extLst>
              </a:tr>
            </a:tbl>
          </a:graphicData>
        </a:graphic>
      </p:graphicFrame>
      <p:sp>
        <p:nvSpPr>
          <p:cNvPr id="9" name="Title 1">
            <a:extLst>
              <a:ext uri="{FF2B5EF4-FFF2-40B4-BE49-F238E27FC236}">
                <a16:creationId xmlns:a16="http://schemas.microsoft.com/office/drawing/2014/main" id="{A021D4DA-0769-46CB-9A20-6E360FECBE55}"/>
              </a:ext>
            </a:extLst>
          </p:cNvPr>
          <p:cNvSpPr txBox="1">
            <a:spLocks/>
          </p:cNvSpPr>
          <p:nvPr/>
        </p:nvSpPr>
        <p:spPr>
          <a:xfrm>
            <a:off x="0" y="197395"/>
            <a:ext cx="12192000" cy="424066"/>
          </a:xfrm>
          <a:prstGeom prst="rect">
            <a:avLst/>
          </a:prstGeom>
          <a:ln>
            <a:solidFill>
              <a:schemeClr val="accent4">
                <a:lumMod val="50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fa-IR" sz="1600" b="1" dirty="0">
                <a:solidFill>
                  <a:schemeClr val="tx1">
                    <a:lumMod val="95000"/>
                    <a:lumOff val="5000"/>
                  </a:schemeClr>
                </a:solidFill>
                <a:cs typeface="B Traffic" panose="00000400000000000000" pitchFamily="2" charset="-78"/>
              </a:rPr>
              <a:t>9. </a:t>
            </a:r>
            <a:r>
              <a:rPr lang="fa-IR" sz="1600" b="1" dirty="0" smtClean="0">
                <a:solidFill>
                  <a:schemeClr val="tx1">
                    <a:lumMod val="95000"/>
                    <a:lumOff val="5000"/>
                  </a:schemeClr>
                </a:solidFill>
                <a:cs typeface="B Traffic" panose="00000400000000000000" pitchFamily="2" charset="-78"/>
              </a:rPr>
              <a:t>ابزارهای ایجاد تحول </a:t>
            </a:r>
            <a:r>
              <a:rPr lang="fa-IR" sz="1600" b="1" dirty="0">
                <a:solidFill>
                  <a:schemeClr val="tx1">
                    <a:lumMod val="95000"/>
                    <a:lumOff val="5000"/>
                  </a:schemeClr>
                </a:solidFill>
                <a:cs typeface="B Traffic" panose="00000400000000000000" pitchFamily="2" charset="-78"/>
              </a:rPr>
              <a:t>در </a:t>
            </a:r>
            <a:r>
              <a:rPr lang="fa-IR" sz="1600" b="1" dirty="0" smtClean="0">
                <a:solidFill>
                  <a:schemeClr val="tx1">
                    <a:lumMod val="95000"/>
                    <a:lumOff val="5000"/>
                  </a:schemeClr>
                </a:solidFill>
                <a:cs typeface="B Traffic" panose="00000400000000000000" pitchFamily="2" charset="-78"/>
              </a:rPr>
              <a:t>ساختار توزیع </a:t>
            </a:r>
            <a:r>
              <a:rPr lang="fa-IR" sz="1600" b="1" dirty="0">
                <a:solidFill>
                  <a:schemeClr val="tx1">
                    <a:lumMod val="95000"/>
                    <a:lumOff val="5000"/>
                  </a:schemeClr>
                </a:solidFill>
                <a:cs typeface="B Traffic" panose="00000400000000000000" pitchFamily="2" charset="-78"/>
              </a:rPr>
              <a:t>کشورهای </a:t>
            </a:r>
            <a:r>
              <a:rPr lang="fa-IR" sz="1600" b="1" dirty="0" smtClean="0">
                <a:solidFill>
                  <a:schemeClr val="tx1">
                    <a:lumMod val="95000"/>
                    <a:lumOff val="5000"/>
                  </a:schemeClr>
                </a:solidFill>
                <a:cs typeface="B Traffic" panose="00000400000000000000" pitchFamily="2" charset="-78"/>
              </a:rPr>
              <a:t>منتخب (در مرحله «توزیع در حال ظهور») </a:t>
            </a:r>
            <a:endParaRPr lang="en-US" sz="1600" dirty="0">
              <a:solidFill>
                <a:schemeClr val="tx1">
                  <a:lumMod val="95000"/>
                  <a:lumOff val="5000"/>
                </a:schemeClr>
              </a:solidFill>
              <a:cs typeface="B Traffic" panose="00000400000000000000" pitchFamily="2" charset="-78"/>
            </a:endParaRPr>
          </a:p>
        </p:txBody>
      </p:sp>
      <p:graphicFrame>
        <p:nvGraphicFramePr>
          <p:cNvPr id="8" name="Table 7">
            <a:extLst>
              <a:ext uri="{FF2B5EF4-FFF2-40B4-BE49-F238E27FC236}">
                <a16:creationId xmlns:a16="http://schemas.microsoft.com/office/drawing/2014/main" id="{F5D313D1-4F2A-4532-90DC-2A5648BFB6C3}"/>
              </a:ext>
            </a:extLst>
          </p:cNvPr>
          <p:cNvGraphicFramePr>
            <a:graphicFrameLocks noGrp="1"/>
          </p:cNvGraphicFramePr>
          <p:nvPr>
            <p:extLst>
              <p:ext uri="{D42A27DB-BD31-4B8C-83A1-F6EECF244321}">
                <p14:modId xmlns:p14="http://schemas.microsoft.com/office/powerpoint/2010/main" val="3023029434"/>
              </p:ext>
            </p:extLst>
          </p:nvPr>
        </p:nvGraphicFramePr>
        <p:xfrm>
          <a:off x="4419464" y="787268"/>
          <a:ext cx="3383212" cy="2633202"/>
        </p:xfrm>
        <a:graphic>
          <a:graphicData uri="http://schemas.openxmlformats.org/drawingml/2006/table">
            <a:tbl>
              <a:tblPr rtl="1" firstRow="1" firstCol="1" bandRow="1"/>
              <a:tblGrid>
                <a:gridCol w="3383212">
                  <a:extLst>
                    <a:ext uri="{9D8B030D-6E8A-4147-A177-3AD203B41FA5}">
                      <a16:colId xmlns:a16="http://schemas.microsoft.com/office/drawing/2014/main" val="1640091729"/>
                    </a:ext>
                  </a:extLst>
                </a:gridCol>
              </a:tblGrid>
              <a:tr h="421252">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مالزی</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6125"/>
                    </a:solidFill>
                  </a:tcPr>
                </a:tc>
                <a:extLst>
                  <a:ext uri="{0D108BD9-81ED-4DB2-BD59-A6C34878D82A}">
                    <a16:rowId xmlns:a16="http://schemas.microsoft.com/office/drawing/2014/main" val="1706440255"/>
                  </a:ext>
                </a:extLst>
              </a:tr>
              <a:tr h="2211950">
                <a:tc>
                  <a:txBody>
                    <a:bodyPr/>
                    <a:lstStyle/>
                    <a:p>
                      <a:pPr marL="285750" lvl="0" indent="-285750" algn="just" defTabSz="914400" rtl="1" eaLnBrk="1" latinLnBrk="0" hangingPunct="1">
                        <a:buFont typeface="Wingdings" panose="05000000000000000000" pitchFamily="2" charset="2"/>
                        <a:buChar char="§"/>
                      </a:pPr>
                      <a:r>
                        <a:rPr lang="fa-IR" sz="1600" kern="1200" dirty="0">
                          <a:solidFill>
                            <a:schemeClr val="tx1"/>
                          </a:solidFill>
                          <a:effectLst/>
                          <a:latin typeface="+mn-lt"/>
                          <a:ea typeface="+mn-ea"/>
                          <a:cs typeface="B Nazanin" panose="00000400000000000000" pitchFamily="2" charset="-78"/>
                        </a:rPr>
                        <a:t>اجرای برنامه­های واگذاری واحدهای بزرگ توزیعی دولتی</a:t>
                      </a:r>
                      <a:endParaRPr lang="en-US"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buFont typeface="Wingdings" panose="05000000000000000000" pitchFamily="2" charset="2"/>
                        <a:buChar char="§"/>
                      </a:pPr>
                      <a:r>
                        <a:rPr lang="fa-IR" sz="1600" kern="1200" dirty="0">
                          <a:solidFill>
                            <a:schemeClr val="tx1"/>
                          </a:solidFill>
                          <a:effectLst/>
                          <a:latin typeface="+mn-lt"/>
                          <a:ea typeface="+mn-ea"/>
                          <a:cs typeface="B Nazanin" panose="00000400000000000000" pitchFamily="2" charset="-78"/>
                        </a:rPr>
                        <a:t>تسهیل فرایند ورود سرمایه­گذاران خارجی در بخش مدرن</a:t>
                      </a:r>
                      <a:endParaRPr lang="en-US"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buFont typeface="Wingdings" panose="05000000000000000000" pitchFamily="2" charset="2"/>
                        <a:buChar char="§"/>
                      </a:pPr>
                      <a:r>
                        <a:rPr lang="fa-IR" sz="1600" kern="1200" dirty="0">
                          <a:solidFill>
                            <a:schemeClr val="tx1"/>
                          </a:solidFill>
                          <a:effectLst/>
                          <a:latin typeface="+mn-lt"/>
                          <a:ea typeface="+mn-ea"/>
                          <a:cs typeface="B Nazanin" panose="00000400000000000000" pitchFamily="2" charset="-78"/>
                        </a:rPr>
                        <a:t>استفاده از ظرفیت بخش مدرن برای حمایت از بخش سنتی</a:t>
                      </a:r>
                      <a:endParaRPr lang="en-US"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buFont typeface="Wingdings" panose="05000000000000000000" pitchFamily="2" charset="2"/>
                        <a:buChar char="§"/>
                      </a:pPr>
                      <a:r>
                        <a:rPr lang="fa-IR" sz="1600" kern="1200" dirty="0">
                          <a:solidFill>
                            <a:schemeClr val="tx1"/>
                          </a:solidFill>
                          <a:effectLst/>
                          <a:latin typeface="+mn-lt"/>
                          <a:ea typeface="+mn-ea"/>
                          <a:cs typeface="B Nazanin" panose="00000400000000000000" pitchFamily="2" charset="-78"/>
                        </a:rPr>
                        <a:t>اجرای برنامه منسجم تحول در نظام توزیع از سوی دولت</a:t>
                      </a:r>
                      <a:endParaRPr lang="en-US"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buFont typeface="Wingdings" panose="05000000000000000000" pitchFamily="2" charset="2"/>
                        <a:buChar char="§"/>
                      </a:pPr>
                      <a:r>
                        <a:rPr lang="fa-IR" sz="1600" kern="1200" dirty="0">
                          <a:solidFill>
                            <a:schemeClr val="tx1"/>
                          </a:solidFill>
                          <a:effectLst/>
                          <a:latin typeface="+mn-lt"/>
                          <a:ea typeface="+mn-ea"/>
                          <a:cs typeface="B Nazanin" panose="00000400000000000000" pitchFamily="2" charset="-78"/>
                        </a:rPr>
                        <a:t>حمایت از صادراتی شدن واحدهای توزیعی مدرن</a:t>
                      </a:r>
                      <a:endParaRPr lang="en-US" sz="1600" kern="1200" dirty="0">
                        <a:solidFill>
                          <a:schemeClr val="tx1"/>
                        </a:solidFill>
                        <a:effectLst/>
                        <a:latin typeface="+mn-lt"/>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3AB"/>
                    </a:solidFill>
                  </a:tcPr>
                </a:tc>
                <a:extLst>
                  <a:ext uri="{0D108BD9-81ED-4DB2-BD59-A6C34878D82A}">
                    <a16:rowId xmlns:a16="http://schemas.microsoft.com/office/drawing/2014/main" val="1868908608"/>
                  </a:ext>
                </a:extLst>
              </a:tr>
            </a:tbl>
          </a:graphicData>
        </a:graphic>
      </p:graphicFrame>
      <p:graphicFrame>
        <p:nvGraphicFramePr>
          <p:cNvPr id="10" name="Table 9">
            <a:extLst>
              <a:ext uri="{FF2B5EF4-FFF2-40B4-BE49-F238E27FC236}">
                <a16:creationId xmlns:a16="http://schemas.microsoft.com/office/drawing/2014/main" id="{18A92453-19BB-4455-9529-9822B9E825D2}"/>
              </a:ext>
            </a:extLst>
          </p:cNvPr>
          <p:cNvGraphicFramePr>
            <a:graphicFrameLocks noGrp="1"/>
          </p:cNvGraphicFramePr>
          <p:nvPr>
            <p:extLst>
              <p:ext uri="{D42A27DB-BD31-4B8C-83A1-F6EECF244321}">
                <p14:modId xmlns:p14="http://schemas.microsoft.com/office/powerpoint/2010/main" val="3953915678"/>
              </p:ext>
            </p:extLst>
          </p:nvPr>
        </p:nvGraphicFramePr>
        <p:xfrm>
          <a:off x="245804" y="787268"/>
          <a:ext cx="4085331" cy="2633202"/>
        </p:xfrm>
        <a:graphic>
          <a:graphicData uri="http://schemas.openxmlformats.org/drawingml/2006/table">
            <a:tbl>
              <a:tblPr rtl="1" firstRow="1" firstCol="1" bandRow="1"/>
              <a:tblGrid>
                <a:gridCol w="4085331">
                  <a:extLst>
                    <a:ext uri="{9D8B030D-6E8A-4147-A177-3AD203B41FA5}">
                      <a16:colId xmlns:a16="http://schemas.microsoft.com/office/drawing/2014/main" val="882486711"/>
                    </a:ext>
                  </a:extLst>
                </a:gridCol>
              </a:tblGrid>
              <a:tr h="421252">
                <a:tc>
                  <a:txBody>
                    <a:bodyPr/>
                    <a:lstStyle/>
                    <a:p>
                      <a:pPr algn="ctr" rtl="1">
                        <a:lnSpc>
                          <a:spcPct val="107000"/>
                        </a:lnSpc>
                        <a:spcAft>
                          <a:spcPts val="0"/>
                        </a:spcAft>
                      </a:pPr>
                      <a:r>
                        <a:rPr lang="ar-SA"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ترکیه</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787813564"/>
                  </a:ext>
                </a:extLst>
              </a:tr>
              <a:tr h="2211950">
                <a:tc>
                  <a:txBody>
                    <a:bodyPr/>
                    <a:lstStyle/>
                    <a:p>
                      <a:pPr marL="285750" lvl="0" indent="-285750" algn="just" defTabSz="914400" rtl="1" eaLnBrk="1" latinLnBrk="0" hangingPunct="1">
                        <a:lnSpc>
                          <a:spcPct val="100000"/>
                        </a:lnSpc>
                        <a:spcAft>
                          <a:spcPts val="0"/>
                        </a:spcAft>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همکاری دولت و شهرداری ترکیه با میگروس </a:t>
                      </a:r>
                      <a:r>
                        <a:rPr lang="fa-IR" sz="1600" kern="1200" dirty="0">
                          <a:solidFill>
                            <a:schemeClr val="tx1"/>
                          </a:solidFill>
                          <a:effectLst/>
                          <a:latin typeface="+mn-lt"/>
                          <a:ea typeface="+mn-ea"/>
                          <a:cs typeface="B Nazanin" panose="00000400000000000000" pitchFamily="2" charset="-78"/>
                        </a:rPr>
                        <a:t>جهت </a:t>
                      </a:r>
                      <a:r>
                        <a:rPr lang="ar-SA" sz="1600" kern="1200" dirty="0">
                          <a:solidFill>
                            <a:schemeClr val="tx1"/>
                          </a:solidFill>
                          <a:effectLst/>
                          <a:latin typeface="+mn-lt"/>
                          <a:ea typeface="+mn-ea"/>
                          <a:cs typeface="B Nazanin" panose="00000400000000000000" pitchFamily="2" charset="-78"/>
                        </a:rPr>
                        <a:t>ترویج دانش و فناوری مرتبط با حوزه فروشگاهی و خرده­فروشی </a:t>
                      </a:r>
                      <a:endParaRPr lang="fa-IR"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lnSpc>
                          <a:spcPct val="100000"/>
                        </a:lnSpc>
                        <a:spcAft>
                          <a:spcPts val="0"/>
                        </a:spcAft>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ایجاد فروشگاه‌های زنجیره­ای تعاونی از سوی دولت‌های محلی و فعالیت آن بر اساس استانداردهای میگروس </a:t>
                      </a:r>
                      <a:endParaRPr lang="fa-IR"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lnSpc>
                          <a:spcPct val="100000"/>
                        </a:lnSpc>
                        <a:spcAft>
                          <a:spcPts val="0"/>
                        </a:spcAft>
                        <a:buFont typeface="Wingdings" panose="05000000000000000000" pitchFamily="2" charset="2"/>
                        <a:buChar char="§"/>
                      </a:pPr>
                      <a:r>
                        <a:rPr lang="fa-IR" sz="1600" kern="1200" dirty="0">
                          <a:solidFill>
                            <a:schemeClr val="tx1"/>
                          </a:solidFill>
                          <a:effectLst/>
                          <a:latin typeface="+mn-lt"/>
                          <a:ea typeface="+mn-ea"/>
                          <a:cs typeface="B Nazanin" panose="00000400000000000000" pitchFamily="2" charset="-78"/>
                        </a:rPr>
                        <a:t>تغییر چارچوب همکاری با میگروس </a:t>
                      </a:r>
                      <a:r>
                        <a:rPr lang="ar-SA" sz="1600" kern="1200" dirty="0">
                          <a:solidFill>
                            <a:schemeClr val="tx1"/>
                          </a:solidFill>
                          <a:effectLst/>
                          <a:latin typeface="+mn-lt"/>
                          <a:ea typeface="+mn-ea"/>
                          <a:cs typeface="B Nazanin" panose="00000400000000000000" pitchFamily="2" charset="-78"/>
                        </a:rPr>
                        <a:t>از سرمایه‌گذاری مشترک به فرانچایز و ایجاد فروشگاه­های زنجیره­ای عمده­فروشی تعاونی توسط دولت محلی</a:t>
                      </a:r>
                      <a:endParaRPr lang="fa-IR"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lnSpc>
                          <a:spcPct val="100000"/>
                        </a:lnSpc>
                        <a:spcAft>
                          <a:spcPts val="0"/>
                        </a:spcAft>
                        <a:buFont typeface="Wingdings" panose="05000000000000000000" pitchFamily="2" charset="2"/>
                        <a:buChar char="§"/>
                      </a:pPr>
                      <a:r>
                        <a:rPr lang="fa-IR" sz="1600" kern="1200" dirty="0">
                          <a:solidFill>
                            <a:schemeClr val="tx1"/>
                          </a:solidFill>
                          <a:effectLst/>
                          <a:latin typeface="+mn-lt"/>
                          <a:ea typeface="+mn-ea"/>
                          <a:cs typeface="B Nazanin" panose="00000400000000000000" pitchFamily="2" charset="-78"/>
                        </a:rPr>
                        <a:t>آزادسازی فضای بازار جهت حضور تعداد بیشتری از خارجیان </a:t>
                      </a:r>
                      <a:endParaRPr lang="en-US" sz="1600" kern="1200" dirty="0">
                        <a:solidFill>
                          <a:schemeClr val="tx1"/>
                        </a:solidFill>
                        <a:effectLst/>
                        <a:latin typeface="+mn-lt"/>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98635856"/>
                  </a:ext>
                </a:extLst>
              </a:tr>
            </a:tbl>
          </a:graphicData>
        </a:graphic>
      </p:graphicFrame>
      <p:graphicFrame>
        <p:nvGraphicFramePr>
          <p:cNvPr id="12" name="Table 11">
            <a:extLst>
              <a:ext uri="{FF2B5EF4-FFF2-40B4-BE49-F238E27FC236}">
                <a16:creationId xmlns:a16="http://schemas.microsoft.com/office/drawing/2014/main" id="{AD99E742-5295-4521-9F7F-AF7B54F616E4}"/>
              </a:ext>
            </a:extLst>
          </p:cNvPr>
          <p:cNvGraphicFramePr>
            <a:graphicFrameLocks noGrp="1"/>
          </p:cNvGraphicFramePr>
          <p:nvPr>
            <p:extLst>
              <p:ext uri="{D42A27DB-BD31-4B8C-83A1-F6EECF244321}">
                <p14:modId xmlns:p14="http://schemas.microsoft.com/office/powerpoint/2010/main" val="1956977278"/>
              </p:ext>
            </p:extLst>
          </p:nvPr>
        </p:nvGraphicFramePr>
        <p:xfrm>
          <a:off x="4419464" y="3720747"/>
          <a:ext cx="3383212" cy="2633202"/>
        </p:xfrm>
        <a:graphic>
          <a:graphicData uri="http://schemas.openxmlformats.org/drawingml/2006/table">
            <a:tbl>
              <a:tblPr rtl="1" firstRow="1" firstCol="1" bandRow="1"/>
              <a:tblGrid>
                <a:gridCol w="3383212">
                  <a:extLst>
                    <a:ext uri="{9D8B030D-6E8A-4147-A177-3AD203B41FA5}">
                      <a16:colId xmlns:a16="http://schemas.microsoft.com/office/drawing/2014/main" val="3124811053"/>
                    </a:ext>
                  </a:extLst>
                </a:gridCol>
              </a:tblGrid>
              <a:tr h="421252">
                <a:tc>
                  <a:txBody>
                    <a:bodyPr/>
                    <a:lstStyle/>
                    <a:p>
                      <a:pPr algn="ctr" rtl="1">
                        <a:lnSpc>
                          <a:spcPct val="107000"/>
                        </a:lnSpc>
                        <a:spcAft>
                          <a:spcPts val="0"/>
                        </a:spcAft>
                      </a:pPr>
                      <a:r>
                        <a:rPr lang="fa-IR"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استرالیا </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4051418505"/>
                  </a:ext>
                </a:extLst>
              </a:tr>
              <a:tr h="2211950">
                <a:tc>
                  <a:txBody>
                    <a:bodyPr/>
                    <a:lstStyle/>
                    <a:p>
                      <a:pPr marL="285750" lvl="0" indent="-285750" algn="just" rtl="1">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حمایت از بخش سازمان­یافته با سخت­تر کردن فضای توسعه خرده­فروشان مدرن بزرگ (با اعمال قید ساعت کاری و محدودیت‌های مربوط به استفاده از فضای شهری) </a:t>
                      </a:r>
                      <a:endParaRPr lang="fa-IR" sz="1600" kern="1200" dirty="0">
                        <a:solidFill>
                          <a:schemeClr val="tx1"/>
                        </a:solidFill>
                        <a:effectLst/>
                        <a:latin typeface="+mn-lt"/>
                        <a:ea typeface="+mn-ea"/>
                        <a:cs typeface="B Nazanin" panose="00000400000000000000" pitchFamily="2" charset="-78"/>
                      </a:endParaRPr>
                    </a:p>
                    <a:p>
                      <a:pPr marL="285750" lvl="0" indent="-285750" algn="just" rtl="1">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 ایجاد انگیزه برای زنجیره­سازی واحدهای کوچک ذیل واحدهای بزرگ</a:t>
                      </a:r>
                      <a:endParaRPr lang="en-US" sz="1600" kern="1200" dirty="0">
                        <a:solidFill>
                          <a:schemeClr val="tx1"/>
                        </a:solidFill>
                        <a:effectLst/>
                        <a:latin typeface="+mn-lt"/>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559172872"/>
                  </a:ext>
                </a:extLst>
              </a:tr>
            </a:tbl>
          </a:graphicData>
        </a:graphic>
      </p:graphicFrame>
      <p:graphicFrame>
        <p:nvGraphicFramePr>
          <p:cNvPr id="13" name="Table 12">
            <a:extLst>
              <a:ext uri="{FF2B5EF4-FFF2-40B4-BE49-F238E27FC236}">
                <a16:creationId xmlns:a16="http://schemas.microsoft.com/office/drawing/2014/main" id="{2E314CD2-2F20-4BA7-ADA8-84F4CA328F27}"/>
              </a:ext>
            </a:extLst>
          </p:cNvPr>
          <p:cNvGraphicFramePr>
            <a:graphicFrameLocks noGrp="1"/>
          </p:cNvGraphicFramePr>
          <p:nvPr>
            <p:extLst>
              <p:ext uri="{D42A27DB-BD31-4B8C-83A1-F6EECF244321}">
                <p14:modId xmlns:p14="http://schemas.microsoft.com/office/powerpoint/2010/main" val="3748578442"/>
              </p:ext>
            </p:extLst>
          </p:nvPr>
        </p:nvGraphicFramePr>
        <p:xfrm>
          <a:off x="7891005" y="3720747"/>
          <a:ext cx="3383212" cy="2633202"/>
        </p:xfrm>
        <a:graphic>
          <a:graphicData uri="http://schemas.openxmlformats.org/drawingml/2006/table">
            <a:tbl>
              <a:tblPr rtl="1" firstRow="1" firstCol="1" bandRow="1"/>
              <a:tblGrid>
                <a:gridCol w="3383212">
                  <a:extLst>
                    <a:ext uri="{9D8B030D-6E8A-4147-A177-3AD203B41FA5}">
                      <a16:colId xmlns:a16="http://schemas.microsoft.com/office/drawing/2014/main" val="925220822"/>
                    </a:ext>
                  </a:extLst>
                </a:gridCol>
              </a:tblGrid>
              <a:tr h="421252">
                <a:tc>
                  <a:txBody>
                    <a:bodyPr/>
                    <a:lstStyle/>
                    <a:p>
                      <a:pPr algn="ctr" rtl="1">
                        <a:lnSpc>
                          <a:spcPct val="107000"/>
                        </a:lnSpc>
                        <a:spcAft>
                          <a:spcPts val="0"/>
                        </a:spcAft>
                      </a:pPr>
                      <a:r>
                        <a:rPr lang="fa-IR"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rPr>
                        <a:t>آلمان </a:t>
                      </a:r>
                      <a:endParaRPr lang="en-US" sz="1800" b="1" kern="1200" dirty="0">
                        <a:solidFill>
                          <a:schemeClr val="tx1">
                            <a:lumMod val="95000"/>
                            <a:lumOff val="5000"/>
                          </a:schemeClr>
                        </a:solidFill>
                        <a:effectLst/>
                        <a:latin typeface="Calibri" panose="020F0502020204030204" pitchFamily="34" charset="0"/>
                        <a:ea typeface="Calibri" panose="020F0502020204030204" pitchFamily="34" charset="0"/>
                        <a:cs typeface="B Traffic" panose="00000400000000000000" pitchFamily="2" charset="-78"/>
                      </a:endParaRPr>
                    </a:p>
                  </a:txBody>
                  <a:tcPr marL="33449" marR="33449"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780770200"/>
                  </a:ext>
                </a:extLst>
              </a:tr>
              <a:tr h="2211950">
                <a:tc>
                  <a:txBody>
                    <a:bodyPr/>
                    <a:lstStyle/>
                    <a:p>
                      <a:pPr marL="285750" lvl="0" indent="-285750" algn="just" defTabSz="914400" rtl="1" eaLnBrk="1" latinLnBrk="0" hangingPunct="1">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اعمال انواع سخت­گیری­ها در برابر بخش مدرن </a:t>
                      </a:r>
                      <a:r>
                        <a:rPr lang="fa-IR" sz="1600" kern="1200" dirty="0">
                          <a:solidFill>
                            <a:schemeClr val="tx1"/>
                          </a:solidFill>
                          <a:effectLst/>
                          <a:latin typeface="+mn-lt"/>
                          <a:ea typeface="+mn-ea"/>
                          <a:cs typeface="B Nazanin" panose="00000400000000000000" pitchFamily="2" charset="-78"/>
                        </a:rPr>
                        <a:t>به منظور تجدید قوا در</a:t>
                      </a:r>
                      <a:r>
                        <a:rPr lang="ar-SA" sz="1600" kern="1200" dirty="0">
                          <a:solidFill>
                            <a:schemeClr val="tx1"/>
                          </a:solidFill>
                          <a:effectLst/>
                          <a:latin typeface="+mn-lt"/>
                          <a:ea typeface="+mn-ea"/>
                          <a:cs typeface="B Nazanin" panose="00000400000000000000" pitchFamily="2" charset="-78"/>
                        </a:rPr>
                        <a:t> بخش سنتی در دوره زمانی </a:t>
                      </a:r>
                      <a:r>
                        <a:rPr lang="ar-SA" sz="1600" kern="1200" dirty="0" smtClean="0">
                          <a:solidFill>
                            <a:schemeClr val="tx1"/>
                          </a:solidFill>
                          <a:effectLst/>
                          <a:latin typeface="+mn-lt"/>
                          <a:ea typeface="+mn-ea"/>
                          <a:cs typeface="B Nazanin" panose="00000400000000000000" pitchFamily="2" charset="-78"/>
                        </a:rPr>
                        <a:t>محدود</a:t>
                      </a:r>
                      <a:r>
                        <a:rPr lang="fa-IR" sz="1600" kern="1200" dirty="0" smtClean="0">
                          <a:solidFill>
                            <a:schemeClr val="tx1"/>
                          </a:solidFill>
                          <a:effectLst/>
                          <a:latin typeface="+mn-lt"/>
                          <a:ea typeface="+mn-ea"/>
                          <a:cs typeface="B Nazanin" panose="00000400000000000000" pitchFamily="2" charset="-78"/>
                        </a:rPr>
                        <a:t> </a:t>
                      </a:r>
                      <a:r>
                        <a:rPr lang="ar-SA" sz="1600" kern="1200" dirty="0" smtClean="0">
                          <a:solidFill>
                            <a:schemeClr val="tx1"/>
                          </a:solidFill>
                          <a:effectLst/>
                          <a:latin typeface="+mn-lt"/>
                          <a:ea typeface="+mn-ea"/>
                          <a:cs typeface="B Nazanin" panose="00000400000000000000" pitchFamily="2" charset="-78"/>
                        </a:rPr>
                        <a:t> </a:t>
                      </a:r>
                      <a:endParaRPr lang="fa-IR"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ابلاغ قانون «تنظیم شایستگی­های حرفه­ای خرده­فروشان» به­عنوان مبنای استاندارد برای کلیه واحدهای خرده­فروشی اعم از سنتی و مدرن </a:t>
                      </a:r>
                      <a:endParaRPr lang="fa-IR" sz="1600" kern="1200" dirty="0">
                        <a:solidFill>
                          <a:schemeClr val="tx1"/>
                        </a:solidFill>
                        <a:effectLst/>
                        <a:latin typeface="+mn-lt"/>
                        <a:ea typeface="+mn-ea"/>
                        <a:cs typeface="B Nazanin" panose="00000400000000000000" pitchFamily="2" charset="-78"/>
                      </a:endParaRPr>
                    </a:p>
                    <a:p>
                      <a:pPr marL="285750" lvl="0" indent="-285750" algn="just" defTabSz="914400" rtl="1" eaLnBrk="1" latinLnBrk="0" hangingPunct="1">
                        <a:buFont typeface="Wingdings" panose="05000000000000000000" pitchFamily="2" charset="2"/>
                        <a:buChar char="§"/>
                      </a:pPr>
                      <a:r>
                        <a:rPr lang="ar-SA" sz="1600" kern="1200" dirty="0">
                          <a:solidFill>
                            <a:schemeClr val="tx1"/>
                          </a:solidFill>
                          <a:effectLst/>
                          <a:latin typeface="+mn-lt"/>
                          <a:ea typeface="+mn-ea"/>
                          <a:cs typeface="B Nazanin" panose="00000400000000000000" pitchFamily="2" charset="-78"/>
                        </a:rPr>
                        <a:t>تسهیل فضای رقابت</a:t>
                      </a:r>
                      <a:r>
                        <a:rPr lang="fa-IR" sz="1600" kern="1200" dirty="0">
                          <a:solidFill>
                            <a:schemeClr val="tx1"/>
                          </a:solidFill>
                          <a:effectLst/>
                          <a:latin typeface="+mn-lt"/>
                          <a:ea typeface="+mn-ea"/>
                          <a:cs typeface="B Nazanin" panose="00000400000000000000" pitchFamily="2" charset="-78"/>
                        </a:rPr>
                        <a:t> و کاهش</a:t>
                      </a:r>
                      <a:r>
                        <a:rPr lang="ar-SA" sz="1600" kern="1200" dirty="0">
                          <a:solidFill>
                            <a:schemeClr val="tx1"/>
                          </a:solidFill>
                          <a:effectLst/>
                          <a:latin typeface="+mn-lt"/>
                          <a:ea typeface="+mn-ea"/>
                          <a:cs typeface="B Nazanin" panose="00000400000000000000" pitchFamily="2" charset="-78"/>
                        </a:rPr>
                        <a:t> محدودیت‌های کسب‌وکار</a:t>
                      </a:r>
                      <a:r>
                        <a:rPr lang="fa-IR" sz="1600" kern="1200" dirty="0" smtClean="0">
                          <a:solidFill>
                            <a:schemeClr val="tx1"/>
                          </a:solidFill>
                          <a:effectLst/>
                          <a:latin typeface="+mn-lt"/>
                          <a:ea typeface="+mn-ea"/>
                          <a:cs typeface="B Nazanin" panose="00000400000000000000" pitchFamily="2" charset="-78"/>
                        </a:rPr>
                        <a:t>ی پس از ابلاغ قانون مذکور </a:t>
                      </a:r>
                      <a:endParaRPr lang="en-US" sz="1600" kern="1200" dirty="0">
                        <a:solidFill>
                          <a:schemeClr val="tx1"/>
                        </a:solidFill>
                        <a:effectLst/>
                        <a:latin typeface="+mn-lt"/>
                        <a:ea typeface="+mn-ea"/>
                        <a:cs typeface="B Nazanin" panose="00000400000000000000" pitchFamily="2" charset="-78"/>
                      </a:endParaRPr>
                    </a:p>
                  </a:txBody>
                  <a:tcPr marL="42732" marR="42732"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258969383"/>
                  </a:ext>
                </a:extLst>
              </a:tr>
            </a:tbl>
          </a:graphicData>
        </a:graphic>
      </p:graphicFrame>
      <p:pic>
        <p:nvPicPr>
          <p:cNvPr id="17" name="Picture 16">
            <a:extLst>
              <a:ext uri="{FF2B5EF4-FFF2-40B4-BE49-F238E27FC236}">
                <a16:creationId xmlns:a16="http://schemas.microsoft.com/office/drawing/2014/main" id="{52ED496B-7334-400B-9867-1D184D3D5D5D}"/>
              </a:ext>
            </a:extLst>
          </p:cNvPr>
          <p:cNvPicPr>
            <a:picLocks noChangeAspect="1"/>
          </p:cNvPicPr>
          <p:nvPr/>
        </p:nvPicPr>
        <p:blipFill rotWithShape="1">
          <a:blip r:embed="rId4"/>
          <a:srcRect t="10908" b="11072"/>
          <a:stretch/>
        </p:blipFill>
        <p:spPr>
          <a:xfrm>
            <a:off x="245804" y="3720747"/>
            <a:ext cx="3977766" cy="2673070"/>
          </a:xfrm>
          <a:prstGeom prst="rect">
            <a:avLst/>
          </a:prstGeom>
        </p:spPr>
      </p:pic>
      <p:sp>
        <p:nvSpPr>
          <p:cNvPr id="16" name="TextBox 15"/>
          <p:cNvSpPr txBox="1"/>
          <p:nvPr/>
        </p:nvSpPr>
        <p:spPr>
          <a:xfrm>
            <a:off x="124767" y="6393817"/>
            <a:ext cx="492370" cy="369332"/>
          </a:xfrm>
          <a:prstGeom prst="rect">
            <a:avLst/>
          </a:prstGeom>
          <a:noFill/>
        </p:spPr>
        <p:txBody>
          <a:bodyPr wrap="square" rtlCol="0">
            <a:spAutoFit/>
          </a:bodyPr>
          <a:lstStyle/>
          <a:p>
            <a:r>
              <a:rPr lang="fa-IR" dirty="0" smtClean="0"/>
              <a:t>16</a:t>
            </a:r>
            <a:endParaRPr lang="en-US" dirty="0"/>
          </a:p>
        </p:txBody>
      </p:sp>
    </p:spTree>
    <p:extLst>
      <p:ext uri="{BB962C8B-B14F-4D97-AF65-F5344CB8AC3E}">
        <p14:creationId xmlns:p14="http://schemas.microsoft.com/office/powerpoint/2010/main" val="26908001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1193</TotalTime>
  <Words>2785</Words>
  <Application>Microsoft Office PowerPoint</Application>
  <PresentationFormat>Widescreen</PresentationFormat>
  <Paragraphs>380</Paragraphs>
  <Slides>16</Slides>
  <Notes>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16</vt:i4>
      </vt:variant>
    </vt:vector>
  </HeadingPairs>
  <TitlesOfParts>
    <vt:vector size="29" baseType="lpstr">
      <vt:lpstr>Arial</vt:lpstr>
      <vt:lpstr>B Lotus</vt:lpstr>
      <vt:lpstr>B Nazanin</vt:lpstr>
      <vt:lpstr>B Titr</vt:lpstr>
      <vt:lpstr>B Traffic</vt:lpstr>
      <vt:lpstr>B Zar</vt:lpstr>
      <vt:lpstr>Calibri</vt:lpstr>
      <vt:lpstr>Calibri Light</vt:lpstr>
      <vt:lpstr>Old English Text MT</vt:lpstr>
      <vt:lpstr>Symbol</vt:lpstr>
      <vt:lpstr>Times New Roman</vt:lpstr>
      <vt:lpstr>Wingdings</vt:lpstr>
      <vt:lpstr>Office Theme</vt:lpstr>
      <vt:lpstr>PowerPoint Presentation</vt:lpstr>
      <vt:lpstr>PowerPoint Presentation</vt:lpstr>
      <vt:lpstr>PowerPoint Presentation</vt:lpstr>
      <vt:lpstr>فهرست مطالب </vt:lpstr>
      <vt:lpstr>PowerPoint Presentation</vt:lpstr>
      <vt:lpstr>PowerPoint Presentation</vt:lpstr>
      <vt:lpstr>2. الگوی برخورد با توزیع کنندگان سازمان نیافته </vt:lpstr>
      <vt:lpstr>PowerPoint Presentation</vt:lpstr>
      <vt:lpstr>PowerPoint Presentation</vt:lpstr>
      <vt:lpstr>PowerPoint Presentation</vt:lpstr>
      <vt:lpstr>6. رفع دوگانگی سازوکارهای توزیعی </vt:lpstr>
      <vt:lpstr>PowerPoint Presentation</vt:lpstr>
      <vt:lpstr>PowerPoint Presentation</vt:lpstr>
      <vt:lpstr>8. انواع روشهای مداخله دولت در نظام قیمت ها</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Marjan Salehi</cp:lastModifiedBy>
  <cp:revision>76</cp:revision>
  <dcterms:created xsi:type="dcterms:W3CDTF">2020-02-13T11:42:33Z</dcterms:created>
  <dcterms:modified xsi:type="dcterms:W3CDTF">2023-01-24T04:34:35Z</dcterms:modified>
</cp:coreProperties>
</file>