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1" r:id="rId4"/>
    <p:sldId id="262" r:id="rId5"/>
    <p:sldId id="264" r:id="rId6"/>
    <p:sldId id="265" r:id="rId7"/>
    <p:sldId id="266" r:id="rId8"/>
    <p:sldId id="26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6A75"/>
    <a:srgbClr val="98AEA1"/>
    <a:srgbClr val="AFAB94"/>
    <a:srgbClr val="A5AF94"/>
    <a:srgbClr val="FFFFFF"/>
    <a:srgbClr val="2D4A58"/>
    <a:srgbClr val="708A8C"/>
    <a:srgbClr val="56737D"/>
    <a:srgbClr val="3C55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rgbClr val="98AEA1"/>
              </a:solidFill>
              <a:ln w="25400">
                <a:solidFill>
                  <a:schemeClr val="tx1"/>
                </a:solidFill>
              </a:ln>
              <a:effectLst/>
              <a:sp3d contourW="25400">
                <a:contourClr>
                  <a:schemeClr val="tx1"/>
                </a:contourClr>
              </a:sp3d>
            </c:spPr>
            <c:extLst>
              <c:ext xmlns:c16="http://schemas.microsoft.com/office/drawing/2014/chart" uri="{C3380CC4-5D6E-409C-BE32-E72D297353CC}">
                <c16:uniqueId val="{00000003-ADD4-4517-83DA-AE5BFA088D82}"/>
              </c:ext>
            </c:extLst>
          </c:dPt>
          <c:dPt>
            <c:idx val="1"/>
            <c:bubble3D val="0"/>
            <c:spPr>
              <a:solidFill>
                <a:schemeClr val="bg1">
                  <a:lumMod val="85000"/>
                </a:schemeClr>
              </a:solidFill>
              <a:ln w="25400">
                <a:solidFill>
                  <a:schemeClr val="tx1"/>
                </a:solidFill>
              </a:ln>
              <a:effectLst/>
              <a:sp3d contourW="25400">
                <a:contourClr>
                  <a:schemeClr val="tx1"/>
                </a:contourClr>
              </a:sp3d>
            </c:spPr>
            <c:extLst>
              <c:ext xmlns:c16="http://schemas.microsoft.com/office/drawing/2014/chart" uri="{C3380CC4-5D6E-409C-BE32-E72D297353CC}">
                <c16:uniqueId val="{00000004-ADD4-4517-83DA-AE5BFA088D82}"/>
              </c:ext>
            </c:extLst>
          </c:dPt>
          <c:dPt>
            <c:idx val="2"/>
            <c:bubble3D val="0"/>
            <c:spPr>
              <a:solidFill>
                <a:schemeClr val="tx2">
                  <a:lumMod val="60000"/>
                  <a:lumOff val="40000"/>
                </a:schemeClr>
              </a:solidFill>
              <a:ln w="25400">
                <a:solidFill>
                  <a:schemeClr val="tx1"/>
                </a:solidFill>
              </a:ln>
              <a:effectLst/>
              <a:sp3d contourW="25400">
                <a:contourClr>
                  <a:schemeClr val="tx1"/>
                </a:contourClr>
              </a:sp3d>
            </c:spPr>
            <c:extLst>
              <c:ext xmlns:c16="http://schemas.microsoft.com/office/drawing/2014/chart" uri="{C3380CC4-5D6E-409C-BE32-E72D297353CC}">
                <c16:uniqueId val="{00000005-ADD4-4517-83DA-AE5BFA088D82}"/>
              </c:ext>
            </c:extLst>
          </c:dPt>
          <c:dLbls>
            <c:dLbl>
              <c:idx val="0"/>
              <c:layout>
                <c:manualLayout>
                  <c:x val="-0.12331465663244727"/>
                  <c:y val="-0.17738181035221737"/>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DD4-4517-83DA-AE5BFA088D82}"/>
                </c:ext>
              </c:extLst>
            </c:dLbl>
            <c:dLbl>
              <c:idx val="1"/>
              <c:layout>
                <c:manualLayout>
                  <c:x val="0.10251339470840448"/>
                  <c:y val="1.748199775623162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DD4-4517-83DA-AE5BFA088D82}"/>
                </c:ext>
              </c:extLst>
            </c:dLbl>
            <c:dLbl>
              <c:idx val="2"/>
              <c:layout>
                <c:manualLayout>
                  <c:x val="9.2392319663896105E-2"/>
                  <c:y val="9.365092055403238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DD4-4517-83DA-AE5BFA088D8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IPT.Mitra" panose="00000400000000000000" pitchFamily="2" charset="2"/>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اولیه و واسطه‏ای</c:v>
                </c:pt>
                <c:pt idx="1">
                  <c:v>سرمایه‏ای</c:v>
                </c:pt>
                <c:pt idx="2">
                  <c:v>مصرفی</c:v>
                </c:pt>
              </c:strCache>
            </c:strRef>
          </c:cat>
          <c:val>
            <c:numRef>
              <c:f>Sheet1!$B$2:$B$4</c:f>
              <c:numCache>
                <c:formatCode>General</c:formatCode>
                <c:ptCount val="3"/>
                <c:pt idx="0">
                  <c:v>72.400000000000006</c:v>
                </c:pt>
                <c:pt idx="1">
                  <c:v>14.7</c:v>
                </c:pt>
                <c:pt idx="2">
                  <c:v>12.9</c:v>
                </c:pt>
              </c:numCache>
            </c:numRef>
          </c:val>
          <c:extLst>
            <c:ext xmlns:c16="http://schemas.microsoft.com/office/drawing/2014/chart" uri="{C3380CC4-5D6E-409C-BE32-E72D297353CC}">
              <c16:uniqueId val="{00000000-ADD4-4517-83DA-AE5BFA088D82}"/>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bg1"/>
              </a:solidFill>
              <a:latin typeface="+mn-lt"/>
              <a:ea typeface="+mn-ea"/>
              <a:cs typeface="B Nazanin"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4025E-365B-6453-7A23-045866FF7A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7EFC40-BEDE-BD6B-6A0A-1C91201BB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436D19-6C1E-A8F9-24E9-AD3F2E41358F}"/>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5" name="Footer Placeholder 4">
            <a:extLst>
              <a:ext uri="{FF2B5EF4-FFF2-40B4-BE49-F238E27FC236}">
                <a16:creationId xmlns:a16="http://schemas.microsoft.com/office/drawing/2014/main" id="{F5A5805F-1C46-42A6-63A3-4924D2D484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42666-4E54-D6A3-0235-4C42FBB5D618}"/>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1629457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A0A0C-F42D-AC9F-DD38-8B5E1E2D22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E7090C-1EB0-A711-04EA-D286FB2929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F679D-0063-92AC-4965-F0D580713572}"/>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5" name="Footer Placeholder 4">
            <a:extLst>
              <a:ext uri="{FF2B5EF4-FFF2-40B4-BE49-F238E27FC236}">
                <a16:creationId xmlns:a16="http://schemas.microsoft.com/office/drawing/2014/main" id="{5F315290-668E-488F-3E1A-8C4C320C7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4B32E-41C1-428A-C13B-5D3432F47248}"/>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277887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CFA9-15E2-BA85-35C4-3C7E1FBAB9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01ED56-FDE7-E9DE-7666-6F4922ED6F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CFB8A9-ECD5-A7D0-BE95-14EB226F3A4C}"/>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5" name="Footer Placeholder 4">
            <a:extLst>
              <a:ext uri="{FF2B5EF4-FFF2-40B4-BE49-F238E27FC236}">
                <a16:creationId xmlns:a16="http://schemas.microsoft.com/office/drawing/2014/main" id="{9D7DE49F-065F-FDA7-7EA4-7E50C3066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02407-DEA1-2DA6-3724-56D484939055}"/>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3982586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4681E-E0D4-1CF1-744B-001956F53D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3A7E4A-A020-C8C3-C2B1-A8D939F8FD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B29493-0D02-A3E7-67A1-3536DEDD8F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7A3547-7F60-91DE-0212-5FD8ACB01A66}"/>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6" name="Footer Placeholder 5">
            <a:extLst>
              <a:ext uri="{FF2B5EF4-FFF2-40B4-BE49-F238E27FC236}">
                <a16:creationId xmlns:a16="http://schemas.microsoft.com/office/drawing/2014/main" id="{1C85D94C-D24D-DCD1-AC16-5D20E961A3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BCE26-083F-A450-AD2A-4197BEB64AA9}"/>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3503438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DF40C-D37A-7206-6DED-A6CC2EA0FF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1CB801-FDD3-980F-234C-D7AE648ADA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AC0ED4-433A-325F-8039-83AFEA6964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23E9FB-F40C-C321-CBDA-56F9BAA4F0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98DBB4-AB84-29BA-15AB-DA7247D774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D69615-1FAF-9520-8696-8EE6EC25B85D}"/>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8" name="Footer Placeholder 7">
            <a:extLst>
              <a:ext uri="{FF2B5EF4-FFF2-40B4-BE49-F238E27FC236}">
                <a16:creationId xmlns:a16="http://schemas.microsoft.com/office/drawing/2014/main" id="{6A1CFF26-4F4C-60CA-AC9C-170C1E87AC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CFFD3B-8F87-C243-C6C9-5F1310574C40}"/>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736591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169F-8307-C0BF-DAF8-170E82D86D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ECE875-680C-4A72-E20C-55CDCB3863EB}"/>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4" name="Footer Placeholder 3">
            <a:extLst>
              <a:ext uri="{FF2B5EF4-FFF2-40B4-BE49-F238E27FC236}">
                <a16:creationId xmlns:a16="http://schemas.microsoft.com/office/drawing/2014/main" id="{65E0BBD1-80AB-1F40-7159-4B59BA7165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3C30C0F-4DB7-A62E-F8BC-48A4638B3045}"/>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977046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0C38CC-EBF9-9E2D-588B-7A85DF194B31}"/>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3" name="Footer Placeholder 2">
            <a:extLst>
              <a:ext uri="{FF2B5EF4-FFF2-40B4-BE49-F238E27FC236}">
                <a16:creationId xmlns:a16="http://schemas.microsoft.com/office/drawing/2014/main" id="{DCC5DF7A-2AAF-4585-D7EA-6DA675E338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7D62794-A190-29E5-889E-5D198315C6CF}"/>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2909716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0444-8F0F-B3CC-7DFE-6B59288CDC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D1762B-CFE3-1B0E-1831-66EBEF5A43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AE226E-3257-E16A-36B8-6B5ACF3700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FA9528-F4DB-460D-2997-6611415F76EB}"/>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6" name="Footer Placeholder 5">
            <a:extLst>
              <a:ext uri="{FF2B5EF4-FFF2-40B4-BE49-F238E27FC236}">
                <a16:creationId xmlns:a16="http://schemas.microsoft.com/office/drawing/2014/main" id="{9FF32340-F9F4-2A23-0EBE-395E9A59EF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7CB849-7E49-C9B5-855B-78A61816D200}"/>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2312092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0A0BC-7437-8BB8-B2F6-F8FF1CC95F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BED12D-9540-ADC0-2EA6-E8D02ECC13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96A2EF-066F-9974-D96E-5B4CDAF95E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C5BDE9-E663-9C54-CC87-686D0872FDF1}"/>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6" name="Footer Placeholder 5">
            <a:extLst>
              <a:ext uri="{FF2B5EF4-FFF2-40B4-BE49-F238E27FC236}">
                <a16:creationId xmlns:a16="http://schemas.microsoft.com/office/drawing/2014/main" id="{8B594B21-4583-1CD8-C66F-807E7B8321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F8986E-86D0-F7CC-DE33-F4B485EF6147}"/>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1071479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773C-4509-DC95-5FA7-0B5AE0D567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512FE3-6386-9AA1-2241-0B3BC52AAD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4900B-1600-9DA7-B297-603B06B52ED7}"/>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5" name="Footer Placeholder 4">
            <a:extLst>
              <a:ext uri="{FF2B5EF4-FFF2-40B4-BE49-F238E27FC236}">
                <a16:creationId xmlns:a16="http://schemas.microsoft.com/office/drawing/2014/main" id="{F9B94A1E-F30F-DB7E-08D0-AD460A784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557B3E-1766-168F-DAF9-A5482F8AF894}"/>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2043496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962DF9-0852-7717-3F70-B90CF8F3CE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7A4C8B-5BEF-0792-F953-E9F260E00A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399781-AD7F-82DC-84C2-4C9A87A4405D}"/>
              </a:ext>
            </a:extLst>
          </p:cNvPr>
          <p:cNvSpPr>
            <a:spLocks noGrp="1"/>
          </p:cNvSpPr>
          <p:nvPr>
            <p:ph type="dt" sz="half" idx="10"/>
          </p:nvPr>
        </p:nvSpPr>
        <p:spPr/>
        <p:txBody>
          <a:bodyPr/>
          <a:lstStyle/>
          <a:p>
            <a:fld id="{B6C518D8-F820-4BA0-8A6B-AA18CF3D7F48}" type="datetimeFigureOut">
              <a:rPr lang="en-US" smtClean="0"/>
              <a:t>12/25/2023</a:t>
            </a:fld>
            <a:endParaRPr lang="en-US"/>
          </a:p>
        </p:txBody>
      </p:sp>
      <p:sp>
        <p:nvSpPr>
          <p:cNvPr id="5" name="Footer Placeholder 4">
            <a:extLst>
              <a:ext uri="{FF2B5EF4-FFF2-40B4-BE49-F238E27FC236}">
                <a16:creationId xmlns:a16="http://schemas.microsoft.com/office/drawing/2014/main" id="{6AA560AF-4E2A-A6FE-C85A-1CEEE6A11D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8D20E7-A474-AAA7-C972-BDDFC2162E9E}"/>
              </a:ext>
            </a:extLst>
          </p:cNvPr>
          <p:cNvSpPr>
            <a:spLocks noGrp="1"/>
          </p:cNvSpPr>
          <p:nvPr>
            <p:ph type="sldNum" sz="quarter" idx="12"/>
          </p:nvPr>
        </p:nvSpPr>
        <p:spPr/>
        <p:txBody>
          <a:bodyPr/>
          <a:lstStyle/>
          <a:p>
            <a:fld id="{467F85E4-A04F-4B60-9592-1B847E288179}" type="slidenum">
              <a:rPr lang="en-US" smtClean="0"/>
              <a:t>‹#›</a:t>
            </a:fld>
            <a:endParaRPr lang="en-US"/>
          </a:p>
        </p:txBody>
      </p:sp>
    </p:spTree>
    <p:extLst>
      <p:ext uri="{BB962C8B-B14F-4D97-AF65-F5344CB8AC3E}">
        <p14:creationId xmlns:p14="http://schemas.microsoft.com/office/powerpoint/2010/main" val="788310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D987BC-06F5-F6F3-3B6B-CA25B56105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09F470-1F02-E98F-84FC-1731E7659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DDC92-37EE-6955-8BCD-2AB041512B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518D8-F820-4BA0-8A6B-AA18CF3D7F48}" type="datetimeFigureOut">
              <a:rPr lang="en-US" smtClean="0"/>
              <a:t>12/25/2023</a:t>
            </a:fld>
            <a:endParaRPr lang="en-US"/>
          </a:p>
        </p:txBody>
      </p:sp>
      <p:sp>
        <p:nvSpPr>
          <p:cNvPr id="5" name="Footer Placeholder 4">
            <a:extLst>
              <a:ext uri="{FF2B5EF4-FFF2-40B4-BE49-F238E27FC236}">
                <a16:creationId xmlns:a16="http://schemas.microsoft.com/office/drawing/2014/main" id="{3392AB24-D906-04C6-9ED7-6C3C1AD1DA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C723A3-3F6F-E9BB-98FA-C6469891CA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7F85E4-A04F-4B60-9592-1B847E288179}" type="slidenum">
              <a:rPr lang="en-US" smtClean="0"/>
              <a:t>‹#›</a:t>
            </a:fld>
            <a:endParaRPr lang="en-US"/>
          </a:p>
        </p:txBody>
      </p:sp>
    </p:spTree>
    <p:extLst>
      <p:ext uri="{BB962C8B-B14F-4D97-AF65-F5344CB8AC3E}">
        <p14:creationId xmlns:p14="http://schemas.microsoft.com/office/powerpoint/2010/main" val="3373248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225825-10E7-F085-B216-77FE926E5470}"/>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latin typeface="Helvetica Light"/>
              <a:sym typeface="Helvetica Light"/>
            </a:endParaRPr>
          </a:p>
        </p:txBody>
      </p:sp>
      <p:sp>
        <p:nvSpPr>
          <p:cNvPr id="3" name="Shape 2091">
            <a:extLst>
              <a:ext uri="{FF2B5EF4-FFF2-40B4-BE49-F238E27FC236}">
                <a16:creationId xmlns:a16="http://schemas.microsoft.com/office/drawing/2014/main" id="{6DEA9AE9-1E65-F438-0CF0-F5CDC07EA786}"/>
              </a:ext>
            </a:extLst>
          </p:cNvPr>
          <p:cNvSpPr/>
          <p:nvPr/>
        </p:nvSpPr>
        <p:spPr>
          <a:xfrm rot="2700000">
            <a:off x="7281036" y="-1679857"/>
            <a:ext cx="165030" cy="10976519"/>
          </a:xfrm>
          <a:prstGeom prst="rect">
            <a:avLst/>
          </a:prstGeom>
          <a:solidFill>
            <a:srgbClr val="708A8C"/>
          </a:solidFill>
          <a:ln w="12700">
            <a:miter lim="400000"/>
          </a:ln>
        </p:spPr>
        <p:txBody>
          <a:bodyPr lIns="0" tIns="0" rIns="0" bIns="0" anchor="ctr"/>
          <a:lstStyle/>
          <a:p>
            <a:pPr marL="0" marR="0" lvl="0" indent="0" algn="ctr" defTabSz="34671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Helvetica Light"/>
              <a:sym typeface="Helvetica Light"/>
            </a:endParaRPr>
          </a:p>
        </p:txBody>
      </p:sp>
      <p:sp>
        <p:nvSpPr>
          <p:cNvPr id="4" name="Shape 2092">
            <a:extLst>
              <a:ext uri="{FF2B5EF4-FFF2-40B4-BE49-F238E27FC236}">
                <a16:creationId xmlns:a16="http://schemas.microsoft.com/office/drawing/2014/main" id="{066F0159-BBAB-8399-4039-3393A8E8B01A}"/>
              </a:ext>
            </a:extLst>
          </p:cNvPr>
          <p:cNvSpPr/>
          <p:nvPr/>
        </p:nvSpPr>
        <p:spPr>
          <a:xfrm rot="2700000">
            <a:off x="8029465" y="-2021512"/>
            <a:ext cx="648628" cy="11456790"/>
          </a:xfrm>
          <a:prstGeom prst="rect">
            <a:avLst/>
          </a:prstGeom>
          <a:solidFill>
            <a:srgbClr val="3C5561"/>
          </a:solidFill>
          <a:ln w="12700">
            <a:miter lim="400000"/>
          </a:ln>
        </p:spPr>
        <p:txBody>
          <a:bodyPr lIns="0" tIns="0" rIns="0" bIns="0" anchor="ctr"/>
          <a:lstStyle/>
          <a:p>
            <a:pPr marL="0" marR="0" lvl="0" indent="0" algn="ctr" defTabSz="34671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Helvetica Light"/>
              <a:sym typeface="Helvetica Light"/>
            </a:endParaRPr>
          </a:p>
        </p:txBody>
      </p:sp>
      <p:sp>
        <p:nvSpPr>
          <p:cNvPr id="5" name="Shape 2093">
            <a:extLst>
              <a:ext uri="{FF2B5EF4-FFF2-40B4-BE49-F238E27FC236}">
                <a16:creationId xmlns:a16="http://schemas.microsoft.com/office/drawing/2014/main" id="{B4E81823-376B-BD6E-0B26-4614373DB73E}"/>
              </a:ext>
            </a:extLst>
          </p:cNvPr>
          <p:cNvSpPr/>
          <p:nvPr/>
        </p:nvSpPr>
        <p:spPr>
          <a:xfrm rot="2700000">
            <a:off x="7587621" y="-1658240"/>
            <a:ext cx="97772" cy="10976518"/>
          </a:xfrm>
          <a:prstGeom prst="rect">
            <a:avLst/>
          </a:prstGeom>
          <a:solidFill>
            <a:srgbClr val="56737D"/>
          </a:solidFill>
          <a:ln w="12700">
            <a:miter lim="400000"/>
          </a:ln>
        </p:spPr>
        <p:txBody>
          <a:bodyPr lIns="0" tIns="0" rIns="0" bIns="0" anchor="ctr"/>
          <a:lstStyle/>
          <a:p>
            <a:pPr marL="0" marR="0" lvl="0" indent="0" algn="ctr" defTabSz="346710" eaLnBrk="1" fontAlgn="auto" latinLnBrk="0" hangingPunct="1">
              <a:lnSpc>
                <a:spcPct val="100000"/>
              </a:lnSpc>
              <a:spcBef>
                <a:spcPts val="0"/>
              </a:spcBef>
              <a:spcAft>
                <a:spcPts val="0"/>
              </a:spcAft>
              <a:buClrTx/>
              <a:buSzTx/>
              <a:buFontTx/>
              <a:buNone/>
              <a:tabLst/>
              <a:defRPr sz="3200">
                <a:solidFill>
                  <a:srgbClr val="FFFFFF"/>
                </a:solidFill>
              </a:defRPr>
            </a:pPr>
            <a:endParaRPr kumimoji="0" sz="3200" b="0" i="0" u="none" strike="noStrike" kern="0" cap="none" spc="0" normalizeH="0" baseline="0" noProof="0">
              <a:ln>
                <a:noFill/>
              </a:ln>
              <a:solidFill>
                <a:srgbClr val="FFFFFF"/>
              </a:solidFill>
              <a:effectLst/>
              <a:uLnTx/>
              <a:uFillTx/>
              <a:latin typeface="Helvetica Light"/>
              <a:sym typeface="Helvetica Light"/>
            </a:endParaRPr>
          </a:p>
        </p:txBody>
      </p:sp>
      <p:sp>
        <p:nvSpPr>
          <p:cNvPr id="16" name="Oval 15">
            <a:extLst>
              <a:ext uri="{FF2B5EF4-FFF2-40B4-BE49-F238E27FC236}">
                <a16:creationId xmlns:a16="http://schemas.microsoft.com/office/drawing/2014/main" id="{2F73CA66-062A-E83F-6C30-2F6F9C01A465}"/>
              </a:ext>
            </a:extLst>
          </p:cNvPr>
          <p:cNvSpPr/>
          <p:nvPr/>
        </p:nvSpPr>
        <p:spPr>
          <a:xfrm>
            <a:off x="4685174" y="669409"/>
            <a:ext cx="5310537" cy="5212879"/>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Placeholder 13">
            <a:extLst>
              <a:ext uri="{FF2B5EF4-FFF2-40B4-BE49-F238E27FC236}">
                <a16:creationId xmlns:a16="http://schemas.microsoft.com/office/drawing/2014/main" id="{D1139E4F-127B-ABEB-3D82-15AC6855DCCA}"/>
              </a:ext>
            </a:extLst>
          </p:cNvPr>
          <p:cNvPicPr>
            <a:picLocks noChangeAspect="1"/>
          </p:cNvPicPr>
          <p:nvPr/>
        </p:nvPicPr>
        <p:blipFill>
          <a:blip r:embed="rId2">
            <a:extLst>
              <a:ext uri="{28A0092B-C50C-407E-A947-70E740481C1C}">
                <a14:useLocalDpi xmlns:a14="http://schemas.microsoft.com/office/drawing/2010/main" val="0"/>
              </a:ext>
            </a:extLst>
          </a:blip>
          <a:srcRect l="16622" r="16622"/>
          <a:stretch>
            <a:fillRect/>
          </a:stretch>
        </p:blipFill>
        <p:spPr>
          <a:xfrm>
            <a:off x="5092425" y="1020784"/>
            <a:ext cx="4483307" cy="4483780"/>
          </a:xfrm>
          <a:prstGeom prst="ellipse">
            <a:avLst/>
          </a:prstGeom>
          <a:pattFill prst="pct5">
            <a:fgClr>
              <a:srgbClr val="FDC7A3"/>
            </a:fgClr>
            <a:bgClr>
              <a:sysClr val="window" lastClr="FFFFFF"/>
            </a:bgClr>
          </a:pattFill>
        </p:spPr>
      </p:pic>
      <p:sp>
        <p:nvSpPr>
          <p:cNvPr id="18" name="TextBox 17">
            <a:extLst>
              <a:ext uri="{FF2B5EF4-FFF2-40B4-BE49-F238E27FC236}">
                <a16:creationId xmlns:a16="http://schemas.microsoft.com/office/drawing/2014/main" id="{E1105019-11E8-5670-F02D-08547082D50A}"/>
              </a:ext>
            </a:extLst>
          </p:cNvPr>
          <p:cNvSpPr txBox="1"/>
          <p:nvPr/>
        </p:nvSpPr>
        <p:spPr>
          <a:xfrm>
            <a:off x="486010" y="2735709"/>
            <a:ext cx="4022808" cy="1200329"/>
          </a:xfrm>
          <a:prstGeom prst="rect">
            <a:avLst/>
          </a:prstGeom>
          <a:noFill/>
        </p:spPr>
        <p:txBody>
          <a:bodyPr wrap="square" rtlCol="0">
            <a:spAutoFit/>
          </a:bodyPr>
          <a:lstStyle/>
          <a:p>
            <a:pPr algn="ctr"/>
            <a:r>
              <a:rPr lang="fa-IR" sz="3600" dirty="0">
                <a:solidFill>
                  <a:schemeClr val="bg1"/>
                </a:solidFill>
                <a:cs typeface="B Titr" panose="00000700000000000000" pitchFamily="2" charset="-78"/>
              </a:rPr>
              <a:t>نگاهی بر وضعیت و شرایط کالاهای اساسی</a:t>
            </a:r>
            <a:endParaRPr lang="en-US" sz="3600" dirty="0">
              <a:solidFill>
                <a:schemeClr val="bg1"/>
              </a:solidFill>
              <a:cs typeface="B Titr" panose="00000700000000000000" pitchFamily="2" charset="-78"/>
            </a:endParaRPr>
          </a:p>
        </p:txBody>
      </p:sp>
    </p:spTree>
    <p:extLst>
      <p:ext uri="{BB962C8B-B14F-4D97-AF65-F5344CB8AC3E}">
        <p14:creationId xmlns:p14="http://schemas.microsoft.com/office/powerpoint/2010/main" val="457575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84BE90-E6F5-6CED-A75C-D866C9F9BA94}"/>
              </a:ext>
            </a:extLst>
          </p:cNvPr>
          <p:cNvSpPr/>
          <p:nvPr/>
        </p:nvSpPr>
        <p:spPr>
          <a:xfrm>
            <a:off x="-6" y="117101"/>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grpSp>
        <p:nvGrpSpPr>
          <p:cNvPr id="3" name="Group 2">
            <a:extLst>
              <a:ext uri="{FF2B5EF4-FFF2-40B4-BE49-F238E27FC236}">
                <a16:creationId xmlns:a16="http://schemas.microsoft.com/office/drawing/2014/main" id="{3D5A524A-CBE5-A444-E8D5-1A9E15B49635}"/>
              </a:ext>
            </a:extLst>
          </p:cNvPr>
          <p:cNvGrpSpPr/>
          <p:nvPr/>
        </p:nvGrpSpPr>
        <p:grpSpPr>
          <a:xfrm>
            <a:off x="-1" y="1"/>
            <a:ext cx="12191999" cy="1789888"/>
            <a:chOff x="387818" y="1955846"/>
            <a:chExt cx="1590206" cy="2606628"/>
          </a:xfrm>
        </p:grpSpPr>
        <p:sp>
          <p:nvSpPr>
            <p:cNvPr id="4" name="Freeform 89">
              <a:extLst>
                <a:ext uri="{FF2B5EF4-FFF2-40B4-BE49-F238E27FC236}">
                  <a16:creationId xmlns:a16="http://schemas.microsoft.com/office/drawing/2014/main" id="{E3ACB020-CB0B-240A-CF87-260F6C875F98}"/>
                </a:ext>
              </a:extLst>
            </p:cNvPr>
            <p:cNvSpPr/>
            <p:nvPr/>
          </p:nvSpPr>
          <p:spPr>
            <a:xfrm rot="5400000">
              <a:off x="-120393" y="2464058"/>
              <a:ext cx="2606627" cy="1590206"/>
            </a:xfrm>
            <a:prstGeom prst="flowChartDelay">
              <a:avLst/>
            </a:prstGeom>
            <a:solidFill>
              <a:srgbClr val="688688"/>
            </a:solidFill>
            <a:ln w="25400" cap="flat" cmpd="sng" algn="ctr">
              <a:noFill/>
              <a:prstDash val="solid"/>
            </a:ln>
            <a:effectLst/>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Roboto"/>
                <a:ea typeface="+mn-ea"/>
                <a:cs typeface="+mn-cs"/>
              </a:endParaRPr>
            </a:p>
          </p:txBody>
        </p:sp>
        <p:sp>
          <p:nvSpPr>
            <p:cNvPr id="5" name="Freeform 90">
              <a:extLst>
                <a:ext uri="{FF2B5EF4-FFF2-40B4-BE49-F238E27FC236}">
                  <a16:creationId xmlns:a16="http://schemas.microsoft.com/office/drawing/2014/main" id="{B4CC871A-B7AC-FE6B-A881-EE529A1FCDB1}"/>
                </a:ext>
              </a:extLst>
            </p:cNvPr>
            <p:cNvSpPr/>
            <p:nvPr/>
          </p:nvSpPr>
          <p:spPr>
            <a:xfrm rot="5400000">
              <a:off x="268607" y="2075057"/>
              <a:ext cx="1828627" cy="1590206"/>
            </a:xfrm>
            <a:prstGeom prst="flowChartDelay">
              <a:avLst/>
            </a:prstGeom>
            <a:gradFill flip="none" rotWithShape="1">
              <a:gsLst>
                <a:gs pos="0">
                  <a:srgbClr val="262626">
                    <a:alpha val="20000"/>
                  </a:srgbClr>
                </a:gs>
                <a:gs pos="100000">
                  <a:srgbClr val="FFFFFF">
                    <a:alpha val="0"/>
                  </a:srgbClr>
                </a:gs>
              </a:gsLst>
              <a:lin ang="0" scaled="0"/>
              <a:tileRect/>
            </a:gradFill>
            <a:ln w="25400" cap="flat" cmpd="sng" algn="ctr">
              <a:noFill/>
              <a:prstDash val="solid"/>
            </a:ln>
            <a:effectLst/>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FFFFFF"/>
                </a:solidFill>
                <a:effectLst/>
                <a:uLnTx/>
                <a:uFillTx/>
                <a:latin typeface="Roboto"/>
                <a:ea typeface="+mn-ea"/>
                <a:cs typeface="+mn-cs"/>
              </a:endParaRPr>
            </a:p>
          </p:txBody>
        </p:sp>
      </p:grpSp>
      <p:sp>
        <p:nvSpPr>
          <p:cNvPr id="7" name="TextBox 6">
            <a:extLst>
              <a:ext uri="{FF2B5EF4-FFF2-40B4-BE49-F238E27FC236}">
                <a16:creationId xmlns:a16="http://schemas.microsoft.com/office/drawing/2014/main" id="{46516671-99F9-4A9C-6454-B1E054D487BC}"/>
              </a:ext>
            </a:extLst>
          </p:cNvPr>
          <p:cNvSpPr txBox="1"/>
          <p:nvPr/>
        </p:nvSpPr>
        <p:spPr>
          <a:xfrm>
            <a:off x="4088764" y="894945"/>
            <a:ext cx="4248440" cy="523220"/>
          </a:xfrm>
          <a:prstGeom prst="rect">
            <a:avLst/>
          </a:prstGeom>
          <a:noFill/>
        </p:spPr>
        <p:txBody>
          <a:bodyPr wrap="square" rtlCol="0">
            <a:spAutoFit/>
          </a:bodyPr>
          <a:lstStyle/>
          <a:p>
            <a:pPr algn="ctr" rtl="1"/>
            <a:r>
              <a:rPr lang="fa-IR" sz="2800" b="1" dirty="0">
                <a:solidFill>
                  <a:schemeClr val="bg1"/>
                </a:solidFill>
                <a:cs typeface="B Titr" panose="00000700000000000000" pitchFamily="2" charset="-78"/>
              </a:rPr>
              <a:t>مقدمه</a:t>
            </a:r>
            <a:endParaRPr lang="en-US" sz="2800" b="1" dirty="0">
              <a:solidFill>
                <a:schemeClr val="bg1"/>
              </a:solidFill>
              <a:cs typeface="B Titr" panose="00000700000000000000" pitchFamily="2" charset="-78"/>
            </a:endParaRPr>
          </a:p>
        </p:txBody>
      </p:sp>
      <p:grpSp>
        <p:nvGrpSpPr>
          <p:cNvPr id="23" name="Group 22">
            <a:extLst>
              <a:ext uri="{FF2B5EF4-FFF2-40B4-BE49-F238E27FC236}">
                <a16:creationId xmlns:a16="http://schemas.microsoft.com/office/drawing/2014/main" id="{B2077D93-041A-882B-1CB7-6A1B9E7774F5}"/>
              </a:ext>
            </a:extLst>
          </p:cNvPr>
          <p:cNvGrpSpPr/>
          <p:nvPr/>
        </p:nvGrpSpPr>
        <p:grpSpPr>
          <a:xfrm flipH="1">
            <a:off x="2027344" y="2496660"/>
            <a:ext cx="8217498" cy="551580"/>
            <a:chOff x="2503790" y="2456184"/>
            <a:chExt cx="7248163" cy="551580"/>
          </a:xfrm>
        </p:grpSpPr>
        <p:sp>
          <p:nvSpPr>
            <p:cNvPr id="21" name="Rectangle: Rounded Corners 20">
              <a:extLst>
                <a:ext uri="{FF2B5EF4-FFF2-40B4-BE49-F238E27FC236}">
                  <a16:creationId xmlns:a16="http://schemas.microsoft.com/office/drawing/2014/main" id="{6FCA92B8-1CD9-8641-D41F-2FAE53018D96}"/>
                </a:ext>
              </a:extLst>
            </p:cNvPr>
            <p:cNvSpPr/>
            <p:nvPr/>
          </p:nvSpPr>
          <p:spPr>
            <a:xfrm>
              <a:off x="2503790" y="2456184"/>
              <a:ext cx="7248163" cy="551580"/>
            </a:xfrm>
            <a:prstGeom prst="roundRect">
              <a:avLst>
                <a:gd name="adj" fmla="val 50000"/>
              </a:avLst>
            </a:prstGeom>
            <a:noFill/>
            <a:ln w="127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Quicksand"/>
                <a:ea typeface="+mn-ea"/>
                <a:cs typeface="+mn-cs"/>
              </a:endParaRPr>
            </a:p>
          </p:txBody>
        </p:sp>
        <p:sp>
          <p:nvSpPr>
            <p:cNvPr id="22" name="Oval 21">
              <a:extLst>
                <a:ext uri="{FF2B5EF4-FFF2-40B4-BE49-F238E27FC236}">
                  <a16:creationId xmlns:a16="http://schemas.microsoft.com/office/drawing/2014/main" id="{278CDC6E-2261-A0BF-D3AC-E2E78C3F10E6}"/>
                </a:ext>
              </a:extLst>
            </p:cNvPr>
            <p:cNvSpPr/>
            <p:nvPr/>
          </p:nvSpPr>
          <p:spPr>
            <a:xfrm>
              <a:off x="2574518" y="2514763"/>
              <a:ext cx="434422" cy="434422"/>
            </a:xfrm>
            <a:prstGeom prst="ellipse">
              <a:avLst/>
            </a:prstGeom>
            <a:solidFill>
              <a:srgbClr val="2D4A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Quicksand"/>
                <a:ea typeface="+mn-ea"/>
                <a:cs typeface="+mn-cs"/>
              </a:endParaRPr>
            </a:p>
          </p:txBody>
        </p:sp>
      </p:grpSp>
      <p:grpSp>
        <p:nvGrpSpPr>
          <p:cNvPr id="50" name="Group 49">
            <a:extLst>
              <a:ext uri="{FF2B5EF4-FFF2-40B4-BE49-F238E27FC236}">
                <a16:creationId xmlns:a16="http://schemas.microsoft.com/office/drawing/2014/main" id="{6DF0B394-0C93-0F3B-BA3B-230A23B53974}"/>
              </a:ext>
            </a:extLst>
          </p:cNvPr>
          <p:cNvGrpSpPr/>
          <p:nvPr/>
        </p:nvGrpSpPr>
        <p:grpSpPr>
          <a:xfrm flipH="1">
            <a:off x="2024048" y="4679803"/>
            <a:ext cx="8217498" cy="638354"/>
            <a:chOff x="2503790" y="2456184"/>
            <a:chExt cx="7248163" cy="638354"/>
          </a:xfrm>
        </p:grpSpPr>
        <p:sp>
          <p:nvSpPr>
            <p:cNvPr id="51" name="Rectangle: Rounded Corners 50">
              <a:extLst>
                <a:ext uri="{FF2B5EF4-FFF2-40B4-BE49-F238E27FC236}">
                  <a16:creationId xmlns:a16="http://schemas.microsoft.com/office/drawing/2014/main" id="{F47CE558-E73F-7846-C191-0C6EB6F04E17}"/>
                </a:ext>
              </a:extLst>
            </p:cNvPr>
            <p:cNvSpPr/>
            <p:nvPr/>
          </p:nvSpPr>
          <p:spPr>
            <a:xfrm>
              <a:off x="2503790" y="2456184"/>
              <a:ext cx="7248163" cy="638354"/>
            </a:xfrm>
            <a:prstGeom prst="roundRect">
              <a:avLst>
                <a:gd name="adj" fmla="val 50000"/>
              </a:avLst>
            </a:prstGeom>
            <a:noFill/>
            <a:ln w="127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Quicksand"/>
                <a:ea typeface="+mn-ea"/>
                <a:cs typeface="+mn-cs"/>
              </a:endParaRPr>
            </a:p>
          </p:txBody>
        </p:sp>
        <p:sp>
          <p:nvSpPr>
            <p:cNvPr id="52" name="Oval 51">
              <a:extLst>
                <a:ext uri="{FF2B5EF4-FFF2-40B4-BE49-F238E27FC236}">
                  <a16:creationId xmlns:a16="http://schemas.microsoft.com/office/drawing/2014/main" id="{9F1E440B-0798-5CCD-03B5-D2AE9EB7000A}"/>
                </a:ext>
              </a:extLst>
            </p:cNvPr>
            <p:cNvSpPr/>
            <p:nvPr/>
          </p:nvSpPr>
          <p:spPr>
            <a:xfrm>
              <a:off x="2574518" y="2558150"/>
              <a:ext cx="434422" cy="434422"/>
            </a:xfrm>
            <a:prstGeom prst="ellipse">
              <a:avLst/>
            </a:prstGeom>
            <a:solidFill>
              <a:srgbClr val="708A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Quicksand"/>
                <a:ea typeface="+mn-ea"/>
                <a:cs typeface="+mn-cs"/>
              </a:endParaRPr>
            </a:p>
          </p:txBody>
        </p:sp>
      </p:grpSp>
      <p:sp>
        <p:nvSpPr>
          <p:cNvPr id="53" name="TextBox 52">
            <a:extLst>
              <a:ext uri="{FF2B5EF4-FFF2-40B4-BE49-F238E27FC236}">
                <a16:creationId xmlns:a16="http://schemas.microsoft.com/office/drawing/2014/main" id="{547EFF00-D146-11D1-3253-700F105F64ED}"/>
              </a:ext>
            </a:extLst>
          </p:cNvPr>
          <p:cNvSpPr txBox="1"/>
          <p:nvPr/>
        </p:nvSpPr>
        <p:spPr>
          <a:xfrm>
            <a:off x="3110948" y="2603173"/>
            <a:ext cx="5333459" cy="338554"/>
          </a:xfrm>
          <a:prstGeom prst="rect">
            <a:avLst/>
          </a:prstGeom>
          <a:noFill/>
        </p:spPr>
        <p:txBody>
          <a:bodyPr wrap="square" rtlCol="0">
            <a:spAutoFit/>
          </a:bodyPr>
          <a:lstStyle/>
          <a:p>
            <a:pPr algn="r" rtl="1"/>
            <a:r>
              <a:rPr lang="fa-IR" sz="1600" b="1" dirty="0">
                <a:solidFill>
                  <a:schemeClr val="bg1"/>
                </a:solidFill>
                <a:cs typeface="B Nazanin" panose="00000400000000000000" pitchFamily="2" charset="-78"/>
              </a:rPr>
              <a:t>کالاهای اساسی یا ضروری جز گروه کالاهای مصرفی محسوب می‏شوند.</a:t>
            </a:r>
            <a:endParaRPr lang="en-US" sz="1600" b="1" dirty="0">
              <a:solidFill>
                <a:schemeClr val="bg1"/>
              </a:solidFill>
              <a:cs typeface="B Nazanin" panose="00000400000000000000" pitchFamily="2" charset="-78"/>
            </a:endParaRPr>
          </a:p>
        </p:txBody>
      </p:sp>
      <p:grpSp>
        <p:nvGrpSpPr>
          <p:cNvPr id="54" name="Group 53">
            <a:extLst>
              <a:ext uri="{FF2B5EF4-FFF2-40B4-BE49-F238E27FC236}">
                <a16:creationId xmlns:a16="http://schemas.microsoft.com/office/drawing/2014/main" id="{D6CE8194-DB39-EFAF-7CEB-F799DF114550}"/>
              </a:ext>
            </a:extLst>
          </p:cNvPr>
          <p:cNvGrpSpPr/>
          <p:nvPr/>
        </p:nvGrpSpPr>
        <p:grpSpPr>
          <a:xfrm flipH="1">
            <a:off x="2024049" y="3555125"/>
            <a:ext cx="8217498" cy="673958"/>
            <a:chOff x="2503790" y="2456184"/>
            <a:chExt cx="7248163" cy="673958"/>
          </a:xfrm>
        </p:grpSpPr>
        <p:sp>
          <p:nvSpPr>
            <p:cNvPr id="55" name="Rectangle: Rounded Corners 54">
              <a:extLst>
                <a:ext uri="{FF2B5EF4-FFF2-40B4-BE49-F238E27FC236}">
                  <a16:creationId xmlns:a16="http://schemas.microsoft.com/office/drawing/2014/main" id="{BF035964-46F7-15DF-979B-55401DCAD415}"/>
                </a:ext>
              </a:extLst>
            </p:cNvPr>
            <p:cNvSpPr/>
            <p:nvPr/>
          </p:nvSpPr>
          <p:spPr>
            <a:xfrm>
              <a:off x="2503790" y="2456184"/>
              <a:ext cx="7248163" cy="673958"/>
            </a:xfrm>
            <a:prstGeom prst="roundRect">
              <a:avLst>
                <a:gd name="adj" fmla="val 50000"/>
              </a:avLst>
            </a:prstGeom>
            <a:noFill/>
            <a:ln w="12700" cap="flat" cmpd="sng" algn="ctr">
              <a:solidFill>
                <a:srgbClr val="FFFFFF">
                  <a:lumMod val="8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Quicksand"/>
                <a:ea typeface="+mn-ea"/>
                <a:cs typeface="+mn-cs"/>
              </a:endParaRPr>
            </a:p>
          </p:txBody>
        </p:sp>
        <p:sp>
          <p:nvSpPr>
            <p:cNvPr id="56" name="Oval 55">
              <a:extLst>
                <a:ext uri="{FF2B5EF4-FFF2-40B4-BE49-F238E27FC236}">
                  <a16:creationId xmlns:a16="http://schemas.microsoft.com/office/drawing/2014/main" id="{8857BB8C-1C7D-22C9-9B96-0CA22562FD91}"/>
                </a:ext>
              </a:extLst>
            </p:cNvPr>
            <p:cNvSpPr/>
            <p:nvPr/>
          </p:nvSpPr>
          <p:spPr>
            <a:xfrm>
              <a:off x="2574517" y="2603946"/>
              <a:ext cx="434422" cy="434422"/>
            </a:xfrm>
            <a:prstGeom prst="ellipse">
              <a:avLst/>
            </a:prstGeom>
            <a:solidFill>
              <a:srgbClr val="4A6A7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Quicksand"/>
                <a:ea typeface="+mn-ea"/>
                <a:cs typeface="+mn-cs"/>
              </a:endParaRPr>
            </a:p>
          </p:txBody>
        </p:sp>
      </p:grpSp>
      <p:sp>
        <p:nvSpPr>
          <p:cNvPr id="57" name="TextBox 56">
            <a:extLst>
              <a:ext uri="{FF2B5EF4-FFF2-40B4-BE49-F238E27FC236}">
                <a16:creationId xmlns:a16="http://schemas.microsoft.com/office/drawing/2014/main" id="{8A1AEB1A-2CA9-F833-7A43-8EB66EE5847F}"/>
              </a:ext>
            </a:extLst>
          </p:cNvPr>
          <p:cNvSpPr txBox="1"/>
          <p:nvPr/>
        </p:nvSpPr>
        <p:spPr>
          <a:xfrm>
            <a:off x="2024048" y="3644308"/>
            <a:ext cx="7564607" cy="584775"/>
          </a:xfrm>
          <a:prstGeom prst="rect">
            <a:avLst/>
          </a:prstGeom>
          <a:noFill/>
        </p:spPr>
        <p:txBody>
          <a:bodyPr wrap="square" rtlCol="0">
            <a:spAutoFit/>
          </a:bodyPr>
          <a:lstStyle/>
          <a:p>
            <a:pPr algn="r" rtl="1"/>
            <a:r>
              <a:rPr lang="fa-IR" sz="1600" b="1" dirty="0">
                <a:solidFill>
                  <a:schemeClr val="bg1"/>
                </a:solidFill>
                <a:cs typeface="B Nazanin" panose="00000400000000000000" pitchFamily="2" charset="-78"/>
              </a:rPr>
              <a:t>کالاهای اساسی جز ارزاق حیاتی مردم محسوب شده و در ارتباط نزدیکی با معیشت اقشار جامعه و از سهم بالایی در سبد هزینه خانواده‏ها برخوردار است.</a:t>
            </a:r>
            <a:endParaRPr lang="en-US" sz="1600" b="1" dirty="0">
              <a:solidFill>
                <a:schemeClr val="bg1"/>
              </a:solidFill>
              <a:cs typeface="B Nazanin" panose="00000400000000000000" pitchFamily="2" charset="-78"/>
            </a:endParaRPr>
          </a:p>
        </p:txBody>
      </p:sp>
      <p:sp>
        <p:nvSpPr>
          <p:cNvPr id="58" name="TextBox 57">
            <a:extLst>
              <a:ext uri="{FF2B5EF4-FFF2-40B4-BE49-F238E27FC236}">
                <a16:creationId xmlns:a16="http://schemas.microsoft.com/office/drawing/2014/main" id="{DF6949AB-AD44-03BF-92BF-CDB3C26FE334}"/>
              </a:ext>
            </a:extLst>
          </p:cNvPr>
          <p:cNvSpPr txBox="1"/>
          <p:nvPr/>
        </p:nvSpPr>
        <p:spPr>
          <a:xfrm>
            <a:off x="2119831" y="4733382"/>
            <a:ext cx="7502783" cy="584775"/>
          </a:xfrm>
          <a:prstGeom prst="rect">
            <a:avLst/>
          </a:prstGeom>
          <a:noFill/>
        </p:spPr>
        <p:txBody>
          <a:bodyPr wrap="square" rtlCol="0">
            <a:spAutoFit/>
          </a:bodyPr>
          <a:lstStyle/>
          <a:p>
            <a:pPr algn="r" rtl="1"/>
            <a:r>
              <a:rPr lang="fa-IR" sz="1600" b="1" dirty="0">
                <a:solidFill>
                  <a:schemeClr val="bg1"/>
                </a:solidFill>
                <a:cs typeface="B Nazanin" panose="00000400000000000000" pitchFamily="2" charset="-78"/>
              </a:rPr>
              <a:t>بر اساس اصل 138 قانون اساسی، از جمله کالاهای ضروری برنج، گندم، سیب‏زمینی، روغن‏نباتی، شکر، کره،  جو، محصولات حیوانی مانند گوشت، شیر، پنیر، ماست و انواع میوه است. </a:t>
            </a:r>
            <a:endParaRPr lang="en-US" sz="1600" b="1" dirty="0">
              <a:solidFill>
                <a:schemeClr val="bg1"/>
              </a:solidFill>
              <a:cs typeface="B Nazanin" panose="00000400000000000000" pitchFamily="2" charset="-78"/>
            </a:endParaRPr>
          </a:p>
        </p:txBody>
      </p:sp>
    </p:spTree>
    <p:extLst>
      <p:ext uri="{BB962C8B-B14F-4D97-AF65-F5344CB8AC3E}">
        <p14:creationId xmlns:p14="http://schemas.microsoft.com/office/powerpoint/2010/main" val="1592588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FB0846-92B3-52A6-2A3C-48D531C331CE}"/>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69067C94-6AC8-5F7E-1B80-50E2F3D413A4}"/>
              </a:ext>
            </a:extLst>
          </p:cNvPr>
          <p:cNvSpPr/>
          <p:nvPr/>
        </p:nvSpPr>
        <p:spPr>
          <a:xfrm>
            <a:off x="6096000" y="487448"/>
            <a:ext cx="6082747" cy="444652"/>
          </a:xfrm>
          <a:prstGeom prst="roundRect">
            <a:avLst>
              <a:gd name="adj" fmla="val 50000"/>
            </a:avLst>
          </a:prstGeom>
          <a:solidFill>
            <a:srgbClr val="708A8C"/>
          </a:solidFill>
          <a:ln w="10124" cap="flat">
            <a:noFill/>
            <a:prstDash val="solid"/>
            <a:miter/>
          </a:ln>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Roboto"/>
            </a:endParaRPr>
          </a:p>
        </p:txBody>
      </p:sp>
      <p:sp>
        <p:nvSpPr>
          <p:cNvPr id="4" name="TextBox 3">
            <a:extLst>
              <a:ext uri="{FF2B5EF4-FFF2-40B4-BE49-F238E27FC236}">
                <a16:creationId xmlns:a16="http://schemas.microsoft.com/office/drawing/2014/main" id="{3458F98E-0564-56C9-110C-63FA9173DA2B}"/>
              </a:ext>
            </a:extLst>
          </p:cNvPr>
          <p:cNvSpPr txBox="1"/>
          <p:nvPr/>
        </p:nvSpPr>
        <p:spPr>
          <a:xfrm>
            <a:off x="5698434" y="509719"/>
            <a:ext cx="6877878" cy="400110"/>
          </a:xfrm>
          <a:prstGeom prst="rect">
            <a:avLst/>
          </a:prstGeom>
          <a:noFill/>
        </p:spPr>
        <p:txBody>
          <a:bodyPr wrap="square" rtlCol="0">
            <a:spAutoFit/>
          </a:bodyPr>
          <a:lstStyle/>
          <a:p>
            <a:pPr algn="ctr" rtl="1"/>
            <a:r>
              <a:rPr lang="fa-IR" sz="2000" b="1" dirty="0">
                <a:solidFill>
                  <a:schemeClr val="bg1"/>
                </a:solidFill>
                <a:cs typeface="B Titr" panose="00000700000000000000" pitchFamily="2" charset="-78"/>
              </a:rPr>
              <a:t>ترکیب ارزش واردات گمرکی بر حسب نوع مصرف</a:t>
            </a:r>
            <a:endParaRPr lang="en-US" sz="2000" b="1" dirty="0">
              <a:solidFill>
                <a:schemeClr val="bg1"/>
              </a:solidFill>
              <a:cs typeface="B Titr" panose="00000700000000000000" pitchFamily="2" charset="-78"/>
            </a:endParaRPr>
          </a:p>
        </p:txBody>
      </p:sp>
      <p:graphicFrame>
        <p:nvGraphicFramePr>
          <p:cNvPr id="10" name="Chart 9">
            <a:extLst>
              <a:ext uri="{FF2B5EF4-FFF2-40B4-BE49-F238E27FC236}">
                <a16:creationId xmlns:a16="http://schemas.microsoft.com/office/drawing/2014/main" id="{0755E0BD-4DC4-8DC0-1996-5DB8F21128CB}"/>
              </a:ext>
            </a:extLst>
          </p:cNvPr>
          <p:cNvGraphicFramePr/>
          <p:nvPr>
            <p:extLst>
              <p:ext uri="{D42A27DB-BD31-4B8C-83A1-F6EECF244321}">
                <p14:modId xmlns:p14="http://schemas.microsoft.com/office/powerpoint/2010/main" val="630706133"/>
              </p:ext>
            </p:extLst>
          </p:nvPr>
        </p:nvGraphicFramePr>
        <p:xfrm>
          <a:off x="100496" y="1416556"/>
          <a:ext cx="5213626" cy="3464707"/>
        </p:xfrm>
        <a:graphic>
          <a:graphicData uri="http://schemas.openxmlformats.org/drawingml/2006/chart">
            <c:chart xmlns:c="http://schemas.openxmlformats.org/drawingml/2006/chart" xmlns:r="http://schemas.openxmlformats.org/officeDocument/2006/relationships" r:id="rId2"/>
          </a:graphicData>
        </a:graphic>
      </p:graphicFrame>
      <p:sp>
        <p:nvSpPr>
          <p:cNvPr id="27" name="TextBox 26">
            <a:extLst>
              <a:ext uri="{FF2B5EF4-FFF2-40B4-BE49-F238E27FC236}">
                <a16:creationId xmlns:a16="http://schemas.microsoft.com/office/drawing/2014/main" id="{F01E7C59-1A96-A15E-F754-F399920EC943}"/>
              </a:ext>
            </a:extLst>
          </p:cNvPr>
          <p:cNvSpPr txBox="1"/>
          <p:nvPr/>
        </p:nvSpPr>
        <p:spPr>
          <a:xfrm>
            <a:off x="346765" y="5149056"/>
            <a:ext cx="4721087" cy="584775"/>
          </a:xfrm>
          <a:prstGeom prst="rect">
            <a:avLst/>
          </a:prstGeom>
          <a:noFill/>
        </p:spPr>
        <p:txBody>
          <a:bodyPr wrap="square" rtlCol="0">
            <a:spAutoFit/>
          </a:bodyPr>
          <a:lstStyle/>
          <a:p>
            <a:pPr algn="ctr"/>
            <a:r>
              <a:rPr lang="fa-IR" sz="1600" b="1" dirty="0">
                <a:solidFill>
                  <a:schemeClr val="bg1">
                    <a:lumMod val="95000"/>
                  </a:schemeClr>
                </a:solidFill>
                <a:cs typeface="B Nazanin" panose="00000400000000000000" pitchFamily="2" charset="-78"/>
              </a:rPr>
              <a:t>نمودار 1. سهم واردات طی هشت ماهه 1402 به تفکیک کالاهای مصرفی، واسطه‏ای و سرمایه‏ای</a:t>
            </a:r>
            <a:endParaRPr lang="en-US" sz="1600" b="1" dirty="0">
              <a:solidFill>
                <a:schemeClr val="bg1">
                  <a:lumMod val="95000"/>
                </a:schemeClr>
              </a:solidFill>
              <a:cs typeface="B Nazanin" panose="00000400000000000000" pitchFamily="2" charset="-78"/>
            </a:endParaRPr>
          </a:p>
        </p:txBody>
      </p:sp>
      <p:sp>
        <p:nvSpPr>
          <p:cNvPr id="28" name="TextBox 27">
            <a:extLst>
              <a:ext uri="{FF2B5EF4-FFF2-40B4-BE49-F238E27FC236}">
                <a16:creationId xmlns:a16="http://schemas.microsoft.com/office/drawing/2014/main" id="{0020C337-2035-5426-352F-096436D751CE}"/>
              </a:ext>
            </a:extLst>
          </p:cNvPr>
          <p:cNvSpPr txBox="1"/>
          <p:nvPr/>
        </p:nvSpPr>
        <p:spPr>
          <a:xfrm>
            <a:off x="5414618" y="2136338"/>
            <a:ext cx="6393069" cy="2585323"/>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طی هشت ماهه 1402، میزان واردات کشورنسبت به مدت مشابه سال قبل از حیث وزنی با افزایش 4.3 درصدی به 24.7 میلیون تن و از حیث ارزشی با افزایش 12.4 درصدی به 42.2 میلیارد دلار رسیده است. </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بررسی ارزش واردات کالاهای گمرکی برحسب نوع مصرف نشان می‏دهد که در هشت ماهه نخست 1402، بالغ بر 87.1 درصد از ارزش کل واردات گمرکی به گروه کالاهای واسطه‏ای و سرمایه‏ای مورد نیاز تولید و سرمایه‏گذاری اختصاص یافته و تنها 12.9 درصد از واردات گمرکی را واردات کالاهای مصرفی تشکیل می‏دهد. </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p:txBody>
      </p:sp>
    </p:spTree>
    <p:extLst>
      <p:ext uri="{BB962C8B-B14F-4D97-AF65-F5344CB8AC3E}">
        <p14:creationId xmlns:p14="http://schemas.microsoft.com/office/powerpoint/2010/main" val="514021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6EF364-305F-4BB4-DF65-EA8D5A9C809B}"/>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2F452186-FF97-E906-83BF-5597583CDED9}"/>
              </a:ext>
            </a:extLst>
          </p:cNvPr>
          <p:cNvSpPr/>
          <p:nvPr/>
        </p:nvSpPr>
        <p:spPr>
          <a:xfrm>
            <a:off x="6096000" y="487448"/>
            <a:ext cx="6082747" cy="444652"/>
          </a:xfrm>
          <a:prstGeom prst="roundRect">
            <a:avLst>
              <a:gd name="adj" fmla="val 50000"/>
            </a:avLst>
          </a:prstGeom>
          <a:solidFill>
            <a:srgbClr val="708A8C"/>
          </a:solidFill>
          <a:ln w="10124" cap="flat">
            <a:noFill/>
            <a:prstDash val="solid"/>
            <a:miter/>
          </a:ln>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Roboto"/>
            </a:endParaRPr>
          </a:p>
        </p:txBody>
      </p:sp>
      <p:sp>
        <p:nvSpPr>
          <p:cNvPr id="4" name="TextBox 3">
            <a:extLst>
              <a:ext uri="{FF2B5EF4-FFF2-40B4-BE49-F238E27FC236}">
                <a16:creationId xmlns:a16="http://schemas.microsoft.com/office/drawing/2014/main" id="{6A5A5BB4-158E-AA4F-0B20-1B3860D80391}"/>
              </a:ext>
            </a:extLst>
          </p:cNvPr>
          <p:cNvSpPr txBox="1"/>
          <p:nvPr/>
        </p:nvSpPr>
        <p:spPr>
          <a:xfrm>
            <a:off x="5592645" y="493280"/>
            <a:ext cx="6877878" cy="400110"/>
          </a:xfrm>
          <a:prstGeom prst="rect">
            <a:avLst/>
          </a:prstGeom>
          <a:noFill/>
        </p:spPr>
        <p:txBody>
          <a:bodyPr wrap="square" rtlCol="0">
            <a:spAutoFit/>
          </a:bodyPr>
          <a:lstStyle/>
          <a:p>
            <a:pPr algn="ctr" rtl="1"/>
            <a:r>
              <a:rPr lang="fa-IR" sz="2000" b="1" dirty="0">
                <a:solidFill>
                  <a:schemeClr val="bg1"/>
                </a:solidFill>
                <a:cs typeface="B Titr" panose="00000700000000000000" pitchFamily="2" charset="-78"/>
              </a:rPr>
              <a:t>واردات گمرکی کالاهای اساسی</a:t>
            </a:r>
            <a:endParaRPr lang="en-US" sz="2000" b="1" dirty="0">
              <a:solidFill>
                <a:schemeClr val="bg1"/>
              </a:solidFill>
              <a:cs typeface="B Titr" panose="00000700000000000000" pitchFamily="2" charset="-78"/>
            </a:endParaRPr>
          </a:p>
        </p:txBody>
      </p:sp>
      <p:sp>
        <p:nvSpPr>
          <p:cNvPr id="5" name="TextBox 4">
            <a:extLst>
              <a:ext uri="{FF2B5EF4-FFF2-40B4-BE49-F238E27FC236}">
                <a16:creationId xmlns:a16="http://schemas.microsoft.com/office/drawing/2014/main" id="{DDA48D96-97AC-EA3F-6EF4-F71A6DF61C5B}"/>
              </a:ext>
            </a:extLst>
          </p:cNvPr>
          <p:cNvSpPr txBox="1"/>
          <p:nvPr/>
        </p:nvSpPr>
        <p:spPr>
          <a:xfrm>
            <a:off x="5875699" y="1330096"/>
            <a:ext cx="5941927" cy="5909310"/>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بررسی آمار واردات نشان می‏دهد که در هشت ماهه ابتدای سال جاری 20 قلم کالای اساسی به وزن 15.7 میلیون تن و به ارزش 10.6 میلیارد دلار وارد کشور شده است که نسبت به 15.9 میلیون تن کالا به ارزش 11.4 میلیارد دلاری در هشت ماهه سال گذشته کاهش حدود 1.34 درصدی در وزن و 7.18 درصدی در ارزش را شاهد هستیم.</a:t>
            </a:r>
          </a:p>
          <a:p>
            <a:pPr algn="just" rtl="1"/>
            <a:r>
              <a:rPr lang="fa-IR" dirty="0">
                <a:solidFill>
                  <a:schemeClr val="bg1">
                    <a:lumMod val="95000"/>
                  </a:schemeClr>
                </a:solidFill>
                <a:cs typeface="B Nazanin" panose="00000400000000000000" pitchFamily="2" charset="-78"/>
              </a:rPr>
              <a:t> </a:t>
            </a: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در بین کالاهای اساسی، واردات گوشت قرمز سبک گرم (25.8 برابر)، کود شیمیایی (109.46 درصد)، جو (69.03 درصد) ، انواع بذر(59.33 درصد) و گوشت قرمز سرد سنگین (34.78 درصد)، بیشترین افزایش ارزشی را نسبت به مدت مشابه سال قبل داشته‌است.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واردات چای خشک، برنج، شکر خام، گوشت مرغ و گندم در این مدت به لحاظ ارزش بیشترین کاهش را در بین کالاهای اساسی به خود اختصاص داده‌است، به طوری که ارزش وارداتی این پنج قلم به ترتیب نسبت به مدت مشابه سال قبل ۵۷.۶۹ درصد، ۵۳.۸۹ درصد، ۵۱.۹۸ درصد، ۴۸.۱۱ درصد و ۴۶.۲۰ درصد کاهش داشته‌است.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algn="just" rtl="1"/>
            <a:endParaRPr lang="fa-IR" dirty="0">
              <a:solidFill>
                <a:schemeClr val="bg1">
                  <a:lumMod val="95000"/>
                </a:schemeClr>
              </a:solidFill>
              <a:cs typeface="B Nazanin" panose="00000400000000000000" pitchFamily="2" charset="-78"/>
            </a:endParaRPr>
          </a:p>
        </p:txBody>
      </p:sp>
      <p:graphicFrame>
        <p:nvGraphicFramePr>
          <p:cNvPr id="6" name="Table 5">
            <a:extLst>
              <a:ext uri="{FF2B5EF4-FFF2-40B4-BE49-F238E27FC236}">
                <a16:creationId xmlns:a16="http://schemas.microsoft.com/office/drawing/2014/main" id="{E0CD5113-E6BC-8A9F-FDBE-2FD4DB12A51C}"/>
              </a:ext>
            </a:extLst>
          </p:cNvPr>
          <p:cNvGraphicFramePr>
            <a:graphicFrameLocks noGrp="1"/>
          </p:cNvGraphicFramePr>
          <p:nvPr>
            <p:extLst>
              <p:ext uri="{D42A27DB-BD31-4B8C-83A1-F6EECF244321}">
                <p14:modId xmlns:p14="http://schemas.microsoft.com/office/powerpoint/2010/main" val="1655113360"/>
              </p:ext>
            </p:extLst>
          </p:nvPr>
        </p:nvGraphicFramePr>
        <p:xfrm>
          <a:off x="510207" y="415697"/>
          <a:ext cx="4744279" cy="6156960"/>
        </p:xfrm>
        <a:graphic>
          <a:graphicData uri="http://schemas.openxmlformats.org/drawingml/2006/table">
            <a:tbl>
              <a:tblPr firstRow="1" bandRow="1">
                <a:tableStyleId>{8799B23B-EC83-4686-B30A-512413B5E67A}</a:tableStyleId>
              </a:tblPr>
              <a:tblGrid>
                <a:gridCol w="1010480">
                  <a:extLst>
                    <a:ext uri="{9D8B030D-6E8A-4147-A177-3AD203B41FA5}">
                      <a16:colId xmlns:a16="http://schemas.microsoft.com/office/drawing/2014/main" val="796060927"/>
                    </a:ext>
                  </a:extLst>
                </a:gridCol>
                <a:gridCol w="924339">
                  <a:extLst>
                    <a:ext uri="{9D8B030D-6E8A-4147-A177-3AD203B41FA5}">
                      <a16:colId xmlns:a16="http://schemas.microsoft.com/office/drawing/2014/main" val="656606786"/>
                    </a:ext>
                  </a:extLst>
                </a:gridCol>
                <a:gridCol w="755374">
                  <a:extLst>
                    <a:ext uri="{9D8B030D-6E8A-4147-A177-3AD203B41FA5}">
                      <a16:colId xmlns:a16="http://schemas.microsoft.com/office/drawing/2014/main" val="2962936663"/>
                    </a:ext>
                  </a:extLst>
                </a:gridCol>
                <a:gridCol w="1553889">
                  <a:extLst>
                    <a:ext uri="{9D8B030D-6E8A-4147-A177-3AD203B41FA5}">
                      <a16:colId xmlns:a16="http://schemas.microsoft.com/office/drawing/2014/main" val="2777300918"/>
                    </a:ext>
                  </a:extLst>
                </a:gridCol>
                <a:gridCol w="500197">
                  <a:extLst>
                    <a:ext uri="{9D8B030D-6E8A-4147-A177-3AD203B41FA5}">
                      <a16:colId xmlns:a16="http://schemas.microsoft.com/office/drawing/2014/main" val="487555271"/>
                    </a:ext>
                  </a:extLst>
                </a:gridCol>
              </a:tblGrid>
              <a:tr h="329761">
                <a:tc>
                  <a:txBody>
                    <a:bodyPr/>
                    <a:lstStyle/>
                    <a:p>
                      <a:pPr algn="ctr"/>
                      <a:r>
                        <a:rPr lang="fa-IR" sz="1200" dirty="0">
                          <a:cs typeface="B Nazanin" panose="00000400000000000000" pitchFamily="2" charset="-78"/>
                        </a:rPr>
                        <a:t>درصد تغییرات به لحاظ ارزشی</a:t>
                      </a:r>
                      <a:endParaRPr lang="en-US" sz="1200" dirty="0">
                        <a:cs typeface="B Nazanin" panose="00000400000000000000" pitchFamily="2" charset="-78"/>
                      </a:endParaRPr>
                    </a:p>
                  </a:txBody>
                  <a:tcPr>
                    <a:solidFill>
                      <a:srgbClr val="98AEA1"/>
                    </a:solidFill>
                  </a:tcPr>
                </a:tc>
                <a:tc>
                  <a:txBody>
                    <a:bodyPr/>
                    <a:lstStyle/>
                    <a:p>
                      <a:pPr algn="ctr"/>
                      <a:r>
                        <a:rPr lang="fa-IR" sz="1200" dirty="0">
                          <a:cs typeface="B Nazanin" panose="00000400000000000000" pitchFamily="2" charset="-78"/>
                        </a:rPr>
                        <a:t>ارزش </a:t>
                      </a:r>
                    </a:p>
                    <a:p>
                      <a:pPr algn="ctr"/>
                      <a:r>
                        <a:rPr lang="fa-IR" sz="1200" dirty="0">
                          <a:cs typeface="B Nazanin" panose="00000400000000000000" pitchFamily="2" charset="-78"/>
                        </a:rPr>
                        <a:t>(میلیون دلار)</a:t>
                      </a:r>
                      <a:endParaRPr lang="en-US" sz="1200" dirty="0">
                        <a:cs typeface="B Nazanin" panose="00000400000000000000" pitchFamily="2" charset="-78"/>
                      </a:endParaRPr>
                    </a:p>
                  </a:txBody>
                  <a:tcPr>
                    <a:solidFill>
                      <a:srgbClr val="98AEA1"/>
                    </a:solidFill>
                  </a:tcPr>
                </a:tc>
                <a:tc>
                  <a:txBody>
                    <a:bodyPr/>
                    <a:lstStyle/>
                    <a:p>
                      <a:pPr algn="ctr"/>
                      <a:r>
                        <a:rPr lang="fa-IR" sz="1200" dirty="0">
                          <a:cs typeface="B Nazanin" panose="00000400000000000000" pitchFamily="2" charset="-78"/>
                        </a:rPr>
                        <a:t>وزن </a:t>
                      </a:r>
                    </a:p>
                    <a:p>
                      <a:pPr algn="ctr"/>
                      <a:r>
                        <a:rPr lang="fa-IR" sz="1200" dirty="0">
                          <a:cs typeface="B Nazanin" panose="00000400000000000000" pitchFamily="2" charset="-78"/>
                        </a:rPr>
                        <a:t>(هزارتن)</a:t>
                      </a:r>
                      <a:endParaRPr lang="en-US" sz="1200" dirty="0">
                        <a:cs typeface="B Nazanin" panose="00000400000000000000" pitchFamily="2" charset="-78"/>
                      </a:endParaRPr>
                    </a:p>
                  </a:txBody>
                  <a:tcPr>
                    <a:solidFill>
                      <a:srgbClr val="98AEA1"/>
                    </a:solidFill>
                  </a:tcPr>
                </a:tc>
                <a:tc>
                  <a:txBody>
                    <a:bodyPr/>
                    <a:lstStyle/>
                    <a:p>
                      <a:pPr algn="ctr"/>
                      <a:r>
                        <a:rPr lang="fa-IR" sz="1200" dirty="0">
                          <a:cs typeface="B Nazanin" panose="00000400000000000000" pitchFamily="2" charset="-78"/>
                        </a:rPr>
                        <a:t>گروه کالا</a:t>
                      </a:r>
                      <a:endParaRPr lang="en-US" sz="1200" dirty="0">
                        <a:cs typeface="B Nazanin" panose="00000400000000000000" pitchFamily="2" charset="-78"/>
                      </a:endParaRPr>
                    </a:p>
                  </a:txBody>
                  <a:tcPr anchor="ctr">
                    <a:solidFill>
                      <a:srgbClr val="98AEA1"/>
                    </a:solidFill>
                  </a:tcPr>
                </a:tc>
                <a:tc>
                  <a:txBody>
                    <a:bodyPr/>
                    <a:lstStyle/>
                    <a:p>
                      <a:pPr algn="ctr"/>
                      <a:r>
                        <a:rPr lang="fa-IR" sz="1200" dirty="0">
                          <a:cs typeface="B Nazanin" panose="00000400000000000000" pitchFamily="2" charset="-78"/>
                        </a:rPr>
                        <a:t>ردیف</a:t>
                      </a:r>
                      <a:endParaRPr lang="en-US" sz="1200" dirty="0">
                        <a:cs typeface="B Nazanin" panose="00000400000000000000" pitchFamily="2" charset="-78"/>
                      </a:endParaRPr>
                    </a:p>
                  </a:txBody>
                  <a:tcPr anchor="ctr">
                    <a:solidFill>
                      <a:srgbClr val="98AEA1"/>
                    </a:solidFill>
                  </a:tcPr>
                </a:tc>
                <a:extLst>
                  <a:ext uri="{0D108BD9-81ED-4DB2-BD59-A6C34878D82A}">
                    <a16:rowId xmlns:a16="http://schemas.microsoft.com/office/drawing/2014/main" val="3125713141"/>
                  </a:ext>
                </a:extLst>
              </a:tr>
              <a:tr h="164880">
                <a:tc>
                  <a:txBody>
                    <a:bodyPr/>
                    <a:lstStyle/>
                    <a:p>
                      <a:pPr algn="ctr"/>
                      <a:r>
                        <a:rPr lang="fa-IR" sz="1100" b="1" dirty="0">
                          <a:solidFill>
                            <a:schemeClr val="bg1">
                              <a:lumMod val="95000"/>
                            </a:schemeClr>
                          </a:solidFill>
                          <a:cs typeface="B Nazanin" panose="00000400000000000000" pitchFamily="2" charset="-78"/>
                        </a:rPr>
                        <a:t>17.48</a:t>
                      </a:r>
                      <a:endParaRPr lang="en-US" sz="1100" b="1" dirty="0">
                        <a:solidFill>
                          <a:schemeClr val="bg1">
                            <a:lumMod val="95000"/>
                          </a:schemeClr>
                        </a:solidFill>
                        <a:cs typeface="B Nazanin" panose="00000400000000000000" pitchFamily="2" charset="-7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1100" b="1" i="0" u="none" strike="noStrike" kern="1200" cap="none" spc="0" normalizeH="0" baseline="0" noProof="0" dirty="0">
                          <a:ln>
                            <a:noFill/>
                          </a:ln>
                          <a:solidFill>
                            <a:prstClr val="white">
                              <a:lumMod val="95000"/>
                            </a:prstClr>
                          </a:solidFill>
                          <a:effectLst/>
                          <a:uLnTx/>
                          <a:uFillTx/>
                          <a:latin typeface="+mn-lt"/>
                          <a:ea typeface="+mn-ea"/>
                          <a:cs typeface="B Nazanin" panose="00000400000000000000" pitchFamily="2" charset="-78"/>
                        </a:rPr>
                        <a:t>3،471</a:t>
                      </a:r>
                      <a:endParaRPr kumimoji="0" lang="en-US" sz="1100" b="1" i="0" u="none" strike="noStrike" kern="1200" cap="none" spc="0" normalizeH="0" baseline="0" noProof="0" dirty="0">
                        <a:ln>
                          <a:noFill/>
                        </a:ln>
                        <a:solidFill>
                          <a:prstClr val="white">
                            <a:lumMod val="95000"/>
                          </a:prstClr>
                        </a:solidFill>
                        <a:effectLst/>
                        <a:uLnTx/>
                        <a:uFillTx/>
                        <a:latin typeface="+mn-lt"/>
                        <a:ea typeface="+mn-ea"/>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6،270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ذرت</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30718762"/>
                  </a:ext>
                </a:extLst>
              </a:tr>
              <a:tr h="164880">
                <a:tc>
                  <a:txBody>
                    <a:bodyPr/>
                    <a:lstStyle/>
                    <a:p>
                      <a:pPr algn="ctr"/>
                      <a:r>
                        <a:rPr lang="fa-IR" sz="1100" b="1" dirty="0">
                          <a:solidFill>
                            <a:schemeClr val="bg1">
                              <a:lumMod val="95000"/>
                            </a:schemeClr>
                          </a:solidFill>
                          <a:cs typeface="B Nazanin" panose="00000400000000000000" pitchFamily="2" charset="-78"/>
                        </a:rPr>
                        <a:t>23.42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1،943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1،253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روغن‏های خوراکی </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594642950"/>
                  </a:ext>
                </a:extLst>
              </a:tr>
              <a:tr h="164880">
                <a:tc>
                  <a:txBody>
                    <a:bodyPr/>
                    <a:lstStyle/>
                    <a:p>
                      <a:pPr algn="ctr"/>
                      <a:r>
                        <a:rPr lang="fa-IR" sz="1100" b="1" dirty="0">
                          <a:solidFill>
                            <a:schemeClr val="bg1">
                              <a:lumMod val="95000"/>
                            </a:schemeClr>
                          </a:solidFill>
                          <a:cs typeface="B Nazanin" panose="00000400000000000000" pitchFamily="2" charset="-78"/>
                        </a:rPr>
                        <a:t>5.36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1،569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2،065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انواع دانه‏های روغنی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820682717"/>
                  </a:ext>
                </a:extLst>
              </a:tr>
              <a:tr h="164880">
                <a:tc>
                  <a:txBody>
                    <a:bodyPr/>
                    <a:lstStyle/>
                    <a:p>
                      <a:pPr algn="ctr"/>
                      <a:r>
                        <a:rPr lang="fa-IR" sz="1100" b="1" dirty="0">
                          <a:solidFill>
                            <a:schemeClr val="bg1">
                              <a:lumMod val="95000"/>
                            </a:schemeClr>
                          </a:solidFill>
                          <a:cs typeface="B Nazanin" panose="00000400000000000000" pitchFamily="2" charset="-78"/>
                        </a:rPr>
                        <a:t>53.89-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854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727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برنج</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4</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033063338"/>
                  </a:ext>
                </a:extLst>
              </a:tr>
              <a:tr h="164880">
                <a:tc>
                  <a:txBody>
                    <a:bodyPr/>
                    <a:lstStyle/>
                    <a:p>
                      <a:pPr algn="ctr"/>
                      <a:r>
                        <a:rPr lang="fa-IR" sz="1100" b="1" dirty="0">
                          <a:solidFill>
                            <a:schemeClr val="bg1">
                              <a:lumMod val="95000"/>
                            </a:schemeClr>
                          </a:solidFill>
                          <a:cs typeface="B Nazanin" panose="00000400000000000000" pitchFamily="2" charset="-78"/>
                        </a:rPr>
                        <a:t>46.20-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730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1،727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گندم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5</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58987580"/>
                  </a:ext>
                </a:extLst>
              </a:tr>
              <a:tr h="164880">
                <a:tc>
                  <a:txBody>
                    <a:bodyPr/>
                    <a:lstStyle/>
                    <a:p>
                      <a:pPr algn="ctr"/>
                      <a:r>
                        <a:rPr lang="fa-IR" sz="1100" b="1" dirty="0">
                          <a:solidFill>
                            <a:schemeClr val="bg1">
                              <a:lumMod val="95000"/>
                            </a:schemeClr>
                          </a:solidFill>
                          <a:cs typeface="B Nazanin" panose="00000400000000000000" pitchFamily="2" charset="-78"/>
                        </a:rPr>
                        <a:t>69.03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596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1،674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جو</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6</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1638062449"/>
                  </a:ext>
                </a:extLst>
              </a:tr>
              <a:tr h="164880">
                <a:tc>
                  <a:txBody>
                    <a:bodyPr/>
                    <a:lstStyle/>
                    <a:p>
                      <a:pPr algn="ctr"/>
                      <a:r>
                        <a:rPr lang="fa-IR" sz="1100" b="1" dirty="0">
                          <a:solidFill>
                            <a:schemeClr val="bg1">
                              <a:lumMod val="95000"/>
                            </a:schemeClr>
                          </a:solidFill>
                          <a:cs typeface="B Nazanin" panose="00000400000000000000" pitchFamily="2" charset="-78"/>
                        </a:rPr>
                        <a:t>109.46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366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329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کورد شیمیایی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7</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996663540"/>
                  </a:ext>
                </a:extLst>
              </a:tr>
              <a:tr h="164880">
                <a:tc>
                  <a:txBody>
                    <a:bodyPr/>
                    <a:lstStyle/>
                    <a:p>
                      <a:pPr algn="ctr"/>
                      <a:r>
                        <a:rPr lang="fa-IR" sz="1100" b="1" dirty="0">
                          <a:solidFill>
                            <a:schemeClr val="bg1">
                              <a:lumMod val="95000"/>
                            </a:schemeClr>
                          </a:solidFill>
                          <a:cs typeface="B Nazanin" panose="00000400000000000000" pitchFamily="2" charset="-78"/>
                        </a:rPr>
                        <a:t>14.24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325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540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کنجله سویا</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8</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67671992"/>
                  </a:ext>
                </a:extLst>
              </a:tr>
              <a:tr h="164880">
                <a:tc>
                  <a:txBody>
                    <a:bodyPr/>
                    <a:lstStyle/>
                    <a:p>
                      <a:pPr algn="ctr"/>
                      <a:r>
                        <a:rPr lang="fa-IR" sz="1100" b="1" dirty="0">
                          <a:solidFill>
                            <a:schemeClr val="bg1">
                              <a:lumMod val="95000"/>
                            </a:schemeClr>
                          </a:solidFill>
                          <a:cs typeface="B Nazanin" panose="00000400000000000000" pitchFamily="2" charset="-78"/>
                        </a:rPr>
                        <a:t>13.44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305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88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لاستیک سنگین</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9</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048219393"/>
                  </a:ext>
                </a:extLst>
              </a:tr>
              <a:tr h="164880">
                <a:tc>
                  <a:txBody>
                    <a:bodyPr/>
                    <a:lstStyle/>
                    <a:p>
                      <a:pPr algn="ctr"/>
                      <a:r>
                        <a:rPr lang="fa-IR" sz="1100" b="1" dirty="0">
                          <a:solidFill>
                            <a:schemeClr val="bg1">
                              <a:lumMod val="95000"/>
                            </a:schemeClr>
                          </a:solidFill>
                          <a:cs typeface="B Nazanin" panose="00000400000000000000" pitchFamily="2" charset="-78"/>
                        </a:rPr>
                        <a:t>51.98-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368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429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شکر خام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10</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756589405"/>
                  </a:ext>
                </a:extLst>
              </a:tr>
              <a:tr h="164880">
                <a:tc>
                  <a:txBody>
                    <a:bodyPr/>
                    <a:lstStyle/>
                    <a:p>
                      <a:pPr algn="ctr"/>
                      <a:r>
                        <a:rPr lang="fa-IR" sz="1100" b="1" dirty="0">
                          <a:solidFill>
                            <a:schemeClr val="bg1">
                              <a:lumMod val="95000"/>
                            </a:schemeClr>
                          </a:solidFill>
                          <a:cs typeface="B Nazanin" panose="00000400000000000000" pitchFamily="2" charset="-78"/>
                        </a:rPr>
                        <a:t>25.11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196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172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کاغذ چاپ و تحریر</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11</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187401152"/>
                  </a:ext>
                </a:extLst>
              </a:tr>
              <a:tr h="164880">
                <a:tc>
                  <a:txBody>
                    <a:bodyPr/>
                    <a:lstStyle/>
                    <a:p>
                      <a:pPr algn="ctr"/>
                      <a:r>
                        <a:rPr lang="fa-IR" sz="1100" b="1" dirty="0">
                          <a:solidFill>
                            <a:schemeClr val="bg1">
                              <a:lumMod val="95000"/>
                            </a:schemeClr>
                          </a:solidFill>
                          <a:cs typeface="B Nazanin" panose="00000400000000000000" pitchFamily="2" charset="-78"/>
                        </a:rPr>
                        <a:t>1.93-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190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159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خمیر کاغذ</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334472702"/>
                  </a:ext>
                </a:extLst>
              </a:tr>
              <a:tr h="164880">
                <a:tc>
                  <a:txBody>
                    <a:bodyPr/>
                    <a:lstStyle/>
                    <a:p>
                      <a:pPr algn="ctr"/>
                      <a:r>
                        <a:rPr lang="fa-IR" sz="1100" b="1" dirty="0">
                          <a:solidFill>
                            <a:schemeClr val="bg1">
                              <a:lumMod val="95000"/>
                            </a:schemeClr>
                          </a:solidFill>
                          <a:cs typeface="B Nazanin" panose="00000400000000000000" pitchFamily="2" charset="-78"/>
                        </a:rPr>
                        <a:t>34.78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186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42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گوشت قرمز سرد سنگین</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13</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431739176"/>
                  </a:ext>
                </a:extLst>
              </a:tr>
              <a:tr h="164880">
                <a:tc>
                  <a:txBody>
                    <a:bodyPr/>
                    <a:lstStyle/>
                    <a:p>
                      <a:pPr algn="ctr"/>
                      <a:r>
                        <a:rPr lang="fa-IR" sz="1100" b="1" dirty="0">
                          <a:solidFill>
                            <a:schemeClr val="bg1">
                              <a:lumMod val="95000"/>
                            </a:schemeClr>
                          </a:solidFill>
                          <a:cs typeface="B Nazanin" panose="00000400000000000000" pitchFamily="2" charset="-78"/>
                        </a:rPr>
                        <a:t>57.69-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270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چای خشک</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14</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074380944"/>
                  </a:ext>
                </a:extLst>
              </a:tr>
              <a:tr h="164880">
                <a:tc>
                  <a:txBody>
                    <a:bodyPr/>
                    <a:lstStyle/>
                    <a:p>
                      <a:pPr algn="ctr"/>
                      <a:r>
                        <a:rPr lang="fa-IR" sz="1100" b="1" dirty="0">
                          <a:solidFill>
                            <a:schemeClr val="bg1">
                              <a:lumMod val="95000"/>
                            </a:schemeClr>
                          </a:solidFill>
                          <a:cs typeface="B Nazanin" panose="00000400000000000000" pitchFamily="2" charset="-78"/>
                        </a:rPr>
                        <a:t>39.95-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111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حبوبات</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7337859"/>
                  </a:ext>
                </a:extLst>
              </a:tr>
              <a:tr h="164880">
                <a:tc>
                  <a:txBody>
                    <a:bodyPr/>
                    <a:lstStyle/>
                    <a:p>
                      <a:pPr algn="ctr"/>
                      <a:r>
                        <a:rPr lang="fa-IR" sz="1100" b="1" dirty="0">
                          <a:solidFill>
                            <a:schemeClr val="bg1">
                              <a:lumMod val="95000"/>
                            </a:schemeClr>
                          </a:solidFill>
                          <a:cs typeface="B Nazanin" panose="00000400000000000000" pitchFamily="2" charset="-78"/>
                        </a:rPr>
                        <a:t>25.8 برابر</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گوشت قرمز سبک گرم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16</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745686099"/>
                  </a:ext>
                </a:extLst>
              </a:tr>
              <a:tr h="164880">
                <a:tc>
                  <a:txBody>
                    <a:bodyPr/>
                    <a:lstStyle/>
                    <a:p>
                      <a:pPr algn="ctr"/>
                      <a:r>
                        <a:rPr lang="fa-IR" sz="1100" b="1" dirty="0">
                          <a:solidFill>
                            <a:schemeClr val="bg1">
                              <a:lumMod val="95000"/>
                            </a:schemeClr>
                          </a:solidFill>
                          <a:cs typeface="B Nazanin" panose="00000400000000000000" pitchFamily="2" charset="-78"/>
                        </a:rPr>
                        <a:t>16.18-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73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سموم تکنیکال شیمیایی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17</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639004435"/>
                  </a:ext>
                </a:extLst>
              </a:tr>
              <a:tr h="164880">
                <a:tc>
                  <a:txBody>
                    <a:bodyPr/>
                    <a:lstStyle/>
                    <a:p>
                      <a:pPr algn="ctr"/>
                      <a:r>
                        <a:rPr lang="fa-IR" sz="1100" b="1" dirty="0">
                          <a:solidFill>
                            <a:schemeClr val="bg1">
                              <a:lumMod val="95000"/>
                            </a:schemeClr>
                          </a:solidFill>
                          <a:cs typeface="B Nazanin" panose="00000400000000000000" pitchFamily="2" charset="-78"/>
                        </a:rPr>
                        <a:t>48.11-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44</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گوشت مرغ</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18</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4066795473"/>
                  </a:ext>
                </a:extLst>
              </a:tr>
              <a:tr h="164880">
                <a:tc>
                  <a:txBody>
                    <a:bodyPr/>
                    <a:lstStyle/>
                    <a:p>
                      <a:pPr algn="ctr"/>
                      <a:r>
                        <a:rPr lang="fa-IR" sz="1100" b="1" dirty="0">
                          <a:solidFill>
                            <a:schemeClr val="bg1">
                              <a:lumMod val="95000"/>
                            </a:schemeClr>
                          </a:solidFill>
                          <a:cs typeface="B Nazanin" panose="00000400000000000000" pitchFamily="2" charset="-78"/>
                        </a:rPr>
                        <a:t>59.33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انوع بذر</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19</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301885900"/>
                  </a:ext>
                </a:extLst>
              </a:tr>
              <a:tr h="164880">
                <a:tc>
                  <a:txBody>
                    <a:bodyPr/>
                    <a:lstStyle/>
                    <a:p>
                      <a:pPr algn="ctr"/>
                      <a:r>
                        <a:rPr lang="fa-IR" sz="1100" b="1" dirty="0">
                          <a:solidFill>
                            <a:schemeClr val="bg1">
                              <a:lumMod val="95000"/>
                            </a:schemeClr>
                          </a:solidFill>
                          <a:cs typeface="B Nazanin" panose="00000400000000000000" pitchFamily="2" charset="-78"/>
                        </a:rPr>
                        <a:t>20.43-</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12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کاغذ روزنامه</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20</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956964001"/>
                  </a:ext>
                </a:extLst>
              </a:tr>
              <a:tr h="164880">
                <a:tc>
                  <a:txBody>
                    <a:bodyPr/>
                    <a:lstStyle/>
                    <a:p>
                      <a:pPr algn="ctr"/>
                      <a:r>
                        <a:rPr lang="fa-IR" sz="1100" b="1" dirty="0">
                          <a:solidFill>
                            <a:schemeClr val="bg1">
                              <a:lumMod val="95000"/>
                            </a:schemeClr>
                          </a:solidFill>
                          <a:cs typeface="B Nazanin" panose="00000400000000000000" pitchFamily="2" charset="-78"/>
                        </a:rPr>
                        <a:t>7.18-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10.537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15،674</a:t>
                      </a:r>
                      <a:endParaRPr lang="en-US" sz="1100" b="1" dirty="0">
                        <a:solidFill>
                          <a:schemeClr val="bg1">
                            <a:lumMod val="95000"/>
                          </a:schemeClr>
                        </a:solidFill>
                        <a:cs typeface="B Nazanin" panose="00000400000000000000" pitchFamily="2" charset="-78"/>
                      </a:endParaRPr>
                    </a:p>
                  </a:txBody>
                  <a:tcPr/>
                </a:tc>
                <a:tc gridSpan="2">
                  <a:txBody>
                    <a:bodyPr/>
                    <a:lstStyle/>
                    <a:p>
                      <a:pPr algn="ctr"/>
                      <a:r>
                        <a:rPr lang="fa-IR" sz="1100" b="1" dirty="0">
                          <a:solidFill>
                            <a:schemeClr val="bg1">
                              <a:lumMod val="95000"/>
                            </a:schemeClr>
                          </a:solidFill>
                          <a:cs typeface="B Nazanin" panose="00000400000000000000" pitchFamily="2" charset="-78"/>
                        </a:rPr>
                        <a:t>جمع کالاهای اساسی</a:t>
                      </a:r>
                      <a:endParaRPr lang="en-US" sz="1100" b="1" dirty="0">
                        <a:solidFill>
                          <a:schemeClr val="bg1">
                            <a:lumMod val="95000"/>
                          </a:schemeClr>
                        </a:solidFill>
                        <a:cs typeface="B Nazanin" panose="00000400000000000000" pitchFamily="2" charset="-78"/>
                      </a:endParaRPr>
                    </a:p>
                  </a:txBody>
                  <a:tcPr/>
                </a:tc>
                <a:tc hMerge="1">
                  <a:txBody>
                    <a:bodyPr/>
                    <a:lstStyle/>
                    <a:p>
                      <a:pPr algn="ct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853278997"/>
                  </a:ext>
                </a:extLst>
              </a:tr>
              <a:tr h="164880">
                <a:tc>
                  <a:txBody>
                    <a:bodyPr/>
                    <a:lstStyle/>
                    <a:p>
                      <a:pPr algn="ctr"/>
                      <a:r>
                        <a:rPr lang="fa-IR" sz="1100" b="1" dirty="0">
                          <a:solidFill>
                            <a:schemeClr val="bg1">
                              <a:lumMod val="95000"/>
                            </a:schemeClr>
                          </a:solidFill>
                          <a:cs typeface="B Nazanin" panose="00000400000000000000" pitchFamily="2" charset="-78"/>
                        </a:rPr>
                        <a:t>12.26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42،199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24،709</a:t>
                      </a:r>
                      <a:endParaRPr lang="en-US" sz="1100" b="1" dirty="0">
                        <a:solidFill>
                          <a:schemeClr val="bg1">
                            <a:lumMod val="95000"/>
                          </a:schemeClr>
                        </a:solidFill>
                        <a:cs typeface="B Nazanin" panose="00000400000000000000" pitchFamily="2" charset="-78"/>
                      </a:endParaRPr>
                    </a:p>
                  </a:txBody>
                  <a:tcPr/>
                </a:tc>
                <a:tc gridSpan="2">
                  <a:txBody>
                    <a:bodyPr/>
                    <a:lstStyle/>
                    <a:p>
                      <a:pPr algn="ctr"/>
                      <a:r>
                        <a:rPr lang="fa-IR" sz="1100" b="1" dirty="0">
                          <a:solidFill>
                            <a:schemeClr val="bg1">
                              <a:lumMod val="95000"/>
                            </a:schemeClr>
                          </a:solidFill>
                          <a:cs typeface="B Nazanin" panose="00000400000000000000" pitchFamily="2" charset="-78"/>
                        </a:rPr>
                        <a:t>جمع کل واردات</a:t>
                      </a:r>
                      <a:endParaRPr lang="en-US" sz="1100" b="1" dirty="0">
                        <a:solidFill>
                          <a:schemeClr val="bg1">
                            <a:lumMod val="95000"/>
                          </a:schemeClr>
                        </a:solidFill>
                        <a:cs typeface="B Nazanin" panose="00000400000000000000" pitchFamily="2" charset="-78"/>
                      </a:endParaRPr>
                    </a:p>
                  </a:txBody>
                  <a:tcPr/>
                </a:tc>
                <a:tc hMerge="1">
                  <a:txBody>
                    <a:bodyPr/>
                    <a:lstStyle/>
                    <a:p>
                      <a:pPr algn="ct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663660075"/>
                  </a:ext>
                </a:extLst>
              </a:tr>
            </a:tbl>
          </a:graphicData>
        </a:graphic>
      </p:graphicFrame>
      <p:sp>
        <p:nvSpPr>
          <p:cNvPr id="7" name="TextBox 6">
            <a:extLst>
              <a:ext uri="{FF2B5EF4-FFF2-40B4-BE49-F238E27FC236}">
                <a16:creationId xmlns:a16="http://schemas.microsoft.com/office/drawing/2014/main" id="{9F63F5E1-E355-B6AB-D5D6-427645C292D3}"/>
              </a:ext>
            </a:extLst>
          </p:cNvPr>
          <p:cNvSpPr txBox="1"/>
          <p:nvPr/>
        </p:nvSpPr>
        <p:spPr>
          <a:xfrm>
            <a:off x="13253" y="112919"/>
            <a:ext cx="6082747" cy="261610"/>
          </a:xfrm>
          <a:prstGeom prst="rect">
            <a:avLst/>
          </a:prstGeom>
          <a:noFill/>
        </p:spPr>
        <p:txBody>
          <a:bodyPr wrap="square" rtlCol="0">
            <a:spAutoFit/>
          </a:bodyPr>
          <a:lstStyle/>
          <a:p>
            <a:r>
              <a:rPr lang="fa-IR" sz="1100" b="1" dirty="0">
                <a:solidFill>
                  <a:schemeClr val="bg1">
                    <a:lumMod val="95000"/>
                  </a:schemeClr>
                </a:solidFill>
                <a:cs typeface="B Nazanin" panose="00000400000000000000" pitchFamily="2" charset="-78"/>
              </a:rPr>
              <a:t>جدول 1. آمار واردات کالاهای اساسی طی هشت ماهه 1402 و درصد تغییرات آن به لحاظ ارزشی نسبت به مدت مشابه سال قبل</a:t>
            </a:r>
            <a:endParaRPr lang="en-US" sz="1100" b="1" dirty="0">
              <a:solidFill>
                <a:schemeClr val="bg1">
                  <a:lumMod val="95000"/>
                </a:schemeClr>
              </a:solidFill>
              <a:cs typeface="B Nazanin" panose="00000400000000000000" pitchFamily="2" charset="-78"/>
            </a:endParaRPr>
          </a:p>
        </p:txBody>
      </p:sp>
    </p:spTree>
    <p:extLst>
      <p:ext uri="{BB962C8B-B14F-4D97-AF65-F5344CB8AC3E}">
        <p14:creationId xmlns:p14="http://schemas.microsoft.com/office/powerpoint/2010/main" val="3854387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7FCC288-7172-34A7-BC20-893E03438F86}"/>
              </a:ext>
            </a:extLst>
          </p:cNvPr>
          <p:cNvGrpSpPr/>
          <p:nvPr/>
        </p:nvGrpSpPr>
        <p:grpSpPr>
          <a:xfrm>
            <a:off x="722798" y="736510"/>
            <a:ext cx="10621193" cy="5166349"/>
            <a:chOff x="387817" y="1955846"/>
            <a:chExt cx="1590207" cy="2606628"/>
          </a:xfrm>
        </p:grpSpPr>
        <p:sp>
          <p:nvSpPr>
            <p:cNvPr id="3" name="Freeform 77">
              <a:extLst>
                <a:ext uri="{FF2B5EF4-FFF2-40B4-BE49-F238E27FC236}">
                  <a16:creationId xmlns:a16="http://schemas.microsoft.com/office/drawing/2014/main" id="{7480BCAB-9DC4-DBA9-801B-426E1BA75F72}"/>
                </a:ext>
              </a:extLst>
            </p:cNvPr>
            <p:cNvSpPr/>
            <p:nvPr/>
          </p:nvSpPr>
          <p:spPr>
            <a:xfrm rot="5400000">
              <a:off x="-120394" y="2464058"/>
              <a:ext cx="2606627" cy="1590206"/>
            </a:xfrm>
            <a:custGeom>
              <a:avLst/>
              <a:gdLst>
                <a:gd name="connsiteX0" fmla="*/ 0 w 903830"/>
                <a:gd name="connsiteY0" fmla="*/ 0 h 727152"/>
                <a:gd name="connsiteX1" fmla="*/ 903830 w 903830"/>
                <a:gd name="connsiteY1" fmla="*/ 0 h 727152"/>
                <a:gd name="connsiteX2" fmla="*/ 903830 w 903830"/>
                <a:gd name="connsiteY2" fmla="*/ 727152 h 727152"/>
                <a:gd name="connsiteX3" fmla="*/ 0 w 903830"/>
                <a:gd name="connsiteY3" fmla="*/ 727152 h 727152"/>
                <a:gd name="connsiteX4" fmla="*/ 0 w 903830"/>
                <a:gd name="connsiteY4" fmla="*/ 0 h 727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830" h="727152">
                  <a:moveTo>
                    <a:pt x="0" y="0"/>
                  </a:moveTo>
                  <a:lnTo>
                    <a:pt x="903830" y="0"/>
                  </a:lnTo>
                  <a:lnTo>
                    <a:pt x="903830" y="727152"/>
                  </a:lnTo>
                  <a:lnTo>
                    <a:pt x="0" y="727152"/>
                  </a:lnTo>
                  <a:lnTo>
                    <a:pt x="0" y="0"/>
                  </a:lnTo>
                  <a:close/>
                </a:path>
              </a:pathLst>
            </a:custGeom>
            <a:solidFill>
              <a:srgbClr val="2D4A58"/>
            </a:solidFill>
            <a:ln w="25400" cap="flat" cmpd="sng" algn="ctr">
              <a:noFill/>
              <a:prstDash val="solid"/>
            </a:ln>
            <a:effectLst/>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Roboto"/>
                <a:ea typeface="+mn-ea"/>
                <a:cs typeface="+mn-cs"/>
              </a:endParaRPr>
            </a:p>
          </p:txBody>
        </p:sp>
        <p:sp>
          <p:nvSpPr>
            <p:cNvPr id="4" name="Freeform 76">
              <a:extLst>
                <a:ext uri="{FF2B5EF4-FFF2-40B4-BE49-F238E27FC236}">
                  <a16:creationId xmlns:a16="http://schemas.microsoft.com/office/drawing/2014/main" id="{A0E812F6-2351-D56E-0C30-C01578877FEB}"/>
                </a:ext>
              </a:extLst>
            </p:cNvPr>
            <p:cNvSpPr/>
            <p:nvPr/>
          </p:nvSpPr>
          <p:spPr>
            <a:xfrm rot="5400000">
              <a:off x="268607" y="2075057"/>
              <a:ext cx="1828627" cy="1590206"/>
            </a:xfrm>
            <a:custGeom>
              <a:avLst/>
              <a:gdLst>
                <a:gd name="connsiteX0" fmla="*/ 0 w 903830"/>
                <a:gd name="connsiteY0" fmla="*/ 0 h 727152"/>
                <a:gd name="connsiteX1" fmla="*/ 903830 w 903830"/>
                <a:gd name="connsiteY1" fmla="*/ 0 h 727152"/>
                <a:gd name="connsiteX2" fmla="*/ 903830 w 903830"/>
                <a:gd name="connsiteY2" fmla="*/ 727152 h 727152"/>
                <a:gd name="connsiteX3" fmla="*/ 0 w 903830"/>
                <a:gd name="connsiteY3" fmla="*/ 727152 h 727152"/>
                <a:gd name="connsiteX4" fmla="*/ 0 w 903830"/>
                <a:gd name="connsiteY4" fmla="*/ 0 h 727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830" h="727152">
                  <a:moveTo>
                    <a:pt x="0" y="0"/>
                  </a:moveTo>
                  <a:lnTo>
                    <a:pt x="903830" y="0"/>
                  </a:lnTo>
                  <a:lnTo>
                    <a:pt x="903830" y="727152"/>
                  </a:lnTo>
                  <a:lnTo>
                    <a:pt x="0" y="727152"/>
                  </a:lnTo>
                  <a:lnTo>
                    <a:pt x="0" y="0"/>
                  </a:lnTo>
                  <a:close/>
                </a:path>
              </a:pathLst>
            </a:custGeom>
            <a:gradFill flip="none" rotWithShape="1">
              <a:gsLst>
                <a:gs pos="0">
                  <a:srgbClr val="262626">
                    <a:alpha val="20000"/>
                  </a:srgbClr>
                </a:gs>
                <a:gs pos="100000">
                  <a:srgbClr val="FFFFFF">
                    <a:alpha val="0"/>
                  </a:srgbClr>
                </a:gs>
              </a:gsLst>
              <a:lin ang="0" scaled="0"/>
              <a:tileRect/>
            </a:gradFill>
            <a:ln w="25400" cap="flat" cmpd="sng" algn="ctr">
              <a:noFill/>
              <a:prstDash val="solid"/>
            </a:ln>
            <a:effectLst/>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FFFFFF"/>
                </a:solidFill>
                <a:effectLst/>
                <a:uLnTx/>
                <a:uFillTx/>
                <a:latin typeface="Roboto"/>
                <a:ea typeface="+mn-ea"/>
                <a:cs typeface="+mn-cs"/>
              </a:endParaRPr>
            </a:p>
          </p:txBody>
        </p:sp>
      </p:grpSp>
      <p:sp>
        <p:nvSpPr>
          <p:cNvPr id="18" name="TextBox 17">
            <a:extLst>
              <a:ext uri="{FF2B5EF4-FFF2-40B4-BE49-F238E27FC236}">
                <a16:creationId xmlns:a16="http://schemas.microsoft.com/office/drawing/2014/main" id="{FD04DA90-5839-F125-DF9E-8438FAF194E7}"/>
              </a:ext>
            </a:extLst>
          </p:cNvPr>
          <p:cNvSpPr txBox="1"/>
          <p:nvPr/>
        </p:nvSpPr>
        <p:spPr>
          <a:xfrm>
            <a:off x="953274" y="1724684"/>
            <a:ext cx="8730554" cy="4524315"/>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علی‏رغم کاهش 7.2 درصدی ارزش واردات کالاهای اساسی، ارزش کل واردات در هشت ماهه 1402،با رشد 12.4 درصدی روبرو شده است. این امر نشان دهنده این است که این افزایش واردات مربوط به کالاهایی غیر از کالاهای اساسی بوده و درآمد ارزی بیشتر صرف کالاهای غیر اساسی شده است. </a:t>
            </a:r>
          </a:p>
          <a:p>
            <a:pPr algn="just" rtl="1"/>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12 کالای اساسی خوراکی در بین 20 کالای اساسی مورد بررسی، از نظر وزنی بیش از 50 درصد از محصولات وارداتی کشور در هشت ماهه نخست سال جاری را به خود اختصاص داده است و این زنگ خطری برای تامین امنیت غذایی کشور در آینده بوده و توجه و حمایت بیشتر از تولید این کالاها در داخل را می‌طلبد. </a:t>
            </a:r>
          </a:p>
          <a:p>
            <a:pPr algn="just" rtl="1"/>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در بین 20 کالای اساسی مورد بررسی، سه کالای اول وارداتی ایران به لحاظ ارزشی و وزنی افزایش یافته که نشان می‌دهد وابستگی کشور به بازار جهانی در این سه کالای استراتژیک افزایش و کمبود آن‏ها در داخل کشور تشدید شده 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algn="just" rtl="1"/>
            <a:endParaRPr lang="fa-IR" dirty="0">
              <a:solidFill>
                <a:schemeClr val="bg1">
                  <a:lumMod val="95000"/>
                </a:schemeClr>
              </a:solidFill>
              <a:cs typeface="B Nazanin" panose="00000400000000000000" pitchFamily="2" charset="-78"/>
            </a:endParaRPr>
          </a:p>
        </p:txBody>
      </p:sp>
      <p:sp>
        <p:nvSpPr>
          <p:cNvPr id="21" name="TextBox 20">
            <a:extLst>
              <a:ext uri="{FF2B5EF4-FFF2-40B4-BE49-F238E27FC236}">
                <a16:creationId xmlns:a16="http://schemas.microsoft.com/office/drawing/2014/main" id="{26FD2FA8-5A91-E197-F4CD-D4F13F31A399}"/>
              </a:ext>
            </a:extLst>
          </p:cNvPr>
          <p:cNvSpPr txBox="1"/>
          <p:nvPr/>
        </p:nvSpPr>
        <p:spPr>
          <a:xfrm>
            <a:off x="2842036" y="955140"/>
            <a:ext cx="6097508" cy="40011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rPr>
              <a:t>دیگر نکات مهم واردات کالاهای اساسی</a:t>
            </a:r>
            <a:endPar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B Titr" panose="00000700000000000000" pitchFamily="2" charset="-78"/>
            </a:endParaRPr>
          </a:p>
        </p:txBody>
      </p:sp>
      <p:grpSp>
        <p:nvGrpSpPr>
          <p:cNvPr id="22" name="Group 21">
            <a:extLst>
              <a:ext uri="{FF2B5EF4-FFF2-40B4-BE49-F238E27FC236}">
                <a16:creationId xmlns:a16="http://schemas.microsoft.com/office/drawing/2014/main" id="{98982F7E-6203-DF88-D8E9-53F7B2C0B3BC}"/>
              </a:ext>
            </a:extLst>
          </p:cNvPr>
          <p:cNvGrpSpPr/>
          <p:nvPr/>
        </p:nvGrpSpPr>
        <p:grpSpPr>
          <a:xfrm flipH="1">
            <a:off x="9914301" y="1536681"/>
            <a:ext cx="2277700" cy="3198282"/>
            <a:chOff x="2443473" y="950117"/>
            <a:chExt cx="2679857" cy="2258335"/>
          </a:xfrm>
        </p:grpSpPr>
        <p:sp>
          <p:nvSpPr>
            <p:cNvPr id="23" name="Rectangle 5">
              <a:extLst>
                <a:ext uri="{FF2B5EF4-FFF2-40B4-BE49-F238E27FC236}">
                  <a16:creationId xmlns:a16="http://schemas.microsoft.com/office/drawing/2014/main" id="{82C91459-2A52-1B98-0A9C-C229CDE5DD7F}"/>
                </a:ext>
              </a:extLst>
            </p:cNvPr>
            <p:cNvSpPr>
              <a:spLocks noChangeArrowheads="1"/>
            </p:cNvSpPr>
            <p:nvPr/>
          </p:nvSpPr>
          <p:spPr bwMode="auto">
            <a:xfrm>
              <a:off x="3300253" y="950118"/>
              <a:ext cx="1823077" cy="752165"/>
            </a:xfrm>
            <a:prstGeom prst="homePlate">
              <a:avLst/>
            </a:prstGeom>
            <a:solidFill>
              <a:srgbClr val="2D4A58"/>
            </a:solidFill>
            <a:ln>
              <a:noFill/>
            </a:ln>
          </p:spPr>
          <p:txBody>
            <a:bodyPr vert="horz" wrap="square" lIns="91440" tIns="45720" rIns="91440" bIns="45720" numCol="1" anchor="ctr" anchorCtr="0" compatLnSpc="1">
              <a:prstTxWarp prst="textNoShape">
                <a:avLst/>
              </a:prstTxWarp>
            </a:bodyP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Roboto"/>
              </a:endParaRPr>
            </a:p>
          </p:txBody>
        </p:sp>
        <p:sp>
          <p:nvSpPr>
            <p:cNvPr id="24" name="Rectangle 6">
              <a:extLst>
                <a:ext uri="{FF2B5EF4-FFF2-40B4-BE49-F238E27FC236}">
                  <a16:creationId xmlns:a16="http://schemas.microsoft.com/office/drawing/2014/main" id="{9D4B16A0-86D1-4052-2D54-BA26325751BA}"/>
                </a:ext>
              </a:extLst>
            </p:cNvPr>
            <p:cNvSpPr>
              <a:spLocks noChangeArrowheads="1"/>
            </p:cNvSpPr>
            <p:nvPr/>
          </p:nvSpPr>
          <p:spPr bwMode="auto">
            <a:xfrm>
              <a:off x="3300253" y="1702282"/>
              <a:ext cx="1823077" cy="752165"/>
            </a:xfrm>
            <a:prstGeom prst="homePlate">
              <a:avLst/>
            </a:prstGeom>
            <a:solidFill>
              <a:srgbClr val="4A6A75"/>
            </a:solidFill>
            <a:ln>
              <a:noFill/>
            </a:ln>
          </p:spPr>
          <p:txBody>
            <a:bodyPr vert="horz" wrap="square" lIns="91440" tIns="45720" rIns="91440" bIns="45720" numCol="1" anchor="ctr" anchorCtr="0" compatLnSpc="1">
              <a:prstTxWarp prst="textNoShape">
                <a:avLst/>
              </a:prstTxWarp>
            </a:bodyP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Roboto"/>
              </a:endParaRPr>
            </a:p>
          </p:txBody>
        </p:sp>
        <p:sp>
          <p:nvSpPr>
            <p:cNvPr id="25" name="Rectangle 7">
              <a:extLst>
                <a:ext uri="{FF2B5EF4-FFF2-40B4-BE49-F238E27FC236}">
                  <a16:creationId xmlns:a16="http://schemas.microsoft.com/office/drawing/2014/main" id="{5044AECB-8973-6B15-935B-EE5330E120BF}"/>
                </a:ext>
              </a:extLst>
            </p:cNvPr>
            <p:cNvSpPr>
              <a:spLocks noChangeArrowheads="1"/>
            </p:cNvSpPr>
            <p:nvPr/>
          </p:nvSpPr>
          <p:spPr bwMode="auto">
            <a:xfrm>
              <a:off x="3300253" y="2454445"/>
              <a:ext cx="1823077" cy="754007"/>
            </a:xfrm>
            <a:prstGeom prst="homePlate">
              <a:avLst/>
            </a:prstGeom>
            <a:solidFill>
              <a:srgbClr val="688688"/>
            </a:solidFill>
            <a:ln>
              <a:noFill/>
            </a:ln>
          </p:spPr>
          <p:txBody>
            <a:bodyPr vert="horz" wrap="square" lIns="91440" tIns="45720" rIns="91440" bIns="45720" numCol="1" anchor="ctr" anchorCtr="0" compatLnSpc="1">
              <a:prstTxWarp prst="textNoShape">
                <a:avLst/>
              </a:prstTxWarp>
            </a:bodyP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Roboto"/>
              </a:endParaRPr>
            </a:p>
          </p:txBody>
        </p:sp>
        <p:grpSp>
          <p:nvGrpSpPr>
            <p:cNvPr id="26" name="Group 25">
              <a:extLst>
                <a:ext uri="{FF2B5EF4-FFF2-40B4-BE49-F238E27FC236}">
                  <a16:creationId xmlns:a16="http://schemas.microsoft.com/office/drawing/2014/main" id="{5425E7BB-7EF4-DCD7-C4BF-077A5F9515F5}"/>
                </a:ext>
              </a:extLst>
            </p:cNvPr>
            <p:cNvGrpSpPr/>
            <p:nvPr/>
          </p:nvGrpSpPr>
          <p:grpSpPr>
            <a:xfrm>
              <a:off x="2443473" y="950117"/>
              <a:ext cx="856779" cy="1203832"/>
              <a:chOff x="2443473" y="950117"/>
              <a:chExt cx="856779" cy="1203832"/>
            </a:xfrm>
          </p:grpSpPr>
          <p:sp>
            <p:nvSpPr>
              <p:cNvPr id="33" name="Freeform 10">
                <a:extLst>
                  <a:ext uri="{FF2B5EF4-FFF2-40B4-BE49-F238E27FC236}">
                    <a16:creationId xmlns:a16="http://schemas.microsoft.com/office/drawing/2014/main" id="{7EB937D8-14C9-E95B-E290-5676182BE74E}"/>
                  </a:ext>
                </a:extLst>
              </p:cNvPr>
              <p:cNvSpPr>
                <a:spLocks/>
              </p:cNvSpPr>
              <p:nvPr/>
            </p:nvSpPr>
            <p:spPr bwMode="auto">
              <a:xfrm>
                <a:off x="2443473" y="950117"/>
                <a:ext cx="856779" cy="1203832"/>
              </a:xfrm>
              <a:custGeom>
                <a:avLst/>
                <a:gdLst>
                  <a:gd name="T0" fmla="*/ 583 w 583"/>
                  <a:gd name="T1" fmla="*/ 408 h 653"/>
                  <a:gd name="T2" fmla="*/ 0 w 583"/>
                  <a:gd name="T3" fmla="*/ 653 h 653"/>
                  <a:gd name="T4" fmla="*/ 0 w 583"/>
                  <a:gd name="T5" fmla="*/ 408 h 653"/>
                  <a:gd name="T6" fmla="*/ 583 w 583"/>
                  <a:gd name="T7" fmla="*/ 0 h 653"/>
                  <a:gd name="T8" fmla="*/ 583 w 583"/>
                  <a:gd name="T9" fmla="*/ 408 h 653"/>
                </a:gdLst>
                <a:ahLst/>
                <a:cxnLst>
                  <a:cxn ang="0">
                    <a:pos x="T0" y="T1"/>
                  </a:cxn>
                  <a:cxn ang="0">
                    <a:pos x="T2" y="T3"/>
                  </a:cxn>
                  <a:cxn ang="0">
                    <a:pos x="T4" y="T5"/>
                  </a:cxn>
                  <a:cxn ang="0">
                    <a:pos x="T6" y="T7"/>
                  </a:cxn>
                  <a:cxn ang="0">
                    <a:pos x="T8" y="T9"/>
                  </a:cxn>
                </a:cxnLst>
                <a:rect l="0" t="0" r="r" b="b"/>
                <a:pathLst>
                  <a:path w="583" h="653">
                    <a:moveTo>
                      <a:pt x="583" y="408"/>
                    </a:moveTo>
                    <a:lnTo>
                      <a:pt x="0" y="653"/>
                    </a:lnTo>
                    <a:lnTo>
                      <a:pt x="0" y="408"/>
                    </a:lnTo>
                    <a:lnTo>
                      <a:pt x="583" y="0"/>
                    </a:lnTo>
                    <a:lnTo>
                      <a:pt x="583" y="408"/>
                    </a:ln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sp>
            <p:nvSpPr>
              <p:cNvPr id="34" name="Freeform 10">
                <a:extLst>
                  <a:ext uri="{FF2B5EF4-FFF2-40B4-BE49-F238E27FC236}">
                    <a16:creationId xmlns:a16="http://schemas.microsoft.com/office/drawing/2014/main" id="{29A37BDA-F5D5-D5F1-F070-55E0E90021BF}"/>
                  </a:ext>
                </a:extLst>
              </p:cNvPr>
              <p:cNvSpPr>
                <a:spLocks/>
              </p:cNvSpPr>
              <p:nvPr/>
            </p:nvSpPr>
            <p:spPr bwMode="auto">
              <a:xfrm>
                <a:off x="2443473" y="950117"/>
                <a:ext cx="856779" cy="1203832"/>
              </a:xfrm>
              <a:custGeom>
                <a:avLst/>
                <a:gdLst>
                  <a:gd name="T0" fmla="*/ 583 w 583"/>
                  <a:gd name="T1" fmla="*/ 408 h 653"/>
                  <a:gd name="T2" fmla="*/ 0 w 583"/>
                  <a:gd name="T3" fmla="*/ 653 h 653"/>
                  <a:gd name="T4" fmla="*/ 0 w 583"/>
                  <a:gd name="T5" fmla="*/ 408 h 653"/>
                  <a:gd name="T6" fmla="*/ 583 w 583"/>
                  <a:gd name="T7" fmla="*/ 0 h 653"/>
                  <a:gd name="T8" fmla="*/ 583 w 583"/>
                  <a:gd name="T9" fmla="*/ 408 h 653"/>
                </a:gdLst>
                <a:ahLst/>
                <a:cxnLst>
                  <a:cxn ang="0">
                    <a:pos x="T0" y="T1"/>
                  </a:cxn>
                  <a:cxn ang="0">
                    <a:pos x="T2" y="T3"/>
                  </a:cxn>
                  <a:cxn ang="0">
                    <a:pos x="T4" y="T5"/>
                  </a:cxn>
                  <a:cxn ang="0">
                    <a:pos x="T6" y="T7"/>
                  </a:cxn>
                  <a:cxn ang="0">
                    <a:pos x="T8" y="T9"/>
                  </a:cxn>
                </a:cxnLst>
                <a:rect l="0" t="0" r="r" b="b"/>
                <a:pathLst>
                  <a:path w="583" h="653">
                    <a:moveTo>
                      <a:pt x="583" y="408"/>
                    </a:moveTo>
                    <a:lnTo>
                      <a:pt x="0" y="653"/>
                    </a:lnTo>
                    <a:lnTo>
                      <a:pt x="0" y="408"/>
                    </a:lnTo>
                    <a:lnTo>
                      <a:pt x="583" y="0"/>
                    </a:lnTo>
                    <a:lnTo>
                      <a:pt x="583" y="408"/>
                    </a:lnTo>
                    <a:close/>
                  </a:path>
                </a:pathLst>
              </a:custGeom>
              <a:solidFill>
                <a:srgbClr val="2D4A58">
                  <a:alpha val="80000"/>
                </a:srgbClr>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262626"/>
                  </a:solidFill>
                  <a:effectLst/>
                  <a:uLnTx/>
                  <a:uFillTx/>
                  <a:latin typeface="Roboto"/>
                </a:endParaRPr>
              </a:p>
            </p:txBody>
          </p:sp>
        </p:grpSp>
        <p:grpSp>
          <p:nvGrpSpPr>
            <p:cNvPr id="27" name="Group 26">
              <a:extLst>
                <a:ext uri="{FF2B5EF4-FFF2-40B4-BE49-F238E27FC236}">
                  <a16:creationId xmlns:a16="http://schemas.microsoft.com/office/drawing/2014/main" id="{779900CC-EE3E-F780-BB81-95DEC7F31C78}"/>
                </a:ext>
              </a:extLst>
            </p:cNvPr>
            <p:cNvGrpSpPr/>
            <p:nvPr/>
          </p:nvGrpSpPr>
          <p:grpSpPr>
            <a:xfrm>
              <a:off x="2443473" y="1702282"/>
              <a:ext cx="856779" cy="903335"/>
              <a:chOff x="2443473" y="1702282"/>
              <a:chExt cx="856779" cy="903335"/>
            </a:xfrm>
          </p:grpSpPr>
          <p:sp>
            <p:nvSpPr>
              <p:cNvPr id="31" name="Freeform 11">
                <a:extLst>
                  <a:ext uri="{FF2B5EF4-FFF2-40B4-BE49-F238E27FC236}">
                    <a16:creationId xmlns:a16="http://schemas.microsoft.com/office/drawing/2014/main" id="{98B78634-060E-8B52-31A6-676E6DEB0A5D}"/>
                  </a:ext>
                </a:extLst>
              </p:cNvPr>
              <p:cNvSpPr>
                <a:spLocks/>
              </p:cNvSpPr>
              <p:nvPr/>
            </p:nvSpPr>
            <p:spPr bwMode="auto">
              <a:xfrm>
                <a:off x="2443473" y="1702282"/>
                <a:ext cx="856779" cy="903335"/>
              </a:xfrm>
              <a:custGeom>
                <a:avLst/>
                <a:gdLst>
                  <a:gd name="T0" fmla="*/ 583 w 583"/>
                  <a:gd name="T1" fmla="*/ 408 h 490"/>
                  <a:gd name="T2" fmla="*/ 0 w 583"/>
                  <a:gd name="T3" fmla="*/ 490 h 490"/>
                  <a:gd name="T4" fmla="*/ 0 w 583"/>
                  <a:gd name="T5" fmla="*/ 245 h 490"/>
                  <a:gd name="T6" fmla="*/ 583 w 583"/>
                  <a:gd name="T7" fmla="*/ 0 h 490"/>
                  <a:gd name="T8" fmla="*/ 583 w 583"/>
                  <a:gd name="T9" fmla="*/ 408 h 490"/>
                </a:gdLst>
                <a:ahLst/>
                <a:cxnLst>
                  <a:cxn ang="0">
                    <a:pos x="T0" y="T1"/>
                  </a:cxn>
                  <a:cxn ang="0">
                    <a:pos x="T2" y="T3"/>
                  </a:cxn>
                  <a:cxn ang="0">
                    <a:pos x="T4" y="T5"/>
                  </a:cxn>
                  <a:cxn ang="0">
                    <a:pos x="T6" y="T7"/>
                  </a:cxn>
                  <a:cxn ang="0">
                    <a:pos x="T8" y="T9"/>
                  </a:cxn>
                </a:cxnLst>
                <a:rect l="0" t="0" r="r" b="b"/>
                <a:pathLst>
                  <a:path w="583" h="490">
                    <a:moveTo>
                      <a:pt x="583" y="408"/>
                    </a:moveTo>
                    <a:lnTo>
                      <a:pt x="0" y="490"/>
                    </a:lnTo>
                    <a:lnTo>
                      <a:pt x="0" y="245"/>
                    </a:lnTo>
                    <a:lnTo>
                      <a:pt x="583" y="0"/>
                    </a:lnTo>
                    <a:lnTo>
                      <a:pt x="583" y="408"/>
                    </a:ln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sp>
            <p:nvSpPr>
              <p:cNvPr id="32" name="Freeform 11">
                <a:extLst>
                  <a:ext uri="{FF2B5EF4-FFF2-40B4-BE49-F238E27FC236}">
                    <a16:creationId xmlns:a16="http://schemas.microsoft.com/office/drawing/2014/main" id="{24D24412-B2C6-9B9D-8867-9B0269A6B8A0}"/>
                  </a:ext>
                </a:extLst>
              </p:cNvPr>
              <p:cNvSpPr>
                <a:spLocks/>
              </p:cNvSpPr>
              <p:nvPr/>
            </p:nvSpPr>
            <p:spPr bwMode="auto">
              <a:xfrm>
                <a:off x="2443473" y="1702282"/>
                <a:ext cx="856779" cy="903335"/>
              </a:xfrm>
              <a:custGeom>
                <a:avLst/>
                <a:gdLst>
                  <a:gd name="T0" fmla="*/ 583 w 583"/>
                  <a:gd name="T1" fmla="*/ 408 h 490"/>
                  <a:gd name="T2" fmla="*/ 0 w 583"/>
                  <a:gd name="T3" fmla="*/ 490 h 490"/>
                  <a:gd name="T4" fmla="*/ 0 w 583"/>
                  <a:gd name="T5" fmla="*/ 245 h 490"/>
                  <a:gd name="T6" fmla="*/ 583 w 583"/>
                  <a:gd name="T7" fmla="*/ 0 h 490"/>
                  <a:gd name="T8" fmla="*/ 583 w 583"/>
                  <a:gd name="T9" fmla="*/ 408 h 490"/>
                </a:gdLst>
                <a:ahLst/>
                <a:cxnLst>
                  <a:cxn ang="0">
                    <a:pos x="T0" y="T1"/>
                  </a:cxn>
                  <a:cxn ang="0">
                    <a:pos x="T2" y="T3"/>
                  </a:cxn>
                  <a:cxn ang="0">
                    <a:pos x="T4" y="T5"/>
                  </a:cxn>
                  <a:cxn ang="0">
                    <a:pos x="T6" y="T7"/>
                  </a:cxn>
                  <a:cxn ang="0">
                    <a:pos x="T8" y="T9"/>
                  </a:cxn>
                </a:cxnLst>
                <a:rect l="0" t="0" r="r" b="b"/>
                <a:pathLst>
                  <a:path w="583" h="490">
                    <a:moveTo>
                      <a:pt x="583" y="408"/>
                    </a:moveTo>
                    <a:lnTo>
                      <a:pt x="0" y="490"/>
                    </a:lnTo>
                    <a:lnTo>
                      <a:pt x="0" y="245"/>
                    </a:lnTo>
                    <a:lnTo>
                      <a:pt x="583" y="0"/>
                    </a:lnTo>
                    <a:lnTo>
                      <a:pt x="583" y="408"/>
                    </a:lnTo>
                    <a:close/>
                  </a:path>
                </a:pathLst>
              </a:custGeom>
              <a:solidFill>
                <a:srgbClr val="4A6A75">
                  <a:alpha val="80000"/>
                </a:srgbClr>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grpSp>
        <p:grpSp>
          <p:nvGrpSpPr>
            <p:cNvPr id="28" name="Group 27">
              <a:extLst>
                <a:ext uri="{FF2B5EF4-FFF2-40B4-BE49-F238E27FC236}">
                  <a16:creationId xmlns:a16="http://schemas.microsoft.com/office/drawing/2014/main" id="{883A803E-09D8-6C03-3C26-266DC083359D}"/>
                </a:ext>
              </a:extLst>
            </p:cNvPr>
            <p:cNvGrpSpPr/>
            <p:nvPr/>
          </p:nvGrpSpPr>
          <p:grpSpPr>
            <a:xfrm>
              <a:off x="2443473" y="2454445"/>
              <a:ext cx="856779" cy="754007"/>
              <a:chOff x="2443473" y="2454445"/>
              <a:chExt cx="856779" cy="754007"/>
            </a:xfrm>
          </p:grpSpPr>
          <p:sp>
            <p:nvSpPr>
              <p:cNvPr id="29" name="Freeform 12">
                <a:extLst>
                  <a:ext uri="{FF2B5EF4-FFF2-40B4-BE49-F238E27FC236}">
                    <a16:creationId xmlns:a16="http://schemas.microsoft.com/office/drawing/2014/main" id="{262093EB-506F-8DA3-BF4D-ABE9556E4132}"/>
                  </a:ext>
                </a:extLst>
              </p:cNvPr>
              <p:cNvSpPr>
                <a:spLocks/>
              </p:cNvSpPr>
              <p:nvPr/>
            </p:nvSpPr>
            <p:spPr bwMode="auto">
              <a:xfrm>
                <a:off x="2443473" y="2454445"/>
                <a:ext cx="856779" cy="754007"/>
              </a:xfrm>
              <a:custGeom>
                <a:avLst/>
                <a:gdLst>
                  <a:gd name="T0" fmla="*/ 583 w 583"/>
                  <a:gd name="T1" fmla="*/ 409 h 409"/>
                  <a:gd name="T2" fmla="*/ 0 w 583"/>
                  <a:gd name="T3" fmla="*/ 327 h 409"/>
                  <a:gd name="T4" fmla="*/ 0 w 583"/>
                  <a:gd name="T5" fmla="*/ 82 h 409"/>
                  <a:gd name="T6" fmla="*/ 583 w 583"/>
                  <a:gd name="T7" fmla="*/ 0 h 409"/>
                  <a:gd name="T8" fmla="*/ 583 w 583"/>
                  <a:gd name="T9" fmla="*/ 409 h 409"/>
                </a:gdLst>
                <a:ahLst/>
                <a:cxnLst>
                  <a:cxn ang="0">
                    <a:pos x="T0" y="T1"/>
                  </a:cxn>
                  <a:cxn ang="0">
                    <a:pos x="T2" y="T3"/>
                  </a:cxn>
                  <a:cxn ang="0">
                    <a:pos x="T4" y="T5"/>
                  </a:cxn>
                  <a:cxn ang="0">
                    <a:pos x="T6" y="T7"/>
                  </a:cxn>
                  <a:cxn ang="0">
                    <a:pos x="T8" y="T9"/>
                  </a:cxn>
                </a:cxnLst>
                <a:rect l="0" t="0" r="r" b="b"/>
                <a:pathLst>
                  <a:path w="583" h="409">
                    <a:moveTo>
                      <a:pt x="583" y="409"/>
                    </a:moveTo>
                    <a:lnTo>
                      <a:pt x="0" y="327"/>
                    </a:lnTo>
                    <a:lnTo>
                      <a:pt x="0" y="82"/>
                    </a:lnTo>
                    <a:lnTo>
                      <a:pt x="583" y="0"/>
                    </a:lnTo>
                    <a:lnTo>
                      <a:pt x="583" y="409"/>
                    </a:ln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sp>
            <p:nvSpPr>
              <p:cNvPr id="30" name="Freeform 12">
                <a:extLst>
                  <a:ext uri="{FF2B5EF4-FFF2-40B4-BE49-F238E27FC236}">
                    <a16:creationId xmlns:a16="http://schemas.microsoft.com/office/drawing/2014/main" id="{D7BE5AAB-90B8-16FE-420E-3CCFDBAAEDEA}"/>
                  </a:ext>
                </a:extLst>
              </p:cNvPr>
              <p:cNvSpPr>
                <a:spLocks/>
              </p:cNvSpPr>
              <p:nvPr/>
            </p:nvSpPr>
            <p:spPr bwMode="auto">
              <a:xfrm>
                <a:off x="2443473" y="2454445"/>
                <a:ext cx="856779" cy="754007"/>
              </a:xfrm>
              <a:custGeom>
                <a:avLst/>
                <a:gdLst>
                  <a:gd name="T0" fmla="*/ 583 w 583"/>
                  <a:gd name="T1" fmla="*/ 409 h 409"/>
                  <a:gd name="T2" fmla="*/ 0 w 583"/>
                  <a:gd name="T3" fmla="*/ 327 h 409"/>
                  <a:gd name="T4" fmla="*/ 0 w 583"/>
                  <a:gd name="T5" fmla="*/ 82 h 409"/>
                  <a:gd name="T6" fmla="*/ 583 w 583"/>
                  <a:gd name="T7" fmla="*/ 0 h 409"/>
                  <a:gd name="T8" fmla="*/ 583 w 583"/>
                  <a:gd name="T9" fmla="*/ 409 h 409"/>
                </a:gdLst>
                <a:ahLst/>
                <a:cxnLst>
                  <a:cxn ang="0">
                    <a:pos x="T0" y="T1"/>
                  </a:cxn>
                  <a:cxn ang="0">
                    <a:pos x="T2" y="T3"/>
                  </a:cxn>
                  <a:cxn ang="0">
                    <a:pos x="T4" y="T5"/>
                  </a:cxn>
                  <a:cxn ang="0">
                    <a:pos x="T6" y="T7"/>
                  </a:cxn>
                  <a:cxn ang="0">
                    <a:pos x="T8" y="T9"/>
                  </a:cxn>
                </a:cxnLst>
                <a:rect l="0" t="0" r="r" b="b"/>
                <a:pathLst>
                  <a:path w="583" h="409">
                    <a:moveTo>
                      <a:pt x="583" y="409"/>
                    </a:moveTo>
                    <a:lnTo>
                      <a:pt x="0" y="327"/>
                    </a:lnTo>
                    <a:lnTo>
                      <a:pt x="0" y="82"/>
                    </a:lnTo>
                    <a:lnTo>
                      <a:pt x="583" y="0"/>
                    </a:lnTo>
                    <a:lnTo>
                      <a:pt x="583" y="409"/>
                    </a:lnTo>
                    <a:close/>
                  </a:path>
                </a:pathLst>
              </a:custGeom>
              <a:solidFill>
                <a:srgbClr val="688688">
                  <a:alpha val="80000"/>
                </a:srgbClr>
              </a:solidFill>
              <a:ln>
                <a:noFill/>
              </a:ln>
            </p:spPr>
            <p:txBody>
              <a:bodyPr vert="horz" wrap="square" lIns="91440" tIns="45720" rIns="91440" bIns="45720" numCol="1" anchor="t" anchorCtr="0" compatLnSpc="1">
                <a:prstTxWarp prst="textNoShape">
                  <a:avLst/>
                </a:prstTxWarp>
              </a:bodyPr>
              <a:lstStyle/>
              <a:p>
                <a:pPr marL="0" marR="0" lvl="0" indent="0" defTabSz="914318"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Roboto"/>
                </a:endParaRPr>
              </a:p>
            </p:txBody>
          </p:sp>
        </p:grpSp>
      </p:grpSp>
    </p:spTree>
    <p:extLst>
      <p:ext uri="{BB962C8B-B14F-4D97-AF65-F5344CB8AC3E}">
        <p14:creationId xmlns:p14="http://schemas.microsoft.com/office/powerpoint/2010/main" val="2639399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16ABF5-8E26-6189-39DC-D5B329144417}"/>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D014C231-29F7-6E3D-2611-1765B70B1C58}"/>
              </a:ext>
            </a:extLst>
          </p:cNvPr>
          <p:cNvSpPr/>
          <p:nvPr/>
        </p:nvSpPr>
        <p:spPr>
          <a:xfrm>
            <a:off x="6096000" y="487448"/>
            <a:ext cx="6082747" cy="444652"/>
          </a:xfrm>
          <a:prstGeom prst="roundRect">
            <a:avLst>
              <a:gd name="adj" fmla="val 50000"/>
            </a:avLst>
          </a:prstGeom>
          <a:solidFill>
            <a:srgbClr val="708A8C"/>
          </a:solidFill>
          <a:ln w="10124" cap="flat">
            <a:noFill/>
            <a:prstDash val="solid"/>
            <a:miter/>
          </a:ln>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Roboto"/>
            </a:endParaRPr>
          </a:p>
        </p:txBody>
      </p:sp>
      <p:sp>
        <p:nvSpPr>
          <p:cNvPr id="4" name="TextBox 3">
            <a:extLst>
              <a:ext uri="{FF2B5EF4-FFF2-40B4-BE49-F238E27FC236}">
                <a16:creationId xmlns:a16="http://schemas.microsoft.com/office/drawing/2014/main" id="{2CCE6B07-E4DB-7C47-C307-05535A308403}"/>
              </a:ext>
            </a:extLst>
          </p:cNvPr>
          <p:cNvSpPr txBox="1"/>
          <p:nvPr/>
        </p:nvSpPr>
        <p:spPr>
          <a:xfrm>
            <a:off x="5611396" y="581522"/>
            <a:ext cx="6877878" cy="400110"/>
          </a:xfrm>
          <a:prstGeom prst="rect">
            <a:avLst/>
          </a:prstGeom>
          <a:noFill/>
        </p:spPr>
        <p:txBody>
          <a:bodyPr wrap="square" rtlCol="0">
            <a:spAutoFit/>
          </a:bodyPr>
          <a:lstStyle/>
          <a:p>
            <a:pPr algn="ctr" rtl="1"/>
            <a:r>
              <a:rPr lang="fa-IR" sz="2000" b="1" dirty="0">
                <a:solidFill>
                  <a:schemeClr val="bg1"/>
                </a:solidFill>
                <a:cs typeface="B Titr" panose="00000700000000000000" pitchFamily="2" charset="-78"/>
              </a:rPr>
              <a:t>قیمت کالاهای اساسی</a:t>
            </a:r>
            <a:endParaRPr lang="en-US" sz="2000" b="1" dirty="0">
              <a:solidFill>
                <a:schemeClr val="bg1"/>
              </a:solidFill>
              <a:cs typeface="B Titr" panose="00000700000000000000" pitchFamily="2" charset="-78"/>
            </a:endParaRPr>
          </a:p>
        </p:txBody>
      </p:sp>
      <p:graphicFrame>
        <p:nvGraphicFramePr>
          <p:cNvPr id="5" name="Table 4">
            <a:extLst>
              <a:ext uri="{FF2B5EF4-FFF2-40B4-BE49-F238E27FC236}">
                <a16:creationId xmlns:a16="http://schemas.microsoft.com/office/drawing/2014/main" id="{9A9B18F4-BBE3-6000-3EC1-577697DA631D}"/>
              </a:ext>
            </a:extLst>
          </p:cNvPr>
          <p:cNvGraphicFramePr>
            <a:graphicFrameLocks noGrp="1"/>
          </p:cNvGraphicFramePr>
          <p:nvPr>
            <p:extLst>
              <p:ext uri="{D42A27DB-BD31-4B8C-83A1-F6EECF244321}">
                <p14:modId xmlns:p14="http://schemas.microsoft.com/office/powerpoint/2010/main" val="2783771109"/>
              </p:ext>
            </p:extLst>
          </p:nvPr>
        </p:nvGraphicFramePr>
        <p:xfrm>
          <a:off x="582634" y="511512"/>
          <a:ext cx="3747280" cy="6156960"/>
        </p:xfrm>
        <a:graphic>
          <a:graphicData uri="http://schemas.openxmlformats.org/drawingml/2006/table">
            <a:tbl>
              <a:tblPr firstRow="1" bandRow="1">
                <a:tableStyleId>{8799B23B-EC83-4686-B30A-512413B5E67A}</a:tableStyleId>
              </a:tblPr>
              <a:tblGrid>
                <a:gridCol w="1651318">
                  <a:extLst>
                    <a:ext uri="{9D8B030D-6E8A-4147-A177-3AD203B41FA5}">
                      <a16:colId xmlns:a16="http://schemas.microsoft.com/office/drawing/2014/main" val="2962936663"/>
                    </a:ext>
                  </a:extLst>
                </a:gridCol>
                <a:gridCol w="1585568">
                  <a:extLst>
                    <a:ext uri="{9D8B030D-6E8A-4147-A177-3AD203B41FA5}">
                      <a16:colId xmlns:a16="http://schemas.microsoft.com/office/drawing/2014/main" val="2777300918"/>
                    </a:ext>
                  </a:extLst>
                </a:gridCol>
                <a:gridCol w="510394">
                  <a:extLst>
                    <a:ext uri="{9D8B030D-6E8A-4147-A177-3AD203B41FA5}">
                      <a16:colId xmlns:a16="http://schemas.microsoft.com/office/drawing/2014/main" val="487555271"/>
                    </a:ext>
                  </a:extLst>
                </a:gridCol>
              </a:tblGrid>
              <a:tr h="413688">
                <a:tc>
                  <a:txBody>
                    <a:bodyPr/>
                    <a:lstStyle/>
                    <a:p>
                      <a:pPr algn="ctr"/>
                      <a:r>
                        <a:rPr lang="fa-IR" sz="1200" dirty="0">
                          <a:cs typeface="B Nazanin" panose="00000400000000000000" pitchFamily="2" charset="-78"/>
                        </a:rPr>
                        <a:t>قیمیت</a:t>
                      </a:r>
                    </a:p>
                    <a:p>
                      <a:pPr algn="ctr"/>
                      <a:r>
                        <a:rPr lang="fa-IR" sz="1200" dirty="0">
                          <a:cs typeface="B Nazanin" panose="00000400000000000000" pitchFamily="2" charset="-78"/>
                        </a:rPr>
                        <a:t>(دلار به ازای هر تن)</a:t>
                      </a:r>
                      <a:endParaRPr lang="en-US" sz="1200" dirty="0">
                        <a:cs typeface="B Nazanin" panose="00000400000000000000" pitchFamily="2" charset="-78"/>
                      </a:endParaRPr>
                    </a:p>
                  </a:txBody>
                  <a:tcPr>
                    <a:solidFill>
                      <a:srgbClr val="98AEA1"/>
                    </a:solidFill>
                  </a:tcPr>
                </a:tc>
                <a:tc>
                  <a:txBody>
                    <a:bodyPr/>
                    <a:lstStyle/>
                    <a:p>
                      <a:pPr algn="ctr"/>
                      <a:r>
                        <a:rPr lang="fa-IR" sz="1200" dirty="0">
                          <a:cs typeface="B Nazanin" panose="00000400000000000000" pitchFamily="2" charset="-78"/>
                        </a:rPr>
                        <a:t>گروه کالا</a:t>
                      </a:r>
                      <a:endParaRPr lang="en-US" sz="1200" dirty="0">
                        <a:cs typeface="B Nazanin" panose="00000400000000000000" pitchFamily="2" charset="-78"/>
                      </a:endParaRPr>
                    </a:p>
                  </a:txBody>
                  <a:tcPr anchor="ctr">
                    <a:solidFill>
                      <a:srgbClr val="98AEA1"/>
                    </a:solidFill>
                  </a:tcPr>
                </a:tc>
                <a:tc>
                  <a:txBody>
                    <a:bodyPr/>
                    <a:lstStyle/>
                    <a:p>
                      <a:pPr algn="ctr"/>
                      <a:r>
                        <a:rPr lang="fa-IR" sz="1200" dirty="0">
                          <a:cs typeface="B Nazanin" panose="00000400000000000000" pitchFamily="2" charset="-78"/>
                        </a:rPr>
                        <a:t>ردیف</a:t>
                      </a:r>
                      <a:endParaRPr lang="en-US" sz="1200" dirty="0">
                        <a:cs typeface="B Nazanin" panose="00000400000000000000" pitchFamily="2" charset="-78"/>
                      </a:endParaRPr>
                    </a:p>
                  </a:txBody>
                  <a:tcPr anchor="ctr">
                    <a:solidFill>
                      <a:srgbClr val="98AEA1"/>
                    </a:solidFill>
                  </a:tcPr>
                </a:tc>
                <a:extLst>
                  <a:ext uri="{0D108BD9-81ED-4DB2-BD59-A6C34878D82A}">
                    <a16:rowId xmlns:a16="http://schemas.microsoft.com/office/drawing/2014/main" val="3125713141"/>
                  </a:ext>
                </a:extLst>
              </a:tr>
              <a:tr h="233691">
                <a:tc>
                  <a:txBody>
                    <a:bodyPr/>
                    <a:lstStyle/>
                    <a:p>
                      <a:pPr algn="ctr"/>
                      <a:r>
                        <a:rPr lang="fa-IR" sz="1100" b="1" dirty="0">
                          <a:solidFill>
                            <a:schemeClr val="bg1">
                              <a:lumMod val="95000"/>
                            </a:schemeClr>
                          </a:solidFill>
                          <a:cs typeface="B Nazanin" panose="00000400000000000000" pitchFamily="2" charset="-78"/>
                        </a:rPr>
                        <a:t>394.1</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ذرت</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30718762"/>
                  </a:ext>
                </a:extLst>
              </a:tr>
              <a:tr h="233691">
                <a:tc>
                  <a:txBody>
                    <a:bodyPr/>
                    <a:lstStyle/>
                    <a:p>
                      <a:pPr algn="ctr"/>
                      <a:r>
                        <a:rPr lang="fa-IR" sz="1100" b="1" dirty="0">
                          <a:solidFill>
                            <a:schemeClr val="bg1">
                              <a:lumMod val="95000"/>
                            </a:schemeClr>
                          </a:solidFill>
                          <a:cs typeface="B Nazanin" panose="00000400000000000000" pitchFamily="2" charset="-78"/>
                        </a:rPr>
                        <a:t>1550.7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روغن‏های خوراکی </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594642950"/>
                  </a:ext>
                </a:extLst>
              </a:tr>
              <a:tr h="233691">
                <a:tc>
                  <a:txBody>
                    <a:bodyPr/>
                    <a:lstStyle/>
                    <a:p>
                      <a:pPr algn="ctr"/>
                      <a:r>
                        <a:rPr lang="fa-IR" sz="1100" b="1" dirty="0">
                          <a:solidFill>
                            <a:schemeClr val="bg1">
                              <a:lumMod val="95000"/>
                            </a:schemeClr>
                          </a:solidFill>
                          <a:cs typeface="B Nazanin" panose="00000400000000000000" pitchFamily="2" charset="-78"/>
                        </a:rPr>
                        <a:t>759.8</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انواع دانه‏های روغنی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3</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820682717"/>
                  </a:ext>
                </a:extLst>
              </a:tr>
              <a:tr h="233691">
                <a:tc>
                  <a:txBody>
                    <a:bodyPr/>
                    <a:lstStyle/>
                    <a:p>
                      <a:pPr algn="ctr"/>
                      <a:r>
                        <a:rPr lang="fa-IR" sz="1100" b="1" dirty="0">
                          <a:solidFill>
                            <a:schemeClr val="bg1">
                              <a:lumMod val="95000"/>
                            </a:schemeClr>
                          </a:solidFill>
                          <a:cs typeface="B Nazanin" panose="00000400000000000000" pitchFamily="2" charset="-78"/>
                        </a:rPr>
                        <a:t>1174.7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برنج</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4</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033063338"/>
                  </a:ext>
                </a:extLst>
              </a:tr>
              <a:tr h="233691">
                <a:tc>
                  <a:txBody>
                    <a:bodyPr/>
                    <a:lstStyle/>
                    <a:p>
                      <a:pPr algn="ctr"/>
                      <a:r>
                        <a:rPr lang="fa-IR" sz="1100" b="1" dirty="0">
                          <a:solidFill>
                            <a:schemeClr val="bg1">
                              <a:lumMod val="95000"/>
                            </a:schemeClr>
                          </a:solidFill>
                          <a:cs typeface="B Nazanin" panose="00000400000000000000" pitchFamily="2" charset="-78"/>
                        </a:rPr>
                        <a:t>422.7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گندم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5</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58987580"/>
                  </a:ext>
                </a:extLst>
              </a:tr>
              <a:tr h="233691">
                <a:tc>
                  <a:txBody>
                    <a:bodyPr/>
                    <a:lstStyle/>
                    <a:p>
                      <a:pPr algn="ctr"/>
                      <a:r>
                        <a:rPr lang="fa-IR" sz="1100" b="1" dirty="0">
                          <a:solidFill>
                            <a:schemeClr val="bg1">
                              <a:lumMod val="95000"/>
                            </a:schemeClr>
                          </a:solidFill>
                          <a:cs typeface="B Nazanin" panose="00000400000000000000" pitchFamily="2" charset="-78"/>
                        </a:rPr>
                        <a:t>356.0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جو</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6</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1638062449"/>
                  </a:ext>
                </a:extLst>
              </a:tr>
              <a:tr h="233691">
                <a:tc>
                  <a:txBody>
                    <a:bodyPr/>
                    <a:lstStyle/>
                    <a:p>
                      <a:pPr algn="ctr"/>
                      <a:r>
                        <a:rPr lang="fa-IR" sz="1100" b="1" dirty="0">
                          <a:solidFill>
                            <a:schemeClr val="bg1">
                              <a:lumMod val="95000"/>
                            </a:schemeClr>
                          </a:solidFill>
                          <a:cs typeface="B Nazanin" panose="00000400000000000000" pitchFamily="2" charset="-78"/>
                        </a:rPr>
                        <a:t>1112.5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کود شیمیایی</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7</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996663540"/>
                  </a:ext>
                </a:extLst>
              </a:tr>
              <a:tr h="233691">
                <a:tc>
                  <a:txBody>
                    <a:bodyPr/>
                    <a:lstStyle/>
                    <a:p>
                      <a:pPr algn="ctr"/>
                      <a:r>
                        <a:rPr lang="fa-IR" sz="1100" b="1" dirty="0">
                          <a:solidFill>
                            <a:schemeClr val="bg1">
                              <a:lumMod val="95000"/>
                            </a:schemeClr>
                          </a:solidFill>
                          <a:cs typeface="B Nazanin" panose="00000400000000000000" pitchFamily="2" charset="-78"/>
                        </a:rPr>
                        <a:t>601.9</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کنجاله سویا</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8</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67671992"/>
                  </a:ext>
                </a:extLst>
              </a:tr>
              <a:tr h="233691">
                <a:tc>
                  <a:txBody>
                    <a:bodyPr/>
                    <a:lstStyle/>
                    <a:p>
                      <a:pPr algn="ctr"/>
                      <a:r>
                        <a:rPr lang="fa-IR" sz="1100" b="1" dirty="0">
                          <a:solidFill>
                            <a:schemeClr val="bg1">
                              <a:lumMod val="95000"/>
                            </a:schemeClr>
                          </a:solidFill>
                          <a:cs typeface="B Nazanin" panose="00000400000000000000" pitchFamily="2" charset="-78"/>
                        </a:rPr>
                        <a:t>3465.9</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لاستیک سنگین</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9</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3048219393"/>
                  </a:ext>
                </a:extLst>
              </a:tr>
              <a:tr h="233691">
                <a:tc>
                  <a:txBody>
                    <a:bodyPr/>
                    <a:lstStyle/>
                    <a:p>
                      <a:pPr algn="ctr"/>
                      <a:r>
                        <a:rPr lang="fa-IR" sz="1100" b="1" dirty="0">
                          <a:solidFill>
                            <a:schemeClr val="bg1">
                              <a:lumMod val="95000"/>
                            </a:schemeClr>
                          </a:solidFill>
                          <a:cs typeface="B Nazanin" panose="00000400000000000000" pitchFamily="2" charset="-78"/>
                        </a:rPr>
                        <a:t>624.7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شکر خام</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10</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756589405"/>
                  </a:ext>
                </a:extLst>
              </a:tr>
              <a:tr h="233691">
                <a:tc>
                  <a:txBody>
                    <a:bodyPr/>
                    <a:lstStyle/>
                    <a:p>
                      <a:pPr algn="ctr"/>
                      <a:r>
                        <a:rPr lang="fa-IR" sz="1100" b="1" dirty="0">
                          <a:solidFill>
                            <a:schemeClr val="bg1">
                              <a:lumMod val="95000"/>
                            </a:schemeClr>
                          </a:solidFill>
                          <a:cs typeface="B Nazanin" panose="00000400000000000000" pitchFamily="2" charset="-78"/>
                        </a:rPr>
                        <a:t>1139.5</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کاغذ چاپ و تحریر</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11</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187401152"/>
                  </a:ext>
                </a:extLst>
              </a:tr>
              <a:tr h="233691">
                <a:tc>
                  <a:txBody>
                    <a:bodyPr/>
                    <a:lstStyle/>
                    <a:p>
                      <a:pPr algn="ctr"/>
                      <a:r>
                        <a:rPr lang="fa-IR" sz="1100" b="1" dirty="0">
                          <a:solidFill>
                            <a:schemeClr val="bg1">
                              <a:lumMod val="95000"/>
                            </a:schemeClr>
                          </a:solidFill>
                          <a:cs typeface="B Nazanin" panose="00000400000000000000" pitchFamily="2" charset="-78"/>
                        </a:rPr>
                        <a:t>1195.0</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خمیر کاغذ</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12</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3334472702"/>
                  </a:ext>
                </a:extLst>
              </a:tr>
              <a:tr h="233691">
                <a:tc>
                  <a:txBody>
                    <a:bodyPr/>
                    <a:lstStyle/>
                    <a:p>
                      <a:pPr algn="ctr"/>
                      <a:r>
                        <a:rPr lang="fa-IR" sz="1100" b="1" dirty="0">
                          <a:solidFill>
                            <a:schemeClr val="bg1">
                              <a:lumMod val="95000"/>
                            </a:schemeClr>
                          </a:solidFill>
                          <a:cs typeface="B Nazanin" panose="00000400000000000000" pitchFamily="2" charset="-78"/>
                        </a:rPr>
                        <a:t>4428.6</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گوشت قرمز سرد سنگین</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13</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2431739176"/>
                  </a:ext>
                </a:extLst>
              </a:tr>
              <a:tr h="233691">
                <a:tc>
                  <a:txBody>
                    <a:bodyPr/>
                    <a:lstStyle/>
                    <a:p>
                      <a:pPr algn="ctr"/>
                      <a:r>
                        <a:rPr lang="fa-IR" sz="1100" b="1" dirty="0">
                          <a:solidFill>
                            <a:schemeClr val="bg1">
                              <a:lumMod val="95000"/>
                            </a:schemeClr>
                          </a:solidFill>
                          <a:cs typeface="B Nazanin" panose="00000400000000000000" pitchFamily="2" charset="-78"/>
                        </a:rPr>
                        <a:t>555.6</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چای خشک</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14</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074380944"/>
                  </a:ext>
                </a:extLst>
              </a:tr>
              <a:tr h="233691">
                <a:tc>
                  <a:txBody>
                    <a:bodyPr/>
                    <a:lstStyle/>
                    <a:p>
                      <a:pPr algn="ctr"/>
                      <a:r>
                        <a:rPr lang="fa-IR" sz="1100" b="1" dirty="0">
                          <a:solidFill>
                            <a:schemeClr val="bg1">
                              <a:lumMod val="95000"/>
                            </a:schemeClr>
                          </a:solidFill>
                          <a:cs typeface="B Nazanin" panose="00000400000000000000" pitchFamily="2" charset="-78"/>
                        </a:rPr>
                        <a:t>1162.2</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a:solidFill>
                            <a:schemeClr val="bg1">
                              <a:lumMod val="95000"/>
                            </a:schemeClr>
                          </a:solidFill>
                          <a:cs typeface="B Nazanin" panose="00000400000000000000" pitchFamily="2" charset="-78"/>
                        </a:rPr>
                        <a:t>حبوبات</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15</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27337859"/>
                  </a:ext>
                </a:extLst>
              </a:tr>
              <a:tr h="233691">
                <a:tc>
                  <a:txBody>
                    <a:bodyPr/>
                    <a:lstStyle/>
                    <a:p>
                      <a:pPr algn="ctr"/>
                      <a:r>
                        <a:rPr lang="fa-IR" sz="1100" b="1" dirty="0">
                          <a:solidFill>
                            <a:schemeClr val="bg1">
                              <a:lumMod val="95000"/>
                            </a:schemeClr>
                          </a:solidFill>
                          <a:cs typeface="B Nazanin" panose="00000400000000000000" pitchFamily="2" charset="-78"/>
                        </a:rPr>
                        <a:t>7588.2</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گوشت قرمز سبک گرم</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16</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2745686099"/>
                  </a:ext>
                </a:extLst>
              </a:tr>
              <a:tr h="233691">
                <a:tc>
                  <a:txBody>
                    <a:bodyPr/>
                    <a:lstStyle/>
                    <a:p>
                      <a:pPr algn="ctr"/>
                      <a:r>
                        <a:rPr lang="fa-IR" sz="1100" b="1" dirty="0">
                          <a:solidFill>
                            <a:schemeClr val="bg1">
                              <a:lumMod val="95000"/>
                            </a:schemeClr>
                          </a:solidFill>
                          <a:cs typeface="B Nazanin" panose="00000400000000000000" pitchFamily="2" charset="-78"/>
                        </a:rPr>
                        <a:t>9125.0</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سموم تکنیکال شیمیایی</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17</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2639004435"/>
                  </a:ext>
                </a:extLst>
              </a:tr>
              <a:tr h="233691">
                <a:tc>
                  <a:txBody>
                    <a:bodyPr/>
                    <a:lstStyle/>
                    <a:p>
                      <a:pPr algn="ctr"/>
                      <a:r>
                        <a:rPr lang="fa-IR" sz="1100" b="1" dirty="0">
                          <a:solidFill>
                            <a:schemeClr val="bg1">
                              <a:lumMod val="95000"/>
                            </a:schemeClr>
                          </a:solidFill>
                          <a:cs typeface="B Nazanin" panose="00000400000000000000" pitchFamily="2" charset="-78"/>
                        </a:rPr>
                        <a:t>2315.8</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گوشت مرغ</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18</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4066795473"/>
                  </a:ext>
                </a:extLst>
              </a:tr>
              <a:tr h="233691">
                <a:tc>
                  <a:txBody>
                    <a:bodyPr/>
                    <a:lstStyle/>
                    <a:p>
                      <a:pPr algn="ctr"/>
                      <a:r>
                        <a:rPr lang="fa-IR" sz="1100" b="1" dirty="0">
                          <a:solidFill>
                            <a:schemeClr val="bg1">
                              <a:lumMod val="95000"/>
                            </a:schemeClr>
                          </a:solidFill>
                          <a:cs typeface="B Nazanin" panose="00000400000000000000" pitchFamily="2" charset="-78"/>
                        </a:rPr>
                        <a:t>4600.0</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انوع بذر</a:t>
                      </a:r>
                      <a:endParaRPr lang="en-US" sz="1100" b="1" dirty="0">
                        <a:solidFill>
                          <a:schemeClr val="bg1">
                            <a:lumMod val="95000"/>
                          </a:schemeClr>
                        </a:solidFill>
                        <a:cs typeface="B Nazanin" panose="00000400000000000000" pitchFamily="2" charset="-78"/>
                      </a:endParaRPr>
                    </a:p>
                  </a:txBody>
                  <a:tcPr>
                    <a:solidFill>
                      <a:srgbClr val="C00000"/>
                    </a:solidFill>
                  </a:tcPr>
                </a:tc>
                <a:tc>
                  <a:txBody>
                    <a:bodyPr/>
                    <a:lstStyle/>
                    <a:p>
                      <a:pPr algn="ctr"/>
                      <a:r>
                        <a:rPr lang="fa-IR" sz="1100" b="1" dirty="0">
                          <a:solidFill>
                            <a:schemeClr val="bg1">
                              <a:lumMod val="95000"/>
                            </a:schemeClr>
                          </a:solidFill>
                          <a:cs typeface="B Nazanin" panose="00000400000000000000" pitchFamily="2" charset="-78"/>
                        </a:rPr>
                        <a:t>19</a:t>
                      </a:r>
                      <a:endParaRPr lang="en-US" sz="1100" b="1" dirty="0">
                        <a:solidFill>
                          <a:schemeClr val="bg1">
                            <a:lumMod val="95000"/>
                          </a:schemeClr>
                        </a:solidFill>
                        <a:cs typeface="B Nazanin" panose="00000400000000000000" pitchFamily="2" charset="-78"/>
                      </a:endParaRPr>
                    </a:p>
                  </a:txBody>
                  <a:tcPr>
                    <a:solidFill>
                      <a:srgbClr val="C00000"/>
                    </a:solidFill>
                  </a:tcPr>
                </a:tc>
                <a:extLst>
                  <a:ext uri="{0D108BD9-81ED-4DB2-BD59-A6C34878D82A}">
                    <a16:rowId xmlns:a16="http://schemas.microsoft.com/office/drawing/2014/main" val="2301885900"/>
                  </a:ext>
                </a:extLst>
              </a:tr>
              <a:tr h="233691">
                <a:tc>
                  <a:txBody>
                    <a:bodyPr/>
                    <a:lstStyle/>
                    <a:p>
                      <a:pPr algn="ctr"/>
                      <a:r>
                        <a:rPr lang="fa-IR" sz="1100" b="1" dirty="0">
                          <a:solidFill>
                            <a:schemeClr val="bg1">
                              <a:lumMod val="95000"/>
                            </a:schemeClr>
                          </a:solidFill>
                          <a:cs typeface="B Nazanin" panose="00000400000000000000" pitchFamily="2" charset="-78"/>
                        </a:rPr>
                        <a:t>916.7</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کاغذ روزنامه</a:t>
                      </a:r>
                      <a:endParaRPr lang="en-US" sz="1100" b="1" dirty="0">
                        <a:solidFill>
                          <a:schemeClr val="bg1">
                            <a:lumMod val="95000"/>
                          </a:schemeClr>
                        </a:solidFill>
                        <a:cs typeface="B Nazanin" panose="00000400000000000000" pitchFamily="2" charset="-78"/>
                      </a:endParaRPr>
                    </a:p>
                  </a:txBody>
                  <a:tcPr/>
                </a:tc>
                <a:tc>
                  <a:txBody>
                    <a:bodyPr/>
                    <a:lstStyle/>
                    <a:p>
                      <a:pPr algn="ctr"/>
                      <a:r>
                        <a:rPr lang="fa-IR" sz="1100" b="1" dirty="0">
                          <a:solidFill>
                            <a:schemeClr val="bg1">
                              <a:lumMod val="95000"/>
                            </a:schemeClr>
                          </a:solidFill>
                          <a:cs typeface="B Nazanin" panose="00000400000000000000" pitchFamily="2" charset="-78"/>
                        </a:rPr>
                        <a:t>20</a:t>
                      </a: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956964001"/>
                  </a:ext>
                </a:extLst>
              </a:tr>
              <a:tr h="233691">
                <a:tc>
                  <a:txBody>
                    <a:bodyPr/>
                    <a:lstStyle/>
                    <a:p>
                      <a:pPr algn="ctr"/>
                      <a:r>
                        <a:rPr lang="fa-IR" sz="1100" b="1" dirty="0">
                          <a:solidFill>
                            <a:schemeClr val="bg1">
                              <a:lumMod val="95000"/>
                            </a:schemeClr>
                          </a:solidFill>
                          <a:cs typeface="B Nazanin" panose="00000400000000000000" pitchFamily="2" charset="-78"/>
                        </a:rPr>
                        <a:t>671.7</a:t>
                      </a:r>
                      <a:endParaRPr lang="en-US" sz="1100" b="1" dirty="0">
                        <a:solidFill>
                          <a:schemeClr val="bg1">
                            <a:lumMod val="95000"/>
                          </a:schemeClr>
                        </a:solidFill>
                        <a:cs typeface="B Nazanin" panose="00000400000000000000" pitchFamily="2" charset="-78"/>
                      </a:endParaRPr>
                    </a:p>
                  </a:txBody>
                  <a:tcPr/>
                </a:tc>
                <a:tc gridSpan="2">
                  <a:txBody>
                    <a:bodyPr/>
                    <a:lstStyle/>
                    <a:p>
                      <a:pPr algn="ctr"/>
                      <a:r>
                        <a:rPr lang="fa-IR" sz="1100" b="1" dirty="0">
                          <a:solidFill>
                            <a:schemeClr val="bg1">
                              <a:lumMod val="95000"/>
                            </a:schemeClr>
                          </a:solidFill>
                          <a:cs typeface="B Nazanin" panose="00000400000000000000" pitchFamily="2" charset="-78"/>
                        </a:rPr>
                        <a:t>جمع کالاهای اساسی</a:t>
                      </a:r>
                      <a:endParaRPr lang="en-US" sz="1100" b="1" dirty="0">
                        <a:solidFill>
                          <a:schemeClr val="bg1">
                            <a:lumMod val="95000"/>
                          </a:schemeClr>
                        </a:solidFill>
                        <a:cs typeface="B Nazanin" panose="00000400000000000000" pitchFamily="2" charset="-78"/>
                      </a:endParaRPr>
                    </a:p>
                  </a:txBody>
                  <a:tcPr/>
                </a:tc>
                <a:tc hMerge="1">
                  <a:txBody>
                    <a:bodyPr/>
                    <a:lstStyle/>
                    <a:p>
                      <a:pPr algn="ctr"/>
                      <a:endParaRPr lang="en-US" sz="1100" b="1" dirty="0">
                        <a:solidFill>
                          <a:schemeClr val="bg1">
                            <a:lumMod val="95000"/>
                          </a:schemeClr>
                        </a:solidFill>
                        <a:cs typeface="B Nazanin" panose="00000400000000000000" pitchFamily="2" charset="-78"/>
                      </a:endParaRPr>
                    </a:p>
                  </a:txBody>
                  <a:tcPr/>
                </a:tc>
                <a:extLst>
                  <a:ext uri="{0D108BD9-81ED-4DB2-BD59-A6C34878D82A}">
                    <a16:rowId xmlns:a16="http://schemas.microsoft.com/office/drawing/2014/main" val="853278997"/>
                  </a:ext>
                </a:extLst>
              </a:tr>
              <a:tr h="233691">
                <a:tc>
                  <a:txBody>
                    <a:bodyPr/>
                    <a:lstStyle/>
                    <a:p>
                      <a:pPr algn="ctr"/>
                      <a:r>
                        <a:rPr lang="fa-IR" sz="1100" b="1" dirty="0">
                          <a:solidFill>
                            <a:schemeClr val="tx1"/>
                          </a:solidFill>
                          <a:cs typeface="B Nazanin" panose="00000400000000000000" pitchFamily="2" charset="-78"/>
                        </a:rPr>
                        <a:t>1707.8</a:t>
                      </a:r>
                      <a:endParaRPr lang="en-US" sz="1100" b="1" dirty="0">
                        <a:solidFill>
                          <a:schemeClr val="tx1"/>
                        </a:solidFill>
                        <a:cs typeface="B Nazanin" panose="00000400000000000000" pitchFamily="2" charset="-78"/>
                      </a:endParaRPr>
                    </a:p>
                  </a:txBody>
                  <a:tcPr>
                    <a:solidFill>
                      <a:schemeClr val="tx2">
                        <a:lumMod val="40000"/>
                        <a:lumOff val="60000"/>
                      </a:schemeClr>
                    </a:solidFill>
                  </a:tcPr>
                </a:tc>
                <a:tc gridSpan="2">
                  <a:txBody>
                    <a:bodyPr/>
                    <a:lstStyle/>
                    <a:p>
                      <a:pPr algn="ctr"/>
                      <a:r>
                        <a:rPr lang="fa-IR" sz="1100" b="1" dirty="0">
                          <a:solidFill>
                            <a:schemeClr val="tx1"/>
                          </a:solidFill>
                          <a:cs typeface="B Nazanin" panose="00000400000000000000" pitchFamily="2" charset="-78"/>
                        </a:rPr>
                        <a:t>جمع کل واردات</a:t>
                      </a:r>
                      <a:endParaRPr lang="en-US" sz="1100" b="1" dirty="0">
                        <a:solidFill>
                          <a:schemeClr val="tx1"/>
                        </a:solidFill>
                        <a:cs typeface="B Nazanin" panose="00000400000000000000" pitchFamily="2" charset="-78"/>
                      </a:endParaRPr>
                    </a:p>
                  </a:txBody>
                  <a:tcPr>
                    <a:solidFill>
                      <a:schemeClr val="tx2">
                        <a:lumMod val="40000"/>
                        <a:lumOff val="60000"/>
                      </a:schemeClr>
                    </a:solidFill>
                  </a:tcPr>
                </a:tc>
                <a:tc hMerge="1">
                  <a:txBody>
                    <a:bodyPr/>
                    <a:lstStyle/>
                    <a:p>
                      <a:endParaRPr lang="en-US"/>
                    </a:p>
                  </a:txBody>
                  <a:tcPr/>
                </a:tc>
                <a:extLst>
                  <a:ext uri="{0D108BD9-81ED-4DB2-BD59-A6C34878D82A}">
                    <a16:rowId xmlns:a16="http://schemas.microsoft.com/office/drawing/2014/main" val="4255268501"/>
                  </a:ext>
                </a:extLst>
              </a:tr>
            </a:tbl>
          </a:graphicData>
        </a:graphic>
      </p:graphicFrame>
      <p:sp>
        <p:nvSpPr>
          <p:cNvPr id="7" name="TextBox 6">
            <a:extLst>
              <a:ext uri="{FF2B5EF4-FFF2-40B4-BE49-F238E27FC236}">
                <a16:creationId xmlns:a16="http://schemas.microsoft.com/office/drawing/2014/main" id="{6F968D4B-8C00-1F76-3BF4-2E5BDE1455D4}"/>
              </a:ext>
            </a:extLst>
          </p:cNvPr>
          <p:cNvSpPr txBox="1"/>
          <p:nvPr/>
        </p:nvSpPr>
        <p:spPr>
          <a:xfrm>
            <a:off x="4912548" y="2374122"/>
            <a:ext cx="6877877" cy="2862322"/>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قیمت هرتن کالای وارداتی در هشت ماهه 1402 به 1708 دلار رسیده 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وفق جدول 2، در بین 20 کالای اساسی، 6 کالای مشخص شده شامل لاستیک سنگین، گوشت قرمز سرد سنگین، گوشت قرمز سبک گرم، سموم تکنیکال شیمیایی، گوشت مرغ و انواع بذر با متوسط قیمت بالاتری نسبت به قیمت واحد کل واردات، وارد کشور شده‏اند.  </a:t>
            </a:r>
          </a:p>
          <a:p>
            <a:pPr algn="just" rtl="1"/>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algn="just" rtl="1"/>
            <a:endParaRPr lang="fa-IR" dirty="0">
              <a:solidFill>
                <a:schemeClr val="bg1">
                  <a:lumMod val="95000"/>
                </a:schemeClr>
              </a:solidFill>
              <a:cs typeface="B Nazanin" panose="00000400000000000000" pitchFamily="2" charset="-78"/>
            </a:endParaRPr>
          </a:p>
        </p:txBody>
      </p:sp>
      <p:sp>
        <p:nvSpPr>
          <p:cNvPr id="8" name="TextBox 7">
            <a:extLst>
              <a:ext uri="{FF2B5EF4-FFF2-40B4-BE49-F238E27FC236}">
                <a16:creationId xmlns:a16="http://schemas.microsoft.com/office/drawing/2014/main" id="{AD7E4CD4-57E3-ED61-23B6-EE7E7A5D3807}"/>
              </a:ext>
            </a:extLst>
          </p:cNvPr>
          <p:cNvSpPr txBox="1"/>
          <p:nvPr/>
        </p:nvSpPr>
        <p:spPr>
          <a:xfrm>
            <a:off x="900492" y="193805"/>
            <a:ext cx="6082747" cy="261610"/>
          </a:xfrm>
          <a:prstGeom prst="rect">
            <a:avLst/>
          </a:prstGeom>
          <a:noFill/>
        </p:spPr>
        <p:txBody>
          <a:bodyPr wrap="square" rtlCol="0">
            <a:spAutoFit/>
          </a:bodyPr>
          <a:lstStyle/>
          <a:p>
            <a:r>
              <a:rPr lang="fa-IR" sz="1100" b="1" dirty="0">
                <a:solidFill>
                  <a:schemeClr val="bg1">
                    <a:lumMod val="95000"/>
                  </a:schemeClr>
                </a:solidFill>
                <a:cs typeface="B Nazanin" panose="00000400000000000000" pitchFamily="2" charset="-78"/>
              </a:rPr>
              <a:t>جدول 2. قیمت هر تن کالای وارداتی در 8 ماهه 1402</a:t>
            </a:r>
            <a:endParaRPr lang="en-US" sz="1100" b="1" dirty="0">
              <a:solidFill>
                <a:schemeClr val="bg1">
                  <a:lumMod val="95000"/>
                </a:schemeClr>
              </a:solidFill>
              <a:cs typeface="B Nazanin" panose="00000400000000000000" pitchFamily="2" charset="-78"/>
            </a:endParaRPr>
          </a:p>
        </p:txBody>
      </p:sp>
      <p:sp>
        <p:nvSpPr>
          <p:cNvPr id="12" name="Freeform: Shape 11">
            <a:extLst>
              <a:ext uri="{FF2B5EF4-FFF2-40B4-BE49-F238E27FC236}">
                <a16:creationId xmlns:a16="http://schemas.microsoft.com/office/drawing/2014/main" id="{1CEC06D4-739A-78BD-F54E-D5E296E1FCB0}"/>
              </a:ext>
            </a:extLst>
          </p:cNvPr>
          <p:cNvSpPr/>
          <p:nvPr/>
        </p:nvSpPr>
        <p:spPr>
          <a:xfrm rot="18222213">
            <a:off x="10470788" y="5319413"/>
            <a:ext cx="3200400" cy="3200400"/>
          </a:xfrm>
          <a:custGeom>
            <a:avLst/>
            <a:gdLst>
              <a:gd name="connsiteX0" fmla="*/ 735976 w 2371879"/>
              <a:gd name="connsiteY0" fmla="*/ 1728100 h 2369667"/>
              <a:gd name="connsiteX1" fmla="*/ 735976 w 2371879"/>
              <a:gd name="connsiteY1" fmla="*/ 2281929 h 2369667"/>
              <a:gd name="connsiteX2" fmla="*/ 735813 w 2371879"/>
              <a:gd name="connsiteY2" fmla="*/ 2281872 h 2369667"/>
              <a:gd name="connsiteX3" fmla="*/ 632147 w 2371879"/>
              <a:gd name="connsiteY3" fmla="*/ 2233494 h 2369667"/>
              <a:gd name="connsiteX4" fmla="*/ 612356 w 2371879"/>
              <a:gd name="connsiteY4" fmla="*/ 2221801 h 2369667"/>
              <a:gd name="connsiteX5" fmla="*/ 612357 w 2371879"/>
              <a:gd name="connsiteY5" fmla="*/ 1597467 h 2369667"/>
              <a:gd name="connsiteX6" fmla="*/ 687549 w 2371879"/>
              <a:gd name="connsiteY6" fmla="*/ 1688812 h 2369667"/>
              <a:gd name="connsiteX7" fmla="*/ 95949 w 2371879"/>
              <a:gd name="connsiteY7" fmla="*/ 719132 h 2369667"/>
              <a:gd name="connsiteX8" fmla="*/ 95948 w 2371879"/>
              <a:gd name="connsiteY8" fmla="*/ 1649949 h 2369667"/>
              <a:gd name="connsiteX9" fmla="*/ 86870 w 2371879"/>
              <a:gd name="connsiteY9" fmla="*/ 1630503 h 2369667"/>
              <a:gd name="connsiteX10" fmla="*/ 88751 w 2371879"/>
              <a:gd name="connsiteY10" fmla="*/ 734555 h 2369667"/>
              <a:gd name="connsiteX11" fmla="*/ 949319 w 2371879"/>
              <a:gd name="connsiteY11" fmla="*/ 1850243 h 2369667"/>
              <a:gd name="connsiteX12" fmla="*/ 949319 w 2371879"/>
              <a:gd name="connsiteY12" fmla="*/ 2346439 h 2369667"/>
              <a:gd name="connsiteX13" fmla="*/ 843259 w 2371879"/>
              <a:gd name="connsiteY13" fmla="*/ 2319937 h 2369667"/>
              <a:gd name="connsiteX14" fmla="*/ 825700 w 2371879"/>
              <a:gd name="connsiteY14" fmla="*/ 2313716 h 2369667"/>
              <a:gd name="connsiteX15" fmla="*/ 825699 w 2371879"/>
              <a:gd name="connsiteY15" fmla="*/ 1792380 h 2369667"/>
              <a:gd name="connsiteX16" fmla="*/ 916899 w 2371879"/>
              <a:gd name="connsiteY16" fmla="*/ 1840473 h 2369667"/>
              <a:gd name="connsiteX17" fmla="*/ 1162662 w 2371879"/>
              <a:gd name="connsiteY17" fmla="*/ 1891494 h 2369667"/>
              <a:gd name="connsiteX18" fmla="*/ 1162662 w 2371879"/>
              <a:gd name="connsiteY18" fmla="*/ 2369667 h 2369667"/>
              <a:gd name="connsiteX19" fmla="*/ 1066181 w 2371879"/>
              <a:gd name="connsiteY19" fmla="*/ 2364467 h 2369667"/>
              <a:gd name="connsiteX20" fmla="*/ 1039042 w 2371879"/>
              <a:gd name="connsiteY20" fmla="*/ 2360380 h 2369667"/>
              <a:gd name="connsiteX21" fmla="*/ 1039042 w 2371879"/>
              <a:gd name="connsiteY21" fmla="*/ 1877283 h 2369667"/>
              <a:gd name="connsiteX22" fmla="*/ 1047105 w 2371879"/>
              <a:gd name="connsiteY22" fmla="*/ 1879712 h 2369667"/>
              <a:gd name="connsiteX23" fmla="*/ 309291 w 2371879"/>
              <a:gd name="connsiteY23" fmla="*/ 387865 h 2369667"/>
              <a:gd name="connsiteX24" fmla="*/ 309290 w 2371879"/>
              <a:gd name="connsiteY24" fmla="*/ 1981228 h 2369667"/>
              <a:gd name="connsiteX25" fmla="*/ 271808 w 2371879"/>
              <a:gd name="connsiteY25" fmla="*/ 1940153 h 2369667"/>
              <a:gd name="connsiteX26" fmla="*/ 199438 w 2371879"/>
              <a:gd name="connsiteY26" fmla="*/ 1842686 h 2369667"/>
              <a:gd name="connsiteX27" fmla="*/ 185671 w 2371879"/>
              <a:gd name="connsiteY27" fmla="*/ 1819602 h 2369667"/>
              <a:gd name="connsiteX28" fmla="*/ 185671 w 2371879"/>
              <a:gd name="connsiteY28" fmla="*/ 548727 h 2369667"/>
              <a:gd name="connsiteX29" fmla="*/ 195655 w 2371879"/>
              <a:gd name="connsiteY29" fmla="*/ 531829 h 2369667"/>
              <a:gd name="connsiteX30" fmla="*/ 264164 w 2371879"/>
              <a:gd name="connsiteY30" fmla="*/ 438202 h 2369667"/>
              <a:gd name="connsiteX31" fmla="*/ 1376006 w 2371879"/>
              <a:gd name="connsiteY31" fmla="*/ 1864167 h 2369667"/>
              <a:gd name="connsiteX32" fmla="*/ 1376006 w 2371879"/>
              <a:gd name="connsiteY32" fmla="*/ 2354305 h 2369667"/>
              <a:gd name="connsiteX33" fmla="*/ 1294301 w 2371879"/>
              <a:gd name="connsiteY33" fmla="*/ 2365762 h 2369667"/>
              <a:gd name="connsiteX34" fmla="*/ 1252385 w 2371879"/>
              <a:gd name="connsiteY34" fmla="*/ 2367537 h 2369667"/>
              <a:gd name="connsiteX35" fmla="*/ 1252385 w 2371879"/>
              <a:gd name="connsiteY35" fmla="*/ 1887123 h 2369667"/>
              <a:gd name="connsiteX36" fmla="*/ 1318811 w 2371879"/>
              <a:gd name="connsiteY36" fmla="*/ 1881064 h 2369667"/>
              <a:gd name="connsiteX37" fmla="*/ 522633 w 2371879"/>
              <a:gd name="connsiteY37" fmla="*/ 202118 h 2369667"/>
              <a:gd name="connsiteX38" fmla="*/ 522633 w 2371879"/>
              <a:gd name="connsiteY38" fmla="*/ 940584 h 2369667"/>
              <a:gd name="connsiteX39" fmla="*/ 490910 w 2371879"/>
              <a:gd name="connsiteY39" fmla="*/ 1045846 h 2369667"/>
              <a:gd name="connsiteX40" fmla="*/ 489559 w 2371879"/>
              <a:gd name="connsiteY40" fmla="*/ 1317553 h 2369667"/>
              <a:gd name="connsiteX41" fmla="*/ 522633 w 2371879"/>
              <a:gd name="connsiteY41" fmla="*/ 1429511 h 2369667"/>
              <a:gd name="connsiteX42" fmla="*/ 522633 w 2371879"/>
              <a:gd name="connsiteY42" fmla="*/ 2167318 h 2369667"/>
              <a:gd name="connsiteX43" fmla="*/ 439460 w 2371879"/>
              <a:gd name="connsiteY43" fmla="*/ 2106459 h 2369667"/>
              <a:gd name="connsiteX44" fmla="*/ 399014 w 2371879"/>
              <a:gd name="connsiteY44" fmla="*/ 2070199 h 2369667"/>
              <a:gd name="connsiteX45" fmla="*/ 399014 w 2371879"/>
              <a:gd name="connsiteY45" fmla="*/ 299255 h 2369667"/>
              <a:gd name="connsiteX46" fmla="*/ 430470 w 2371879"/>
              <a:gd name="connsiteY46" fmla="*/ 270550 h 2369667"/>
              <a:gd name="connsiteX47" fmla="*/ 1589347 w 2371879"/>
              <a:gd name="connsiteY47" fmla="*/ 1765985 h 2369667"/>
              <a:gd name="connsiteX48" fmla="*/ 1589347 w 2371879"/>
              <a:gd name="connsiteY48" fmla="*/ 2298592 h 2369667"/>
              <a:gd name="connsiteX49" fmla="*/ 1521005 w 2371879"/>
              <a:gd name="connsiteY49" fmla="*/ 2322503 h 2369667"/>
              <a:gd name="connsiteX50" fmla="*/ 1465729 w 2371879"/>
              <a:gd name="connsiteY50" fmla="*/ 2335877 h 2369667"/>
              <a:gd name="connsiteX51" fmla="*/ 1465729 w 2371879"/>
              <a:gd name="connsiteY51" fmla="*/ 1834529 h 2369667"/>
              <a:gd name="connsiteX52" fmla="*/ 1579229 w 2371879"/>
              <a:gd name="connsiteY52" fmla="*/ 1774315 h 2369667"/>
              <a:gd name="connsiteX53" fmla="*/ 735976 w 2371879"/>
              <a:gd name="connsiteY53" fmla="*/ 87546 h 2369667"/>
              <a:gd name="connsiteX54" fmla="*/ 735976 w 2371879"/>
              <a:gd name="connsiteY54" fmla="*/ 641703 h 2369667"/>
              <a:gd name="connsiteX55" fmla="*/ 681811 w 2371879"/>
              <a:gd name="connsiteY55" fmla="*/ 686291 h 2369667"/>
              <a:gd name="connsiteX56" fmla="*/ 612357 w 2371879"/>
              <a:gd name="connsiteY56" fmla="*/ 771902 h 2369667"/>
              <a:gd name="connsiteX57" fmla="*/ 612357 w 2371879"/>
              <a:gd name="connsiteY57" fmla="*/ 147830 h 2369667"/>
              <a:gd name="connsiteX58" fmla="*/ 632198 w 2371879"/>
              <a:gd name="connsiteY58" fmla="*/ 135996 h 2369667"/>
              <a:gd name="connsiteX59" fmla="*/ 1802690 w 2371879"/>
              <a:gd name="connsiteY59" fmla="*/ 1527757 h 2369667"/>
              <a:gd name="connsiteX60" fmla="*/ 1802690 w 2371879"/>
              <a:gd name="connsiteY60" fmla="*/ 2195789 h 2369667"/>
              <a:gd name="connsiteX61" fmla="*/ 1739683 w 2371879"/>
              <a:gd name="connsiteY61" fmla="*/ 2233368 h 2369667"/>
              <a:gd name="connsiteX62" fmla="*/ 1679070 w 2371879"/>
              <a:gd name="connsiteY62" fmla="*/ 2261666 h 2369667"/>
              <a:gd name="connsiteX63" fmla="*/ 1679071 w 2371879"/>
              <a:gd name="connsiteY63" fmla="*/ 1692128 h 2369667"/>
              <a:gd name="connsiteX64" fmla="*/ 1690070 w 2371879"/>
              <a:gd name="connsiteY64" fmla="*/ 1683074 h 2369667"/>
              <a:gd name="connsiteX65" fmla="*/ 1777834 w 2371879"/>
              <a:gd name="connsiteY65" fmla="*/ 1574892 h 2369667"/>
              <a:gd name="connsiteX66" fmla="*/ 949319 w 2371879"/>
              <a:gd name="connsiteY66" fmla="*/ 23044 h 2369667"/>
              <a:gd name="connsiteX67" fmla="*/ 949319 w 2371879"/>
              <a:gd name="connsiteY67" fmla="*/ 518951 h 2369667"/>
              <a:gd name="connsiteX68" fmla="*/ 919473 w 2371879"/>
              <a:gd name="connsiteY68" fmla="*/ 527768 h 2369667"/>
              <a:gd name="connsiteX69" fmla="*/ 825700 w 2371879"/>
              <a:gd name="connsiteY69" fmla="*/ 577517 h 2369667"/>
              <a:gd name="connsiteX70" fmla="*/ 825700 w 2371879"/>
              <a:gd name="connsiteY70" fmla="*/ 55670 h 2369667"/>
              <a:gd name="connsiteX71" fmla="*/ 850875 w 2371879"/>
              <a:gd name="connsiteY71" fmla="*/ 46861 h 2369667"/>
              <a:gd name="connsiteX72" fmla="*/ 1162662 w 2371879"/>
              <a:gd name="connsiteY72" fmla="*/ 0 h 2369667"/>
              <a:gd name="connsiteX73" fmla="*/ 1162662 w 2371879"/>
              <a:gd name="connsiteY73" fmla="*/ 478305 h 2369667"/>
              <a:gd name="connsiteX74" fmla="*/ 1053070 w 2371879"/>
              <a:gd name="connsiteY74" fmla="*/ 488300 h 2369667"/>
              <a:gd name="connsiteX75" fmla="*/ 1039042 w 2371879"/>
              <a:gd name="connsiteY75" fmla="*/ 492445 h 2369667"/>
              <a:gd name="connsiteX76" fmla="*/ 1039042 w 2371879"/>
              <a:gd name="connsiteY76" fmla="*/ 9006 h 2369667"/>
              <a:gd name="connsiteX77" fmla="*/ 1077580 w 2371879"/>
              <a:gd name="connsiteY77" fmla="*/ 3602 h 2369667"/>
              <a:gd name="connsiteX78" fmla="*/ 1376005 w 2371879"/>
              <a:gd name="connsiteY78" fmla="*/ 15484 h 2369667"/>
              <a:gd name="connsiteX79" fmla="*/ 1376005 w 2371879"/>
              <a:gd name="connsiteY79" fmla="*/ 505091 h 2369667"/>
              <a:gd name="connsiteX80" fmla="*/ 1324776 w 2371879"/>
              <a:gd name="connsiteY80" fmla="*/ 489652 h 2369667"/>
              <a:gd name="connsiteX81" fmla="*/ 1252385 w 2371879"/>
              <a:gd name="connsiteY81" fmla="*/ 482271 h 2369667"/>
              <a:gd name="connsiteX82" fmla="*/ 1252385 w 2371879"/>
              <a:gd name="connsiteY82" fmla="*/ 2025 h 2369667"/>
              <a:gd name="connsiteX83" fmla="*/ 1305700 w 2371879"/>
              <a:gd name="connsiteY83" fmla="*/ 4898 h 2369667"/>
              <a:gd name="connsiteX84" fmla="*/ 1589347 w 2371879"/>
              <a:gd name="connsiteY84" fmla="*/ 70941 h 2369667"/>
              <a:gd name="connsiteX85" fmla="*/ 1589347 w 2371879"/>
              <a:gd name="connsiteY85" fmla="*/ 603495 h 2369667"/>
              <a:gd name="connsiteX86" fmla="*/ 1576151 w 2371879"/>
              <a:gd name="connsiteY86" fmla="*/ 592789 h 2369667"/>
              <a:gd name="connsiteX87" fmla="*/ 1465729 w 2371879"/>
              <a:gd name="connsiteY87" fmla="*/ 534560 h 2369667"/>
              <a:gd name="connsiteX88" fmla="*/ 1465728 w 2371879"/>
              <a:gd name="connsiteY88" fmla="*/ 33712 h 2369667"/>
              <a:gd name="connsiteX89" fmla="*/ 1528622 w 2371879"/>
              <a:gd name="connsiteY89" fmla="*/ 49428 h 2369667"/>
              <a:gd name="connsiteX90" fmla="*/ 1802690 w 2371879"/>
              <a:gd name="connsiteY90" fmla="*/ 173067 h 2369667"/>
              <a:gd name="connsiteX91" fmla="*/ 1802690 w 2371879"/>
              <a:gd name="connsiteY91" fmla="*/ 842508 h 2369667"/>
              <a:gd name="connsiteX92" fmla="*/ 1775573 w 2371879"/>
              <a:gd name="connsiteY92" fmla="*/ 791394 h 2369667"/>
              <a:gd name="connsiteX93" fmla="*/ 1684332 w 2371879"/>
              <a:gd name="connsiteY93" fmla="*/ 680552 h 2369667"/>
              <a:gd name="connsiteX94" fmla="*/ 1679071 w 2371879"/>
              <a:gd name="connsiteY94" fmla="*/ 676284 h 2369667"/>
              <a:gd name="connsiteX95" fmla="*/ 1679071 w 2371879"/>
              <a:gd name="connsiteY95" fmla="*/ 107561 h 2369667"/>
              <a:gd name="connsiteX96" fmla="*/ 1739734 w 2371879"/>
              <a:gd name="connsiteY96" fmla="*/ 135871 h 2369667"/>
              <a:gd name="connsiteX97" fmla="*/ 2319100 w 2371879"/>
              <a:gd name="connsiteY97" fmla="*/ 836293 h 2369667"/>
              <a:gd name="connsiteX98" fmla="*/ 2323761 w 2371879"/>
              <a:gd name="connsiteY98" fmla="*/ 849617 h 2369667"/>
              <a:gd name="connsiteX99" fmla="*/ 2321195 w 2371879"/>
              <a:gd name="connsiteY99" fmla="*/ 1527364 h 2369667"/>
              <a:gd name="connsiteX100" fmla="*/ 2319100 w 2371879"/>
              <a:gd name="connsiteY100" fmla="*/ 1533277 h 2369667"/>
              <a:gd name="connsiteX101" fmla="*/ 2016033 w 2371879"/>
              <a:gd name="connsiteY101" fmla="*/ 337865 h 2369667"/>
              <a:gd name="connsiteX102" fmla="*/ 2016033 w 2371879"/>
              <a:gd name="connsiteY102" fmla="*/ 2030720 h 2369667"/>
              <a:gd name="connsiteX103" fmla="*/ 1941411 w 2371879"/>
              <a:gd name="connsiteY103" fmla="*/ 2098814 h 2369667"/>
              <a:gd name="connsiteX104" fmla="*/ 1892414 w 2371879"/>
              <a:gd name="connsiteY104" fmla="*/ 2135195 h 2369667"/>
              <a:gd name="connsiteX105" fmla="*/ 1892414 w 2371879"/>
              <a:gd name="connsiteY105" fmla="*/ 1211280 h 2369667"/>
              <a:gd name="connsiteX106" fmla="*/ 1894764 w 2371879"/>
              <a:gd name="connsiteY106" fmla="*/ 1188230 h 2369667"/>
              <a:gd name="connsiteX107" fmla="*/ 1892414 w 2371879"/>
              <a:gd name="connsiteY107" fmla="*/ 1162463 h 2369667"/>
              <a:gd name="connsiteX108" fmla="*/ 1892414 w 2371879"/>
              <a:gd name="connsiteY108" fmla="*/ 233632 h 2369667"/>
              <a:gd name="connsiteX109" fmla="*/ 1932421 w 2371879"/>
              <a:gd name="connsiteY109" fmla="*/ 262906 h 2369667"/>
              <a:gd name="connsiteX110" fmla="*/ 2172442 w 2371879"/>
              <a:gd name="connsiteY110" fmla="*/ 526679 h 2369667"/>
              <a:gd name="connsiteX111" fmla="*/ 2229376 w 2371879"/>
              <a:gd name="connsiteY111" fmla="*/ 622137 h 2369667"/>
              <a:gd name="connsiteX112" fmla="*/ 2229376 w 2371879"/>
              <a:gd name="connsiteY112" fmla="*/ 1747575 h 2369667"/>
              <a:gd name="connsiteX113" fmla="*/ 2176226 w 2371879"/>
              <a:gd name="connsiteY113" fmla="*/ 1837536 h 2369667"/>
              <a:gd name="connsiteX114" fmla="*/ 2107717 w 2371879"/>
              <a:gd name="connsiteY114" fmla="*/ 1931163 h 2369667"/>
              <a:gd name="connsiteX115" fmla="*/ 2105756 w 2371879"/>
              <a:gd name="connsiteY115" fmla="*/ 1933350 h 2369667"/>
              <a:gd name="connsiteX116" fmla="*/ 2105756 w 2371879"/>
              <a:gd name="connsiteY116" fmla="*/ 436868 h 236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71879" h="2369667">
                <a:moveTo>
                  <a:pt x="735976" y="1728100"/>
                </a:moveTo>
                <a:lnTo>
                  <a:pt x="735976" y="2281929"/>
                </a:lnTo>
                <a:lnTo>
                  <a:pt x="735813" y="2281872"/>
                </a:lnTo>
                <a:cubicBezTo>
                  <a:pt x="700582" y="2267455"/>
                  <a:pt x="665981" y="2251320"/>
                  <a:pt x="632147" y="2233494"/>
                </a:cubicBezTo>
                <a:lnTo>
                  <a:pt x="612356" y="2221801"/>
                </a:lnTo>
                <a:lnTo>
                  <a:pt x="612357" y="1597467"/>
                </a:lnTo>
                <a:lnTo>
                  <a:pt x="687549" y="1688812"/>
                </a:lnTo>
                <a:close/>
                <a:moveTo>
                  <a:pt x="95949" y="719132"/>
                </a:moveTo>
                <a:lnTo>
                  <a:pt x="95948" y="1649949"/>
                </a:lnTo>
                <a:lnTo>
                  <a:pt x="86870" y="1630503"/>
                </a:lnTo>
                <a:cubicBezTo>
                  <a:pt x="-31904" y="1338566"/>
                  <a:pt x="-26579" y="1016404"/>
                  <a:pt x="88751" y="734555"/>
                </a:cubicBezTo>
                <a:close/>
                <a:moveTo>
                  <a:pt x="949319" y="1850243"/>
                </a:moveTo>
                <a:lnTo>
                  <a:pt x="949319" y="2346439"/>
                </a:lnTo>
                <a:lnTo>
                  <a:pt x="843259" y="2319937"/>
                </a:lnTo>
                <a:lnTo>
                  <a:pt x="825700" y="2313716"/>
                </a:lnTo>
                <a:lnTo>
                  <a:pt x="825699" y="1792380"/>
                </a:lnTo>
                <a:lnTo>
                  <a:pt x="916899" y="1840473"/>
                </a:lnTo>
                <a:close/>
                <a:moveTo>
                  <a:pt x="1162662" y="1891494"/>
                </a:moveTo>
                <a:lnTo>
                  <a:pt x="1162662" y="2369667"/>
                </a:lnTo>
                <a:lnTo>
                  <a:pt x="1066181" y="2364467"/>
                </a:lnTo>
                <a:lnTo>
                  <a:pt x="1039042" y="2360380"/>
                </a:lnTo>
                <a:lnTo>
                  <a:pt x="1039042" y="1877283"/>
                </a:lnTo>
                <a:lnTo>
                  <a:pt x="1047105" y="1879712"/>
                </a:lnTo>
                <a:close/>
                <a:moveTo>
                  <a:pt x="309291" y="387865"/>
                </a:moveTo>
                <a:lnTo>
                  <a:pt x="309290" y="1981228"/>
                </a:lnTo>
                <a:lnTo>
                  <a:pt x="271808" y="1940153"/>
                </a:lnTo>
                <a:cubicBezTo>
                  <a:pt x="246321" y="1909236"/>
                  <a:pt x="222151" y="1876737"/>
                  <a:pt x="199438" y="1842686"/>
                </a:cubicBezTo>
                <a:lnTo>
                  <a:pt x="185671" y="1819602"/>
                </a:lnTo>
                <a:lnTo>
                  <a:pt x="185671" y="548727"/>
                </a:lnTo>
                <a:lnTo>
                  <a:pt x="195655" y="531829"/>
                </a:lnTo>
                <a:cubicBezTo>
                  <a:pt x="216837" y="499668"/>
                  <a:pt x="239682" y="468413"/>
                  <a:pt x="264164" y="438202"/>
                </a:cubicBezTo>
                <a:close/>
                <a:moveTo>
                  <a:pt x="1376006" y="1864167"/>
                </a:moveTo>
                <a:lnTo>
                  <a:pt x="1376006" y="2354305"/>
                </a:lnTo>
                <a:lnTo>
                  <a:pt x="1294301" y="2365762"/>
                </a:lnTo>
                <a:lnTo>
                  <a:pt x="1252385" y="2367537"/>
                </a:lnTo>
                <a:lnTo>
                  <a:pt x="1252385" y="1887123"/>
                </a:lnTo>
                <a:lnTo>
                  <a:pt x="1318811" y="1881064"/>
                </a:lnTo>
                <a:close/>
                <a:moveTo>
                  <a:pt x="522633" y="202118"/>
                </a:moveTo>
                <a:lnTo>
                  <a:pt x="522633" y="940584"/>
                </a:lnTo>
                <a:lnTo>
                  <a:pt x="490910" y="1045846"/>
                </a:lnTo>
                <a:cubicBezTo>
                  <a:pt x="473145" y="1134783"/>
                  <a:pt x="472343" y="1227109"/>
                  <a:pt x="489559" y="1317553"/>
                </a:cubicBezTo>
                <a:lnTo>
                  <a:pt x="522633" y="1429511"/>
                </a:lnTo>
                <a:lnTo>
                  <a:pt x="522633" y="2167318"/>
                </a:lnTo>
                <a:lnTo>
                  <a:pt x="439460" y="2106459"/>
                </a:lnTo>
                <a:lnTo>
                  <a:pt x="399014" y="2070199"/>
                </a:lnTo>
                <a:lnTo>
                  <a:pt x="399014" y="299255"/>
                </a:lnTo>
                <a:lnTo>
                  <a:pt x="430470" y="270550"/>
                </a:lnTo>
                <a:close/>
                <a:moveTo>
                  <a:pt x="1589347" y="1765985"/>
                </a:moveTo>
                <a:lnTo>
                  <a:pt x="1589347" y="2298592"/>
                </a:lnTo>
                <a:lnTo>
                  <a:pt x="1521005" y="2322503"/>
                </a:lnTo>
                <a:lnTo>
                  <a:pt x="1465729" y="2335877"/>
                </a:lnTo>
                <a:lnTo>
                  <a:pt x="1465729" y="1834529"/>
                </a:lnTo>
                <a:lnTo>
                  <a:pt x="1579229" y="1774315"/>
                </a:lnTo>
                <a:close/>
                <a:moveTo>
                  <a:pt x="735976" y="87546"/>
                </a:moveTo>
                <a:lnTo>
                  <a:pt x="735976" y="641703"/>
                </a:lnTo>
                <a:lnTo>
                  <a:pt x="681811" y="686291"/>
                </a:lnTo>
                <a:lnTo>
                  <a:pt x="612357" y="771902"/>
                </a:lnTo>
                <a:lnTo>
                  <a:pt x="612357" y="147830"/>
                </a:lnTo>
                <a:lnTo>
                  <a:pt x="632198" y="135996"/>
                </a:lnTo>
                <a:close/>
                <a:moveTo>
                  <a:pt x="1802690" y="1527757"/>
                </a:moveTo>
                <a:lnTo>
                  <a:pt x="1802690" y="2195789"/>
                </a:lnTo>
                <a:lnTo>
                  <a:pt x="1739683" y="2233368"/>
                </a:lnTo>
                <a:lnTo>
                  <a:pt x="1679070" y="2261666"/>
                </a:lnTo>
                <a:lnTo>
                  <a:pt x="1679071" y="1692128"/>
                </a:lnTo>
                <a:lnTo>
                  <a:pt x="1690070" y="1683074"/>
                </a:lnTo>
                <a:cubicBezTo>
                  <a:pt x="1723215" y="1649617"/>
                  <a:pt x="1752513" y="1613337"/>
                  <a:pt x="1777834" y="1574892"/>
                </a:cubicBezTo>
                <a:close/>
                <a:moveTo>
                  <a:pt x="949319" y="23044"/>
                </a:moveTo>
                <a:lnTo>
                  <a:pt x="949319" y="518951"/>
                </a:lnTo>
                <a:lnTo>
                  <a:pt x="919473" y="527768"/>
                </a:lnTo>
                <a:lnTo>
                  <a:pt x="825700" y="577517"/>
                </a:lnTo>
                <a:lnTo>
                  <a:pt x="825700" y="55670"/>
                </a:lnTo>
                <a:lnTo>
                  <a:pt x="850875" y="46861"/>
                </a:lnTo>
                <a:close/>
                <a:moveTo>
                  <a:pt x="1162662" y="0"/>
                </a:moveTo>
                <a:lnTo>
                  <a:pt x="1162662" y="478305"/>
                </a:lnTo>
                <a:lnTo>
                  <a:pt x="1053070" y="488300"/>
                </a:lnTo>
                <a:lnTo>
                  <a:pt x="1039042" y="492445"/>
                </a:lnTo>
                <a:lnTo>
                  <a:pt x="1039042" y="9006"/>
                </a:lnTo>
                <a:lnTo>
                  <a:pt x="1077580" y="3602"/>
                </a:lnTo>
                <a:close/>
                <a:moveTo>
                  <a:pt x="1376005" y="15484"/>
                </a:moveTo>
                <a:lnTo>
                  <a:pt x="1376005" y="505091"/>
                </a:lnTo>
                <a:lnTo>
                  <a:pt x="1324776" y="489652"/>
                </a:lnTo>
                <a:lnTo>
                  <a:pt x="1252385" y="482271"/>
                </a:lnTo>
                <a:lnTo>
                  <a:pt x="1252385" y="2025"/>
                </a:lnTo>
                <a:lnTo>
                  <a:pt x="1305700" y="4898"/>
                </a:lnTo>
                <a:close/>
                <a:moveTo>
                  <a:pt x="1589347" y="70941"/>
                </a:moveTo>
                <a:lnTo>
                  <a:pt x="1589347" y="603495"/>
                </a:lnTo>
                <a:lnTo>
                  <a:pt x="1576151" y="592789"/>
                </a:lnTo>
                <a:lnTo>
                  <a:pt x="1465729" y="534560"/>
                </a:lnTo>
                <a:lnTo>
                  <a:pt x="1465728" y="33712"/>
                </a:lnTo>
                <a:lnTo>
                  <a:pt x="1528622" y="49428"/>
                </a:lnTo>
                <a:close/>
                <a:moveTo>
                  <a:pt x="1802690" y="173067"/>
                </a:moveTo>
                <a:lnTo>
                  <a:pt x="1802690" y="842508"/>
                </a:lnTo>
                <a:lnTo>
                  <a:pt x="1775573" y="791394"/>
                </a:lnTo>
                <a:cubicBezTo>
                  <a:pt x="1748422" y="750688"/>
                  <a:pt x="1717789" y="713697"/>
                  <a:pt x="1684332" y="680552"/>
                </a:cubicBezTo>
                <a:lnTo>
                  <a:pt x="1679071" y="676284"/>
                </a:lnTo>
                <a:lnTo>
                  <a:pt x="1679071" y="107561"/>
                </a:lnTo>
                <a:lnTo>
                  <a:pt x="1739734" y="135871"/>
                </a:lnTo>
                <a:close/>
                <a:moveTo>
                  <a:pt x="2319100" y="836293"/>
                </a:moveTo>
                <a:lnTo>
                  <a:pt x="2323761" y="849617"/>
                </a:lnTo>
                <a:cubicBezTo>
                  <a:pt x="2389738" y="1073410"/>
                  <a:pt x="2386901" y="1309245"/>
                  <a:pt x="2321195" y="1527364"/>
                </a:cubicBezTo>
                <a:lnTo>
                  <a:pt x="2319100" y="1533277"/>
                </a:lnTo>
                <a:close/>
                <a:moveTo>
                  <a:pt x="2016033" y="337865"/>
                </a:moveTo>
                <a:lnTo>
                  <a:pt x="2016033" y="2030720"/>
                </a:lnTo>
                <a:lnTo>
                  <a:pt x="1941411" y="2098814"/>
                </a:lnTo>
                <a:lnTo>
                  <a:pt x="1892414" y="2135195"/>
                </a:lnTo>
                <a:lnTo>
                  <a:pt x="1892414" y="1211280"/>
                </a:lnTo>
                <a:lnTo>
                  <a:pt x="1894764" y="1188230"/>
                </a:lnTo>
                <a:lnTo>
                  <a:pt x="1892414" y="1162463"/>
                </a:lnTo>
                <a:lnTo>
                  <a:pt x="1892414" y="233632"/>
                </a:lnTo>
                <a:lnTo>
                  <a:pt x="1932421" y="262906"/>
                </a:lnTo>
                <a:close/>
                <a:moveTo>
                  <a:pt x="2172442" y="526679"/>
                </a:moveTo>
                <a:lnTo>
                  <a:pt x="2229376" y="622137"/>
                </a:lnTo>
                <a:lnTo>
                  <a:pt x="2229376" y="1747575"/>
                </a:lnTo>
                <a:lnTo>
                  <a:pt x="2176226" y="1837536"/>
                </a:lnTo>
                <a:cubicBezTo>
                  <a:pt x="2155044" y="1869696"/>
                  <a:pt x="2132198" y="1900951"/>
                  <a:pt x="2107717" y="1931163"/>
                </a:cubicBezTo>
                <a:lnTo>
                  <a:pt x="2105756" y="1933350"/>
                </a:lnTo>
                <a:lnTo>
                  <a:pt x="2105756" y="436868"/>
                </a:lnTo>
                <a:close/>
              </a:path>
            </a:pathLst>
          </a:custGeom>
          <a:solidFill>
            <a:srgbClr val="4A6A75">
              <a:alpha val="70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ID" sz="3600" b="0" i="0" u="none" strike="noStrike" kern="0" cap="none" spc="0" normalizeH="0" baseline="0" noProof="0">
                <a:ln>
                  <a:noFill/>
                </a:ln>
                <a:solidFill>
                  <a:srgbClr val="FFFFFF"/>
                </a:solidFill>
                <a:effectLst/>
                <a:uLnTx/>
                <a:uFillTx/>
              </a:rPr>
              <a:t>            </a:t>
            </a:r>
            <a:endParaRPr kumimoji="0" lang="en-US" sz="3600" b="0" i="0" u="none" strike="noStrike" kern="0" cap="none" spc="0" normalizeH="0" baseline="0" noProof="0">
              <a:ln>
                <a:noFill/>
              </a:ln>
              <a:solidFill>
                <a:srgbClr val="FFFFFF"/>
              </a:solidFill>
              <a:effectLst/>
              <a:uLnTx/>
              <a:uFillTx/>
            </a:endParaRPr>
          </a:p>
        </p:txBody>
      </p:sp>
      <p:sp>
        <p:nvSpPr>
          <p:cNvPr id="13" name="Isosceles Triangle 12">
            <a:extLst>
              <a:ext uri="{FF2B5EF4-FFF2-40B4-BE49-F238E27FC236}">
                <a16:creationId xmlns:a16="http://schemas.microsoft.com/office/drawing/2014/main" id="{C1A7FF5B-B903-C65D-D0BC-5377BFDB0FFF}"/>
              </a:ext>
            </a:extLst>
          </p:cNvPr>
          <p:cNvSpPr/>
          <p:nvPr/>
        </p:nvSpPr>
        <p:spPr>
          <a:xfrm rot="13317742">
            <a:off x="9959529" y="5545396"/>
            <a:ext cx="673270" cy="580406"/>
          </a:xfrm>
          <a:prstGeom prst="triangle">
            <a:avLst/>
          </a:prstGeom>
          <a:noFill/>
          <a:ln w="28575" cap="flat" cmpd="sng" algn="ctr">
            <a:solidFill>
              <a:srgbClr val="98AEA1"/>
            </a:solidFill>
            <a:prstDash val="solid"/>
            <a:miter lim="800000"/>
          </a:ln>
          <a:effectLst/>
        </p:spPr>
        <p:txBody>
          <a:bodyPr rtlCol="0" anchor="ctr"/>
          <a:lstStyle/>
          <a:p>
            <a:pPr marL="0" marR="0" lvl="0" indent="0" algn="ctr" defTabSz="2285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99513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68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F6E892-7E95-69F8-8A61-F44DB72113D3}"/>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2B917024-FCCF-AF25-23E6-11D7439DF0B5}"/>
              </a:ext>
            </a:extLst>
          </p:cNvPr>
          <p:cNvSpPr/>
          <p:nvPr/>
        </p:nvSpPr>
        <p:spPr>
          <a:xfrm>
            <a:off x="6096000" y="487448"/>
            <a:ext cx="6082747" cy="444652"/>
          </a:xfrm>
          <a:prstGeom prst="roundRect">
            <a:avLst>
              <a:gd name="adj" fmla="val 50000"/>
            </a:avLst>
          </a:prstGeom>
          <a:solidFill>
            <a:srgbClr val="708A8C"/>
          </a:solidFill>
          <a:ln w="10124" cap="flat">
            <a:noFill/>
            <a:prstDash val="solid"/>
            <a:miter/>
          </a:ln>
        </p:spPr>
        <p:txBody>
          <a:bodyPr rtlCol="0" anchor="ctr"/>
          <a:lstStyle/>
          <a:p>
            <a:pPr marL="0" marR="0" lvl="0" indent="0" algn="ctr" defTabSz="914318"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srgbClr val="FFFFFF"/>
              </a:solidFill>
              <a:effectLst/>
              <a:uLnTx/>
              <a:uFillTx/>
              <a:latin typeface="Roboto"/>
            </a:endParaRPr>
          </a:p>
        </p:txBody>
      </p:sp>
      <p:sp>
        <p:nvSpPr>
          <p:cNvPr id="4" name="TextBox 3">
            <a:extLst>
              <a:ext uri="{FF2B5EF4-FFF2-40B4-BE49-F238E27FC236}">
                <a16:creationId xmlns:a16="http://schemas.microsoft.com/office/drawing/2014/main" id="{AC1A0906-E289-023F-1F49-9B5E4D2B037C}"/>
              </a:ext>
            </a:extLst>
          </p:cNvPr>
          <p:cNvSpPr txBox="1"/>
          <p:nvPr/>
        </p:nvSpPr>
        <p:spPr>
          <a:xfrm>
            <a:off x="5584235" y="509719"/>
            <a:ext cx="6877878" cy="400110"/>
          </a:xfrm>
          <a:prstGeom prst="rect">
            <a:avLst/>
          </a:prstGeom>
          <a:noFill/>
        </p:spPr>
        <p:txBody>
          <a:bodyPr wrap="square" rtlCol="0">
            <a:spAutoFit/>
          </a:bodyPr>
          <a:lstStyle/>
          <a:p>
            <a:pPr algn="ctr" rtl="1"/>
            <a:r>
              <a:rPr lang="fa-IR" sz="2000" b="1" dirty="0">
                <a:solidFill>
                  <a:schemeClr val="bg1"/>
                </a:solidFill>
                <a:cs typeface="B Titr" panose="00000700000000000000" pitchFamily="2" charset="-78"/>
              </a:rPr>
              <a:t>شاخص قیمت کالاهای اساسی در جهان</a:t>
            </a:r>
            <a:endParaRPr lang="en-US" sz="2000" b="1" dirty="0">
              <a:solidFill>
                <a:schemeClr val="bg1"/>
              </a:solidFill>
              <a:cs typeface="B Titr" panose="00000700000000000000" pitchFamily="2" charset="-78"/>
            </a:endParaRPr>
          </a:p>
        </p:txBody>
      </p:sp>
      <p:graphicFrame>
        <p:nvGraphicFramePr>
          <p:cNvPr id="5" name="Table 4">
            <a:extLst>
              <a:ext uri="{FF2B5EF4-FFF2-40B4-BE49-F238E27FC236}">
                <a16:creationId xmlns:a16="http://schemas.microsoft.com/office/drawing/2014/main" id="{9EAB3BB6-A1AB-9EBF-2778-737534EF1581}"/>
              </a:ext>
            </a:extLst>
          </p:cNvPr>
          <p:cNvGraphicFramePr>
            <a:graphicFrameLocks noGrp="1"/>
          </p:cNvGraphicFramePr>
          <p:nvPr>
            <p:extLst>
              <p:ext uri="{D42A27DB-BD31-4B8C-83A1-F6EECF244321}">
                <p14:modId xmlns:p14="http://schemas.microsoft.com/office/powerpoint/2010/main" val="3699754154"/>
              </p:ext>
            </p:extLst>
          </p:nvPr>
        </p:nvGraphicFramePr>
        <p:xfrm>
          <a:off x="2032000" y="1441819"/>
          <a:ext cx="7990188" cy="2865120"/>
        </p:xfrm>
        <a:graphic>
          <a:graphicData uri="http://schemas.openxmlformats.org/drawingml/2006/table">
            <a:tbl>
              <a:tblPr firstRow="1" bandRow="1">
                <a:tableStyleId>{8799B23B-EC83-4686-B30A-512413B5E67A}</a:tableStyleId>
              </a:tblPr>
              <a:tblGrid>
                <a:gridCol w="1997547">
                  <a:extLst>
                    <a:ext uri="{9D8B030D-6E8A-4147-A177-3AD203B41FA5}">
                      <a16:colId xmlns:a16="http://schemas.microsoft.com/office/drawing/2014/main" val="1703790242"/>
                    </a:ext>
                  </a:extLst>
                </a:gridCol>
                <a:gridCol w="1997547">
                  <a:extLst>
                    <a:ext uri="{9D8B030D-6E8A-4147-A177-3AD203B41FA5}">
                      <a16:colId xmlns:a16="http://schemas.microsoft.com/office/drawing/2014/main" val="1426849737"/>
                    </a:ext>
                  </a:extLst>
                </a:gridCol>
                <a:gridCol w="1997547">
                  <a:extLst>
                    <a:ext uri="{9D8B030D-6E8A-4147-A177-3AD203B41FA5}">
                      <a16:colId xmlns:a16="http://schemas.microsoft.com/office/drawing/2014/main" val="4243616161"/>
                    </a:ext>
                  </a:extLst>
                </a:gridCol>
                <a:gridCol w="1997547">
                  <a:extLst>
                    <a:ext uri="{9D8B030D-6E8A-4147-A177-3AD203B41FA5}">
                      <a16:colId xmlns:a16="http://schemas.microsoft.com/office/drawing/2014/main" val="3704743080"/>
                    </a:ext>
                  </a:extLst>
                </a:gridCol>
              </a:tblGrid>
              <a:tr h="248398">
                <a:tc>
                  <a:txBody>
                    <a:bodyPr/>
                    <a:lstStyle/>
                    <a:p>
                      <a:pPr algn="ctr"/>
                      <a:r>
                        <a:rPr lang="fa-IR" sz="1400" dirty="0">
                          <a:solidFill>
                            <a:schemeClr val="tx1"/>
                          </a:solidFill>
                          <a:cs typeface="B Nazanin" panose="00000400000000000000" pitchFamily="2" charset="-78"/>
                        </a:rPr>
                        <a:t>شاخص قیمت کالاهای اساسی</a:t>
                      </a:r>
                      <a:endParaRPr lang="en-US" sz="1400" dirty="0">
                        <a:solidFill>
                          <a:schemeClr val="tx1"/>
                        </a:solidFill>
                        <a:cs typeface="B Nazanin" panose="00000400000000000000" pitchFamily="2" charset="-78"/>
                      </a:endParaRPr>
                    </a:p>
                  </a:txBody>
                  <a:tcPr>
                    <a:solidFill>
                      <a:srgbClr val="A5AF94"/>
                    </a:solidFill>
                  </a:tcPr>
                </a:tc>
                <a:tc>
                  <a:txBody>
                    <a:bodyPr/>
                    <a:lstStyle/>
                    <a:p>
                      <a:pPr algn="ctr"/>
                      <a:r>
                        <a:rPr lang="fa-IR" sz="1400" dirty="0">
                          <a:solidFill>
                            <a:schemeClr val="tx1"/>
                          </a:solidFill>
                          <a:cs typeface="B Nazanin" panose="00000400000000000000" pitchFamily="2" charset="-78"/>
                        </a:rPr>
                        <a:t>سپتامبر 2023</a:t>
                      </a:r>
                      <a:endParaRPr lang="en-US" sz="1400" dirty="0">
                        <a:solidFill>
                          <a:schemeClr val="tx1"/>
                        </a:solidFill>
                        <a:cs typeface="B Nazanin" panose="00000400000000000000" pitchFamily="2" charset="-78"/>
                      </a:endParaRPr>
                    </a:p>
                  </a:txBody>
                  <a:tcPr>
                    <a:solidFill>
                      <a:srgbClr val="A5AF94"/>
                    </a:solidFill>
                  </a:tcPr>
                </a:tc>
                <a:tc>
                  <a:txBody>
                    <a:bodyPr/>
                    <a:lstStyle/>
                    <a:p>
                      <a:pPr algn="ctr"/>
                      <a:r>
                        <a:rPr lang="fa-IR" sz="1400" dirty="0">
                          <a:solidFill>
                            <a:schemeClr val="tx1"/>
                          </a:solidFill>
                          <a:cs typeface="B Nazanin" panose="00000400000000000000" pitchFamily="2" charset="-78"/>
                        </a:rPr>
                        <a:t>اکتبر 2023</a:t>
                      </a:r>
                      <a:endParaRPr lang="en-US" sz="1400" dirty="0">
                        <a:solidFill>
                          <a:schemeClr val="tx1"/>
                        </a:solidFill>
                        <a:cs typeface="B Nazanin" panose="00000400000000000000" pitchFamily="2" charset="-78"/>
                      </a:endParaRPr>
                    </a:p>
                  </a:txBody>
                  <a:tcPr>
                    <a:solidFill>
                      <a:srgbClr val="A5AF94"/>
                    </a:solidFill>
                  </a:tcPr>
                </a:tc>
                <a:tc>
                  <a:txBody>
                    <a:bodyPr/>
                    <a:lstStyle/>
                    <a:p>
                      <a:pPr algn="ctr"/>
                      <a:r>
                        <a:rPr lang="fa-IR" sz="1400" dirty="0">
                          <a:solidFill>
                            <a:schemeClr val="tx1"/>
                          </a:solidFill>
                          <a:cs typeface="B Nazanin" panose="00000400000000000000" pitchFamily="2" charset="-78"/>
                        </a:rPr>
                        <a:t>نوامبر 2023</a:t>
                      </a:r>
                      <a:endParaRPr lang="en-US" sz="1400" dirty="0">
                        <a:solidFill>
                          <a:schemeClr val="tx1"/>
                        </a:solidFill>
                        <a:cs typeface="B Nazanin" panose="00000400000000000000" pitchFamily="2" charset="-78"/>
                      </a:endParaRPr>
                    </a:p>
                  </a:txBody>
                  <a:tcPr>
                    <a:solidFill>
                      <a:srgbClr val="A5AF94"/>
                    </a:solidFill>
                  </a:tcPr>
                </a:tc>
                <a:extLst>
                  <a:ext uri="{0D108BD9-81ED-4DB2-BD59-A6C34878D82A}">
                    <a16:rowId xmlns:a16="http://schemas.microsoft.com/office/drawing/2014/main" val="4201742117"/>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کل</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115.0</a:t>
                      </a:r>
                    </a:p>
                  </a:txBody>
                  <a:tcPr/>
                </a:tc>
                <a:tc>
                  <a:txBody>
                    <a:bodyPr/>
                    <a:lstStyle/>
                    <a:p>
                      <a:pPr algn="ctr"/>
                      <a:r>
                        <a:rPr lang="en-US" dirty="0">
                          <a:solidFill>
                            <a:schemeClr val="bg1">
                              <a:lumMod val="95000"/>
                            </a:schemeClr>
                          </a:solidFill>
                          <a:latin typeface="IPT.Mitra" panose="00000400000000000000" pitchFamily="2" charset="2"/>
                        </a:rPr>
                        <a:t>112.9</a:t>
                      </a:r>
                    </a:p>
                  </a:txBody>
                  <a:tcPr/>
                </a:tc>
                <a:tc>
                  <a:txBody>
                    <a:bodyPr/>
                    <a:lstStyle/>
                    <a:p>
                      <a:pPr algn="ctr"/>
                      <a:r>
                        <a:rPr lang="en-US" dirty="0">
                          <a:solidFill>
                            <a:schemeClr val="bg1">
                              <a:lumMod val="95000"/>
                            </a:schemeClr>
                          </a:solidFill>
                          <a:latin typeface="IPT.Mitra" panose="00000400000000000000" pitchFamily="2" charset="2"/>
                        </a:rPr>
                        <a:t>107.1</a:t>
                      </a:r>
                    </a:p>
                  </a:txBody>
                  <a:tcPr/>
                </a:tc>
                <a:extLst>
                  <a:ext uri="{0D108BD9-81ED-4DB2-BD59-A6C34878D82A}">
                    <a16:rowId xmlns:a16="http://schemas.microsoft.com/office/drawing/2014/main" val="428246593"/>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انرژی</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117.7</a:t>
                      </a:r>
                    </a:p>
                  </a:txBody>
                  <a:tcPr/>
                </a:tc>
                <a:tc>
                  <a:txBody>
                    <a:bodyPr/>
                    <a:lstStyle/>
                    <a:p>
                      <a:pPr algn="ctr"/>
                      <a:r>
                        <a:rPr lang="en-US" dirty="0">
                          <a:solidFill>
                            <a:schemeClr val="bg1">
                              <a:lumMod val="95000"/>
                            </a:schemeClr>
                          </a:solidFill>
                          <a:latin typeface="IPT.Mitra" panose="00000400000000000000" pitchFamily="2" charset="2"/>
                        </a:rPr>
                        <a:t>115.7</a:t>
                      </a:r>
                    </a:p>
                  </a:txBody>
                  <a:tcPr/>
                </a:tc>
                <a:tc>
                  <a:txBody>
                    <a:bodyPr/>
                    <a:lstStyle/>
                    <a:p>
                      <a:pPr algn="ctr"/>
                      <a:r>
                        <a:rPr lang="en-US" dirty="0">
                          <a:solidFill>
                            <a:schemeClr val="bg1">
                              <a:lumMod val="95000"/>
                            </a:schemeClr>
                          </a:solidFill>
                          <a:latin typeface="IPT.Mitra" panose="00000400000000000000" pitchFamily="2" charset="2"/>
                        </a:rPr>
                        <a:t>106.2</a:t>
                      </a:r>
                    </a:p>
                  </a:txBody>
                  <a:tcPr/>
                </a:tc>
                <a:extLst>
                  <a:ext uri="{0D108BD9-81ED-4DB2-BD59-A6C34878D82A}">
                    <a16:rowId xmlns:a16="http://schemas.microsoft.com/office/drawing/2014/main" val="3350430643"/>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غیرانرژی</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109.4</a:t>
                      </a:r>
                    </a:p>
                  </a:txBody>
                  <a:tcPr/>
                </a:tc>
                <a:tc>
                  <a:txBody>
                    <a:bodyPr/>
                    <a:lstStyle/>
                    <a:p>
                      <a:pPr algn="ctr"/>
                      <a:r>
                        <a:rPr lang="en-US" dirty="0">
                          <a:solidFill>
                            <a:schemeClr val="bg1">
                              <a:lumMod val="95000"/>
                            </a:schemeClr>
                          </a:solidFill>
                          <a:latin typeface="IPT.Mitra" panose="00000400000000000000" pitchFamily="2" charset="2"/>
                        </a:rPr>
                        <a:t>107.2</a:t>
                      </a:r>
                    </a:p>
                  </a:txBody>
                  <a:tcPr/>
                </a:tc>
                <a:tc>
                  <a:txBody>
                    <a:bodyPr/>
                    <a:lstStyle/>
                    <a:p>
                      <a:pPr algn="ctr"/>
                      <a:r>
                        <a:rPr lang="en-US" dirty="0">
                          <a:solidFill>
                            <a:schemeClr val="bg1">
                              <a:lumMod val="95000"/>
                            </a:schemeClr>
                          </a:solidFill>
                          <a:latin typeface="IPT.Mitra" panose="00000400000000000000" pitchFamily="2" charset="2"/>
                        </a:rPr>
                        <a:t>109.0</a:t>
                      </a:r>
                    </a:p>
                  </a:txBody>
                  <a:tcPr/>
                </a:tc>
                <a:extLst>
                  <a:ext uri="{0D108BD9-81ED-4DB2-BD59-A6C34878D82A}">
                    <a16:rowId xmlns:a16="http://schemas.microsoft.com/office/drawing/2014/main" val="3856427824"/>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کشاورزی</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110.8</a:t>
                      </a:r>
                    </a:p>
                  </a:txBody>
                  <a:tcPr/>
                </a:tc>
                <a:tc>
                  <a:txBody>
                    <a:bodyPr/>
                    <a:lstStyle/>
                    <a:p>
                      <a:pPr algn="ctr"/>
                      <a:r>
                        <a:rPr lang="en-US" dirty="0">
                          <a:solidFill>
                            <a:schemeClr val="bg1">
                              <a:lumMod val="95000"/>
                            </a:schemeClr>
                          </a:solidFill>
                          <a:latin typeface="IPT.Mitra" panose="00000400000000000000" pitchFamily="2" charset="2"/>
                        </a:rPr>
                        <a:t>108.4</a:t>
                      </a:r>
                    </a:p>
                  </a:txBody>
                  <a:tcPr/>
                </a:tc>
                <a:tc>
                  <a:txBody>
                    <a:bodyPr/>
                    <a:lstStyle/>
                    <a:p>
                      <a:pPr algn="ctr"/>
                      <a:r>
                        <a:rPr lang="en-US" dirty="0">
                          <a:solidFill>
                            <a:schemeClr val="bg1">
                              <a:lumMod val="95000"/>
                            </a:schemeClr>
                          </a:solidFill>
                          <a:latin typeface="IPT.Mitra" panose="00000400000000000000" pitchFamily="2" charset="2"/>
                        </a:rPr>
                        <a:t>110.1</a:t>
                      </a:r>
                    </a:p>
                  </a:txBody>
                  <a:tcPr/>
                </a:tc>
                <a:extLst>
                  <a:ext uri="{0D108BD9-81ED-4DB2-BD59-A6C34878D82A}">
                    <a16:rowId xmlns:a16="http://schemas.microsoft.com/office/drawing/2014/main" val="2821721919"/>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کودها</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157.5</a:t>
                      </a:r>
                    </a:p>
                  </a:txBody>
                  <a:tcPr/>
                </a:tc>
                <a:tc>
                  <a:txBody>
                    <a:bodyPr/>
                    <a:lstStyle/>
                    <a:p>
                      <a:pPr algn="ctr"/>
                      <a:r>
                        <a:rPr lang="en-US" dirty="0">
                          <a:solidFill>
                            <a:schemeClr val="bg1">
                              <a:lumMod val="95000"/>
                            </a:schemeClr>
                          </a:solidFill>
                          <a:latin typeface="IPT.Mitra" panose="00000400000000000000" pitchFamily="2" charset="2"/>
                        </a:rPr>
                        <a:t>161.8</a:t>
                      </a:r>
                    </a:p>
                  </a:txBody>
                  <a:tcPr/>
                </a:tc>
                <a:tc>
                  <a:txBody>
                    <a:bodyPr/>
                    <a:lstStyle/>
                    <a:p>
                      <a:pPr algn="ctr"/>
                      <a:r>
                        <a:rPr lang="en-US" dirty="0">
                          <a:solidFill>
                            <a:schemeClr val="bg1">
                              <a:lumMod val="95000"/>
                            </a:schemeClr>
                          </a:solidFill>
                          <a:latin typeface="IPT.Mitra" panose="00000400000000000000" pitchFamily="2" charset="2"/>
                        </a:rPr>
                        <a:t>157.2</a:t>
                      </a:r>
                    </a:p>
                  </a:txBody>
                  <a:tcPr/>
                </a:tc>
                <a:extLst>
                  <a:ext uri="{0D108BD9-81ED-4DB2-BD59-A6C34878D82A}">
                    <a16:rowId xmlns:a16="http://schemas.microsoft.com/office/drawing/2014/main" val="809706689"/>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فلزات پایه</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105.4</a:t>
                      </a:r>
                    </a:p>
                  </a:txBody>
                  <a:tcPr/>
                </a:tc>
                <a:tc>
                  <a:txBody>
                    <a:bodyPr/>
                    <a:lstStyle/>
                    <a:p>
                      <a:pPr algn="ctr"/>
                      <a:r>
                        <a:rPr lang="en-US" dirty="0">
                          <a:solidFill>
                            <a:schemeClr val="bg1">
                              <a:lumMod val="95000"/>
                            </a:schemeClr>
                          </a:solidFill>
                          <a:latin typeface="IPT.Mitra" panose="00000400000000000000" pitchFamily="2" charset="2"/>
                        </a:rPr>
                        <a:t>102.4</a:t>
                      </a:r>
                    </a:p>
                  </a:txBody>
                  <a:tcPr/>
                </a:tc>
                <a:tc>
                  <a:txBody>
                    <a:bodyPr/>
                    <a:lstStyle/>
                    <a:p>
                      <a:pPr algn="ctr"/>
                      <a:r>
                        <a:rPr lang="en-US" dirty="0">
                          <a:solidFill>
                            <a:schemeClr val="bg1">
                              <a:lumMod val="95000"/>
                            </a:schemeClr>
                          </a:solidFill>
                          <a:latin typeface="IPT.Mitra" panose="00000400000000000000" pitchFamily="2" charset="2"/>
                        </a:rPr>
                        <a:t>103.8</a:t>
                      </a:r>
                    </a:p>
                  </a:txBody>
                  <a:tcPr/>
                </a:tc>
                <a:extLst>
                  <a:ext uri="{0D108BD9-81ED-4DB2-BD59-A6C34878D82A}">
                    <a16:rowId xmlns:a16="http://schemas.microsoft.com/office/drawing/2014/main" val="2392214608"/>
                  </a:ext>
                </a:extLst>
              </a:tr>
              <a:tr h="248398">
                <a:tc>
                  <a:txBody>
                    <a:bodyPr/>
                    <a:lstStyle/>
                    <a:p>
                      <a:pPr algn="ctr"/>
                      <a:r>
                        <a:rPr lang="fa-IR" dirty="0">
                          <a:solidFill>
                            <a:schemeClr val="bg1">
                              <a:lumMod val="95000"/>
                            </a:schemeClr>
                          </a:solidFill>
                          <a:latin typeface="IPT.Mitra" panose="00000400000000000000" pitchFamily="2" charset="2"/>
                          <a:cs typeface="B Nazanin" panose="00000400000000000000" pitchFamily="2" charset="-78"/>
                        </a:rPr>
                        <a:t>فلزات گرانبها</a:t>
                      </a:r>
                      <a:endParaRPr lang="en-US" dirty="0">
                        <a:solidFill>
                          <a:schemeClr val="bg1">
                            <a:lumMod val="95000"/>
                          </a:schemeClr>
                        </a:solidFill>
                        <a:latin typeface="IPT.Mitra" panose="00000400000000000000" pitchFamily="2" charset="2"/>
                        <a:cs typeface="B Nazanin" panose="00000400000000000000" pitchFamily="2" charset="-78"/>
                      </a:endParaRPr>
                    </a:p>
                  </a:txBody>
                  <a:tcPr/>
                </a:tc>
                <a:tc>
                  <a:txBody>
                    <a:bodyPr/>
                    <a:lstStyle/>
                    <a:p>
                      <a:pPr algn="ctr"/>
                      <a:r>
                        <a:rPr lang="en-US" dirty="0">
                          <a:solidFill>
                            <a:schemeClr val="bg1">
                              <a:lumMod val="95000"/>
                            </a:schemeClr>
                          </a:solidFill>
                          <a:latin typeface="IPT.Mitra" panose="00000400000000000000" pitchFamily="2" charset="2"/>
                        </a:rPr>
                        <a:t>145.3</a:t>
                      </a:r>
                    </a:p>
                  </a:txBody>
                  <a:tcPr/>
                </a:tc>
                <a:tc>
                  <a:txBody>
                    <a:bodyPr/>
                    <a:lstStyle/>
                    <a:p>
                      <a:pPr algn="ctr"/>
                      <a:r>
                        <a:rPr lang="en-US" dirty="0">
                          <a:solidFill>
                            <a:schemeClr val="bg1">
                              <a:lumMod val="95000"/>
                            </a:schemeClr>
                          </a:solidFill>
                          <a:latin typeface="IPT.Mitra" panose="00000400000000000000" pitchFamily="2" charset="2"/>
                        </a:rPr>
                        <a:t>144.6</a:t>
                      </a:r>
                    </a:p>
                  </a:txBody>
                  <a:tcPr/>
                </a:tc>
                <a:tc>
                  <a:txBody>
                    <a:bodyPr/>
                    <a:lstStyle/>
                    <a:p>
                      <a:pPr algn="ctr"/>
                      <a:r>
                        <a:rPr lang="en-US" dirty="0">
                          <a:solidFill>
                            <a:schemeClr val="bg1">
                              <a:lumMod val="95000"/>
                            </a:schemeClr>
                          </a:solidFill>
                          <a:latin typeface="IPT.Mitra" panose="00000400000000000000" pitchFamily="2" charset="2"/>
                        </a:rPr>
                        <a:t>149.9</a:t>
                      </a:r>
                    </a:p>
                  </a:txBody>
                  <a:tcPr/>
                </a:tc>
                <a:extLst>
                  <a:ext uri="{0D108BD9-81ED-4DB2-BD59-A6C34878D82A}">
                    <a16:rowId xmlns:a16="http://schemas.microsoft.com/office/drawing/2014/main" val="3116362248"/>
                  </a:ext>
                </a:extLst>
              </a:tr>
            </a:tbl>
          </a:graphicData>
        </a:graphic>
      </p:graphicFrame>
      <p:sp>
        <p:nvSpPr>
          <p:cNvPr id="6" name="TextBox 5">
            <a:extLst>
              <a:ext uri="{FF2B5EF4-FFF2-40B4-BE49-F238E27FC236}">
                <a16:creationId xmlns:a16="http://schemas.microsoft.com/office/drawing/2014/main" id="{47AEBF39-076C-7B8D-C4C0-C8B8A193CB32}"/>
              </a:ext>
            </a:extLst>
          </p:cNvPr>
          <p:cNvSpPr txBox="1"/>
          <p:nvPr/>
        </p:nvSpPr>
        <p:spPr>
          <a:xfrm>
            <a:off x="588476" y="4601274"/>
            <a:ext cx="10903186" cy="2308324"/>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براساس اعلام بانک جهانی، شاخص کل قیمت کالاهای اساسی در جهان در سه ماهه منتهی به نوامبر 2023 از 115 در سپتامبر سال جاری به 107.1 کاهش یافته است</a:t>
            </a:r>
          </a:p>
          <a:p>
            <a:pPr marL="285750" indent="-285750" algn="just" rtl="1">
              <a:buFont typeface="Arial" panose="020B0604020202020204" pitchFamily="34" charset="0"/>
              <a:buChar char="•"/>
            </a:pPr>
            <a:r>
              <a:rPr lang="fa-IR" dirty="0">
                <a:solidFill>
                  <a:schemeClr val="bg1">
                    <a:lumMod val="95000"/>
                  </a:schemeClr>
                </a:solidFill>
                <a:cs typeface="B Nazanin" panose="00000400000000000000" pitchFamily="2" charset="-78"/>
              </a:rPr>
              <a:t>در دسته‌های کالایی موردمطالعه شاخص قیمت کالاها به استثنای کالاهای غیرانرژی، کشاورزی و فلزات پایه و گرانبها نسبت به ماه پیش از آن کاهش داشته است. در بین این دسته‏های کالایی، کالاهای دسته انرژی با کاهش 8.9 درصدی بیشترین کاهش را به خود اختصاص داده است. شایان ذکر است با توجه به اینکه قیمت جهانی بسیاری از محصولات در جهان کاهش پیدا کرد، اما در ایران تغییر چندانی در قیمت کالاهای وارداتی ایجاد نشده است.</a:t>
            </a: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marL="285750" indent="-285750" algn="just" rtl="1">
              <a:buFont typeface="Arial" panose="020B0604020202020204" pitchFamily="34" charset="0"/>
              <a:buChar char="•"/>
            </a:pPr>
            <a:endParaRPr lang="fa-IR" dirty="0">
              <a:solidFill>
                <a:schemeClr val="bg1">
                  <a:lumMod val="95000"/>
                </a:schemeClr>
              </a:solidFill>
              <a:cs typeface="B Nazanin" panose="00000400000000000000" pitchFamily="2" charset="-78"/>
            </a:endParaRPr>
          </a:p>
          <a:p>
            <a:pPr algn="just" rtl="1"/>
            <a:endParaRPr lang="fa-IR" dirty="0">
              <a:solidFill>
                <a:schemeClr val="bg1">
                  <a:lumMod val="95000"/>
                </a:schemeClr>
              </a:solidFill>
              <a:cs typeface="B Nazanin" panose="00000400000000000000" pitchFamily="2" charset="-78"/>
            </a:endParaRPr>
          </a:p>
        </p:txBody>
      </p:sp>
      <p:sp>
        <p:nvSpPr>
          <p:cNvPr id="7" name="TextBox 6">
            <a:extLst>
              <a:ext uri="{FF2B5EF4-FFF2-40B4-BE49-F238E27FC236}">
                <a16:creationId xmlns:a16="http://schemas.microsoft.com/office/drawing/2014/main" id="{94BDA517-AAF8-CC7D-2C5A-AD624B831E3A}"/>
              </a:ext>
            </a:extLst>
          </p:cNvPr>
          <p:cNvSpPr txBox="1"/>
          <p:nvPr/>
        </p:nvSpPr>
        <p:spPr>
          <a:xfrm>
            <a:off x="2542861" y="1095630"/>
            <a:ext cx="6082747" cy="261610"/>
          </a:xfrm>
          <a:prstGeom prst="rect">
            <a:avLst/>
          </a:prstGeom>
          <a:noFill/>
        </p:spPr>
        <p:txBody>
          <a:bodyPr wrap="square" rtlCol="0">
            <a:spAutoFit/>
          </a:bodyPr>
          <a:lstStyle/>
          <a:p>
            <a:pPr algn="ctr"/>
            <a:r>
              <a:rPr lang="fa-IR" sz="1100" b="1" dirty="0">
                <a:solidFill>
                  <a:schemeClr val="bg1">
                    <a:lumMod val="95000"/>
                  </a:schemeClr>
                </a:solidFill>
                <a:cs typeface="B Nazanin" panose="00000400000000000000" pitchFamily="2" charset="-78"/>
              </a:rPr>
              <a:t>جدول 3. شاخص قیمت کالاهای اساسی در جهان</a:t>
            </a:r>
            <a:endParaRPr lang="en-US" sz="1100" b="1" dirty="0">
              <a:solidFill>
                <a:schemeClr val="bg1">
                  <a:lumMod val="95000"/>
                </a:schemeClr>
              </a:solidFill>
              <a:cs typeface="B Nazanin" panose="00000400000000000000" pitchFamily="2" charset="-78"/>
            </a:endParaRPr>
          </a:p>
        </p:txBody>
      </p:sp>
    </p:spTree>
    <p:extLst>
      <p:ext uri="{BB962C8B-B14F-4D97-AF65-F5344CB8AC3E}">
        <p14:creationId xmlns:p14="http://schemas.microsoft.com/office/powerpoint/2010/main" val="538920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24B389-A7D4-23E2-9FBF-EB660B0B1465}"/>
              </a:ext>
            </a:extLst>
          </p:cNvPr>
          <p:cNvSpPr/>
          <p:nvPr/>
        </p:nvSpPr>
        <p:spPr>
          <a:xfrm>
            <a:off x="0" y="0"/>
            <a:ext cx="12192000" cy="6858000"/>
          </a:xfrm>
          <a:prstGeom prst="rect">
            <a:avLst/>
          </a:prstGeom>
          <a:solidFill>
            <a:srgbClr val="152131"/>
          </a:solidFill>
          <a:ln w="12700" cap="flat">
            <a:noFill/>
            <a:miter lim="400000"/>
          </a:ln>
          <a:effectLst>
            <a:outerShdw blurRad="38100" dist="25400" dir="5400000" rotWithShape="0">
              <a:srgbClr val="000000">
                <a:alpha val="50000"/>
              </a:srgbClr>
            </a:outerShdw>
          </a:effectLst>
        </p:spPr>
        <p:txBody>
          <a:bodyPr rot="0" spcFirstLastPara="1" vertOverflow="overflow" horzOverflow="overflow" vert="horz" wrap="square" lIns="50800" tIns="50800" rIns="50800" bIns="50800" numCol="1" spcCol="38100" rtlCol="0" anchor="ctr">
            <a:spAutoFit/>
          </a:bodyPr>
          <a:lstStyle/>
          <a:p>
            <a:pPr marL="0" marR="0" lvl="0" indent="0" algn="ctr" defTabSz="825500" eaLnBrk="1" fontAlgn="auto" latinLnBrk="1" hangingPunct="0">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FFFFFF"/>
              </a:solidFill>
              <a:effectLst/>
              <a:uLnTx/>
              <a:uFillTx/>
              <a:latin typeface="Helvetica Light"/>
              <a:sym typeface="Helvetica Light"/>
            </a:endParaRPr>
          </a:p>
        </p:txBody>
      </p:sp>
      <p:sp>
        <p:nvSpPr>
          <p:cNvPr id="3" name="Rectangle: Rounded Corners 2">
            <a:extLst>
              <a:ext uri="{FF2B5EF4-FFF2-40B4-BE49-F238E27FC236}">
                <a16:creationId xmlns:a16="http://schemas.microsoft.com/office/drawing/2014/main" id="{B6A2C19F-20B9-8A0F-B9AE-F38D303AF0B7}"/>
              </a:ext>
            </a:extLst>
          </p:cNvPr>
          <p:cNvSpPr/>
          <p:nvPr/>
        </p:nvSpPr>
        <p:spPr>
          <a:xfrm>
            <a:off x="3107347" y="1888089"/>
            <a:ext cx="5685596" cy="2860647"/>
          </a:xfrm>
          <a:prstGeom prst="roundRect">
            <a:avLst/>
          </a:prstGeom>
          <a:solidFill>
            <a:srgbClr val="4A6A75"/>
          </a:solidFill>
          <a:ln w="12700" cap="flat" cmpd="sng" algn="ctr">
            <a:noFill/>
            <a:prstDash val="solid"/>
            <a:miter lim="800000"/>
          </a:ln>
          <a:effectLst/>
        </p:spPr>
        <p:txBody>
          <a:bodyPr wrap="square" rtlCol="0" anchor="ctr">
            <a:noAutofit/>
          </a:bodyPr>
          <a:lstStyle/>
          <a:p>
            <a:pPr marL="0" marR="0" lvl="0" indent="0" algn="ctr" defTabSz="182880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rgbClr val="FFFFFF"/>
              </a:solidFill>
              <a:effectLst/>
              <a:uLnTx/>
              <a:uFillTx/>
            </a:endParaRPr>
          </a:p>
        </p:txBody>
      </p:sp>
      <p:sp>
        <p:nvSpPr>
          <p:cNvPr id="4" name="TextBox 3">
            <a:extLst>
              <a:ext uri="{FF2B5EF4-FFF2-40B4-BE49-F238E27FC236}">
                <a16:creationId xmlns:a16="http://schemas.microsoft.com/office/drawing/2014/main" id="{D3F13C88-0E42-C59A-FD6A-174455C0280E}"/>
              </a:ext>
            </a:extLst>
          </p:cNvPr>
          <p:cNvSpPr txBox="1"/>
          <p:nvPr/>
        </p:nvSpPr>
        <p:spPr>
          <a:xfrm>
            <a:off x="3731257" y="2995246"/>
            <a:ext cx="4236440" cy="646331"/>
          </a:xfrm>
          <a:prstGeom prst="rect">
            <a:avLst/>
          </a:prstGeom>
          <a:noFill/>
        </p:spPr>
        <p:txBody>
          <a:bodyPr wrap="square" rtlCol="0">
            <a:spAutoFit/>
          </a:bodyPr>
          <a:lstStyle/>
          <a:p>
            <a:pPr algn="ctr"/>
            <a:r>
              <a:rPr lang="fa-IR" sz="3600" dirty="0">
                <a:latin typeface="IranNastaliq" panose="02020505000000020003" pitchFamily="18" charset="0"/>
                <a:cs typeface="IranNastaliq" panose="02020505000000020003" pitchFamily="18" charset="0"/>
              </a:rPr>
              <a:t>سپاس از حسن توجه شما</a:t>
            </a:r>
            <a:endParaRPr lang="en-US" sz="3600" dirty="0">
              <a:latin typeface="IranNastaliq" panose="02020505000000020003" pitchFamily="18" charset="0"/>
              <a:cs typeface="IranNastaliq" panose="02020505000000020003" pitchFamily="18" charset="0"/>
            </a:endParaRPr>
          </a:p>
        </p:txBody>
      </p:sp>
      <p:grpSp>
        <p:nvGrpSpPr>
          <p:cNvPr id="5" name="Group 4">
            <a:extLst>
              <a:ext uri="{FF2B5EF4-FFF2-40B4-BE49-F238E27FC236}">
                <a16:creationId xmlns:a16="http://schemas.microsoft.com/office/drawing/2014/main" id="{790B7C38-A59D-B29C-ABBD-4869331C3197}"/>
              </a:ext>
            </a:extLst>
          </p:cNvPr>
          <p:cNvGrpSpPr/>
          <p:nvPr/>
        </p:nvGrpSpPr>
        <p:grpSpPr>
          <a:xfrm rot="21087894">
            <a:off x="2467615" y="2470578"/>
            <a:ext cx="2527283" cy="3403104"/>
            <a:chOff x="-632651" y="4034600"/>
            <a:chExt cx="3264883" cy="4396318"/>
          </a:xfrm>
        </p:grpSpPr>
        <p:sp>
          <p:nvSpPr>
            <p:cNvPr id="6" name="Freeform: Shape 5">
              <a:extLst>
                <a:ext uri="{FF2B5EF4-FFF2-40B4-BE49-F238E27FC236}">
                  <a16:creationId xmlns:a16="http://schemas.microsoft.com/office/drawing/2014/main" id="{8FC85468-0BD4-F736-9CB0-CD5E7E121608}"/>
                </a:ext>
              </a:extLst>
            </p:cNvPr>
            <p:cNvSpPr/>
            <p:nvPr/>
          </p:nvSpPr>
          <p:spPr>
            <a:xfrm flipH="1">
              <a:off x="-69232" y="6547458"/>
              <a:ext cx="2694892" cy="1590552"/>
            </a:xfrm>
            <a:custGeom>
              <a:avLst/>
              <a:gdLst>
                <a:gd name="connsiteX0" fmla="*/ 0 w 2694892"/>
                <a:gd name="connsiteY0" fmla="*/ 83085 h 1590552"/>
                <a:gd name="connsiteX1" fmla="*/ 837533 w 2694892"/>
                <a:gd name="connsiteY1" fmla="*/ 30603 h 1590552"/>
                <a:gd name="connsiteX2" fmla="*/ 2365534 w 2694892"/>
                <a:gd name="connsiteY2" fmla="*/ 631154 h 1590552"/>
                <a:gd name="connsiteX3" fmla="*/ 2629757 w 2694892"/>
                <a:gd name="connsiteY3" fmla="*/ 1590512 h 1590552"/>
                <a:gd name="connsiteX4" fmla="*/ 2141696 w 2694892"/>
                <a:gd name="connsiteY4" fmla="*/ 1443446 h 1590552"/>
                <a:gd name="connsiteX5" fmla="*/ 1835372 w 2694892"/>
                <a:gd name="connsiteY5" fmla="*/ 1071495 h 1590552"/>
                <a:gd name="connsiteX6" fmla="*/ 2017109 w 2694892"/>
                <a:gd name="connsiteY6" fmla="*/ 846610 h 1590552"/>
                <a:gd name="connsiteX7" fmla="*/ 1794129 w 2694892"/>
                <a:gd name="connsiteY7" fmla="*/ 968434 h 1590552"/>
                <a:gd name="connsiteX8" fmla="*/ 1316355 w 2694892"/>
                <a:gd name="connsiteY8" fmla="*/ 670492 h 1590552"/>
                <a:gd name="connsiteX9" fmla="*/ 1470946 w 2694892"/>
                <a:gd name="connsiteY9" fmla="*/ 472849 h 1590552"/>
                <a:gd name="connsiteX10" fmla="*/ 1235774 w 2694892"/>
                <a:gd name="connsiteY10" fmla="*/ 604960 h 1590552"/>
                <a:gd name="connsiteX11" fmla="*/ 908780 w 2694892"/>
                <a:gd name="connsiteY11" fmla="*/ 480373 h 1590552"/>
                <a:gd name="connsiteX12" fmla="*/ 1035272 w 2694892"/>
                <a:gd name="connsiteY12" fmla="*/ 293969 h 1590552"/>
                <a:gd name="connsiteX13" fmla="*/ 809530 w 2694892"/>
                <a:gd name="connsiteY13" fmla="*/ 422271 h 1590552"/>
                <a:gd name="connsiteX14" fmla="*/ 95 w 2694892"/>
                <a:gd name="connsiteY14" fmla="*/ 83085 h 159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94892" h="1590552">
                  <a:moveTo>
                    <a:pt x="0" y="83085"/>
                  </a:moveTo>
                  <a:cubicBezTo>
                    <a:pt x="0" y="83085"/>
                    <a:pt x="420624" y="170239"/>
                    <a:pt x="837533" y="30603"/>
                  </a:cubicBezTo>
                  <a:cubicBezTo>
                    <a:pt x="1254443" y="-108939"/>
                    <a:pt x="2007679" y="252630"/>
                    <a:pt x="2365534" y="631154"/>
                  </a:cubicBezTo>
                  <a:cubicBezTo>
                    <a:pt x="2723388" y="1009678"/>
                    <a:pt x="2751487" y="1596132"/>
                    <a:pt x="2629757" y="1590512"/>
                  </a:cubicBezTo>
                  <a:cubicBezTo>
                    <a:pt x="2507933" y="1584892"/>
                    <a:pt x="2292477" y="1562413"/>
                    <a:pt x="2141696" y="1443446"/>
                  </a:cubicBezTo>
                  <a:cubicBezTo>
                    <a:pt x="1990820" y="1324479"/>
                    <a:pt x="1868138" y="1194272"/>
                    <a:pt x="1835372" y="1071495"/>
                  </a:cubicBezTo>
                  <a:cubicBezTo>
                    <a:pt x="1835372" y="1071495"/>
                    <a:pt x="2087404" y="845752"/>
                    <a:pt x="2017109" y="846610"/>
                  </a:cubicBezTo>
                  <a:cubicBezTo>
                    <a:pt x="1946815" y="847562"/>
                    <a:pt x="1858804" y="1034919"/>
                    <a:pt x="1794129" y="968434"/>
                  </a:cubicBezTo>
                  <a:cubicBezTo>
                    <a:pt x="1729454" y="901950"/>
                    <a:pt x="1429703" y="695829"/>
                    <a:pt x="1316355" y="670492"/>
                  </a:cubicBezTo>
                  <a:cubicBezTo>
                    <a:pt x="1316355" y="670492"/>
                    <a:pt x="1544003" y="465324"/>
                    <a:pt x="1470946" y="472849"/>
                  </a:cubicBezTo>
                  <a:cubicBezTo>
                    <a:pt x="1397889" y="480373"/>
                    <a:pt x="1259205" y="622772"/>
                    <a:pt x="1235774" y="604960"/>
                  </a:cubicBezTo>
                  <a:cubicBezTo>
                    <a:pt x="1212342" y="587149"/>
                    <a:pt x="908780" y="480373"/>
                    <a:pt x="908780" y="480373"/>
                  </a:cubicBezTo>
                  <a:cubicBezTo>
                    <a:pt x="908780" y="480373"/>
                    <a:pt x="1085850" y="284539"/>
                    <a:pt x="1035272" y="293969"/>
                  </a:cubicBezTo>
                  <a:cubicBezTo>
                    <a:pt x="984695" y="303303"/>
                    <a:pt x="809530" y="422271"/>
                    <a:pt x="809530" y="422271"/>
                  </a:cubicBezTo>
                  <a:cubicBezTo>
                    <a:pt x="809530" y="422271"/>
                    <a:pt x="182785" y="254535"/>
                    <a:pt x="95" y="83085"/>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7" name="Freeform: Shape 6">
              <a:extLst>
                <a:ext uri="{FF2B5EF4-FFF2-40B4-BE49-F238E27FC236}">
                  <a16:creationId xmlns:a16="http://schemas.microsoft.com/office/drawing/2014/main" id="{87EC7F18-FBAD-BAB7-8826-408383611C8A}"/>
                </a:ext>
              </a:extLst>
            </p:cNvPr>
            <p:cNvSpPr/>
            <p:nvPr/>
          </p:nvSpPr>
          <p:spPr>
            <a:xfrm flipH="1">
              <a:off x="-69181" y="6547458"/>
              <a:ext cx="2694841" cy="1590512"/>
            </a:xfrm>
            <a:custGeom>
              <a:avLst/>
              <a:gdLst>
                <a:gd name="connsiteX0" fmla="*/ 2633472 w 2694841"/>
                <a:gd name="connsiteY0" fmla="*/ 1590417 h 1590512"/>
                <a:gd name="connsiteX1" fmla="*/ 2365534 w 2694841"/>
                <a:gd name="connsiteY1" fmla="*/ 631154 h 1590512"/>
                <a:gd name="connsiteX2" fmla="*/ 837533 w 2694841"/>
                <a:gd name="connsiteY2" fmla="*/ 30603 h 1590512"/>
                <a:gd name="connsiteX3" fmla="*/ 0 w 2694841"/>
                <a:gd name="connsiteY3" fmla="*/ 83085 h 1590512"/>
                <a:gd name="connsiteX4" fmla="*/ 4286 w 2694841"/>
                <a:gd name="connsiteY4" fmla="*/ 86991 h 1590512"/>
                <a:gd name="connsiteX5" fmla="*/ 649891 w 2694841"/>
                <a:gd name="connsiteY5" fmla="*/ 288444 h 1590512"/>
                <a:gd name="connsiteX6" fmla="*/ 907256 w 2694841"/>
                <a:gd name="connsiteY6" fmla="*/ 359215 h 1590512"/>
                <a:gd name="connsiteX7" fmla="*/ 1035272 w 2694841"/>
                <a:gd name="connsiteY7" fmla="*/ 293874 h 1590512"/>
                <a:gd name="connsiteX8" fmla="*/ 988219 w 2694841"/>
                <a:gd name="connsiteY8" fmla="*/ 387028 h 1590512"/>
                <a:gd name="connsiteX9" fmla="*/ 1341977 w 2694841"/>
                <a:gd name="connsiteY9" fmla="*/ 543048 h 1590512"/>
                <a:gd name="connsiteX10" fmla="*/ 1470851 w 2694841"/>
                <a:gd name="connsiteY10" fmla="*/ 472849 h 1590512"/>
                <a:gd name="connsiteX11" fmla="*/ 1409605 w 2694841"/>
                <a:gd name="connsiteY11" fmla="*/ 580671 h 1590512"/>
                <a:gd name="connsiteX12" fmla="*/ 1543526 w 2694841"/>
                <a:gd name="connsiteY12" fmla="*/ 666396 h 1590512"/>
                <a:gd name="connsiteX13" fmla="*/ 1907191 w 2694841"/>
                <a:gd name="connsiteY13" fmla="*/ 929096 h 1590512"/>
                <a:gd name="connsiteX14" fmla="*/ 2017014 w 2694841"/>
                <a:gd name="connsiteY14" fmla="*/ 846705 h 1590512"/>
                <a:gd name="connsiteX15" fmla="*/ 1933194 w 2694841"/>
                <a:gd name="connsiteY15" fmla="*/ 978436 h 1590512"/>
                <a:gd name="connsiteX16" fmla="*/ 2266379 w 2694841"/>
                <a:gd name="connsiteY16" fmla="*/ 1466211 h 1590512"/>
                <a:gd name="connsiteX17" fmla="*/ 2633472 w 2694841"/>
                <a:gd name="connsiteY17" fmla="*/ 1590512 h 15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94841" h="1590512">
                  <a:moveTo>
                    <a:pt x="2633472" y="1590417"/>
                  </a:moveTo>
                  <a:cubicBezTo>
                    <a:pt x="2750820" y="1583654"/>
                    <a:pt x="2719578" y="1005677"/>
                    <a:pt x="2365534" y="631154"/>
                  </a:cubicBezTo>
                  <a:cubicBezTo>
                    <a:pt x="2007679" y="252630"/>
                    <a:pt x="1254443" y="-108939"/>
                    <a:pt x="837533" y="30603"/>
                  </a:cubicBezTo>
                  <a:cubicBezTo>
                    <a:pt x="420624" y="170144"/>
                    <a:pt x="0" y="83085"/>
                    <a:pt x="0" y="83085"/>
                  </a:cubicBezTo>
                  <a:cubicBezTo>
                    <a:pt x="1429" y="84419"/>
                    <a:pt x="2858" y="85657"/>
                    <a:pt x="4286" y="86991"/>
                  </a:cubicBezTo>
                  <a:cubicBezTo>
                    <a:pt x="64865" y="110613"/>
                    <a:pt x="368808" y="226723"/>
                    <a:pt x="649891" y="288444"/>
                  </a:cubicBezTo>
                  <a:cubicBezTo>
                    <a:pt x="734187" y="306923"/>
                    <a:pt x="820960" y="330926"/>
                    <a:pt x="907256" y="359215"/>
                  </a:cubicBezTo>
                  <a:cubicBezTo>
                    <a:pt x="956405" y="329021"/>
                    <a:pt x="1010603" y="298446"/>
                    <a:pt x="1035272" y="293874"/>
                  </a:cubicBezTo>
                  <a:cubicBezTo>
                    <a:pt x="1061180" y="289111"/>
                    <a:pt x="1027367" y="338070"/>
                    <a:pt x="988219" y="387028"/>
                  </a:cubicBezTo>
                  <a:cubicBezTo>
                    <a:pt x="1111853" y="431605"/>
                    <a:pt x="1232630" y="484660"/>
                    <a:pt x="1341977" y="543048"/>
                  </a:cubicBezTo>
                  <a:cubicBezTo>
                    <a:pt x="1386840" y="510282"/>
                    <a:pt x="1436275" y="476373"/>
                    <a:pt x="1470851" y="472849"/>
                  </a:cubicBezTo>
                  <a:cubicBezTo>
                    <a:pt x="1510284" y="468848"/>
                    <a:pt x="1462183" y="526569"/>
                    <a:pt x="1409605" y="580671"/>
                  </a:cubicBezTo>
                  <a:cubicBezTo>
                    <a:pt x="1457325" y="608389"/>
                    <a:pt x="1502283" y="637060"/>
                    <a:pt x="1543526" y="666396"/>
                  </a:cubicBezTo>
                  <a:cubicBezTo>
                    <a:pt x="1767078" y="825369"/>
                    <a:pt x="1818323" y="774982"/>
                    <a:pt x="1907191" y="929096"/>
                  </a:cubicBezTo>
                  <a:cubicBezTo>
                    <a:pt x="1944910" y="891186"/>
                    <a:pt x="1983010" y="847086"/>
                    <a:pt x="2017014" y="846705"/>
                  </a:cubicBezTo>
                  <a:cubicBezTo>
                    <a:pt x="2056257" y="846228"/>
                    <a:pt x="1995011" y="916333"/>
                    <a:pt x="1933194" y="978436"/>
                  </a:cubicBezTo>
                  <a:cubicBezTo>
                    <a:pt x="2011871" y="1141027"/>
                    <a:pt x="2007965" y="1269805"/>
                    <a:pt x="2266379" y="1466211"/>
                  </a:cubicBezTo>
                  <a:cubicBezTo>
                    <a:pt x="2368868" y="1544125"/>
                    <a:pt x="2504123" y="1578225"/>
                    <a:pt x="2633472" y="1590512"/>
                  </a:cubicBezTo>
                  <a:close/>
                </a:path>
              </a:pathLst>
            </a:custGeom>
            <a:solidFill>
              <a:srgbClr val="53B28E">
                <a:lumMod val="50000"/>
                <a:alpha val="39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8" name="Freeform: Shape 7">
              <a:extLst>
                <a:ext uri="{FF2B5EF4-FFF2-40B4-BE49-F238E27FC236}">
                  <a16:creationId xmlns:a16="http://schemas.microsoft.com/office/drawing/2014/main" id="{6BE2209B-D80F-C3F3-CF85-807E58CF8133}"/>
                </a:ext>
              </a:extLst>
            </p:cNvPr>
            <p:cNvSpPr/>
            <p:nvPr/>
          </p:nvSpPr>
          <p:spPr>
            <a:xfrm flipH="1">
              <a:off x="-95664" y="6553837"/>
              <a:ext cx="2718847" cy="1554690"/>
            </a:xfrm>
            <a:custGeom>
              <a:avLst/>
              <a:gdLst>
                <a:gd name="connsiteX0" fmla="*/ 2187512 w 2718847"/>
                <a:gd name="connsiteY0" fmla="*/ 500474 h 1554690"/>
                <a:gd name="connsiteX1" fmla="*/ 835057 w 2718847"/>
                <a:gd name="connsiteY1" fmla="*/ 24224 h 1554690"/>
                <a:gd name="connsiteX2" fmla="*/ 0 w 2718847"/>
                <a:gd name="connsiteY2" fmla="*/ 80136 h 1554690"/>
                <a:gd name="connsiteX3" fmla="*/ 416814 w 2718847"/>
                <a:gd name="connsiteY3" fmla="*/ 198341 h 1554690"/>
                <a:gd name="connsiteX4" fmla="*/ 694658 w 2718847"/>
                <a:gd name="connsiteY4" fmla="*/ 232155 h 1554690"/>
                <a:gd name="connsiteX5" fmla="*/ 883539 w 2718847"/>
                <a:gd name="connsiteY5" fmla="*/ 118236 h 1554690"/>
                <a:gd name="connsiteX6" fmla="*/ 764476 w 2718847"/>
                <a:gd name="connsiteY6" fmla="*/ 268159 h 1554690"/>
                <a:gd name="connsiteX7" fmla="*/ 1180529 w 2718847"/>
                <a:gd name="connsiteY7" fmla="*/ 391603 h 1554690"/>
                <a:gd name="connsiteX8" fmla="*/ 1210151 w 2718847"/>
                <a:gd name="connsiteY8" fmla="*/ 407224 h 1554690"/>
                <a:gd name="connsiteX9" fmla="*/ 1576388 w 2718847"/>
                <a:gd name="connsiteY9" fmla="*/ 235679 h 1554690"/>
                <a:gd name="connsiteX10" fmla="*/ 1254347 w 2718847"/>
                <a:gd name="connsiteY10" fmla="*/ 432656 h 1554690"/>
                <a:gd name="connsiteX11" fmla="*/ 1553242 w 2718847"/>
                <a:gd name="connsiteY11" fmla="*/ 630490 h 1554690"/>
                <a:gd name="connsiteX12" fmla="*/ 1711262 w 2718847"/>
                <a:gd name="connsiteY12" fmla="*/ 716501 h 1554690"/>
                <a:gd name="connsiteX13" fmla="*/ 1963388 w 2718847"/>
                <a:gd name="connsiteY13" fmla="*/ 611440 h 1554690"/>
                <a:gd name="connsiteX14" fmla="*/ 1823752 w 2718847"/>
                <a:gd name="connsiteY14" fmla="*/ 752600 h 1554690"/>
                <a:gd name="connsiteX15" fmla="*/ 1975866 w 2718847"/>
                <a:gd name="connsiteY15" fmla="*/ 866520 h 1554690"/>
                <a:gd name="connsiteX16" fmla="*/ 2070545 w 2718847"/>
                <a:gd name="connsiteY16" fmla="*/ 1169891 h 1554690"/>
                <a:gd name="connsiteX17" fmla="*/ 2437733 w 2718847"/>
                <a:gd name="connsiteY17" fmla="*/ 1125028 h 1554690"/>
                <a:gd name="connsiteX18" fmla="*/ 2116455 w 2718847"/>
                <a:gd name="connsiteY18" fmla="*/ 1256187 h 1554690"/>
                <a:gd name="connsiteX19" fmla="*/ 2189036 w 2718847"/>
                <a:gd name="connsiteY19" fmla="*/ 1335435 h 1554690"/>
                <a:gd name="connsiteX20" fmla="*/ 2712339 w 2718847"/>
                <a:gd name="connsiteY20" fmla="*/ 1535365 h 1554690"/>
                <a:gd name="connsiteX21" fmla="*/ 2187512 w 2718847"/>
                <a:gd name="connsiteY21" fmla="*/ 500474 h 1554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18847" h="1554690">
                  <a:moveTo>
                    <a:pt x="2187512" y="500474"/>
                  </a:moveTo>
                  <a:cubicBezTo>
                    <a:pt x="1731836" y="128523"/>
                    <a:pt x="1220153" y="-72741"/>
                    <a:pt x="835057" y="24224"/>
                  </a:cubicBezTo>
                  <a:cubicBezTo>
                    <a:pt x="463677" y="117759"/>
                    <a:pt x="91154" y="113473"/>
                    <a:pt x="0" y="80136"/>
                  </a:cubicBezTo>
                  <a:cubicBezTo>
                    <a:pt x="46482" y="99471"/>
                    <a:pt x="264509" y="187292"/>
                    <a:pt x="416814" y="198341"/>
                  </a:cubicBezTo>
                  <a:cubicBezTo>
                    <a:pt x="588074" y="210819"/>
                    <a:pt x="694658" y="232155"/>
                    <a:pt x="694658" y="232155"/>
                  </a:cubicBezTo>
                  <a:lnTo>
                    <a:pt x="883539" y="118236"/>
                  </a:lnTo>
                  <a:lnTo>
                    <a:pt x="764476" y="268159"/>
                  </a:lnTo>
                  <a:cubicBezTo>
                    <a:pt x="764476" y="268159"/>
                    <a:pt x="1025366" y="313022"/>
                    <a:pt x="1180529" y="391603"/>
                  </a:cubicBezTo>
                  <a:cubicBezTo>
                    <a:pt x="1190816" y="396842"/>
                    <a:pt x="1200626" y="401985"/>
                    <a:pt x="1210151" y="407224"/>
                  </a:cubicBezTo>
                  <a:cubicBezTo>
                    <a:pt x="1270349" y="359028"/>
                    <a:pt x="1433798" y="239108"/>
                    <a:pt x="1576388" y="235679"/>
                  </a:cubicBezTo>
                  <a:cubicBezTo>
                    <a:pt x="1576388" y="235679"/>
                    <a:pt x="1361504" y="327500"/>
                    <a:pt x="1254347" y="432656"/>
                  </a:cubicBezTo>
                  <a:cubicBezTo>
                    <a:pt x="1359503" y="496664"/>
                    <a:pt x="1422940" y="559624"/>
                    <a:pt x="1553242" y="630490"/>
                  </a:cubicBezTo>
                  <a:lnTo>
                    <a:pt x="1711262" y="716501"/>
                  </a:lnTo>
                  <a:cubicBezTo>
                    <a:pt x="1711262" y="716501"/>
                    <a:pt x="1988344" y="567339"/>
                    <a:pt x="1963388" y="611440"/>
                  </a:cubicBezTo>
                  <a:cubicBezTo>
                    <a:pt x="1938433" y="655541"/>
                    <a:pt x="1823752" y="752600"/>
                    <a:pt x="1823752" y="752600"/>
                  </a:cubicBezTo>
                  <a:cubicBezTo>
                    <a:pt x="1823752" y="752600"/>
                    <a:pt x="1905381" y="732789"/>
                    <a:pt x="1975866" y="866520"/>
                  </a:cubicBezTo>
                  <a:cubicBezTo>
                    <a:pt x="2021110" y="952340"/>
                    <a:pt x="2027777" y="1064258"/>
                    <a:pt x="2070545" y="1169891"/>
                  </a:cubicBezTo>
                  <a:cubicBezTo>
                    <a:pt x="2135315" y="1135315"/>
                    <a:pt x="2282571" y="1073688"/>
                    <a:pt x="2437733" y="1125028"/>
                  </a:cubicBezTo>
                  <a:cubicBezTo>
                    <a:pt x="2437733" y="1125028"/>
                    <a:pt x="2222945" y="1167986"/>
                    <a:pt x="2116455" y="1256187"/>
                  </a:cubicBezTo>
                  <a:cubicBezTo>
                    <a:pt x="2135696" y="1284000"/>
                    <a:pt x="2159222" y="1310670"/>
                    <a:pt x="2189036" y="1335435"/>
                  </a:cubicBezTo>
                  <a:cubicBezTo>
                    <a:pt x="2355152" y="1473643"/>
                    <a:pt x="2676335" y="1605183"/>
                    <a:pt x="2712339" y="1535365"/>
                  </a:cubicBezTo>
                  <a:cubicBezTo>
                    <a:pt x="2748344" y="1465547"/>
                    <a:pt x="2643283" y="872330"/>
                    <a:pt x="2187512" y="500474"/>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9" name="Freeform: Shape 8">
              <a:extLst>
                <a:ext uri="{FF2B5EF4-FFF2-40B4-BE49-F238E27FC236}">
                  <a16:creationId xmlns:a16="http://schemas.microsoft.com/office/drawing/2014/main" id="{4CEF9622-B42C-AC66-232E-4B2A578F6C3B}"/>
                </a:ext>
              </a:extLst>
            </p:cNvPr>
            <p:cNvSpPr/>
            <p:nvPr/>
          </p:nvSpPr>
          <p:spPr>
            <a:xfrm flipH="1">
              <a:off x="-95665" y="6553932"/>
              <a:ext cx="2305177" cy="1535745"/>
            </a:xfrm>
            <a:custGeom>
              <a:avLst/>
              <a:gdLst>
                <a:gd name="connsiteX0" fmla="*/ 2298668 w 2305177"/>
                <a:gd name="connsiteY0" fmla="*/ 1535365 h 1535745"/>
                <a:gd name="connsiteX1" fmla="*/ 1773841 w 2305177"/>
                <a:gd name="connsiteY1" fmla="*/ 500474 h 1535745"/>
                <a:gd name="connsiteX2" fmla="*/ 421386 w 2305177"/>
                <a:gd name="connsiteY2" fmla="*/ 24224 h 1535745"/>
                <a:gd name="connsiteX3" fmla="*/ 0 w 2305177"/>
                <a:gd name="connsiteY3" fmla="*/ 93280 h 1535745"/>
                <a:gd name="connsiteX4" fmla="*/ 105251 w 2305177"/>
                <a:gd name="connsiteY4" fmla="*/ 150430 h 1535745"/>
                <a:gd name="connsiteX5" fmla="*/ 354235 w 2305177"/>
                <a:gd name="connsiteY5" fmla="*/ 107758 h 1535745"/>
                <a:gd name="connsiteX6" fmla="*/ 598075 w 2305177"/>
                <a:gd name="connsiteY6" fmla="*/ 120045 h 1535745"/>
                <a:gd name="connsiteX7" fmla="*/ 641318 w 2305177"/>
                <a:gd name="connsiteY7" fmla="*/ 171861 h 1535745"/>
                <a:gd name="connsiteX8" fmla="*/ 840295 w 2305177"/>
                <a:gd name="connsiteY8" fmla="*/ 228916 h 1535745"/>
                <a:gd name="connsiteX9" fmla="*/ 1051465 w 2305177"/>
                <a:gd name="connsiteY9" fmla="*/ 191292 h 1535745"/>
                <a:gd name="connsiteX10" fmla="*/ 1199007 w 2305177"/>
                <a:gd name="connsiteY10" fmla="*/ 265492 h 1535745"/>
                <a:gd name="connsiteX11" fmla="*/ 1178147 w 2305177"/>
                <a:gd name="connsiteY11" fmla="*/ 412653 h 1535745"/>
                <a:gd name="connsiteX12" fmla="*/ 1210056 w 2305177"/>
                <a:gd name="connsiteY12" fmla="*/ 452658 h 1535745"/>
                <a:gd name="connsiteX13" fmla="*/ 1719453 w 2305177"/>
                <a:gd name="connsiteY13" fmla="*/ 600582 h 1535745"/>
                <a:gd name="connsiteX14" fmla="*/ 1746313 w 2305177"/>
                <a:gd name="connsiteY14" fmla="*/ 647540 h 1535745"/>
                <a:gd name="connsiteX15" fmla="*/ 1738408 w 2305177"/>
                <a:gd name="connsiteY15" fmla="*/ 718596 h 1535745"/>
                <a:gd name="connsiteX16" fmla="*/ 1756220 w 2305177"/>
                <a:gd name="connsiteY16" fmla="*/ 884998 h 1535745"/>
                <a:gd name="connsiteX17" fmla="*/ 1944910 w 2305177"/>
                <a:gd name="connsiteY17" fmla="*/ 976533 h 1535745"/>
                <a:gd name="connsiteX18" fmla="*/ 2078164 w 2305177"/>
                <a:gd name="connsiteY18" fmla="*/ 1120647 h 1535745"/>
                <a:gd name="connsiteX19" fmla="*/ 1987010 w 2305177"/>
                <a:gd name="connsiteY19" fmla="*/ 1276761 h 1535745"/>
                <a:gd name="connsiteX20" fmla="*/ 2025587 w 2305177"/>
                <a:gd name="connsiteY20" fmla="*/ 1401062 h 1535745"/>
                <a:gd name="connsiteX21" fmla="*/ 2139315 w 2305177"/>
                <a:gd name="connsiteY21" fmla="*/ 1474310 h 1535745"/>
                <a:gd name="connsiteX22" fmla="*/ 2298668 w 2305177"/>
                <a:gd name="connsiteY22" fmla="*/ 1535746 h 1535745"/>
                <a:gd name="connsiteX23" fmla="*/ 2298859 w 2305177"/>
                <a:gd name="connsiteY23" fmla="*/ 1535460 h 153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05177" h="1535745">
                  <a:moveTo>
                    <a:pt x="2298668" y="1535365"/>
                  </a:moveTo>
                  <a:cubicBezTo>
                    <a:pt x="2334673" y="1465547"/>
                    <a:pt x="2229612" y="872330"/>
                    <a:pt x="1773841" y="500474"/>
                  </a:cubicBezTo>
                  <a:cubicBezTo>
                    <a:pt x="1318165" y="128523"/>
                    <a:pt x="806482" y="-72741"/>
                    <a:pt x="421386" y="24224"/>
                  </a:cubicBezTo>
                  <a:cubicBezTo>
                    <a:pt x="275368" y="60990"/>
                    <a:pt x="129254" y="82612"/>
                    <a:pt x="0" y="93280"/>
                  </a:cubicBezTo>
                  <a:cubicBezTo>
                    <a:pt x="35338" y="111377"/>
                    <a:pt x="67437" y="137666"/>
                    <a:pt x="105251" y="150430"/>
                  </a:cubicBezTo>
                  <a:cubicBezTo>
                    <a:pt x="186785" y="177957"/>
                    <a:pt x="273653" y="138048"/>
                    <a:pt x="354235" y="107758"/>
                  </a:cubicBezTo>
                  <a:cubicBezTo>
                    <a:pt x="434816" y="77468"/>
                    <a:pt x="536257" y="60133"/>
                    <a:pt x="598075" y="120045"/>
                  </a:cubicBezTo>
                  <a:cubicBezTo>
                    <a:pt x="614267" y="135761"/>
                    <a:pt x="625983" y="155478"/>
                    <a:pt x="641318" y="171861"/>
                  </a:cubicBezTo>
                  <a:cubicBezTo>
                    <a:pt x="690182" y="224058"/>
                    <a:pt x="769144" y="236250"/>
                    <a:pt x="840295" y="228916"/>
                  </a:cubicBezTo>
                  <a:cubicBezTo>
                    <a:pt x="911447" y="221582"/>
                    <a:pt x="980218" y="198055"/>
                    <a:pt x="1051465" y="191292"/>
                  </a:cubicBezTo>
                  <a:cubicBezTo>
                    <a:pt x="1112044" y="185482"/>
                    <a:pt x="1189291" y="205484"/>
                    <a:pt x="1199007" y="265492"/>
                  </a:cubicBezTo>
                  <a:cubicBezTo>
                    <a:pt x="1207008" y="315212"/>
                    <a:pt x="1161288" y="365219"/>
                    <a:pt x="1178147" y="412653"/>
                  </a:cubicBezTo>
                  <a:cubicBezTo>
                    <a:pt x="1183958" y="428941"/>
                    <a:pt x="1196531" y="441895"/>
                    <a:pt x="1210056" y="452658"/>
                  </a:cubicBezTo>
                  <a:cubicBezTo>
                    <a:pt x="1351788" y="564958"/>
                    <a:pt x="1596485" y="467993"/>
                    <a:pt x="1719453" y="600582"/>
                  </a:cubicBezTo>
                  <a:cubicBezTo>
                    <a:pt x="1731836" y="613916"/>
                    <a:pt x="1742504" y="629633"/>
                    <a:pt x="1746313" y="647540"/>
                  </a:cubicBezTo>
                  <a:cubicBezTo>
                    <a:pt x="1751267" y="671066"/>
                    <a:pt x="1744028" y="695165"/>
                    <a:pt x="1738408" y="718596"/>
                  </a:cubicBezTo>
                  <a:cubicBezTo>
                    <a:pt x="1725073" y="774603"/>
                    <a:pt x="1722882" y="838135"/>
                    <a:pt x="1756220" y="884998"/>
                  </a:cubicBezTo>
                  <a:cubicBezTo>
                    <a:pt x="1797558" y="943100"/>
                    <a:pt x="1876616" y="955578"/>
                    <a:pt x="1944910" y="976533"/>
                  </a:cubicBezTo>
                  <a:cubicBezTo>
                    <a:pt x="2013109" y="997488"/>
                    <a:pt x="2087880" y="1049971"/>
                    <a:pt x="2078164" y="1120647"/>
                  </a:cubicBezTo>
                  <a:cubicBezTo>
                    <a:pt x="2069878" y="1181035"/>
                    <a:pt x="2003203" y="1217992"/>
                    <a:pt x="1987010" y="1276761"/>
                  </a:cubicBezTo>
                  <a:cubicBezTo>
                    <a:pt x="1975009" y="1320481"/>
                    <a:pt x="1994440" y="1368106"/>
                    <a:pt x="2025587" y="1401062"/>
                  </a:cubicBezTo>
                  <a:cubicBezTo>
                    <a:pt x="2056829" y="1434019"/>
                    <a:pt x="2098262" y="1454879"/>
                    <a:pt x="2139315" y="1474310"/>
                  </a:cubicBezTo>
                  <a:cubicBezTo>
                    <a:pt x="2189893" y="1498313"/>
                    <a:pt x="2243900" y="1521077"/>
                    <a:pt x="2298668" y="1535746"/>
                  </a:cubicBezTo>
                  <a:cubicBezTo>
                    <a:pt x="2298668" y="1535651"/>
                    <a:pt x="2298764" y="1535556"/>
                    <a:pt x="2298859" y="1535460"/>
                  </a:cubicBezTo>
                  <a:close/>
                </a:path>
              </a:pathLst>
            </a:custGeom>
            <a:solidFill>
              <a:srgbClr val="53B28E">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0" name="Freeform: Shape 9">
              <a:extLst>
                <a:ext uri="{FF2B5EF4-FFF2-40B4-BE49-F238E27FC236}">
                  <a16:creationId xmlns:a16="http://schemas.microsoft.com/office/drawing/2014/main" id="{52F51652-93AE-6195-03EE-53D7C9E2D4AC}"/>
                </a:ext>
              </a:extLst>
            </p:cNvPr>
            <p:cNvSpPr/>
            <p:nvPr/>
          </p:nvSpPr>
          <p:spPr>
            <a:xfrm flipH="1">
              <a:off x="-138579" y="6547345"/>
              <a:ext cx="2770811" cy="1883573"/>
            </a:xfrm>
            <a:custGeom>
              <a:avLst/>
              <a:gdLst>
                <a:gd name="connsiteX0" fmla="*/ 0 w 2770811"/>
                <a:gd name="connsiteY0" fmla="*/ 82817 h 1883573"/>
                <a:gd name="connsiteX1" fmla="*/ 892873 w 2770811"/>
                <a:gd name="connsiteY1" fmla="*/ 16714 h 1883573"/>
                <a:gd name="connsiteX2" fmla="*/ 2497741 w 2770811"/>
                <a:gd name="connsiteY2" fmla="*/ 786906 h 1883573"/>
                <a:gd name="connsiteX3" fmla="*/ 2758154 w 2770811"/>
                <a:gd name="connsiteY3" fmla="*/ 1867993 h 1883573"/>
                <a:gd name="connsiteX4" fmla="*/ 2661666 w 2770811"/>
                <a:gd name="connsiteY4" fmla="*/ 1857706 h 1883573"/>
                <a:gd name="connsiteX5" fmla="*/ 2330006 w 2770811"/>
                <a:gd name="connsiteY5" fmla="*/ 675368 h 1883573"/>
                <a:gd name="connsiteX6" fmla="*/ 794480 w 2770811"/>
                <a:gd name="connsiteY6" fmla="*/ 73483 h 1883573"/>
                <a:gd name="connsiteX7" fmla="*/ 0 w 2770811"/>
                <a:gd name="connsiteY7" fmla="*/ 82913 h 1883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0811" h="1883573">
                  <a:moveTo>
                    <a:pt x="0" y="82817"/>
                  </a:moveTo>
                  <a:cubicBezTo>
                    <a:pt x="0" y="82817"/>
                    <a:pt x="391478" y="117584"/>
                    <a:pt x="892873" y="16714"/>
                  </a:cubicBezTo>
                  <a:cubicBezTo>
                    <a:pt x="1428941" y="-91109"/>
                    <a:pt x="2214562" y="341040"/>
                    <a:pt x="2497741" y="786906"/>
                  </a:cubicBezTo>
                  <a:cubicBezTo>
                    <a:pt x="2777966" y="1228104"/>
                    <a:pt x="2790920" y="1827703"/>
                    <a:pt x="2758154" y="1867993"/>
                  </a:cubicBezTo>
                  <a:cubicBezTo>
                    <a:pt x="2725388" y="1908284"/>
                    <a:pt x="2661666" y="1857706"/>
                    <a:pt x="2661666" y="1857706"/>
                  </a:cubicBezTo>
                  <a:cubicBezTo>
                    <a:pt x="2661666" y="1857706"/>
                    <a:pt x="2809304" y="1241629"/>
                    <a:pt x="2330006" y="675368"/>
                  </a:cubicBezTo>
                  <a:cubicBezTo>
                    <a:pt x="2330006" y="675368"/>
                    <a:pt x="1637062" y="-91871"/>
                    <a:pt x="794480" y="73483"/>
                  </a:cubicBezTo>
                  <a:cubicBezTo>
                    <a:pt x="214598" y="187212"/>
                    <a:pt x="0" y="82913"/>
                    <a:pt x="0" y="82913"/>
                  </a:cubicBez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1" name="Freeform: Shape 10">
              <a:extLst>
                <a:ext uri="{FF2B5EF4-FFF2-40B4-BE49-F238E27FC236}">
                  <a16:creationId xmlns:a16="http://schemas.microsoft.com/office/drawing/2014/main" id="{780A72C6-0B08-70BD-2DC8-B1658A5AFCE8}"/>
                </a:ext>
              </a:extLst>
            </p:cNvPr>
            <p:cNvSpPr/>
            <p:nvPr/>
          </p:nvSpPr>
          <p:spPr>
            <a:xfrm flipH="1">
              <a:off x="1089242" y="6903999"/>
              <a:ext cx="151756" cy="107363"/>
            </a:xfrm>
            <a:custGeom>
              <a:avLst/>
              <a:gdLst>
                <a:gd name="connsiteX0" fmla="*/ 149624 w 151756"/>
                <a:gd name="connsiteY0" fmla="*/ 11532 h 107363"/>
                <a:gd name="connsiteX1" fmla="*/ 10750 w 151756"/>
                <a:gd name="connsiteY1" fmla="*/ 99448 h 107363"/>
                <a:gd name="connsiteX2" fmla="*/ 149624 w 151756"/>
                <a:gd name="connsiteY2" fmla="*/ 11532 h 107363"/>
              </a:gdLst>
              <a:ahLst/>
              <a:cxnLst>
                <a:cxn ang="0">
                  <a:pos x="connsiteX0" y="connsiteY0"/>
                </a:cxn>
                <a:cxn ang="0">
                  <a:pos x="connsiteX1" y="connsiteY1"/>
                </a:cxn>
                <a:cxn ang="0">
                  <a:pos x="connsiteX2" y="connsiteY2"/>
                </a:cxn>
              </a:cxnLst>
              <a:rect l="l" t="t" r="r" b="b"/>
              <a:pathLst>
                <a:path w="151756" h="107363">
                  <a:moveTo>
                    <a:pt x="149624" y="11532"/>
                  </a:moveTo>
                  <a:cubicBezTo>
                    <a:pt x="167721" y="56871"/>
                    <a:pt x="66280" y="131928"/>
                    <a:pt x="10750" y="99448"/>
                  </a:cubicBezTo>
                  <a:cubicBezTo>
                    <a:pt x="-44686" y="66967"/>
                    <a:pt x="131431" y="-33807"/>
                    <a:pt x="149624" y="11532"/>
                  </a:cubicBezTo>
                  <a:close/>
                </a:path>
              </a:pathLst>
            </a:custGeom>
            <a:solidFill>
              <a:srgbClr val="069456">
                <a:alpha val="1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2" name="Freeform: Shape 11">
              <a:extLst>
                <a:ext uri="{FF2B5EF4-FFF2-40B4-BE49-F238E27FC236}">
                  <a16:creationId xmlns:a16="http://schemas.microsoft.com/office/drawing/2014/main" id="{B9E3A20E-6666-E160-0DBD-96AC66039BF7}"/>
                </a:ext>
              </a:extLst>
            </p:cNvPr>
            <p:cNvSpPr/>
            <p:nvPr/>
          </p:nvSpPr>
          <p:spPr>
            <a:xfrm flipH="1">
              <a:off x="343305" y="7544985"/>
              <a:ext cx="157380" cy="86163"/>
            </a:xfrm>
            <a:custGeom>
              <a:avLst/>
              <a:gdLst>
                <a:gd name="connsiteX0" fmla="*/ 157024 w 157380"/>
                <a:gd name="connsiteY0" fmla="*/ 20533 h 86163"/>
                <a:gd name="connsiteX1" fmla="*/ 12244 w 157380"/>
                <a:gd name="connsiteY1" fmla="*/ 68348 h 86163"/>
                <a:gd name="connsiteX2" fmla="*/ 157024 w 157380"/>
                <a:gd name="connsiteY2" fmla="*/ 20533 h 86163"/>
              </a:gdLst>
              <a:ahLst/>
              <a:cxnLst>
                <a:cxn ang="0">
                  <a:pos x="connsiteX0" y="connsiteY0"/>
                </a:cxn>
                <a:cxn ang="0">
                  <a:pos x="connsiteX1" y="connsiteY1"/>
                </a:cxn>
                <a:cxn ang="0">
                  <a:pos x="connsiteX2" y="connsiteY2"/>
                </a:cxn>
              </a:cxnLst>
              <a:rect l="l" t="t" r="r" b="b"/>
              <a:pathLst>
                <a:path w="157380" h="86163">
                  <a:moveTo>
                    <a:pt x="157024" y="20533"/>
                  </a:moveTo>
                  <a:cubicBezTo>
                    <a:pt x="163692" y="72539"/>
                    <a:pt x="75395" y="109877"/>
                    <a:pt x="12244" y="68348"/>
                  </a:cubicBezTo>
                  <a:cubicBezTo>
                    <a:pt x="-50907" y="26819"/>
                    <a:pt x="150452" y="-31474"/>
                    <a:pt x="157024" y="20533"/>
                  </a:cubicBezTo>
                  <a:close/>
                </a:path>
              </a:pathLst>
            </a:custGeom>
            <a:solidFill>
              <a:srgbClr val="069456">
                <a:alpha val="1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3" name="Freeform: Shape 12">
              <a:extLst>
                <a:ext uri="{FF2B5EF4-FFF2-40B4-BE49-F238E27FC236}">
                  <a16:creationId xmlns:a16="http://schemas.microsoft.com/office/drawing/2014/main" id="{6E4E3BA4-FEE3-478F-2E5F-E7BF01278CB6}"/>
                </a:ext>
              </a:extLst>
            </p:cNvPr>
            <p:cNvSpPr/>
            <p:nvPr/>
          </p:nvSpPr>
          <p:spPr>
            <a:xfrm flipH="1">
              <a:off x="-632651" y="4965669"/>
              <a:ext cx="1534763" cy="1811606"/>
            </a:xfrm>
            <a:custGeom>
              <a:avLst/>
              <a:gdLst>
                <a:gd name="connsiteX0" fmla="*/ 962025 w 1534763"/>
                <a:gd name="connsiteY0" fmla="*/ 796385 h 1811606"/>
                <a:gd name="connsiteX1" fmla="*/ 1461992 w 1534763"/>
                <a:gd name="connsiteY1" fmla="*/ 480250 h 1811606"/>
                <a:gd name="connsiteX2" fmla="*/ 924497 w 1534763"/>
                <a:gd name="connsiteY2" fmla="*/ 741617 h 1811606"/>
                <a:gd name="connsiteX3" fmla="*/ 1220153 w 1534763"/>
                <a:gd name="connsiteY3" fmla="*/ 179832 h 1811606"/>
                <a:gd name="connsiteX4" fmla="*/ 885825 w 1534763"/>
                <a:gd name="connsiteY4" fmla="*/ 684657 h 1811606"/>
                <a:gd name="connsiteX5" fmla="*/ 790480 w 1534763"/>
                <a:gd name="connsiteY5" fmla="*/ 0 h 1811606"/>
                <a:gd name="connsiteX6" fmla="*/ 802862 w 1534763"/>
                <a:gd name="connsiteY6" fmla="*/ 688276 h 1811606"/>
                <a:gd name="connsiteX7" fmla="*/ 800767 w 1534763"/>
                <a:gd name="connsiteY7" fmla="*/ 699230 h 1811606"/>
                <a:gd name="connsiteX8" fmla="*/ 310801 w 1534763"/>
                <a:gd name="connsiteY8" fmla="*/ 71533 h 1811606"/>
                <a:gd name="connsiteX9" fmla="*/ 779812 w 1534763"/>
                <a:gd name="connsiteY9" fmla="*/ 738092 h 1811606"/>
                <a:gd name="connsiteX10" fmla="*/ 761143 w 1534763"/>
                <a:gd name="connsiteY10" fmla="*/ 753427 h 1811606"/>
                <a:gd name="connsiteX11" fmla="*/ 0 w 1534763"/>
                <a:gd name="connsiteY11" fmla="*/ 477869 h 1811606"/>
                <a:gd name="connsiteX12" fmla="*/ 744569 w 1534763"/>
                <a:gd name="connsiteY12" fmla="*/ 788480 h 1811606"/>
                <a:gd name="connsiteX13" fmla="*/ 741902 w 1534763"/>
                <a:gd name="connsiteY13" fmla="*/ 797338 h 1811606"/>
                <a:gd name="connsiteX14" fmla="*/ 428625 w 1534763"/>
                <a:gd name="connsiteY14" fmla="*/ 793813 h 1811606"/>
                <a:gd name="connsiteX15" fmla="*/ 84963 w 1534763"/>
                <a:gd name="connsiteY15" fmla="*/ 934021 h 1811606"/>
                <a:gd name="connsiteX16" fmla="*/ 437007 w 1534763"/>
                <a:gd name="connsiteY16" fmla="*/ 999077 h 1811606"/>
                <a:gd name="connsiteX17" fmla="*/ 790289 w 1534763"/>
                <a:gd name="connsiteY17" fmla="*/ 898874 h 1811606"/>
                <a:gd name="connsiteX18" fmla="*/ 475869 w 1534763"/>
                <a:gd name="connsiteY18" fmla="*/ 1148715 h 1811606"/>
                <a:gd name="connsiteX19" fmla="*/ 376047 w 1534763"/>
                <a:gd name="connsiteY19" fmla="*/ 1344930 h 1811606"/>
                <a:gd name="connsiteX20" fmla="*/ 651605 w 1534763"/>
                <a:gd name="connsiteY20" fmla="*/ 1286732 h 1811606"/>
                <a:gd name="connsiteX21" fmla="*/ 865061 w 1534763"/>
                <a:gd name="connsiteY21" fmla="*/ 895255 h 1811606"/>
                <a:gd name="connsiteX22" fmla="*/ 873823 w 1534763"/>
                <a:gd name="connsiteY22" fmla="*/ 1243298 h 1811606"/>
                <a:gd name="connsiteX23" fmla="*/ 1004221 w 1534763"/>
                <a:gd name="connsiteY23" fmla="*/ 1511618 h 1811606"/>
                <a:gd name="connsiteX24" fmla="*/ 914114 w 1534763"/>
                <a:gd name="connsiteY24" fmla="*/ 888397 h 1811606"/>
                <a:gd name="connsiteX25" fmla="*/ 1433131 w 1534763"/>
                <a:gd name="connsiteY25" fmla="*/ 1798034 h 1811606"/>
                <a:gd name="connsiteX26" fmla="*/ 1490472 w 1534763"/>
                <a:gd name="connsiteY26" fmla="*/ 1786795 h 1811606"/>
                <a:gd name="connsiteX27" fmla="*/ 925830 w 1534763"/>
                <a:gd name="connsiteY27" fmla="*/ 873824 h 1811606"/>
                <a:gd name="connsiteX28" fmla="*/ 1534763 w 1534763"/>
                <a:gd name="connsiteY28" fmla="*/ 897922 h 1811606"/>
                <a:gd name="connsiteX29" fmla="*/ 962120 w 1534763"/>
                <a:gd name="connsiteY29" fmla="*/ 796290 h 181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34763" h="1811606">
                  <a:moveTo>
                    <a:pt x="962025" y="796385"/>
                  </a:moveTo>
                  <a:cubicBezTo>
                    <a:pt x="1204722" y="714756"/>
                    <a:pt x="1461992" y="480250"/>
                    <a:pt x="1461992" y="480250"/>
                  </a:cubicBezTo>
                  <a:cubicBezTo>
                    <a:pt x="1251585" y="492061"/>
                    <a:pt x="1006507" y="666274"/>
                    <a:pt x="924497" y="741617"/>
                  </a:cubicBezTo>
                  <a:cubicBezTo>
                    <a:pt x="1077468" y="533114"/>
                    <a:pt x="1220153" y="179832"/>
                    <a:pt x="1220153" y="179832"/>
                  </a:cubicBezTo>
                  <a:cubicBezTo>
                    <a:pt x="1040321" y="256032"/>
                    <a:pt x="925068" y="558355"/>
                    <a:pt x="885825" y="684657"/>
                  </a:cubicBezTo>
                  <a:cubicBezTo>
                    <a:pt x="923830" y="437197"/>
                    <a:pt x="790480" y="0"/>
                    <a:pt x="790480" y="0"/>
                  </a:cubicBezTo>
                  <a:cubicBezTo>
                    <a:pt x="647795" y="205454"/>
                    <a:pt x="802862" y="688276"/>
                    <a:pt x="802862" y="688276"/>
                  </a:cubicBezTo>
                  <a:lnTo>
                    <a:pt x="800767" y="699230"/>
                  </a:lnTo>
                  <a:cubicBezTo>
                    <a:pt x="704088" y="287464"/>
                    <a:pt x="310801" y="71533"/>
                    <a:pt x="310801" y="71533"/>
                  </a:cubicBezTo>
                  <a:cubicBezTo>
                    <a:pt x="329374" y="374999"/>
                    <a:pt x="779812" y="738092"/>
                    <a:pt x="779812" y="738092"/>
                  </a:cubicBezTo>
                  <a:lnTo>
                    <a:pt x="761143" y="753427"/>
                  </a:lnTo>
                  <a:cubicBezTo>
                    <a:pt x="526828" y="428625"/>
                    <a:pt x="0" y="477869"/>
                    <a:pt x="0" y="477869"/>
                  </a:cubicBezTo>
                  <a:cubicBezTo>
                    <a:pt x="207550" y="701135"/>
                    <a:pt x="744569" y="788480"/>
                    <a:pt x="744569" y="788480"/>
                  </a:cubicBezTo>
                  <a:lnTo>
                    <a:pt x="741902" y="797338"/>
                  </a:lnTo>
                  <a:cubicBezTo>
                    <a:pt x="741902" y="797338"/>
                    <a:pt x="560261" y="784955"/>
                    <a:pt x="428625" y="793813"/>
                  </a:cubicBezTo>
                  <a:cubicBezTo>
                    <a:pt x="297085" y="802576"/>
                    <a:pt x="84963" y="934021"/>
                    <a:pt x="84963" y="934021"/>
                  </a:cubicBezTo>
                  <a:cubicBezTo>
                    <a:pt x="84963" y="934021"/>
                    <a:pt x="259461" y="998315"/>
                    <a:pt x="437007" y="999077"/>
                  </a:cubicBezTo>
                  <a:cubicBezTo>
                    <a:pt x="614553" y="999839"/>
                    <a:pt x="790289" y="898874"/>
                    <a:pt x="790289" y="898874"/>
                  </a:cubicBezTo>
                  <a:cubicBezTo>
                    <a:pt x="790289" y="898874"/>
                    <a:pt x="554069" y="1052608"/>
                    <a:pt x="475869" y="1148715"/>
                  </a:cubicBezTo>
                  <a:cubicBezTo>
                    <a:pt x="397669" y="1244918"/>
                    <a:pt x="376047" y="1344930"/>
                    <a:pt x="376047" y="1344930"/>
                  </a:cubicBezTo>
                  <a:cubicBezTo>
                    <a:pt x="376047" y="1344930"/>
                    <a:pt x="529876" y="1365123"/>
                    <a:pt x="651605" y="1286732"/>
                  </a:cubicBezTo>
                  <a:cubicBezTo>
                    <a:pt x="773335" y="1208246"/>
                    <a:pt x="865061" y="895255"/>
                    <a:pt x="865061" y="895255"/>
                  </a:cubicBezTo>
                  <a:cubicBezTo>
                    <a:pt x="865061" y="895255"/>
                    <a:pt x="852678" y="1050227"/>
                    <a:pt x="873823" y="1243298"/>
                  </a:cubicBezTo>
                  <a:cubicBezTo>
                    <a:pt x="894969" y="1436370"/>
                    <a:pt x="1004221" y="1511618"/>
                    <a:pt x="1004221" y="1511618"/>
                  </a:cubicBezTo>
                  <a:cubicBezTo>
                    <a:pt x="1150811" y="1283303"/>
                    <a:pt x="914114" y="888397"/>
                    <a:pt x="914114" y="888397"/>
                  </a:cubicBezTo>
                  <a:cubicBezTo>
                    <a:pt x="1349026" y="1269873"/>
                    <a:pt x="1431417" y="1734598"/>
                    <a:pt x="1433131" y="1798034"/>
                  </a:cubicBezTo>
                  <a:cubicBezTo>
                    <a:pt x="1434084" y="1834134"/>
                    <a:pt x="1490472" y="1786795"/>
                    <a:pt x="1490472" y="1786795"/>
                  </a:cubicBezTo>
                  <a:cubicBezTo>
                    <a:pt x="1529429" y="1424940"/>
                    <a:pt x="925830" y="873824"/>
                    <a:pt x="925830" y="873824"/>
                  </a:cubicBezTo>
                  <a:cubicBezTo>
                    <a:pt x="1131665" y="927640"/>
                    <a:pt x="1534763" y="897922"/>
                    <a:pt x="1534763" y="897922"/>
                  </a:cubicBezTo>
                  <a:cubicBezTo>
                    <a:pt x="1312736" y="736854"/>
                    <a:pt x="962120" y="796290"/>
                    <a:pt x="962120" y="796290"/>
                  </a:cubicBez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4" name="Freeform: Shape 13">
              <a:extLst>
                <a:ext uri="{FF2B5EF4-FFF2-40B4-BE49-F238E27FC236}">
                  <a16:creationId xmlns:a16="http://schemas.microsoft.com/office/drawing/2014/main" id="{F95B9413-D3DD-07CF-2595-5E4DAB3DB6C0}"/>
                </a:ext>
              </a:extLst>
            </p:cNvPr>
            <p:cNvSpPr/>
            <p:nvPr/>
          </p:nvSpPr>
          <p:spPr>
            <a:xfrm flipH="1">
              <a:off x="1483902" y="5831122"/>
              <a:ext cx="510822" cy="236434"/>
            </a:xfrm>
            <a:custGeom>
              <a:avLst/>
              <a:gdLst>
                <a:gd name="connsiteX0" fmla="*/ 471297 w 510822"/>
                <a:gd name="connsiteY0" fmla="*/ 188869 h 236434"/>
                <a:gd name="connsiteX1" fmla="*/ 261938 w 510822"/>
                <a:gd name="connsiteY1" fmla="*/ 220587 h 236434"/>
                <a:gd name="connsiteX2" fmla="*/ 78105 w 510822"/>
                <a:gd name="connsiteY2" fmla="*/ 113526 h 236434"/>
                <a:gd name="connsiteX3" fmla="*/ 0 w 510822"/>
                <a:gd name="connsiteY3" fmla="*/ 51709 h 236434"/>
                <a:gd name="connsiteX4" fmla="*/ 121729 w 510822"/>
                <a:gd name="connsiteY4" fmla="*/ 23801 h 236434"/>
                <a:gd name="connsiteX5" fmla="*/ 361855 w 510822"/>
                <a:gd name="connsiteY5" fmla="*/ 18657 h 236434"/>
                <a:gd name="connsiteX6" fmla="*/ 510350 w 510822"/>
                <a:gd name="connsiteY6" fmla="*/ 173057 h 236434"/>
                <a:gd name="connsiteX7" fmla="*/ 471202 w 510822"/>
                <a:gd name="connsiteY7" fmla="*/ 188964 h 23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0822" h="236434">
                  <a:moveTo>
                    <a:pt x="471297" y="188869"/>
                  </a:moveTo>
                  <a:cubicBezTo>
                    <a:pt x="471297" y="188869"/>
                    <a:pt x="392430" y="269736"/>
                    <a:pt x="261938" y="220587"/>
                  </a:cubicBezTo>
                  <a:cubicBezTo>
                    <a:pt x="131445" y="171343"/>
                    <a:pt x="139160" y="178011"/>
                    <a:pt x="78105" y="113526"/>
                  </a:cubicBezTo>
                  <a:lnTo>
                    <a:pt x="0" y="51709"/>
                  </a:lnTo>
                  <a:cubicBezTo>
                    <a:pt x="0" y="51709"/>
                    <a:pt x="11049" y="45137"/>
                    <a:pt x="121729" y="23801"/>
                  </a:cubicBezTo>
                  <a:cubicBezTo>
                    <a:pt x="232505" y="2465"/>
                    <a:pt x="304610" y="-14490"/>
                    <a:pt x="361855" y="18657"/>
                  </a:cubicBezTo>
                  <a:cubicBezTo>
                    <a:pt x="419100" y="51804"/>
                    <a:pt x="504920" y="157627"/>
                    <a:pt x="510350" y="173057"/>
                  </a:cubicBezTo>
                  <a:cubicBezTo>
                    <a:pt x="515874" y="188488"/>
                    <a:pt x="471202" y="188964"/>
                    <a:pt x="471202" y="188964"/>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5" name="Freeform: Shape 14">
              <a:extLst>
                <a:ext uri="{FF2B5EF4-FFF2-40B4-BE49-F238E27FC236}">
                  <a16:creationId xmlns:a16="http://schemas.microsoft.com/office/drawing/2014/main" id="{63F8D665-FF9C-1DDE-6FA3-EDAD97720816}"/>
                </a:ext>
              </a:extLst>
            </p:cNvPr>
            <p:cNvSpPr/>
            <p:nvPr/>
          </p:nvSpPr>
          <p:spPr>
            <a:xfrm flipH="1">
              <a:off x="1284119" y="5680520"/>
              <a:ext cx="304459" cy="374713"/>
            </a:xfrm>
            <a:custGeom>
              <a:avLst/>
              <a:gdLst>
                <a:gd name="connsiteX0" fmla="*/ 295751 w 304459"/>
                <a:gd name="connsiteY0" fmla="*/ 374713 h 374713"/>
                <a:gd name="connsiteX1" fmla="*/ 166688 w 304459"/>
                <a:gd name="connsiteY1" fmla="*/ 291560 h 374713"/>
                <a:gd name="connsiteX2" fmla="*/ 43625 w 304459"/>
                <a:gd name="connsiteY2" fmla="*/ 120872 h 374713"/>
                <a:gd name="connsiteX3" fmla="*/ 0 w 304459"/>
                <a:gd name="connsiteY3" fmla="*/ 0 h 374713"/>
                <a:gd name="connsiteX4" fmla="*/ 235744 w 304459"/>
                <a:gd name="connsiteY4" fmla="*/ 123158 h 374713"/>
                <a:gd name="connsiteX5" fmla="*/ 295846 w 304459"/>
                <a:gd name="connsiteY5" fmla="*/ 374618 h 37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459" h="374713">
                  <a:moveTo>
                    <a:pt x="295751" y="374713"/>
                  </a:moveTo>
                  <a:cubicBezTo>
                    <a:pt x="295751" y="374713"/>
                    <a:pt x="236220" y="351758"/>
                    <a:pt x="166688" y="291560"/>
                  </a:cubicBezTo>
                  <a:cubicBezTo>
                    <a:pt x="97155" y="231267"/>
                    <a:pt x="65151" y="171164"/>
                    <a:pt x="43625" y="120872"/>
                  </a:cubicBezTo>
                  <a:cubicBezTo>
                    <a:pt x="22098" y="70580"/>
                    <a:pt x="0" y="0"/>
                    <a:pt x="0" y="0"/>
                  </a:cubicBezTo>
                  <a:cubicBezTo>
                    <a:pt x="0" y="0"/>
                    <a:pt x="176308" y="62674"/>
                    <a:pt x="235744" y="123158"/>
                  </a:cubicBezTo>
                  <a:cubicBezTo>
                    <a:pt x="295180" y="183642"/>
                    <a:pt x="318707" y="315182"/>
                    <a:pt x="295846" y="374618"/>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6" name="Freeform: Shape 15">
              <a:extLst>
                <a:ext uri="{FF2B5EF4-FFF2-40B4-BE49-F238E27FC236}">
                  <a16:creationId xmlns:a16="http://schemas.microsoft.com/office/drawing/2014/main" id="{96C84328-46C5-4CAC-7B56-CC7BAE99CA01}"/>
                </a:ext>
              </a:extLst>
            </p:cNvPr>
            <p:cNvSpPr/>
            <p:nvPr/>
          </p:nvSpPr>
          <p:spPr>
            <a:xfrm flipH="1">
              <a:off x="1054331" y="5681091"/>
              <a:ext cx="199904" cy="476059"/>
            </a:xfrm>
            <a:custGeom>
              <a:avLst/>
              <a:gdLst>
                <a:gd name="connsiteX0" fmla="*/ 143716 w 199904"/>
                <a:gd name="connsiteY0" fmla="*/ 476059 h 476059"/>
                <a:gd name="connsiteX1" fmla="*/ 36846 w 199904"/>
                <a:gd name="connsiteY1" fmla="*/ 353187 h 476059"/>
                <a:gd name="connsiteX2" fmla="*/ 1032 w 199904"/>
                <a:gd name="connsiteY2" fmla="*/ 120967 h 476059"/>
                <a:gd name="connsiteX3" fmla="*/ 6937 w 199904"/>
                <a:gd name="connsiteY3" fmla="*/ 0 h 476059"/>
                <a:gd name="connsiteX4" fmla="*/ 77613 w 199904"/>
                <a:gd name="connsiteY4" fmla="*/ 57245 h 476059"/>
                <a:gd name="connsiteX5" fmla="*/ 181721 w 199904"/>
                <a:gd name="connsiteY5" fmla="*/ 211646 h 476059"/>
                <a:gd name="connsiteX6" fmla="*/ 143716 w 199904"/>
                <a:gd name="connsiteY6" fmla="*/ 476059 h 476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904" h="476059">
                  <a:moveTo>
                    <a:pt x="143716" y="476059"/>
                  </a:moveTo>
                  <a:cubicBezTo>
                    <a:pt x="143716" y="476059"/>
                    <a:pt x="60944" y="423005"/>
                    <a:pt x="36846" y="353187"/>
                  </a:cubicBezTo>
                  <a:cubicBezTo>
                    <a:pt x="12843" y="283369"/>
                    <a:pt x="-4493" y="173831"/>
                    <a:pt x="1032" y="120967"/>
                  </a:cubicBezTo>
                  <a:cubicBezTo>
                    <a:pt x="6652" y="68104"/>
                    <a:pt x="12367" y="35528"/>
                    <a:pt x="6937" y="0"/>
                  </a:cubicBezTo>
                  <a:cubicBezTo>
                    <a:pt x="6937" y="0"/>
                    <a:pt x="41704" y="22003"/>
                    <a:pt x="77613" y="57245"/>
                  </a:cubicBezTo>
                  <a:cubicBezTo>
                    <a:pt x="113522" y="92488"/>
                    <a:pt x="149336" y="117443"/>
                    <a:pt x="181721" y="211646"/>
                  </a:cubicBezTo>
                  <a:cubicBezTo>
                    <a:pt x="214106" y="305753"/>
                    <a:pt x="204295" y="445008"/>
                    <a:pt x="143716" y="476059"/>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7" name="Freeform: Shape 16">
              <a:extLst>
                <a:ext uri="{FF2B5EF4-FFF2-40B4-BE49-F238E27FC236}">
                  <a16:creationId xmlns:a16="http://schemas.microsoft.com/office/drawing/2014/main" id="{42294271-54FF-FBF3-75A2-A5D62FF2D970}"/>
                </a:ext>
              </a:extLst>
            </p:cNvPr>
            <p:cNvSpPr/>
            <p:nvPr/>
          </p:nvSpPr>
          <p:spPr>
            <a:xfrm flipH="1">
              <a:off x="866540" y="5838063"/>
              <a:ext cx="163146" cy="515874"/>
            </a:xfrm>
            <a:custGeom>
              <a:avLst/>
              <a:gdLst>
                <a:gd name="connsiteX0" fmla="*/ 63661 w 163146"/>
                <a:gd name="connsiteY0" fmla="*/ 515779 h 515874"/>
                <a:gd name="connsiteX1" fmla="*/ 700 w 163146"/>
                <a:gd name="connsiteY1" fmla="*/ 336804 h 515874"/>
                <a:gd name="connsiteX2" fmla="*/ 38324 w 163146"/>
                <a:gd name="connsiteY2" fmla="*/ 123539 h 515874"/>
                <a:gd name="connsiteX3" fmla="*/ 119573 w 163146"/>
                <a:gd name="connsiteY3" fmla="*/ 0 h 515874"/>
                <a:gd name="connsiteX4" fmla="*/ 160435 w 163146"/>
                <a:gd name="connsiteY4" fmla="*/ 184595 h 515874"/>
                <a:gd name="connsiteX5" fmla="*/ 63566 w 163146"/>
                <a:gd name="connsiteY5" fmla="*/ 515874 h 51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146" h="515874">
                  <a:moveTo>
                    <a:pt x="63661" y="515779"/>
                  </a:moveTo>
                  <a:cubicBezTo>
                    <a:pt x="63661" y="515779"/>
                    <a:pt x="3749" y="411861"/>
                    <a:pt x="700" y="336804"/>
                  </a:cubicBezTo>
                  <a:cubicBezTo>
                    <a:pt x="-2347" y="261652"/>
                    <a:pt x="3558" y="182880"/>
                    <a:pt x="38324" y="123539"/>
                  </a:cubicBezTo>
                  <a:cubicBezTo>
                    <a:pt x="72995" y="64199"/>
                    <a:pt x="119573" y="0"/>
                    <a:pt x="119573" y="0"/>
                  </a:cubicBezTo>
                  <a:cubicBezTo>
                    <a:pt x="119573" y="0"/>
                    <a:pt x="144052" y="76772"/>
                    <a:pt x="160435" y="184595"/>
                  </a:cubicBezTo>
                  <a:cubicBezTo>
                    <a:pt x="176818" y="292418"/>
                    <a:pt x="115763" y="473678"/>
                    <a:pt x="63566" y="515874"/>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8" name="Freeform: Shape 17">
              <a:extLst>
                <a:ext uri="{FF2B5EF4-FFF2-40B4-BE49-F238E27FC236}">
                  <a16:creationId xmlns:a16="http://schemas.microsoft.com/office/drawing/2014/main" id="{8B634220-B035-CCFC-1602-C570146119B2}"/>
                </a:ext>
              </a:extLst>
            </p:cNvPr>
            <p:cNvSpPr/>
            <p:nvPr/>
          </p:nvSpPr>
          <p:spPr>
            <a:xfrm flipH="1">
              <a:off x="655939" y="6043041"/>
              <a:ext cx="241087" cy="539115"/>
            </a:xfrm>
            <a:custGeom>
              <a:avLst/>
              <a:gdLst>
                <a:gd name="connsiteX0" fmla="*/ 40158 w 241087"/>
                <a:gd name="connsiteY0" fmla="*/ 539115 h 539115"/>
                <a:gd name="connsiteX1" fmla="*/ 248 w 241087"/>
                <a:gd name="connsiteY1" fmla="*/ 395954 h 539115"/>
                <a:gd name="connsiteX2" fmla="*/ 101785 w 241087"/>
                <a:gd name="connsiteY2" fmla="*/ 165163 h 539115"/>
                <a:gd name="connsiteX3" fmla="*/ 194939 w 241087"/>
                <a:gd name="connsiteY3" fmla="*/ 0 h 539115"/>
                <a:gd name="connsiteX4" fmla="*/ 220371 w 241087"/>
                <a:gd name="connsiteY4" fmla="*/ 332232 h 539115"/>
                <a:gd name="connsiteX5" fmla="*/ 40158 w 241087"/>
                <a:gd name="connsiteY5" fmla="*/ 539115 h 53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087" h="539115">
                  <a:moveTo>
                    <a:pt x="40158" y="539115"/>
                  </a:moveTo>
                  <a:cubicBezTo>
                    <a:pt x="40158" y="539115"/>
                    <a:pt x="3868" y="474059"/>
                    <a:pt x="248" y="395954"/>
                  </a:cubicBezTo>
                  <a:cubicBezTo>
                    <a:pt x="-3276" y="317849"/>
                    <a:pt x="30728" y="238506"/>
                    <a:pt x="101785" y="165163"/>
                  </a:cubicBezTo>
                  <a:cubicBezTo>
                    <a:pt x="172841" y="91821"/>
                    <a:pt x="194939" y="0"/>
                    <a:pt x="194939" y="0"/>
                  </a:cubicBezTo>
                  <a:cubicBezTo>
                    <a:pt x="194939" y="0"/>
                    <a:pt x="278855" y="201644"/>
                    <a:pt x="220371" y="332232"/>
                  </a:cubicBezTo>
                  <a:cubicBezTo>
                    <a:pt x="161792" y="462820"/>
                    <a:pt x="60446" y="520637"/>
                    <a:pt x="40158" y="539115"/>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19" name="Freeform: Shape 18">
              <a:extLst>
                <a:ext uri="{FF2B5EF4-FFF2-40B4-BE49-F238E27FC236}">
                  <a16:creationId xmlns:a16="http://schemas.microsoft.com/office/drawing/2014/main" id="{ADE0CD82-322A-D205-4553-EF39D9F60348}"/>
                </a:ext>
              </a:extLst>
            </p:cNvPr>
            <p:cNvSpPr/>
            <p:nvPr/>
          </p:nvSpPr>
          <p:spPr>
            <a:xfrm flipH="1">
              <a:off x="475583" y="6333840"/>
              <a:ext cx="319659" cy="498252"/>
            </a:xfrm>
            <a:custGeom>
              <a:avLst/>
              <a:gdLst>
                <a:gd name="connsiteX0" fmla="*/ 11430 w 319659"/>
                <a:gd name="connsiteY0" fmla="*/ 269653 h 498252"/>
                <a:gd name="connsiteX1" fmla="*/ 136493 w 319659"/>
                <a:gd name="connsiteY1" fmla="*/ 138494 h 498252"/>
                <a:gd name="connsiteX2" fmla="*/ 257461 w 319659"/>
                <a:gd name="connsiteY2" fmla="*/ 72199 h 498252"/>
                <a:gd name="connsiteX3" fmla="*/ 319659 w 319659"/>
                <a:gd name="connsiteY3" fmla="*/ 0 h 498252"/>
                <a:gd name="connsiteX4" fmla="*/ 266415 w 319659"/>
                <a:gd name="connsiteY4" fmla="*/ 237077 h 498252"/>
                <a:gd name="connsiteX5" fmla="*/ 160020 w 319659"/>
                <a:gd name="connsiteY5" fmla="*/ 419671 h 498252"/>
                <a:gd name="connsiteX6" fmla="*/ 9144 w 319659"/>
                <a:gd name="connsiteY6" fmla="*/ 498253 h 498252"/>
                <a:gd name="connsiteX7" fmla="*/ 11240 w 319659"/>
                <a:gd name="connsiteY7" fmla="*/ 269653 h 49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659" h="498252">
                  <a:moveTo>
                    <a:pt x="11430" y="269653"/>
                  </a:moveTo>
                  <a:cubicBezTo>
                    <a:pt x="35529" y="215551"/>
                    <a:pt x="79534" y="172212"/>
                    <a:pt x="136493" y="138494"/>
                  </a:cubicBezTo>
                  <a:cubicBezTo>
                    <a:pt x="193453" y="104775"/>
                    <a:pt x="223552" y="115824"/>
                    <a:pt x="257461" y="72199"/>
                  </a:cubicBezTo>
                  <a:cubicBezTo>
                    <a:pt x="291370" y="28575"/>
                    <a:pt x="319659" y="0"/>
                    <a:pt x="319659" y="0"/>
                  </a:cubicBezTo>
                  <a:cubicBezTo>
                    <a:pt x="319659" y="0"/>
                    <a:pt x="303181" y="135636"/>
                    <a:pt x="266415" y="237077"/>
                  </a:cubicBezTo>
                  <a:cubicBezTo>
                    <a:pt x="229648" y="338519"/>
                    <a:pt x="218218" y="378809"/>
                    <a:pt x="160020" y="419671"/>
                  </a:cubicBezTo>
                  <a:cubicBezTo>
                    <a:pt x="101823" y="460534"/>
                    <a:pt x="9144" y="498253"/>
                    <a:pt x="9144" y="498253"/>
                  </a:cubicBezTo>
                  <a:cubicBezTo>
                    <a:pt x="9144" y="498253"/>
                    <a:pt x="-12763" y="323755"/>
                    <a:pt x="11240" y="269653"/>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0" name="Freeform: Shape 19">
              <a:extLst>
                <a:ext uri="{FF2B5EF4-FFF2-40B4-BE49-F238E27FC236}">
                  <a16:creationId xmlns:a16="http://schemas.microsoft.com/office/drawing/2014/main" id="{18845FDD-7134-9118-25A4-E39F03F78F91}"/>
                </a:ext>
              </a:extLst>
            </p:cNvPr>
            <p:cNvSpPr/>
            <p:nvPr/>
          </p:nvSpPr>
          <p:spPr>
            <a:xfrm flipH="1">
              <a:off x="815150" y="6557938"/>
              <a:ext cx="487203" cy="234430"/>
            </a:xfrm>
            <a:custGeom>
              <a:avLst/>
              <a:gdLst>
                <a:gd name="connsiteX0" fmla="*/ 465106 w 487203"/>
                <a:gd name="connsiteY0" fmla="*/ 233102 h 234430"/>
                <a:gd name="connsiteX1" fmla="*/ 346710 w 487203"/>
                <a:gd name="connsiteY1" fmla="*/ 229101 h 234430"/>
                <a:gd name="connsiteX2" fmla="*/ 182118 w 487203"/>
                <a:gd name="connsiteY2" fmla="*/ 185381 h 234430"/>
                <a:gd name="connsiteX3" fmla="*/ 73724 w 487203"/>
                <a:gd name="connsiteY3" fmla="*/ 85560 h 234430"/>
                <a:gd name="connsiteX4" fmla="*/ 0 w 487203"/>
                <a:gd name="connsiteY4" fmla="*/ 43554 h 234430"/>
                <a:gd name="connsiteX5" fmla="*/ 141065 w 487203"/>
                <a:gd name="connsiteY5" fmla="*/ 4121 h 234430"/>
                <a:gd name="connsiteX6" fmla="*/ 380619 w 487203"/>
                <a:gd name="connsiteY6" fmla="*/ 47936 h 234430"/>
                <a:gd name="connsiteX7" fmla="*/ 487204 w 487203"/>
                <a:gd name="connsiteY7" fmla="*/ 219957 h 234430"/>
                <a:gd name="connsiteX8" fmla="*/ 465201 w 487203"/>
                <a:gd name="connsiteY8" fmla="*/ 233102 h 234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203" h="234430">
                  <a:moveTo>
                    <a:pt x="465106" y="233102"/>
                  </a:moveTo>
                  <a:cubicBezTo>
                    <a:pt x="465106" y="233102"/>
                    <a:pt x="419386" y="237960"/>
                    <a:pt x="346710" y="229101"/>
                  </a:cubicBezTo>
                  <a:cubicBezTo>
                    <a:pt x="274034" y="220243"/>
                    <a:pt x="245936" y="229482"/>
                    <a:pt x="182118" y="185381"/>
                  </a:cubicBezTo>
                  <a:cubicBezTo>
                    <a:pt x="118300" y="141186"/>
                    <a:pt x="100679" y="99371"/>
                    <a:pt x="73724" y="85560"/>
                  </a:cubicBezTo>
                  <a:cubicBezTo>
                    <a:pt x="46768" y="71748"/>
                    <a:pt x="0" y="43554"/>
                    <a:pt x="0" y="43554"/>
                  </a:cubicBezTo>
                  <a:cubicBezTo>
                    <a:pt x="0" y="43554"/>
                    <a:pt x="30385" y="6693"/>
                    <a:pt x="141065" y="4121"/>
                  </a:cubicBezTo>
                  <a:cubicBezTo>
                    <a:pt x="251746" y="1549"/>
                    <a:pt x="331089" y="-15977"/>
                    <a:pt x="380619" y="47936"/>
                  </a:cubicBezTo>
                  <a:cubicBezTo>
                    <a:pt x="430149" y="111944"/>
                    <a:pt x="487204" y="219957"/>
                    <a:pt x="487204" y="219957"/>
                  </a:cubicBezTo>
                  <a:lnTo>
                    <a:pt x="465201" y="233102"/>
                  </a:ln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1" name="Freeform: Shape 20">
              <a:extLst>
                <a:ext uri="{FF2B5EF4-FFF2-40B4-BE49-F238E27FC236}">
                  <a16:creationId xmlns:a16="http://schemas.microsoft.com/office/drawing/2014/main" id="{47EEB326-DBD9-016C-55CB-CEC5E15FEAC7}"/>
                </a:ext>
              </a:extLst>
            </p:cNvPr>
            <p:cNvSpPr/>
            <p:nvPr/>
          </p:nvSpPr>
          <p:spPr>
            <a:xfrm flipH="1">
              <a:off x="968787" y="6312765"/>
              <a:ext cx="383352" cy="159341"/>
            </a:xfrm>
            <a:custGeom>
              <a:avLst/>
              <a:gdLst>
                <a:gd name="connsiteX0" fmla="*/ 383352 w 383352"/>
                <a:gd name="connsiteY0" fmla="*/ 101370 h 159341"/>
                <a:gd name="connsiteX1" fmla="*/ 272005 w 383352"/>
                <a:gd name="connsiteY1" fmla="*/ 152996 h 159341"/>
                <a:gd name="connsiteX2" fmla="*/ 115605 w 383352"/>
                <a:gd name="connsiteY2" fmla="*/ 141756 h 159341"/>
                <a:gd name="connsiteX3" fmla="*/ 3305 w 383352"/>
                <a:gd name="connsiteY3" fmla="*/ 104133 h 159341"/>
                <a:gd name="connsiteX4" fmla="*/ 79410 w 383352"/>
                <a:gd name="connsiteY4" fmla="*/ 43649 h 159341"/>
                <a:gd name="connsiteX5" fmla="*/ 383352 w 383352"/>
                <a:gd name="connsiteY5" fmla="*/ 101370 h 159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3352" h="159341">
                  <a:moveTo>
                    <a:pt x="383352" y="101370"/>
                  </a:moveTo>
                  <a:cubicBezTo>
                    <a:pt x="383352" y="101370"/>
                    <a:pt x="326012" y="143185"/>
                    <a:pt x="272005" y="152996"/>
                  </a:cubicBezTo>
                  <a:cubicBezTo>
                    <a:pt x="217998" y="162807"/>
                    <a:pt x="180565" y="162807"/>
                    <a:pt x="115605" y="141756"/>
                  </a:cubicBezTo>
                  <a:cubicBezTo>
                    <a:pt x="50644" y="120706"/>
                    <a:pt x="14830" y="104704"/>
                    <a:pt x="3305" y="104133"/>
                  </a:cubicBezTo>
                  <a:cubicBezTo>
                    <a:pt x="-8220" y="103561"/>
                    <a:pt x="8829" y="82130"/>
                    <a:pt x="79410" y="43649"/>
                  </a:cubicBezTo>
                  <a:cubicBezTo>
                    <a:pt x="149990" y="5168"/>
                    <a:pt x="335632" y="-53506"/>
                    <a:pt x="383352" y="101370"/>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2" name="Freeform: Shape 21">
              <a:extLst>
                <a:ext uri="{FF2B5EF4-FFF2-40B4-BE49-F238E27FC236}">
                  <a16:creationId xmlns:a16="http://schemas.microsoft.com/office/drawing/2014/main" id="{4A7AA309-F320-84AA-CA7D-C68F38109A71}"/>
                </a:ext>
              </a:extLst>
            </p:cNvPr>
            <p:cNvSpPr/>
            <p:nvPr/>
          </p:nvSpPr>
          <p:spPr>
            <a:xfrm flipH="1">
              <a:off x="1096612" y="6132884"/>
              <a:ext cx="449961" cy="165856"/>
            </a:xfrm>
            <a:custGeom>
              <a:avLst/>
              <a:gdLst>
                <a:gd name="connsiteX0" fmla="*/ 449961 w 449961"/>
                <a:gd name="connsiteY0" fmla="*/ 59414 h 165856"/>
                <a:gd name="connsiteX1" fmla="*/ 305943 w 449961"/>
                <a:gd name="connsiteY1" fmla="*/ 137328 h 165856"/>
                <a:gd name="connsiteX2" fmla="*/ 130683 w 449961"/>
                <a:gd name="connsiteY2" fmla="*/ 157616 h 165856"/>
                <a:gd name="connsiteX3" fmla="*/ 0 w 449961"/>
                <a:gd name="connsiteY3" fmla="*/ 115897 h 165856"/>
                <a:gd name="connsiteX4" fmla="*/ 97060 w 449961"/>
                <a:gd name="connsiteY4" fmla="*/ 76940 h 165856"/>
                <a:gd name="connsiteX5" fmla="*/ 254699 w 449961"/>
                <a:gd name="connsiteY5" fmla="*/ 264 h 165856"/>
                <a:gd name="connsiteX6" fmla="*/ 449961 w 449961"/>
                <a:gd name="connsiteY6" fmla="*/ 59319 h 16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961" h="165856">
                  <a:moveTo>
                    <a:pt x="449961" y="59414"/>
                  </a:moveTo>
                  <a:cubicBezTo>
                    <a:pt x="449961" y="59414"/>
                    <a:pt x="361855" y="124279"/>
                    <a:pt x="305943" y="137328"/>
                  </a:cubicBezTo>
                  <a:cubicBezTo>
                    <a:pt x="250031" y="150378"/>
                    <a:pt x="178784" y="180286"/>
                    <a:pt x="130683" y="157616"/>
                  </a:cubicBezTo>
                  <a:cubicBezTo>
                    <a:pt x="82582" y="134947"/>
                    <a:pt x="0" y="115897"/>
                    <a:pt x="0" y="115897"/>
                  </a:cubicBezTo>
                  <a:cubicBezTo>
                    <a:pt x="0" y="115897"/>
                    <a:pt x="52673" y="113897"/>
                    <a:pt x="97060" y="76940"/>
                  </a:cubicBezTo>
                  <a:cubicBezTo>
                    <a:pt x="141542" y="39983"/>
                    <a:pt x="183547" y="5121"/>
                    <a:pt x="254699" y="264"/>
                  </a:cubicBezTo>
                  <a:cubicBezTo>
                    <a:pt x="325850" y="-4594"/>
                    <a:pt x="449961" y="59319"/>
                    <a:pt x="449961" y="59319"/>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3" name="Freeform: Shape 22">
              <a:extLst>
                <a:ext uri="{FF2B5EF4-FFF2-40B4-BE49-F238E27FC236}">
                  <a16:creationId xmlns:a16="http://schemas.microsoft.com/office/drawing/2014/main" id="{9CB7B5E3-D841-DB76-8690-55012D517CAD}"/>
                </a:ext>
              </a:extLst>
            </p:cNvPr>
            <p:cNvSpPr/>
            <p:nvPr/>
          </p:nvSpPr>
          <p:spPr>
            <a:xfrm flipH="1">
              <a:off x="1374933" y="6057424"/>
              <a:ext cx="446722" cy="182975"/>
            </a:xfrm>
            <a:custGeom>
              <a:avLst/>
              <a:gdLst>
                <a:gd name="connsiteX0" fmla="*/ 446723 w 446722"/>
                <a:gd name="connsiteY0" fmla="*/ 0 h 182975"/>
                <a:gd name="connsiteX1" fmla="*/ 199263 w 446722"/>
                <a:gd name="connsiteY1" fmla="*/ 156400 h 182975"/>
                <a:gd name="connsiteX2" fmla="*/ 0 w 446722"/>
                <a:gd name="connsiteY2" fmla="*/ 182975 h 182975"/>
                <a:gd name="connsiteX3" fmla="*/ 160973 w 446722"/>
                <a:gd name="connsiteY3" fmla="*/ 97726 h 182975"/>
                <a:gd name="connsiteX4" fmla="*/ 446723 w 446722"/>
                <a:gd name="connsiteY4" fmla="*/ 0 h 18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22" h="182975">
                  <a:moveTo>
                    <a:pt x="446723" y="0"/>
                  </a:moveTo>
                  <a:cubicBezTo>
                    <a:pt x="446723" y="0"/>
                    <a:pt x="308134" y="134683"/>
                    <a:pt x="199263" y="156400"/>
                  </a:cubicBezTo>
                  <a:cubicBezTo>
                    <a:pt x="90392" y="178117"/>
                    <a:pt x="0" y="182975"/>
                    <a:pt x="0" y="182975"/>
                  </a:cubicBezTo>
                  <a:cubicBezTo>
                    <a:pt x="0" y="182975"/>
                    <a:pt x="58388" y="174403"/>
                    <a:pt x="160973" y="97726"/>
                  </a:cubicBezTo>
                  <a:cubicBezTo>
                    <a:pt x="263557" y="21050"/>
                    <a:pt x="392906" y="571"/>
                    <a:pt x="446723" y="0"/>
                  </a:cubicBezTo>
                  <a:close/>
                </a:path>
              </a:pathLst>
            </a:custGeom>
            <a:solidFill>
              <a:srgbClr val="E9C16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4" name="Freeform: Shape 23">
              <a:extLst>
                <a:ext uri="{FF2B5EF4-FFF2-40B4-BE49-F238E27FC236}">
                  <a16:creationId xmlns:a16="http://schemas.microsoft.com/office/drawing/2014/main" id="{9A9E2EFC-58C4-AEC0-FD0F-9CD42FE29157}"/>
                </a:ext>
              </a:extLst>
            </p:cNvPr>
            <p:cNvSpPr/>
            <p:nvPr/>
          </p:nvSpPr>
          <p:spPr>
            <a:xfrm flipH="1">
              <a:off x="695204" y="5996845"/>
              <a:ext cx="837176" cy="1319112"/>
            </a:xfrm>
            <a:custGeom>
              <a:avLst/>
              <a:gdLst>
                <a:gd name="connsiteX0" fmla="*/ 0 w 837176"/>
                <a:gd name="connsiteY0" fmla="*/ 0 h 1319112"/>
                <a:gd name="connsiteX1" fmla="*/ 266414 w 837176"/>
                <a:gd name="connsiteY1" fmla="*/ 113824 h 1319112"/>
                <a:gd name="connsiteX2" fmla="*/ 418909 w 837176"/>
                <a:gd name="connsiteY2" fmla="*/ 206026 h 1319112"/>
                <a:gd name="connsiteX3" fmla="*/ 518446 w 837176"/>
                <a:gd name="connsiteY3" fmla="*/ 341090 h 1319112"/>
                <a:gd name="connsiteX4" fmla="*/ 635508 w 837176"/>
                <a:gd name="connsiteY4" fmla="*/ 536829 h 1319112"/>
                <a:gd name="connsiteX5" fmla="*/ 685419 w 837176"/>
                <a:gd name="connsiteY5" fmla="*/ 701612 h 1319112"/>
                <a:gd name="connsiteX6" fmla="*/ 750094 w 837176"/>
                <a:gd name="connsiteY6" fmla="*/ 966121 h 1319112"/>
                <a:gd name="connsiteX7" fmla="*/ 765238 w 837176"/>
                <a:gd name="connsiteY7" fmla="*/ 1166622 h 1319112"/>
                <a:gd name="connsiteX8" fmla="*/ 775049 w 837176"/>
                <a:gd name="connsiteY8" fmla="*/ 1276826 h 1319112"/>
                <a:gd name="connsiteX9" fmla="*/ 836676 w 837176"/>
                <a:gd name="connsiteY9" fmla="*/ 1311021 h 1319112"/>
                <a:gd name="connsiteX10" fmla="*/ 795623 w 837176"/>
                <a:gd name="connsiteY10" fmla="*/ 1148429 h 1319112"/>
                <a:gd name="connsiteX11" fmla="*/ 772192 w 837176"/>
                <a:gd name="connsiteY11" fmla="*/ 934117 h 1319112"/>
                <a:gd name="connsiteX12" fmla="*/ 760190 w 837176"/>
                <a:gd name="connsiteY12" fmla="*/ 814006 h 1319112"/>
                <a:gd name="connsiteX13" fmla="*/ 700945 w 837176"/>
                <a:gd name="connsiteY13" fmla="*/ 602456 h 1319112"/>
                <a:gd name="connsiteX14" fmla="*/ 632841 w 837176"/>
                <a:gd name="connsiteY14" fmla="*/ 463582 h 1319112"/>
                <a:gd name="connsiteX15" fmla="*/ 529495 w 837176"/>
                <a:gd name="connsiteY15" fmla="*/ 278321 h 1319112"/>
                <a:gd name="connsiteX16" fmla="*/ 414528 w 837176"/>
                <a:gd name="connsiteY16" fmla="*/ 148685 h 1319112"/>
                <a:gd name="connsiteX17" fmla="*/ 218027 w 837176"/>
                <a:gd name="connsiteY17" fmla="*/ 45434 h 1319112"/>
                <a:gd name="connsiteX18" fmla="*/ 0 w 837176"/>
                <a:gd name="connsiteY18" fmla="*/ 0 h 1319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7176" h="1319112">
                  <a:moveTo>
                    <a:pt x="0" y="0"/>
                  </a:moveTo>
                  <a:cubicBezTo>
                    <a:pt x="0" y="0"/>
                    <a:pt x="191071" y="69152"/>
                    <a:pt x="266414" y="113824"/>
                  </a:cubicBezTo>
                  <a:cubicBezTo>
                    <a:pt x="341852" y="158496"/>
                    <a:pt x="373189" y="154686"/>
                    <a:pt x="418909" y="206026"/>
                  </a:cubicBezTo>
                  <a:cubicBezTo>
                    <a:pt x="464630" y="257365"/>
                    <a:pt x="488728" y="291465"/>
                    <a:pt x="518446" y="341090"/>
                  </a:cubicBezTo>
                  <a:cubicBezTo>
                    <a:pt x="548164" y="390715"/>
                    <a:pt x="612458" y="498157"/>
                    <a:pt x="635508" y="536829"/>
                  </a:cubicBezTo>
                  <a:cubicBezTo>
                    <a:pt x="658559" y="575405"/>
                    <a:pt x="676751" y="605695"/>
                    <a:pt x="685419" y="701612"/>
                  </a:cubicBezTo>
                  <a:cubicBezTo>
                    <a:pt x="694087" y="797433"/>
                    <a:pt x="751808" y="912686"/>
                    <a:pt x="750094" y="966121"/>
                  </a:cubicBezTo>
                  <a:cubicBezTo>
                    <a:pt x="748379" y="1019556"/>
                    <a:pt x="769144" y="1123093"/>
                    <a:pt x="765238" y="1166622"/>
                  </a:cubicBezTo>
                  <a:cubicBezTo>
                    <a:pt x="761333" y="1210151"/>
                    <a:pt x="758476" y="1249204"/>
                    <a:pt x="775049" y="1276826"/>
                  </a:cubicBezTo>
                  <a:cubicBezTo>
                    <a:pt x="791527" y="1304354"/>
                    <a:pt x="842772" y="1333690"/>
                    <a:pt x="836676" y="1311021"/>
                  </a:cubicBezTo>
                  <a:cubicBezTo>
                    <a:pt x="830675" y="1288447"/>
                    <a:pt x="794957" y="1197483"/>
                    <a:pt x="795623" y="1148429"/>
                  </a:cubicBezTo>
                  <a:cubicBezTo>
                    <a:pt x="796195" y="1099376"/>
                    <a:pt x="772668" y="978789"/>
                    <a:pt x="772192" y="934117"/>
                  </a:cubicBezTo>
                  <a:cubicBezTo>
                    <a:pt x="771716" y="889445"/>
                    <a:pt x="773335" y="873538"/>
                    <a:pt x="760190" y="814006"/>
                  </a:cubicBezTo>
                  <a:cubicBezTo>
                    <a:pt x="747046" y="754475"/>
                    <a:pt x="711994" y="633317"/>
                    <a:pt x="700945" y="602456"/>
                  </a:cubicBezTo>
                  <a:cubicBezTo>
                    <a:pt x="689896" y="571595"/>
                    <a:pt x="664178" y="515969"/>
                    <a:pt x="632841" y="463582"/>
                  </a:cubicBezTo>
                  <a:cubicBezTo>
                    <a:pt x="601504" y="411194"/>
                    <a:pt x="557022" y="336804"/>
                    <a:pt x="529495" y="278321"/>
                  </a:cubicBezTo>
                  <a:cubicBezTo>
                    <a:pt x="502063" y="219932"/>
                    <a:pt x="448151" y="173546"/>
                    <a:pt x="414528" y="148685"/>
                  </a:cubicBezTo>
                  <a:cubicBezTo>
                    <a:pt x="381000" y="123825"/>
                    <a:pt x="250508" y="55912"/>
                    <a:pt x="218027" y="45434"/>
                  </a:cubicBezTo>
                  <a:cubicBezTo>
                    <a:pt x="185547" y="34957"/>
                    <a:pt x="0" y="0"/>
                    <a:pt x="0" y="0"/>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5" name="Freeform: Shape 24">
              <a:extLst>
                <a:ext uri="{FF2B5EF4-FFF2-40B4-BE49-F238E27FC236}">
                  <a16:creationId xmlns:a16="http://schemas.microsoft.com/office/drawing/2014/main" id="{2BECFF55-7402-02DC-76B4-3D4310B9E860}"/>
                </a:ext>
              </a:extLst>
            </p:cNvPr>
            <p:cNvSpPr/>
            <p:nvPr/>
          </p:nvSpPr>
          <p:spPr>
            <a:xfrm flipH="1">
              <a:off x="1433987" y="5886450"/>
              <a:ext cx="514350" cy="141636"/>
            </a:xfrm>
            <a:custGeom>
              <a:avLst/>
              <a:gdLst>
                <a:gd name="connsiteX0" fmla="*/ 95 w 514350"/>
                <a:gd name="connsiteY0" fmla="*/ 95 h 141636"/>
                <a:gd name="connsiteX1" fmla="*/ 132493 w 514350"/>
                <a:gd name="connsiteY1" fmla="*/ 20288 h 141636"/>
                <a:gd name="connsiteX2" fmla="*/ 198120 w 514350"/>
                <a:gd name="connsiteY2" fmla="*/ 33623 h 141636"/>
                <a:gd name="connsiteX3" fmla="*/ 263366 w 514350"/>
                <a:gd name="connsiteY3" fmla="*/ 49054 h 141636"/>
                <a:gd name="connsiteX4" fmla="*/ 328041 w 514350"/>
                <a:gd name="connsiteY4" fmla="*/ 66675 h 141636"/>
                <a:gd name="connsiteX5" fmla="*/ 360045 w 514350"/>
                <a:gd name="connsiteY5" fmla="*/ 76581 h 141636"/>
                <a:gd name="connsiteX6" fmla="*/ 376047 w 514350"/>
                <a:gd name="connsiteY6" fmla="*/ 81629 h 141636"/>
                <a:gd name="connsiteX7" fmla="*/ 391859 w 514350"/>
                <a:gd name="connsiteY7" fmla="*/ 87154 h 141636"/>
                <a:gd name="connsiteX8" fmla="*/ 454533 w 514350"/>
                <a:gd name="connsiteY8" fmla="*/ 111252 h 141636"/>
                <a:gd name="connsiteX9" fmla="*/ 485013 w 514350"/>
                <a:gd name="connsiteY9" fmla="*/ 125349 h 141636"/>
                <a:gd name="connsiteX10" fmla="*/ 514350 w 514350"/>
                <a:gd name="connsiteY10" fmla="*/ 141637 h 141636"/>
                <a:gd name="connsiteX11" fmla="*/ 388048 w 514350"/>
                <a:gd name="connsiteY11" fmla="*/ 98965 h 141636"/>
                <a:gd name="connsiteX12" fmla="*/ 259366 w 514350"/>
                <a:gd name="connsiteY12" fmla="*/ 64389 h 141636"/>
                <a:gd name="connsiteX13" fmla="*/ 129826 w 514350"/>
                <a:gd name="connsiteY13" fmla="*/ 32290 h 141636"/>
                <a:gd name="connsiteX14" fmla="*/ 0 w 514350"/>
                <a:gd name="connsiteY14" fmla="*/ 0 h 14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4350" h="141636">
                  <a:moveTo>
                    <a:pt x="95" y="95"/>
                  </a:moveTo>
                  <a:cubicBezTo>
                    <a:pt x="44577" y="4858"/>
                    <a:pt x="88678" y="12002"/>
                    <a:pt x="132493" y="20288"/>
                  </a:cubicBezTo>
                  <a:cubicBezTo>
                    <a:pt x="154496" y="24289"/>
                    <a:pt x="176308" y="29051"/>
                    <a:pt x="198120" y="33623"/>
                  </a:cubicBezTo>
                  <a:cubicBezTo>
                    <a:pt x="219932" y="38576"/>
                    <a:pt x="241649" y="43624"/>
                    <a:pt x="263366" y="49054"/>
                  </a:cubicBezTo>
                  <a:cubicBezTo>
                    <a:pt x="284988" y="54578"/>
                    <a:pt x="306514" y="60579"/>
                    <a:pt x="328041" y="66675"/>
                  </a:cubicBezTo>
                  <a:lnTo>
                    <a:pt x="360045" y="76581"/>
                  </a:lnTo>
                  <a:cubicBezTo>
                    <a:pt x="365379" y="78296"/>
                    <a:pt x="370713" y="79820"/>
                    <a:pt x="376047" y="81629"/>
                  </a:cubicBezTo>
                  <a:lnTo>
                    <a:pt x="391859" y="87154"/>
                  </a:lnTo>
                  <a:cubicBezTo>
                    <a:pt x="413099" y="94297"/>
                    <a:pt x="433864" y="102679"/>
                    <a:pt x="454533" y="111252"/>
                  </a:cubicBezTo>
                  <a:lnTo>
                    <a:pt x="485013" y="125349"/>
                  </a:lnTo>
                  <a:cubicBezTo>
                    <a:pt x="494919" y="130683"/>
                    <a:pt x="504730" y="136112"/>
                    <a:pt x="514350" y="141637"/>
                  </a:cubicBezTo>
                  <a:cubicBezTo>
                    <a:pt x="473202" y="124301"/>
                    <a:pt x="430625" y="111538"/>
                    <a:pt x="388048" y="98965"/>
                  </a:cubicBezTo>
                  <a:cubicBezTo>
                    <a:pt x="345376" y="86678"/>
                    <a:pt x="302514" y="75057"/>
                    <a:pt x="259366" y="64389"/>
                  </a:cubicBezTo>
                  <a:cubicBezTo>
                    <a:pt x="216313" y="53340"/>
                    <a:pt x="173069" y="42863"/>
                    <a:pt x="129826" y="32290"/>
                  </a:cubicBezTo>
                  <a:cubicBezTo>
                    <a:pt x="86582" y="21812"/>
                    <a:pt x="43243" y="11239"/>
                    <a:pt x="0" y="0"/>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6" name="Freeform: Shape 25">
              <a:extLst>
                <a:ext uri="{FF2B5EF4-FFF2-40B4-BE49-F238E27FC236}">
                  <a16:creationId xmlns:a16="http://schemas.microsoft.com/office/drawing/2014/main" id="{96A26D69-9EBB-5DB3-30C7-A4C9410309B3}"/>
                </a:ext>
              </a:extLst>
            </p:cNvPr>
            <p:cNvSpPr/>
            <p:nvPr/>
          </p:nvSpPr>
          <p:spPr>
            <a:xfrm flipH="1">
              <a:off x="1374933" y="6057221"/>
              <a:ext cx="378237" cy="164699"/>
            </a:xfrm>
            <a:custGeom>
              <a:avLst/>
              <a:gdLst>
                <a:gd name="connsiteX0" fmla="*/ 95 w 378237"/>
                <a:gd name="connsiteY0" fmla="*/ 164700 h 164699"/>
                <a:gd name="connsiteX1" fmla="*/ 95345 w 378237"/>
                <a:gd name="connsiteY1" fmla="*/ 123266 h 164699"/>
                <a:gd name="connsiteX2" fmla="*/ 142304 w 378237"/>
                <a:gd name="connsiteY2" fmla="*/ 103263 h 164699"/>
                <a:gd name="connsiteX3" fmla="*/ 187452 w 378237"/>
                <a:gd name="connsiteY3" fmla="*/ 78975 h 164699"/>
                <a:gd name="connsiteX4" fmla="*/ 232410 w 378237"/>
                <a:gd name="connsiteY4" fmla="*/ 53543 h 164699"/>
                <a:gd name="connsiteX5" fmla="*/ 278416 w 378237"/>
                <a:gd name="connsiteY5" fmla="*/ 29159 h 164699"/>
                <a:gd name="connsiteX6" fmla="*/ 326708 w 378237"/>
                <a:gd name="connsiteY6" fmla="*/ 8871 h 164699"/>
                <a:gd name="connsiteX7" fmla="*/ 378238 w 378237"/>
                <a:gd name="connsiteY7" fmla="*/ 108 h 164699"/>
                <a:gd name="connsiteX8" fmla="*/ 329565 w 378237"/>
                <a:gd name="connsiteY8" fmla="*/ 16110 h 164699"/>
                <a:gd name="connsiteX9" fmla="*/ 284226 w 378237"/>
                <a:gd name="connsiteY9" fmla="*/ 40018 h 164699"/>
                <a:gd name="connsiteX10" fmla="*/ 239935 w 378237"/>
                <a:gd name="connsiteY10" fmla="*/ 66402 h 164699"/>
                <a:gd name="connsiteX11" fmla="*/ 195167 w 378237"/>
                <a:gd name="connsiteY11" fmla="*/ 92691 h 164699"/>
                <a:gd name="connsiteX12" fmla="*/ 148685 w 378237"/>
                <a:gd name="connsiteY12" fmla="*/ 116694 h 164699"/>
                <a:gd name="connsiteX13" fmla="*/ 99346 w 378237"/>
                <a:gd name="connsiteY13" fmla="*/ 134791 h 164699"/>
                <a:gd name="connsiteX14" fmla="*/ 0 w 378237"/>
                <a:gd name="connsiteY14" fmla="*/ 164604 h 164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237" h="164699">
                  <a:moveTo>
                    <a:pt x="95" y="164700"/>
                  </a:moveTo>
                  <a:cubicBezTo>
                    <a:pt x="31052" y="148984"/>
                    <a:pt x="63151" y="135839"/>
                    <a:pt x="95345" y="123266"/>
                  </a:cubicBezTo>
                  <a:cubicBezTo>
                    <a:pt x="111728" y="116979"/>
                    <a:pt x="127063" y="110884"/>
                    <a:pt x="142304" y="103263"/>
                  </a:cubicBezTo>
                  <a:cubicBezTo>
                    <a:pt x="157448" y="95548"/>
                    <a:pt x="172593" y="87643"/>
                    <a:pt x="187452" y="78975"/>
                  </a:cubicBezTo>
                  <a:lnTo>
                    <a:pt x="232410" y="53543"/>
                  </a:lnTo>
                  <a:cubicBezTo>
                    <a:pt x="247555" y="45256"/>
                    <a:pt x="262700" y="36779"/>
                    <a:pt x="278416" y="29159"/>
                  </a:cubicBezTo>
                  <a:cubicBezTo>
                    <a:pt x="294037" y="21539"/>
                    <a:pt x="310039" y="14300"/>
                    <a:pt x="326708" y="8871"/>
                  </a:cubicBezTo>
                  <a:cubicBezTo>
                    <a:pt x="343376" y="3632"/>
                    <a:pt x="360712" y="-749"/>
                    <a:pt x="378238" y="108"/>
                  </a:cubicBezTo>
                  <a:cubicBezTo>
                    <a:pt x="360998" y="2775"/>
                    <a:pt x="345091" y="8966"/>
                    <a:pt x="329565" y="16110"/>
                  </a:cubicBezTo>
                  <a:cubicBezTo>
                    <a:pt x="314039" y="23063"/>
                    <a:pt x="299180" y="31635"/>
                    <a:pt x="284226" y="40018"/>
                  </a:cubicBezTo>
                  <a:cubicBezTo>
                    <a:pt x="269462" y="48780"/>
                    <a:pt x="254603" y="57448"/>
                    <a:pt x="239935" y="66402"/>
                  </a:cubicBezTo>
                  <a:cubicBezTo>
                    <a:pt x="225171" y="75260"/>
                    <a:pt x="210217" y="84023"/>
                    <a:pt x="195167" y="92691"/>
                  </a:cubicBezTo>
                  <a:cubicBezTo>
                    <a:pt x="180023" y="101168"/>
                    <a:pt x="164497" y="109264"/>
                    <a:pt x="148685" y="116694"/>
                  </a:cubicBezTo>
                  <a:cubicBezTo>
                    <a:pt x="132683" y="123742"/>
                    <a:pt x="115729" y="130029"/>
                    <a:pt x="99346" y="134791"/>
                  </a:cubicBezTo>
                  <a:cubicBezTo>
                    <a:pt x="66389" y="145173"/>
                    <a:pt x="33338" y="154984"/>
                    <a:pt x="0" y="164604"/>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7" name="Freeform: Shape 26">
              <a:extLst>
                <a:ext uri="{FF2B5EF4-FFF2-40B4-BE49-F238E27FC236}">
                  <a16:creationId xmlns:a16="http://schemas.microsoft.com/office/drawing/2014/main" id="{AD4DECCC-982D-5637-39D9-BB941F6E73B4}"/>
                </a:ext>
              </a:extLst>
            </p:cNvPr>
            <p:cNvSpPr/>
            <p:nvPr/>
          </p:nvSpPr>
          <p:spPr>
            <a:xfrm flipH="1">
              <a:off x="1298733" y="5700522"/>
              <a:ext cx="270414" cy="364045"/>
            </a:xfrm>
            <a:custGeom>
              <a:avLst/>
              <a:gdLst>
                <a:gd name="connsiteX0" fmla="*/ 0 w 270414"/>
                <a:gd name="connsiteY0" fmla="*/ 0 h 364045"/>
                <a:gd name="connsiteX1" fmla="*/ 7429 w 270414"/>
                <a:gd name="connsiteY1" fmla="*/ 12192 h 364045"/>
                <a:gd name="connsiteX2" fmla="*/ 16383 w 270414"/>
                <a:gd name="connsiteY2" fmla="*/ 23432 h 364045"/>
                <a:gd name="connsiteX3" fmla="*/ 35719 w 270414"/>
                <a:gd name="connsiteY3" fmla="*/ 44577 h 364045"/>
                <a:gd name="connsiteX4" fmla="*/ 76676 w 270414"/>
                <a:gd name="connsiteY4" fmla="*/ 84677 h 364045"/>
                <a:gd name="connsiteX5" fmla="*/ 119158 w 270414"/>
                <a:gd name="connsiteY5" fmla="*/ 123444 h 364045"/>
                <a:gd name="connsiteX6" fmla="*/ 161163 w 270414"/>
                <a:gd name="connsiteY6" fmla="*/ 163354 h 364045"/>
                <a:gd name="connsiteX7" fmla="*/ 200501 w 270414"/>
                <a:gd name="connsiteY7" fmla="*/ 206311 h 364045"/>
                <a:gd name="connsiteX8" fmla="*/ 218313 w 270414"/>
                <a:gd name="connsiteY8" fmla="*/ 229552 h 364045"/>
                <a:gd name="connsiteX9" fmla="*/ 226695 w 270414"/>
                <a:gd name="connsiteY9" fmla="*/ 241554 h 364045"/>
                <a:gd name="connsiteX10" fmla="*/ 234410 w 270414"/>
                <a:gd name="connsiteY10" fmla="*/ 254032 h 364045"/>
                <a:gd name="connsiteX11" fmla="*/ 270415 w 270414"/>
                <a:gd name="connsiteY11" fmla="*/ 364046 h 364045"/>
                <a:gd name="connsiteX12" fmla="*/ 223933 w 270414"/>
                <a:gd name="connsiteY12" fmla="*/ 260794 h 364045"/>
                <a:gd name="connsiteX13" fmla="*/ 149828 w 270414"/>
                <a:gd name="connsiteY13" fmla="*/ 174689 h 364045"/>
                <a:gd name="connsiteX14" fmla="*/ 67913 w 270414"/>
                <a:gd name="connsiteY14" fmla="*/ 93631 h 364045"/>
                <a:gd name="connsiteX15" fmla="*/ 29813 w 270414"/>
                <a:gd name="connsiteY15" fmla="*/ 49816 h 364045"/>
                <a:gd name="connsiteX16" fmla="*/ 12859 w 270414"/>
                <a:gd name="connsiteY16" fmla="*/ 26194 h 364045"/>
                <a:gd name="connsiteX17" fmla="*/ 0 w 270414"/>
                <a:gd name="connsiteY17" fmla="*/ 191 h 36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0414" h="364045">
                  <a:moveTo>
                    <a:pt x="0" y="0"/>
                  </a:moveTo>
                  <a:cubicBezTo>
                    <a:pt x="1810" y="4477"/>
                    <a:pt x="4572" y="8382"/>
                    <a:pt x="7429" y="12192"/>
                  </a:cubicBezTo>
                  <a:cubicBezTo>
                    <a:pt x="10192" y="16097"/>
                    <a:pt x="13240" y="19717"/>
                    <a:pt x="16383" y="23432"/>
                  </a:cubicBezTo>
                  <a:cubicBezTo>
                    <a:pt x="22574" y="30671"/>
                    <a:pt x="29051" y="37719"/>
                    <a:pt x="35719" y="44577"/>
                  </a:cubicBezTo>
                  <a:cubicBezTo>
                    <a:pt x="48958" y="58388"/>
                    <a:pt x="62770" y="71533"/>
                    <a:pt x="76676" y="84677"/>
                  </a:cubicBezTo>
                  <a:lnTo>
                    <a:pt x="119158" y="123444"/>
                  </a:lnTo>
                  <a:cubicBezTo>
                    <a:pt x="133350" y="136493"/>
                    <a:pt x="147447" y="149638"/>
                    <a:pt x="161163" y="163354"/>
                  </a:cubicBezTo>
                  <a:cubicBezTo>
                    <a:pt x="174784" y="177070"/>
                    <a:pt x="188023" y="191357"/>
                    <a:pt x="200501" y="206311"/>
                  </a:cubicBezTo>
                  <a:cubicBezTo>
                    <a:pt x="206597" y="213932"/>
                    <a:pt x="212788" y="221456"/>
                    <a:pt x="218313" y="229552"/>
                  </a:cubicBezTo>
                  <a:cubicBezTo>
                    <a:pt x="221075" y="233553"/>
                    <a:pt x="224123" y="237363"/>
                    <a:pt x="226695" y="241554"/>
                  </a:cubicBezTo>
                  <a:lnTo>
                    <a:pt x="234410" y="254032"/>
                  </a:lnTo>
                  <a:cubicBezTo>
                    <a:pt x="254889" y="287274"/>
                    <a:pt x="268414" y="325469"/>
                    <a:pt x="270415" y="364046"/>
                  </a:cubicBezTo>
                  <a:cubicBezTo>
                    <a:pt x="261747" y="326422"/>
                    <a:pt x="245650" y="291751"/>
                    <a:pt x="223933" y="260794"/>
                  </a:cubicBezTo>
                  <a:cubicBezTo>
                    <a:pt x="202311" y="229838"/>
                    <a:pt x="176879" y="201454"/>
                    <a:pt x="149828" y="174689"/>
                  </a:cubicBezTo>
                  <a:cubicBezTo>
                    <a:pt x="123063" y="147542"/>
                    <a:pt x="94583" y="121729"/>
                    <a:pt x="67913" y="93631"/>
                  </a:cubicBezTo>
                  <a:cubicBezTo>
                    <a:pt x="54578" y="79629"/>
                    <a:pt x="41815" y="65056"/>
                    <a:pt x="29813" y="49816"/>
                  </a:cubicBezTo>
                  <a:cubicBezTo>
                    <a:pt x="23908" y="42100"/>
                    <a:pt x="18097" y="34385"/>
                    <a:pt x="12859" y="26194"/>
                  </a:cubicBezTo>
                  <a:cubicBezTo>
                    <a:pt x="7715" y="18002"/>
                    <a:pt x="2381" y="9620"/>
                    <a:pt x="0" y="191"/>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8" name="Freeform: Shape 27">
              <a:extLst>
                <a:ext uri="{FF2B5EF4-FFF2-40B4-BE49-F238E27FC236}">
                  <a16:creationId xmlns:a16="http://schemas.microsoft.com/office/drawing/2014/main" id="{1072AB26-BF87-779E-8D9F-B740AE9FFAA0}"/>
                </a:ext>
              </a:extLst>
            </p:cNvPr>
            <p:cNvSpPr/>
            <p:nvPr/>
          </p:nvSpPr>
          <p:spPr>
            <a:xfrm flipH="1">
              <a:off x="1096517" y="6164345"/>
              <a:ext cx="386143" cy="91897"/>
            </a:xfrm>
            <a:custGeom>
              <a:avLst/>
              <a:gdLst>
                <a:gd name="connsiteX0" fmla="*/ 386048 w 386143"/>
                <a:gd name="connsiteY0" fmla="*/ 27953 h 91897"/>
                <a:gd name="connsiteX1" fmla="*/ 287750 w 386143"/>
                <a:gd name="connsiteY1" fmla="*/ 12713 h 91897"/>
                <a:gd name="connsiteX2" fmla="*/ 238982 w 386143"/>
                <a:gd name="connsiteY2" fmla="*/ 17856 h 91897"/>
                <a:gd name="connsiteX3" fmla="*/ 191834 w 386143"/>
                <a:gd name="connsiteY3" fmla="*/ 31953 h 91897"/>
                <a:gd name="connsiteX4" fmla="*/ 99346 w 386143"/>
                <a:gd name="connsiteY4" fmla="*/ 71292 h 91897"/>
                <a:gd name="connsiteX5" fmla="*/ 50959 w 386143"/>
                <a:gd name="connsiteY5" fmla="*/ 87960 h 91897"/>
                <a:gd name="connsiteX6" fmla="*/ 0 w 386143"/>
                <a:gd name="connsiteY6" fmla="*/ 89294 h 91897"/>
                <a:gd name="connsiteX7" fmla="*/ 48768 w 386143"/>
                <a:gd name="connsiteY7" fmla="*/ 80531 h 91897"/>
                <a:gd name="connsiteX8" fmla="*/ 94297 w 386143"/>
                <a:gd name="connsiteY8" fmla="*/ 60052 h 91897"/>
                <a:gd name="connsiteX9" fmla="*/ 139446 w 386143"/>
                <a:gd name="connsiteY9" fmla="*/ 37383 h 91897"/>
                <a:gd name="connsiteX10" fmla="*/ 186404 w 386143"/>
                <a:gd name="connsiteY10" fmla="*/ 17094 h 91897"/>
                <a:gd name="connsiteX11" fmla="*/ 236315 w 386143"/>
                <a:gd name="connsiteY11" fmla="*/ 3188 h 91897"/>
                <a:gd name="connsiteX12" fmla="*/ 288131 w 386143"/>
                <a:gd name="connsiteY12" fmla="*/ 426 h 91897"/>
                <a:gd name="connsiteX13" fmla="*/ 386143 w 386143"/>
                <a:gd name="connsiteY13" fmla="*/ 28048 h 9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6143" h="91897">
                  <a:moveTo>
                    <a:pt x="386048" y="27953"/>
                  </a:moveTo>
                  <a:cubicBezTo>
                    <a:pt x="353949" y="17571"/>
                    <a:pt x="320611" y="12427"/>
                    <a:pt x="287750" y="12713"/>
                  </a:cubicBezTo>
                  <a:cubicBezTo>
                    <a:pt x="271272" y="13094"/>
                    <a:pt x="254984" y="14523"/>
                    <a:pt x="238982" y="17856"/>
                  </a:cubicBezTo>
                  <a:cubicBezTo>
                    <a:pt x="223075" y="21095"/>
                    <a:pt x="207359" y="26143"/>
                    <a:pt x="191834" y="31953"/>
                  </a:cubicBezTo>
                  <a:cubicBezTo>
                    <a:pt x="160782" y="43384"/>
                    <a:pt x="130683" y="58338"/>
                    <a:pt x="99346" y="71292"/>
                  </a:cubicBezTo>
                  <a:cubicBezTo>
                    <a:pt x="83725" y="77864"/>
                    <a:pt x="67627" y="83865"/>
                    <a:pt x="50959" y="87960"/>
                  </a:cubicBezTo>
                  <a:cubicBezTo>
                    <a:pt x="34290" y="91770"/>
                    <a:pt x="16478" y="93866"/>
                    <a:pt x="0" y="89294"/>
                  </a:cubicBezTo>
                  <a:cubicBezTo>
                    <a:pt x="16954" y="90342"/>
                    <a:pt x="33242" y="86246"/>
                    <a:pt x="48768" y="80531"/>
                  </a:cubicBezTo>
                  <a:cubicBezTo>
                    <a:pt x="64294" y="74911"/>
                    <a:pt x="79248" y="67482"/>
                    <a:pt x="94297" y="60052"/>
                  </a:cubicBezTo>
                  <a:cubicBezTo>
                    <a:pt x="109252" y="52432"/>
                    <a:pt x="124301" y="44907"/>
                    <a:pt x="139446" y="37383"/>
                  </a:cubicBezTo>
                  <a:cubicBezTo>
                    <a:pt x="154781" y="30144"/>
                    <a:pt x="170307" y="23095"/>
                    <a:pt x="186404" y="17094"/>
                  </a:cubicBezTo>
                  <a:cubicBezTo>
                    <a:pt x="202597" y="11475"/>
                    <a:pt x="219075" y="6141"/>
                    <a:pt x="236315" y="3188"/>
                  </a:cubicBezTo>
                  <a:cubicBezTo>
                    <a:pt x="253460" y="521"/>
                    <a:pt x="270891" y="-717"/>
                    <a:pt x="288131" y="426"/>
                  </a:cubicBezTo>
                  <a:cubicBezTo>
                    <a:pt x="322517" y="2426"/>
                    <a:pt x="356521" y="11570"/>
                    <a:pt x="386143" y="28048"/>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29" name="Freeform: Shape 28">
              <a:extLst>
                <a:ext uri="{FF2B5EF4-FFF2-40B4-BE49-F238E27FC236}">
                  <a16:creationId xmlns:a16="http://schemas.microsoft.com/office/drawing/2014/main" id="{59EC496D-921F-AF0C-2539-892BA6AD2436}"/>
                </a:ext>
              </a:extLst>
            </p:cNvPr>
            <p:cNvSpPr/>
            <p:nvPr/>
          </p:nvSpPr>
          <p:spPr>
            <a:xfrm flipH="1">
              <a:off x="1083755" y="5729187"/>
              <a:ext cx="158495" cy="468540"/>
            </a:xfrm>
            <a:custGeom>
              <a:avLst/>
              <a:gdLst>
                <a:gd name="connsiteX0" fmla="*/ 95 w 158495"/>
                <a:gd name="connsiteY0" fmla="*/ 767 h 468540"/>
                <a:gd name="connsiteX1" fmla="*/ 15716 w 158495"/>
                <a:gd name="connsiteY1" fmla="*/ 3244 h 468540"/>
                <a:gd name="connsiteX2" fmla="*/ 19145 w 158495"/>
                <a:gd name="connsiteY2" fmla="*/ 5435 h 468540"/>
                <a:gd name="connsiteX3" fmla="*/ 22384 w 158495"/>
                <a:gd name="connsiteY3" fmla="*/ 7911 h 468540"/>
                <a:gd name="connsiteX4" fmla="*/ 28099 w 158495"/>
                <a:gd name="connsiteY4" fmla="*/ 13721 h 468540"/>
                <a:gd name="connsiteX5" fmla="*/ 45244 w 158495"/>
                <a:gd name="connsiteY5" fmla="*/ 41249 h 468540"/>
                <a:gd name="connsiteX6" fmla="*/ 65818 w 158495"/>
                <a:gd name="connsiteY6" fmla="*/ 102209 h 468540"/>
                <a:gd name="connsiteX7" fmla="*/ 88773 w 158495"/>
                <a:gd name="connsiteY7" fmla="*/ 227463 h 468540"/>
                <a:gd name="connsiteX8" fmla="*/ 113062 w 158495"/>
                <a:gd name="connsiteY8" fmla="*/ 351002 h 468540"/>
                <a:gd name="connsiteX9" fmla="*/ 158496 w 158495"/>
                <a:gd name="connsiteY9" fmla="*/ 468540 h 468540"/>
                <a:gd name="connsiteX10" fmla="*/ 101156 w 158495"/>
                <a:gd name="connsiteY10" fmla="*/ 354621 h 468540"/>
                <a:gd name="connsiteX11" fmla="*/ 84392 w 158495"/>
                <a:gd name="connsiteY11" fmla="*/ 292709 h 468540"/>
                <a:gd name="connsiteX12" fmla="*/ 73057 w 158495"/>
                <a:gd name="connsiteY12" fmla="*/ 229939 h 468540"/>
                <a:gd name="connsiteX13" fmla="*/ 63913 w 158495"/>
                <a:gd name="connsiteY13" fmla="*/ 167169 h 468540"/>
                <a:gd name="connsiteX14" fmla="*/ 53816 w 158495"/>
                <a:gd name="connsiteY14" fmla="*/ 104876 h 468540"/>
                <a:gd name="connsiteX15" fmla="*/ 50768 w 158495"/>
                <a:gd name="connsiteY15" fmla="*/ 89445 h 468540"/>
                <a:gd name="connsiteX16" fmla="*/ 47149 w 158495"/>
                <a:gd name="connsiteY16" fmla="*/ 74205 h 468540"/>
                <a:gd name="connsiteX17" fmla="*/ 38195 w 158495"/>
                <a:gd name="connsiteY17" fmla="*/ 44297 h 468540"/>
                <a:gd name="connsiteX18" fmla="*/ 24670 w 158495"/>
                <a:gd name="connsiteY18" fmla="*/ 16484 h 468540"/>
                <a:gd name="connsiteX19" fmla="*/ 20003 w 158495"/>
                <a:gd name="connsiteY19" fmla="*/ 10388 h 468540"/>
                <a:gd name="connsiteX20" fmla="*/ 14383 w 158495"/>
                <a:gd name="connsiteY20" fmla="*/ 5244 h 468540"/>
                <a:gd name="connsiteX21" fmla="*/ 0 w 158495"/>
                <a:gd name="connsiteY21" fmla="*/ 767 h 46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495" h="468540">
                  <a:moveTo>
                    <a:pt x="95" y="767"/>
                  </a:moveTo>
                  <a:cubicBezTo>
                    <a:pt x="5239" y="-1042"/>
                    <a:pt x="11049" y="577"/>
                    <a:pt x="15716" y="3244"/>
                  </a:cubicBezTo>
                  <a:cubicBezTo>
                    <a:pt x="16954" y="3816"/>
                    <a:pt x="18098" y="4578"/>
                    <a:pt x="19145" y="5435"/>
                  </a:cubicBezTo>
                  <a:cubicBezTo>
                    <a:pt x="20193" y="6292"/>
                    <a:pt x="21336" y="7054"/>
                    <a:pt x="22384" y="7911"/>
                  </a:cubicBezTo>
                  <a:cubicBezTo>
                    <a:pt x="24289" y="9816"/>
                    <a:pt x="26384" y="11626"/>
                    <a:pt x="28099" y="13721"/>
                  </a:cubicBezTo>
                  <a:cubicBezTo>
                    <a:pt x="35433" y="21913"/>
                    <a:pt x="40481" y="31629"/>
                    <a:pt x="45244" y="41249"/>
                  </a:cubicBezTo>
                  <a:cubicBezTo>
                    <a:pt x="54292" y="60870"/>
                    <a:pt x="60865" y="81444"/>
                    <a:pt x="65818" y="102209"/>
                  </a:cubicBezTo>
                  <a:cubicBezTo>
                    <a:pt x="76105" y="143643"/>
                    <a:pt x="82106" y="185838"/>
                    <a:pt x="88773" y="227463"/>
                  </a:cubicBezTo>
                  <a:cubicBezTo>
                    <a:pt x="94964" y="269182"/>
                    <a:pt x="102203" y="310521"/>
                    <a:pt x="113062" y="351002"/>
                  </a:cubicBezTo>
                  <a:cubicBezTo>
                    <a:pt x="124111" y="391388"/>
                    <a:pt x="139446" y="430631"/>
                    <a:pt x="158496" y="468540"/>
                  </a:cubicBezTo>
                  <a:cubicBezTo>
                    <a:pt x="133731" y="434060"/>
                    <a:pt x="114586" y="395293"/>
                    <a:pt x="101156" y="354621"/>
                  </a:cubicBezTo>
                  <a:cubicBezTo>
                    <a:pt x="94298" y="334333"/>
                    <a:pt x="89154" y="313569"/>
                    <a:pt x="84392" y="292709"/>
                  </a:cubicBezTo>
                  <a:cubicBezTo>
                    <a:pt x="80010" y="271849"/>
                    <a:pt x="76295" y="250799"/>
                    <a:pt x="73057" y="229939"/>
                  </a:cubicBezTo>
                  <a:lnTo>
                    <a:pt x="63913" y="167169"/>
                  </a:lnTo>
                  <a:cubicBezTo>
                    <a:pt x="61055" y="146310"/>
                    <a:pt x="57531" y="125545"/>
                    <a:pt x="53816" y="104876"/>
                  </a:cubicBezTo>
                  <a:lnTo>
                    <a:pt x="50768" y="89445"/>
                  </a:lnTo>
                  <a:lnTo>
                    <a:pt x="47149" y="74205"/>
                  </a:lnTo>
                  <a:cubicBezTo>
                    <a:pt x="44672" y="64109"/>
                    <a:pt x="41720" y="54012"/>
                    <a:pt x="38195" y="44297"/>
                  </a:cubicBezTo>
                  <a:cubicBezTo>
                    <a:pt x="34576" y="34581"/>
                    <a:pt x="30575" y="24961"/>
                    <a:pt x="24670" y="16484"/>
                  </a:cubicBezTo>
                  <a:cubicBezTo>
                    <a:pt x="23336" y="14293"/>
                    <a:pt x="21527" y="12483"/>
                    <a:pt x="20003" y="10388"/>
                  </a:cubicBezTo>
                  <a:cubicBezTo>
                    <a:pt x="18193" y="8673"/>
                    <a:pt x="16478" y="6578"/>
                    <a:pt x="14383" y="5244"/>
                  </a:cubicBezTo>
                  <a:cubicBezTo>
                    <a:pt x="10382" y="2196"/>
                    <a:pt x="5334" y="-185"/>
                    <a:pt x="0" y="767"/>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0" name="Freeform: Shape 29">
              <a:extLst>
                <a:ext uri="{FF2B5EF4-FFF2-40B4-BE49-F238E27FC236}">
                  <a16:creationId xmlns:a16="http://schemas.microsoft.com/office/drawing/2014/main" id="{7CB44440-A19B-DF13-1282-EDB5BE708C52}"/>
                </a:ext>
              </a:extLst>
            </p:cNvPr>
            <p:cNvSpPr/>
            <p:nvPr/>
          </p:nvSpPr>
          <p:spPr>
            <a:xfrm flipH="1">
              <a:off x="962787" y="6357331"/>
              <a:ext cx="357568" cy="47184"/>
            </a:xfrm>
            <a:custGeom>
              <a:avLst/>
              <a:gdLst>
                <a:gd name="connsiteX0" fmla="*/ 0 w 357568"/>
                <a:gd name="connsiteY0" fmla="*/ 47089 h 47184"/>
                <a:gd name="connsiteX1" fmla="*/ 86868 w 357568"/>
                <a:gd name="connsiteY1" fmla="*/ 17180 h 47184"/>
                <a:gd name="connsiteX2" fmla="*/ 177832 w 357568"/>
                <a:gd name="connsiteY2" fmla="*/ 1655 h 47184"/>
                <a:gd name="connsiteX3" fmla="*/ 270415 w 357568"/>
                <a:gd name="connsiteY3" fmla="*/ 3750 h 47184"/>
                <a:gd name="connsiteX4" fmla="*/ 357569 w 357568"/>
                <a:gd name="connsiteY4" fmla="*/ 33563 h 47184"/>
                <a:gd name="connsiteX5" fmla="*/ 269081 w 357568"/>
                <a:gd name="connsiteY5" fmla="*/ 16133 h 47184"/>
                <a:gd name="connsiteX6" fmla="*/ 224123 w 357568"/>
                <a:gd name="connsiteY6" fmla="*/ 15180 h 47184"/>
                <a:gd name="connsiteX7" fmla="*/ 179165 w 357568"/>
                <a:gd name="connsiteY7" fmla="*/ 17561 h 47184"/>
                <a:gd name="connsiteX8" fmla="*/ 134303 w 357568"/>
                <a:gd name="connsiteY8" fmla="*/ 22514 h 47184"/>
                <a:gd name="connsiteX9" fmla="*/ 89535 w 357568"/>
                <a:gd name="connsiteY9" fmla="*/ 29372 h 47184"/>
                <a:gd name="connsiteX10" fmla="*/ 95 w 357568"/>
                <a:gd name="connsiteY10" fmla="*/ 47184 h 4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7568" h="47184">
                  <a:moveTo>
                    <a:pt x="0" y="47089"/>
                  </a:moveTo>
                  <a:cubicBezTo>
                    <a:pt x="27813" y="34230"/>
                    <a:pt x="57150" y="24801"/>
                    <a:pt x="86868" y="17180"/>
                  </a:cubicBezTo>
                  <a:cubicBezTo>
                    <a:pt x="116681" y="9656"/>
                    <a:pt x="147066" y="4322"/>
                    <a:pt x="177832" y="1655"/>
                  </a:cubicBezTo>
                  <a:cubicBezTo>
                    <a:pt x="208597" y="-822"/>
                    <a:pt x="239744" y="-822"/>
                    <a:pt x="270415" y="3750"/>
                  </a:cubicBezTo>
                  <a:cubicBezTo>
                    <a:pt x="300990" y="8132"/>
                    <a:pt x="331470" y="17371"/>
                    <a:pt x="357569" y="33563"/>
                  </a:cubicBezTo>
                  <a:cubicBezTo>
                    <a:pt x="328613" y="23372"/>
                    <a:pt x="298990" y="18133"/>
                    <a:pt x="269081" y="16133"/>
                  </a:cubicBezTo>
                  <a:cubicBezTo>
                    <a:pt x="254127" y="15180"/>
                    <a:pt x="239173" y="14704"/>
                    <a:pt x="224123" y="15180"/>
                  </a:cubicBezTo>
                  <a:cubicBezTo>
                    <a:pt x="209169" y="15371"/>
                    <a:pt x="194120" y="16133"/>
                    <a:pt x="179165" y="17561"/>
                  </a:cubicBezTo>
                  <a:cubicBezTo>
                    <a:pt x="164211" y="18609"/>
                    <a:pt x="149162" y="20419"/>
                    <a:pt x="134303" y="22514"/>
                  </a:cubicBezTo>
                  <a:cubicBezTo>
                    <a:pt x="119348" y="24419"/>
                    <a:pt x="104394" y="26896"/>
                    <a:pt x="89535" y="29372"/>
                  </a:cubicBezTo>
                  <a:cubicBezTo>
                    <a:pt x="59722" y="34611"/>
                    <a:pt x="29908" y="40517"/>
                    <a:pt x="95" y="47184"/>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1" name="Freeform: Shape 30">
              <a:extLst>
                <a:ext uri="{FF2B5EF4-FFF2-40B4-BE49-F238E27FC236}">
                  <a16:creationId xmlns:a16="http://schemas.microsoft.com/office/drawing/2014/main" id="{91993007-4FE0-B362-96BC-F1C7EE1C21F5}"/>
                </a:ext>
              </a:extLst>
            </p:cNvPr>
            <p:cNvSpPr/>
            <p:nvPr/>
          </p:nvSpPr>
          <p:spPr>
            <a:xfrm flipH="1">
              <a:off x="913828" y="5873020"/>
              <a:ext cx="88879" cy="500919"/>
            </a:xfrm>
            <a:custGeom>
              <a:avLst/>
              <a:gdLst>
                <a:gd name="connsiteX0" fmla="*/ 33254 w 88879"/>
                <a:gd name="connsiteY0" fmla="*/ 500824 h 500919"/>
                <a:gd name="connsiteX1" fmla="*/ 22776 w 88879"/>
                <a:gd name="connsiteY1" fmla="*/ 470249 h 500919"/>
                <a:gd name="connsiteX2" fmla="*/ 14394 w 88879"/>
                <a:gd name="connsiteY2" fmla="*/ 439007 h 500919"/>
                <a:gd name="connsiteX3" fmla="*/ 2774 w 88879"/>
                <a:gd name="connsiteY3" fmla="*/ 375190 h 500919"/>
                <a:gd name="connsiteX4" fmla="*/ 1154 w 88879"/>
                <a:gd name="connsiteY4" fmla="*/ 309563 h 500919"/>
                <a:gd name="connsiteX5" fmla="*/ 7441 w 88879"/>
                <a:gd name="connsiteY5" fmla="*/ 277082 h 500919"/>
                <a:gd name="connsiteX6" fmla="*/ 16490 w 88879"/>
                <a:gd name="connsiteY6" fmla="*/ 245650 h 500919"/>
                <a:gd name="connsiteX7" fmla="*/ 39731 w 88879"/>
                <a:gd name="connsiteY7" fmla="*/ 185356 h 500919"/>
                <a:gd name="connsiteX8" fmla="*/ 50303 w 88879"/>
                <a:gd name="connsiteY8" fmla="*/ 155638 h 500919"/>
                <a:gd name="connsiteX9" fmla="*/ 54304 w 88879"/>
                <a:gd name="connsiteY9" fmla="*/ 140589 h 500919"/>
                <a:gd name="connsiteX10" fmla="*/ 57923 w 88879"/>
                <a:gd name="connsiteY10" fmla="*/ 124968 h 500919"/>
                <a:gd name="connsiteX11" fmla="*/ 88880 w 88879"/>
                <a:gd name="connsiteY11" fmla="*/ 0 h 500919"/>
                <a:gd name="connsiteX12" fmla="*/ 70115 w 88879"/>
                <a:gd name="connsiteY12" fmla="*/ 127445 h 500919"/>
                <a:gd name="connsiteX13" fmla="*/ 67448 w 88879"/>
                <a:gd name="connsiteY13" fmla="*/ 143351 h 500919"/>
                <a:gd name="connsiteX14" fmla="*/ 63734 w 88879"/>
                <a:gd name="connsiteY14" fmla="*/ 159448 h 500919"/>
                <a:gd name="connsiteX15" fmla="*/ 53828 w 88879"/>
                <a:gd name="connsiteY15" fmla="*/ 190690 h 500919"/>
                <a:gd name="connsiteX16" fmla="*/ 31634 w 88879"/>
                <a:gd name="connsiteY16" fmla="*/ 250698 h 500919"/>
                <a:gd name="connsiteX17" fmla="*/ 22586 w 88879"/>
                <a:gd name="connsiteY17" fmla="*/ 280988 h 500919"/>
                <a:gd name="connsiteX18" fmla="*/ 16204 w 88879"/>
                <a:gd name="connsiteY18" fmla="*/ 311468 h 500919"/>
                <a:gd name="connsiteX19" fmla="*/ 15251 w 88879"/>
                <a:gd name="connsiteY19" fmla="*/ 374237 h 500919"/>
                <a:gd name="connsiteX20" fmla="*/ 22205 w 88879"/>
                <a:gd name="connsiteY20" fmla="*/ 437674 h 500919"/>
                <a:gd name="connsiteX21" fmla="*/ 27253 w 88879"/>
                <a:gd name="connsiteY21" fmla="*/ 469392 h 500919"/>
                <a:gd name="connsiteX22" fmla="*/ 30110 w 88879"/>
                <a:gd name="connsiteY22" fmla="*/ 485204 h 500919"/>
                <a:gd name="connsiteX23" fmla="*/ 33444 w 88879"/>
                <a:gd name="connsiteY23" fmla="*/ 500920 h 50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8879" h="500919">
                  <a:moveTo>
                    <a:pt x="33254" y="500824"/>
                  </a:moveTo>
                  <a:cubicBezTo>
                    <a:pt x="28967" y="490919"/>
                    <a:pt x="25824" y="480631"/>
                    <a:pt x="22776" y="470249"/>
                  </a:cubicBezTo>
                  <a:cubicBezTo>
                    <a:pt x="19633" y="459962"/>
                    <a:pt x="17061" y="449485"/>
                    <a:pt x="14394" y="439007"/>
                  </a:cubicBezTo>
                  <a:cubicBezTo>
                    <a:pt x="9441" y="418052"/>
                    <a:pt x="5345" y="396812"/>
                    <a:pt x="2774" y="375190"/>
                  </a:cubicBezTo>
                  <a:cubicBezTo>
                    <a:pt x="107" y="353663"/>
                    <a:pt x="-1036" y="331756"/>
                    <a:pt x="1154" y="309563"/>
                  </a:cubicBezTo>
                  <a:cubicBezTo>
                    <a:pt x="2488" y="298228"/>
                    <a:pt x="4774" y="287655"/>
                    <a:pt x="7441" y="277082"/>
                  </a:cubicBezTo>
                  <a:cubicBezTo>
                    <a:pt x="10013" y="266510"/>
                    <a:pt x="13061" y="256032"/>
                    <a:pt x="16490" y="245650"/>
                  </a:cubicBezTo>
                  <a:cubicBezTo>
                    <a:pt x="23443" y="224980"/>
                    <a:pt x="31920" y="205073"/>
                    <a:pt x="39731" y="185356"/>
                  </a:cubicBezTo>
                  <a:cubicBezTo>
                    <a:pt x="43636" y="175546"/>
                    <a:pt x="47255" y="165640"/>
                    <a:pt x="50303" y="155638"/>
                  </a:cubicBezTo>
                  <a:cubicBezTo>
                    <a:pt x="51828" y="150686"/>
                    <a:pt x="53066" y="145637"/>
                    <a:pt x="54304" y="140589"/>
                  </a:cubicBezTo>
                  <a:lnTo>
                    <a:pt x="57923" y="124968"/>
                  </a:lnTo>
                  <a:cubicBezTo>
                    <a:pt x="67353" y="83153"/>
                    <a:pt x="77354" y="41434"/>
                    <a:pt x="88880" y="0"/>
                  </a:cubicBezTo>
                  <a:cubicBezTo>
                    <a:pt x="83831" y="42672"/>
                    <a:pt x="77259" y="85154"/>
                    <a:pt x="70115" y="127445"/>
                  </a:cubicBezTo>
                  <a:lnTo>
                    <a:pt x="67448" y="143351"/>
                  </a:lnTo>
                  <a:cubicBezTo>
                    <a:pt x="66401" y="148780"/>
                    <a:pt x="65162" y="154114"/>
                    <a:pt x="63734" y="159448"/>
                  </a:cubicBezTo>
                  <a:cubicBezTo>
                    <a:pt x="60971" y="170117"/>
                    <a:pt x="57447" y="180499"/>
                    <a:pt x="53828" y="190690"/>
                  </a:cubicBezTo>
                  <a:cubicBezTo>
                    <a:pt x="46303" y="211074"/>
                    <a:pt x="38111" y="230600"/>
                    <a:pt x="31634" y="250698"/>
                  </a:cubicBezTo>
                  <a:cubicBezTo>
                    <a:pt x="28301" y="260699"/>
                    <a:pt x="25157" y="270701"/>
                    <a:pt x="22586" y="280988"/>
                  </a:cubicBezTo>
                  <a:cubicBezTo>
                    <a:pt x="19824" y="291179"/>
                    <a:pt x="17728" y="301562"/>
                    <a:pt x="16204" y="311468"/>
                  </a:cubicBezTo>
                  <a:cubicBezTo>
                    <a:pt x="13346" y="331851"/>
                    <a:pt x="14013" y="353092"/>
                    <a:pt x="15251" y="374237"/>
                  </a:cubicBezTo>
                  <a:cubicBezTo>
                    <a:pt x="16680" y="395383"/>
                    <a:pt x="19061" y="416528"/>
                    <a:pt x="22205" y="437674"/>
                  </a:cubicBezTo>
                  <a:cubicBezTo>
                    <a:pt x="23729" y="448246"/>
                    <a:pt x="25443" y="458819"/>
                    <a:pt x="27253" y="469392"/>
                  </a:cubicBezTo>
                  <a:cubicBezTo>
                    <a:pt x="28110" y="474631"/>
                    <a:pt x="29063" y="479965"/>
                    <a:pt x="30110" y="485204"/>
                  </a:cubicBezTo>
                  <a:cubicBezTo>
                    <a:pt x="31158" y="490442"/>
                    <a:pt x="32015" y="495776"/>
                    <a:pt x="33444" y="500920"/>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2" name="Freeform: Shape 31">
              <a:extLst>
                <a:ext uri="{FF2B5EF4-FFF2-40B4-BE49-F238E27FC236}">
                  <a16:creationId xmlns:a16="http://schemas.microsoft.com/office/drawing/2014/main" id="{C914E140-3E98-E1B2-4E62-31B6E25B93BE}"/>
                </a:ext>
              </a:extLst>
            </p:cNvPr>
            <p:cNvSpPr/>
            <p:nvPr/>
          </p:nvSpPr>
          <p:spPr>
            <a:xfrm flipH="1">
              <a:off x="815150" y="6583187"/>
              <a:ext cx="451389" cy="194803"/>
            </a:xfrm>
            <a:custGeom>
              <a:avLst/>
              <a:gdLst>
                <a:gd name="connsiteX0" fmla="*/ 0 w 451389"/>
                <a:gd name="connsiteY0" fmla="*/ 14114 h 194803"/>
                <a:gd name="connsiteX1" fmla="*/ 61341 w 451389"/>
                <a:gd name="connsiteY1" fmla="*/ 17 h 194803"/>
                <a:gd name="connsiteX2" fmla="*/ 93250 w 451389"/>
                <a:gd name="connsiteY2" fmla="*/ 3827 h 194803"/>
                <a:gd name="connsiteX3" fmla="*/ 108871 w 451389"/>
                <a:gd name="connsiteY3" fmla="*/ 7827 h 194803"/>
                <a:gd name="connsiteX4" fmla="*/ 124111 w 451389"/>
                <a:gd name="connsiteY4" fmla="*/ 12875 h 194803"/>
                <a:gd name="connsiteX5" fmla="*/ 183261 w 451389"/>
                <a:gd name="connsiteY5" fmla="*/ 32687 h 194803"/>
                <a:gd name="connsiteX6" fmla="*/ 242697 w 451389"/>
                <a:gd name="connsiteY6" fmla="*/ 55167 h 194803"/>
                <a:gd name="connsiteX7" fmla="*/ 352520 w 451389"/>
                <a:gd name="connsiteY7" fmla="*/ 117174 h 194803"/>
                <a:gd name="connsiteX8" fmla="*/ 404241 w 451389"/>
                <a:gd name="connsiteY8" fmla="*/ 153084 h 194803"/>
                <a:gd name="connsiteX9" fmla="*/ 428816 w 451389"/>
                <a:gd name="connsiteY9" fmla="*/ 172800 h 194803"/>
                <a:gd name="connsiteX10" fmla="*/ 451390 w 451389"/>
                <a:gd name="connsiteY10" fmla="*/ 194803 h 194803"/>
                <a:gd name="connsiteX11" fmla="*/ 426149 w 451389"/>
                <a:gd name="connsiteY11" fmla="*/ 176325 h 194803"/>
                <a:gd name="connsiteX12" fmla="*/ 399764 w 451389"/>
                <a:gd name="connsiteY12" fmla="*/ 159560 h 194803"/>
                <a:gd name="connsiteX13" fmla="*/ 345948 w 451389"/>
                <a:gd name="connsiteY13" fmla="*/ 127842 h 194803"/>
                <a:gd name="connsiteX14" fmla="*/ 291275 w 451389"/>
                <a:gd name="connsiteY14" fmla="*/ 97743 h 194803"/>
                <a:gd name="connsiteX15" fmla="*/ 235839 w 451389"/>
                <a:gd name="connsiteY15" fmla="*/ 69644 h 194803"/>
                <a:gd name="connsiteX16" fmla="*/ 178403 w 451389"/>
                <a:gd name="connsiteY16" fmla="*/ 46975 h 194803"/>
                <a:gd name="connsiteX17" fmla="*/ 119539 w 451389"/>
                <a:gd name="connsiteY17" fmla="*/ 24401 h 194803"/>
                <a:gd name="connsiteX18" fmla="*/ 60865 w 451389"/>
                <a:gd name="connsiteY18" fmla="*/ 7827 h 194803"/>
                <a:gd name="connsiteX19" fmla="*/ 0 w 451389"/>
                <a:gd name="connsiteY19" fmla="*/ 14209 h 194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1389" h="194803">
                  <a:moveTo>
                    <a:pt x="0" y="14114"/>
                  </a:moveTo>
                  <a:cubicBezTo>
                    <a:pt x="18098" y="3065"/>
                    <a:pt x="40100" y="-269"/>
                    <a:pt x="61341" y="17"/>
                  </a:cubicBezTo>
                  <a:cubicBezTo>
                    <a:pt x="72104" y="112"/>
                    <a:pt x="82677" y="1826"/>
                    <a:pt x="93250" y="3827"/>
                  </a:cubicBezTo>
                  <a:cubicBezTo>
                    <a:pt x="98489" y="4970"/>
                    <a:pt x="103632" y="6303"/>
                    <a:pt x="108871" y="7827"/>
                  </a:cubicBezTo>
                  <a:lnTo>
                    <a:pt x="124111" y="12875"/>
                  </a:lnTo>
                  <a:cubicBezTo>
                    <a:pt x="143732" y="19829"/>
                    <a:pt x="163259" y="26592"/>
                    <a:pt x="183261" y="32687"/>
                  </a:cubicBezTo>
                  <a:cubicBezTo>
                    <a:pt x="203168" y="38879"/>
                    <a:pt x="223457" y="46213"/>
                    <a:pt x="242697" y="55167"/>
                  </a:cubicBezTo>
                  <a:cubicBezTo>
                    <a:pt x="280892" y="73454"/>
                    <a:pt x="317183" y="94409"/>
                    <a:pt x="352520" y="117174"/>
                  </a:cubicBezTo>
                  <a:cubicBezTo>
                    <a:pt x="370142" y="128509"/>
                    <a:pt x="387477" y="140510"/>
                    <a:pt x="404241" y="153084"/>
                  </a:cubicBezTo>
                  <a:cubicBezTo>
                    <a:pt x="412528" y="159465"/>
                    <a:pt x="420910" y="165942"/>
                    <a:pt x="428816" y="172800"/>
                  </a:cubicBezTo>
                  <a:cubicBezTo>
                    <a:pt x="436817" y="179658"/>
                    <a:pt x="444627" y="186707"/>
                    <a:pt x="451390" y="194803"/>
                  </a:cubicBezTo>
                  <a:cubicBezTo>
                    <a:pt x="443484" y="187945"/>
                    <a:pt x="434816" y="182135"/>
                    <a:pt x="426149" y="176325"/>
                  </a:cubicBezTo>
                  <a:cubicBezTo>
                    <a:pt x="417481" y="170514"/>
                    <a:pt x="408718" y="164990"/>
                    <a:pt x="399764" y="159560"/>
                  </a:cubicBezTo>
                  <a:cubicBezTo>
                    <a:pt x="382048" y="148607"/>
                    <a:pt x="364046" y="138129"/>
                    <a:pt x="345948" y="127842"/>
                  </a:cubicBezTo>
                  <a:cubicBezTo>
                    <a:pt x="327755" y="117650"/>
                    <a:pt x="309658" y="107459"/>
                    <a:pt x="291275" y="97743"/>
                  </a:cubicBezTo>
                  <a:cubicBezTo>
                    <a:pt x="272987" y="87933"/>
                    <a:pt x="254603" y="78217"/>
                    <a:pt x="235839" y="69644"/>
                  </a:cubicBezTo>
                  <a:cubicBezTo>
                    <a:pt x="217265" y="60596"/>
                    <a:pt x="198215" y="53642"/>
                    <a:pt x="178403" y="46975"/>
                  </a:cubicBezTo>
                  <a:cubicBezTo>
                    <a:pt x="158687" y="40117"/>
                    <a:pt x="138779" y="32878"/>
                    <a:pt x="119539" y="24401"/>
                  </a:cubicBezTo>
                  <a:cubicBezTo>
                    <a:pt x="100775" y="16304"/>
                    <a:pt x="81153" y="10208"/>
                    <a:pt x="60865" y="7827"/>
                  </a:cubicBezTo>
                  <a:cubicBezTo>
                    <a:pt x="40672" y="5446"/>
                    <a:pt x="19526" y="6399"/>
                    <a:pt x="0" y="14209"/>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3" name="Freeform: Shape 32">
              <a:extLst>
                <a:ext uri="{FF2B5EF4-FFF2-40B4-BE49-F238E27FC236}">
                  <a16:creationId xmlns:a16="http://schemas.microsoft.com/office/drawing/2014/main" id="{F89E4B5E-0D77-8D1D-8E5A-CEE818FE5B9F}"/>
                </a:ext>
              </a:extLst>
            </p:cNvPr>
            <p:cNvSpPr/>
            <p:nvPr/>
          </p:nvSpPr>
          <p:spPr>
            <a:xfrm flipH="1">
              <a:off x="487490" y="6356318"/>
              <a:ext cx="310800" cy="474249"/>
            </a:xfrm>
            <a:custGeom>
              <a:avLst/>
              <a:gdLst>
                <a:gd name="connsiteX0" fmla="*/ 0 w 310800"/>
                <a:gd name="connsiteY0" fmla="*/ 474250 h 474249"/>
                <a:gd name="connsiteX1" fmla="*/ 1048 w 310800"/>
                <a:gd name="connsiteY1" fmla="*/ 465296 h 474249"/>
                <a:gd name="connsiteX2" fmla="*/ 1238 w 310800"/>
                <a:gd name="connsiteY2" fmla="*/ 456152 h 474249"/>
                <a:gd name="connsiteX3" fmla="*/ 2191 w 310800"/>
                <a:gd name="connsiteY3" fmla="*/ 437864 h 474249"/>
                <a:gd name="connsiteX4" fmla="*/ 7525 w 310800"/>
                <a:gd name="connsiteY4" fmla="*/ 401384 h 474249"/>
                <a:gd name="connsiteX5" fmla="*/ 33909 w 310800"/>
                <a:gd name="connsiteY5" fmla="*/ 332137 h 474249"/>
                <a:gd name="connsiteX6" fmla="*/ 43720 w 310800"/>
                <a:gd name="connsiteY6" fmla="*/ 316230 h 474249"/>
                <a:gd name="connsiteX7" fmla="*/ 48959 w 310800"/>
                <a:gd name="connsiteY7" fmla="*/ 308515 h 474249"/>
                <a:gd name="connsiteX8" fmla="*/ 54578 w 310800"/>
                <a:gd name="connsiteY8" fmla="*/ 301085 h 474249"/>
                <a:gd name="connsiteX9" fmla="*/ 66389 w 310800"/>
                <a:gd name="connsiteY9" fmla="*/ 286512 h 474249"/>
                <a:gd name="connsiteX10" fmla="*/ 79343 w 310800"/>
                <a:gd name="connsiteY10" fmla="*/ 272987 h 474249"/>
                <a:gd name="connsiteX11" fmla="*/ 137255 w 310800"/>
                <a:gd name="connsiteY11" fmla="*/ 227267 h 474249"/>
                <a:gd name="connsiteX12" fmla="*/ 191167 w 310800"/>
                <a:gd name="connsiteY12" fmla="*/ 180594 h 474249"/>
                <a:gd name="connsiteX13" fmla="*/ 235363 w 310800"/>
                <a:gd name="connsiteY13" fmla="*/ 124206 h 474249"/>
                <a:gd name="connsiteX14" fmla="*/ 310801 w 310800"/>
                <a:gd name="connsiteY14" fmla="*/ 0 h 474249"/>
                <a:gd name="connsiteX15" fmla="*/ 245745 w 310800"/>
                <a:gd name="connsiteY15" fmla="*/ 130969 h 474249"/>
                <a:gd name="connsiteX16" fmla="*/ 202216 w 310800"/>
                <a:gd name="connsiteY16" fmla="*/ 190786 h 474249"/>
                <a:gd name="connsiteX17" fmla="*/ 146685 w 310800"/>
                <a:gd name="connsiteY17" fmla="*/ 240030 h 474249"/>
                <a:gd name="connsiteX18" fmla="*/ 89726 w 310800"/>
                <a:gd name="connsiteY18" fmla="*/ 283845 h 474249"/>
                <a:gd name="connsiteX19" fmla="*/ 44672 w 310800"/>
                <a:gd name="connsiteY19" fmla="*/ 338423 h 474249"/>
                <a:gd name="connsiteX20" fmla="*/ 15145 w 310800"/>
                <a:gd name="connsiteY20" fmla="*/ 403288 h 474249"/>
                <a:gd name="connsiteX21" fmla="*/ 6668 w 310800"/>
                <a:gd name="connsiteY21" fmla="*/ 438341 h 474249"/>
                <a:gd name="connsiteX22" fmla="*/ 3810 w 310800"/>
                <a:gd name="connsiteY22" fmla="*/ 456248 h 474249"/>
                <a:gd name="connsiteX23" fmla="*/ 2477 w 310800"/>
                <a:gd name="connsiteY23" fmla="*/ 465296 h 474249"/>
                <a:gd name="connsiteX24" fmla="*/ 190 w 310800"/>
                <a:gd name="connsiteY24" fmla="*/ 474155 h 47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0800" h="474249">
                  <a:moveTo>
                    <a:pt x="0" y="474250"/>
                  </a:moveTo>
                  <a:cubicBezTo>
                    <a:pt x="1238" y="471488"/>
                    <a:pt x="857" y="468344"/>
                    <a:pt x="1048" y="465296"/>
                  </a:cubicBezTo>
                  <a:lnTo>
                    <a:pt x="1238" y="456152"/>
                  </a:lnTo>
                  <a:cubicBezTo>
                    <a:pt x="1429" y="450056"/>
                    <a:pt x="1714" y="443960"/>
                    <a:pt x="2191" y="437864"/>
                  </a:cubicBezTo>
                  <a:cubicBezTo>
                    <a:pt x="3143" y="425672"/>
                    <a:pt x="4953" y="413480"/>
                    <a:pt x="7525" y="401384"/>
                  </a:cubicBezTo>
                  <a:cubicBezTo>
                    <a:pt x="12763" y="377285"/>
                    <a:pt x="21622" y="353759"/>
                    <a:pt x="33909" y="332137"/>
                  </a:cubicBezTo>
                  <a:cubicBezTo>
                    <a:pt x="36957" y="326708"/>
                    <a:pt x="40291" y="321374"/>
                    <a:pt x="43720" y="316230"/>
                  </a:cubicBezTo>
                  <a:cubicBezTo>
                    <a:pt x="45434" y="313658"/>
                    <a:pt x="47149" y="311087"/>
                    <a:pt x="48959" y="308515"/>
                  </a:cubicBezTo>
                  <a:lnTo>
                    <a:pt x="54578" y="301085"/>
                  </a:lnTo>
                  <a:cubicBezTo>
                    <a:pt x="58198" y="296037"/>
                    <a:pt x="62484" y="291370"/>
                    <a:pt x="66389" y="286512"/>
                  </a:cubicBezTo>
                  <a:cubicBezTo>
                    <a:pt x="70676" y="281940"/>
                    <a:pt x="74771" y="277178"/>
                    <a:pt x="79343" y="272987"/>
                  </a:cubicBezTo>
                  <a:cubicBezTo>
                    <a:pt x="97250" y="255365"/>
                    <a:pt x="118015" y="241650"/>
                    <a:pt x="137255" y="227267"/>
                  </a:cubicBezTo>
                  <a:cubicBezTo>
                    <a:pt x="156686" y="213170"/>
                    <a:pt x="174974" y="197929"/>
                    <a:pt x="191167" y="180594"/>
                  </a:cubicBezTo>
                  <a:cubicBezTo>
                    <a:pt x="207454" y="163544"/>
                    <a:pt x="221552" y="144018"/>
                    <a:pt x="235363" y="124206"/>
                  </a:cubicBezTo>
                  <a:cubicBezTo>
                    <a:pt x="262414" y="84296"/>
                    <a:pt x="286988" y="42386"/>
                    <a:pt x="310801" y="0"/>
                  </a:cubicBezTo>
                  <a:cubicBezTo>
                    <a:pt x="292894" y="45339"/>
                    <a:pt x="271367" y="89154"/>
                    <a:pt x="245745" y="130969"/>
                  </a:cubicBezTo>
                  <a:cubicBezTo>
                    <a:pt x="232981" y="151924"/>
                    <a:pt x="218789" y="172117"/>
                    <a:pt x="202216" y="190786"/>
                  </a:cubicBezTo>
                  <a:cubicBezTo>
                    <a:pt x="185547" y="209264"/>
                    <a:pt x="166402" y="225362"/>
                    <a:pt x="146685" y="240030"/>
                  </a:cubicBezTo>
                  <a:cubicBezTo>
                    <a:pt x="126778" y="254413"/>
                    <a:pt x="106775" y="267653"/>
                    <a:pt x="89726" y="283845"/>
                  </a:cubicBezTo>
                  <a:cubicBezTo>
                    <a:pt x="72200" y="299561"/>
                    <a:pt x="57721" y="318707"/>
                    <a:pt x="44672" y="338423"/>
                  </a:cubicBezTo>
                  <a:cubicBezTo>
                    <a:pt x="32004" y="358426"/>
                    <a:pt x="22003" y="380333"/>
                    <a:pt x="15145" y="403288"/>
                  </a:cubicBezTo>
                  <a:cubicBezTo>
                    <a:pt x="11621" y="414719"/>
                    <a:pt x="8858" y="426434"/>
                    <a:pt x="6668" y="438341"/>
                  </a:cubicBezTo>
                  <a:cubicBezTo>
                    <a:pt x="5525" y="444246"/>
                    <a:pt x="4667" y="450247"/>
                    <a:pt x="3810" y="456248"/>
                  </a:cubicBezTo>
                  <a:lnTo>
                    <a:pt x="2477" y="465296"/>
                  </a:lnTo>
                  <a:cubicBezTo>
                    <a:pt x="1905" y="468249"/>
                    <a:pt x="1810" y="471488"/>
                    <a:pt x="190" y="474155"/>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4" name="Freeform: Shape 33">
              <a:extLst>
                <a:ext uri="{FF2B5EF4-FFF2-40B4-BE49-F238E27FC236}">
                  <a16:creationId xmlns:a16="http://schemas.microsoft.com/office/drawing/2014/main" id="{8121E124-C7BF-719D-CF5A-1F28DDBE06F7}"/>
                </a:ext>
              </a:extLst>
            </p:cNvPr>
            <p:cNvSpPr/>
            <p:nvPr/>
          </p:nvSpPr>
          <p:spPr>
            <a:xfrm flipH="1">
              <a:off x="697635" y="6083046"/>
              <a:ext cx="177845" cy="486632"/>
            </a:xfrm>
            <a:custGeom>
              <a:avLst/>
              <a:gdLst>
                <a:gd name="connsiteX0" fmla="*/ 171583 w 177845"/>
                <a:gd name="connsiteY0" fmla="*/ 0 h 486632"/>
                <a:gd name="connsiteX1" fmla="*/ 177203 w 177845"/>
                <a:gd name="connsiteY1" fmla="*/ 15907 h 486632"/>
                <a:gd name="connsiteX2" fmla="*/ 177774 w 177845"/>
                <a:gd name="connsiteY2" fmla="*/ 32957 h 486632"/>
                <a:gd name="connsiteX3" fmla="*/ 173774 w 177845"/>
                <a:gd name="connsiteY3" fmla="*/ 66770 h 486632"/>
                <a:gd name="connsiteX4" fmla="*/ 156533 w 177845"/>
                <a:gd name="connsiteY4" fmla="*/ 132493 h 486632"/>
                <a:gd name="connsiteX5" fmla="*/ 126529 w 177845"/>
                <a:gd name="connsiteY5" fmla="*/ 194405 h 486632"/>
                <a:gd name="connsiteX6" fmla="*/ 84524 w 177845"/>
                <a:gd name="connsiteY6" fmla="*/ 248412 h 486632"/>
                <a:gd name="connsiteX7" fmla="*/ 39280 w 177845"/>
                <a:gd name="connsiteY7" fmla="*/ 297847 h 486632"/>
                <a:gd name="connsiteX8" fmla="*/ 12325 w 177845"/>
                <a:gd name="connsiteY8" fmla="*/ 353187 h 486632"/>
                <a:gd name="connsiteX9" fmla="*/ 11753 w 177845"/>
                <a:gd name="connsiteY9" fmla="*/ 386334 h 486632"/>
                <a:gd name="connsiteX10" fmla="*/ 13277 w 177845"/>
                <a:gd name="connsiteY10" fmla="*/ 419672 h 486632"/>
                <a:gd name="connsiteX11" fmla="*/ 19754 w 177845"/>
                <a:gd name="connsiteY11" fmla="*/ 486633 h 486632"/>
                <a:gd name="connsiteX12" fmla="*/ 5562 w 177845"/>
                <a:gd name="connsiteY12" fmla="*/ 420529 h 486632"/>
                <a:gd name="connsiteX13" fmla="*/ 37 w 177845"/>
                <a:gd name="connsiteY13" fmla="*/ 352711 h 486632"/>
                <a:gd name="connsiteX14" fmla="*/ 1752 w 177845"/>
                <a:gd name="connsiteY14" fmla="*/ 334613 h 486632"/>
                <a:gd name="connsiteX15" fmla="*/ 8229 w 177845"/>
                <a:gd name="connsiteY15" fmla="*/ 317468 h 486632"/>
                <a:gd name="connsiteX16" fmla="*/ 27755 w 177845"/>
                <a:gd name="connsiteY16" fmla="*/ 288322 h 486632"/>
                <a:gd name="connsiteX17" fmla="*/ 72809 w 177845"/>
                <a:gd name="connsiteY17" fmla="*/ 237935 h 486632"/>
                <a:gd name="connsiteX18" fmla="*/ 145008 w 177845"/>
                <a:gd name="connsiteY18" fmla="*/ 128492 h 486632"/>
                <a:gd name="connsiteX19" fmla="*/ 166344 w 177845"/>
                <a:gd name="connsiteY19" fmla="*/ 65246 h 486632"/>
                <a:gd name="connsiteX20" fmla="*/ 173583 w 177845"/>
                <a:gd name="connsiteY20" fmla="*/ 32766 h 486632"/>
                <a:gd name="connsiteX21" fmla="*/ 175012 w 177845"/>
                <a:gd name="connsiteY21" fmla="*/ 16193 h 486632"/>
                <a:gd name="connsiteX22" fmla="*/ 171773 w 177845"/>
                <a:gd name="connsiteY22" fmla="*/ 95 h 48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845" h="486632">
                  <a:moveTo>
                    <a:pt x="171583" y="0"/>
                  </a:moveTo>
                  <a:cubicBezTo>
                    <a:pt x="175298" y="4382"/>
                    <a:pt x="176250" y="10383"/>
                    <a:pt x="177203" y="15907"/>
                  </a:cubicBezTo>
                  <a:cubicBezTo>
                    <a:pt x="177774" y="21527"/>
                    <a:pt x="177965" y="27337"/>
                    <a:pt x="177774" y="32957"/>
                  </a:cubicBezTo>
                  <a:cubicBezTo>
                    <a:pt x="177393" y="44387"/>
                    <a:pt x="175774" y="55626"/>
                    <a:pt x="173774" y="66770"/>
                  </a:cubicBezTo>
                  <a:cubicBezTo>
                    <a:pt x="169487" y="89059"/>
                    <a:pt x="163486" y="110871"/>
                    <a:pt x="156533" y="132493"/>
                  </a:cubicBezTo>
                  <a:cubicBezTo>
                    <a:pt x="149390" y="154400"/>
                    <a:pt x="138912" y="175070"/>
                    <a:pt x="126529" y="194405"/>
                  </a:cubicBezTo>
                  <a:cubicBezTo>
                    <a:pt x="114052" y="213741"/>
                    <a:pt x="99574" y="231458"/>
                    <a:pt x="84524" y="248412"/>
                  </a:cubicBezTo>
                  <a:cubicBezTo>
                    <a:pt x="69379" y="265176"/>
                    <a:pt x="53473" y="281178"/>
                    <a:pt x="39280" y="297847"/>
                  </a:cubicBezTo>
                  <a:cubicBezTo>
                    <a:pt x="25184" y="314516"/>
                    <a:pt x="12325" y="332042"/>
                    <a:pt x="12325" y="353187"/>
                  </a:cubicBezTo>
                  <a:cubicBezTo>
                    <a:pt x="11468" y="364141"/>
                    <a:pt x="11563" y="375190"/>
                    <a:pt x="11753" y="386334"/>
                  </a:cubicBezTo>
                  <a:cubicBezTo>
                    <a:pt x="11849" y="397478"/>
                    <a:pt x="12515" y="408527"/>
                    <a:pt x="13277" y="419672"/>
                  </a:cubicBezTo>
                  <a:cubicBezTo>
                    <a:pt x="14706" y="441960"/>
                    <a:pt x="17087" y="464249"/>
                    <a:pt x="19754" y="486633"/>
                  </a:cubicBezTo>
                  <a:cubicBezTo>
                    <a:pt x="13658" y="464916"/>
                    <a:pt x="9182" y="442817"/>
                    <a:pt x="5562" y="420529"/>
                  </a:cubicBezTo>
                  <a:cubicBezTo>
                    <a:pt x="2228" y="398241"/>
                    <a:pt x="-343" y="375666"/>
                    <a:pt x="37" y="352711"/>
                  </a:cubicBezTo>
                  <a:cubicBezTo>
                    <a:pt x="37" y="347186"/>
                    <a:pt x="323" y="340709"/>
                    <a:pt x="1752" y="334613"/>
                  </a:cubicBezTo>
                  <a:cubicBezTo>
                    <a:pt x="3276" y="328613"/>
                    <a:pt x="5562" y="322802"/>
                    <a:pt x="8229" y="317468"/>
                  </a:cubicBezTo>
                  <a:cubicBezTo>
                    <a:pt x="13658" y="306705"/>
                    <a:pt x="20611" y="297275"/>
                    <a:pt x="27755" y="288322"/>
                  </a:cubicBezTo>
                  <a:cubicBezTo>
                    <a:pt x="42328" y="270510"/>
                    <a:pt x="58045" y="254603"/>
                    <a:pt x="72809" y="237935"/>
                  </a:cubicBezTo>
                  <a:cubicBezTo>
                    <a:pt x="102717" y="205169"/>
                    <a:pt x="129006" y="169450"/>
                    <a:pt x="145008" y="128492"/>
                  </a:cubicBezTo>
                  <a:cubicBezTo>
                    <a:pt x="152819" y="107728"/>
                    <a:pt x="160438" y="86678"/>
                    <a:pt x="166344" y="65246"/>
                  </a:cubicBezTo>
                  <a:cubicBezTo>
                    <a:pt x="169392" y="54578"/>
                    <a:pt x="171964" y="43720"/>
                    <a:pt x="173583" y="32766"/>
                  </a:cubicBezTo>
                  <a:cubicBezTo>
                    <a:pt x="174440" y="27242"/>
                    <a:pt x="174917" y="21812"/>
                    <a:pt x="175012" y="16193"/>
                  </a:cubicBezTo>
                  <a:cubicBezTo>
                    <a:pt x="174917" y="10763"/>
                    <a:pt x="174821" y="4953"/>
                    <a:pt x="171773" y="95"/>
                  </a:cubicBezTo>
                  <a:close/>
                </a:path>
              </a:pathLst>
            </a:custGeom>
            <a:solidFill>
              <a:srgbClr val="E9C161">
                <a:lumMod val="75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5" name="Freeform: Shape 34">
              <a:extLst>
                <a:ext uri="{FF2B5EF4-FFF2-40B4-BE49-F238E27FC236}">
                  <a16:creationId xmlns:a16="http://schemas.microsoft.com/office/drawing/2014/main" id="{1A2311B2-CF5C-BD5E-3584-2181830B4E8E}"/>
                </a:ext>
              </a:extLst>
            </p:cNvPr>
            <p:cNvSpPr/>
            <p:nvPr/>
          </p:nvSpPr>
          <p:spPr>
            <a:xfrm flipH="1">
              <a:off x="458534" y="4034600"/>
              <a:ext cx="759618" cy="691229"/>
            </a:xfrm>
            <a:custGeom>
              <a:avLst/>
              <a:gdLst>
                <a:gd name="connsiteX0" fmla="*/ 0 w 759618"/>
                <a:gd name="connsiteY0" fmla="*/ 0 h 691229"/>
                <a:gd name="connsiteX1" fmla="*/ 215456 w 759618"/>
                <a:gd name="connsiteY1" fmla="*/ 346234 h 691229"/>
                <a:gd name="connsiteX2" fmla="*/ 759619 w 759618"/>
                <a:gd name="connsiteY2" fmla="*/ 691229 h 691229"/>
                <a:gd name="connsiteX3" fmla="*/ 0 w 759618"/>
                <a:gd name="connsiteY3" fmla="*/ 0 h 691229"/>
              </a:gdLst>
              <a:ahLst/>
              <a:cxnLst>
                <a:cxn ang="0">
                  <a:pos x="connsiteX0" y="connsiteY0"/>
                </a:cxn>
                <a:cxn ang="0">
                  <a:pos x="connsiteX1" y="connsiteY1"/>
                </a:cxn>
                <a:cxn ang="0">
                  <a:pos x="connsiteX2" y="connsiteY2"/>
                </a:cxn>
                <a:cxn ang="0">
                  <a:pos x="connsiteX3" y="connsiteY3"/>
                </a:cxn>
              </a:cxnLst>
              <a:rect l="l" t="t" r="r" b="b"/>
              <a:pathLst>
                <a:path w="759618" h="691229">
                  <a:moveTo>
                    <a:pt x="0" y="0"/>
                  </a:moveTo>
                  <a:cubicBezTo>
                    <a:pt x="0" y="0"/>
                    <a:pt x="65818" y="214598"/>
                    <a:pt x="215456" y="346234"/>
                  </a:cubicBezTo>
                  <a:cubicBezTo>
                    <a:pt x="364998" y="477869"/>
                    <a:pt x="759619" y="691229"/>
                    <a:pt x="759619" y="691229"/>
                  </a:cubicBezTo>
                  <a:cubicBezTo>
                    <a:pt x="759619" y="691229"/>
                    <a:pt x="555308" y="120396"/>
                    <a:pt x="0" y="0"/>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6" name="Freeform: Shape 35">
              <a:extLst>
                <a:ext uri="{FF2B5EF4-FFF2-40B4-BE49-F238E27FC236}">
                  <a16:creationId xmlns:a16="http://schemas.microsoft.com/office/drawing/2014/main" id="{A316D364-299D-077C-7116-289F8E8952C5}"/>
                </a:ext>
              </a:extLst>
            </p:cNvPr>
            <p:cNvSpPr/>
            <p:nvPr/>
          </p:nvSpPr>
          <p:spPr>
            <a:xfrm flipH="1">
              <a:off x="296804" y="4166426"/>
              <a:ext cx="186234" cy="664187"/>
            </a:xfrm>
            <a:custGeom>
              <a:avLst/>
              <a:gdLst>
                <a:gd name="connsiteX0" fmla="*/ 152045 w 186234"/>
                <a:gd name="connsiteY0" fmla="*/ 663512 h 664187"/>
                <a:gd name="connsiteX1" fmla="*/ 5456 w 186234"/>
                <a:gd name="connsiteY1" fmla="*/ 0 h 664187"/>
                <a:gd name="connsiteX2" fmla="*/ 152045 w 186234"/>
                <a:gd name="connsiteY2" fmla="*/ 663512 h 664187"/>
              </a:gdLst>
              <a:ahLst/>
              <a:cxnLst>
                <a:cxn ang="0">
                  <a:pos x="connsiteX0" y="connsiteY0"/>
                </a:cxn>
                <a:cxn ang="0">
                  <a:pos x="connsiteX1" y="connsiteY1"/>
                </a:cxn>
                <a:cxn ang="0">
                  <a:pos x="connsiteX2" y="connsiteY2"/>
                </a:cxn>
              </a:cxnLst>
              <a:rect l="l" t="t" r="r" b="b"/>
              <a:pathLst>
                <a:path w="186234" h="664187">
                  <a:moveTo>
                    <a:pt x="152045" y="663512"/>
                  </a:moveTo>
                  <a:cubicBezTo>
                    <a:pt x="145283" y="679418"/>
                    <a:pt x="-33121" y="413290"/>
                    <a:pt x="5456" y="0"/>
                  </a:cubicBezTo>
                  <a:cubicBezTo>
                    <a:pt x="5456" y="0"/>
                    <a:pt x="280538" y="364046"/>
                    <a:pt x="152045" y="663512"/>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7" name="Freeform: Shape 36">
              <a:extLst>
                <a:ext uri="{FF2B5EF4-FFF2-40B4-BE49-F238E27FC236}">
                  <a16:creationId xmlns:a16="http://schemas.microsoft.com/office/drawing/2014/main" id="{BB1E92E8-29BA-6D81-1401-FECB5AC0A984}"/>
                </a:ext>
              </a:extLst>
            </p:cNvPr>
            <p:cNvSpPr/>
            <p:nvPr/>
          </p:nvSpPr>
          <p:spPr>
            <a:xfrm flipH="1">
              <a:off x="424149" y="4677147"/>
              <a:ext cx="615695" cy="169235"/>
            </a:xfrm>
            <a:custGeom>
              <a:avLst/>
              <a:gdLst>
                <a:gd name="connsiteX0" fmla="*/ 615696 w 615695"/>
                <a:gd name="connsiteY0" fmla="*/ 100689 h 169235"/>
                <a:gd name="connsiteX1" fmla="*/ 0 w 615695"/>
                <a:gd name="connsiteY1" fmla="*/ 67542 h 169235"/>
                <a:gd name="connsiteX2" fmla="*/ 615696 w 615695"/>
                <a:gd name="connsiteY2" fmla="*/ 100689 h 169235"/>
              </a:gdLst>
              <a:ahLst/>
              <a:cxnLst>
                <a:cxn ang="0">
                  <a:pos x="connsiteX0" y="connsiteY0"/>
                </a:cxn>
                <a:cxn ang="0">
                  <a:pos x="connsiteX1" y="connsiteY1"/>
                </a:cxn>
                <a:cxn ang="0">
                  <a:pos x="connsiteX2" y="connsiteY2"/>
                </a:cxn>
              </a:cxnLst>
              <a:rect l="l" t="t" r="r" b="b"/>
              <a:pathLst>
                <a:path w="615695" h="169235">
                  <a:moveTo>
                    <a:pt x="615696" y="100689"/>
                  </a:moveTo>
                  <a:cubicBezTo>
                    <a:pt x="615696" y="100689"/>
                    <a:pt x="420434" y="-101813"/>
                    <a:pt x="0" y="67542"/>
                  </a:cubicBezTo>
                  <a:cubicBezTo>
                    <a:pt x="0" y="67542"/>
                    <a:pt x="457486" y="272329"/>
                    <a:pt x="615696" y="100689"/>
                  </a:cubicBez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8" name="Freeform: Shape 37">
              <a:extLst>
                <a:ext uri="{FF2B5EF4-FFF2-40B4-BE49-F238E27FC236}">
                  <a16:creationId xmlns:a16="http://schemas.microsoft.com/office/drawing/2014/main" id="{3BD506AE-3A7E-F85B-9B19-568730DB1066}"/>
                </a:ext>
              </a:extLst>
            </p:cNvPr>
            <p:cNvSpPr/>
            <p:nvPr/>
          </p:nvSpPr>
          <p:spPr>
            <a:xfrm flipH="1">
              <a:off x="292894" y="4871576"/>
              <a:ext cx="577595" cy="116565"/>
            </a:xfrm>
            <a:custGeom>
              <a:avLst/>
              <a:gdLst>
                <a:gd name="connsiteX0" fmla="*/ 0 w 577595"/>
                <a:gd name="connsiteY0" fmla="*/ 113714 h 116565"/>
                <a:gd name="connsiteX1" fmla="*/ 577596 w 577595"/>
                <a:gd name="connsiteY1" fmla="*/ 25227 h 116565"/>
                <a:gd name="connsiteX2" fmla="*/ 0 w 577595"/>
                <a:gd name="connsiteY2" fmla="*/ 113714 h 116565"/>
              </a:gdLst>
              <a:ahLst/>
              <a:cxnLst>
                <a:cxn ang="0">
                  <a:pos x="connsiteX0" y="connsiteY0"/>
                </a:cxn>
                <a:cxn ang="0">
                  <a:pos x="connsiteX1" y="connsiteY1"/>
                </a:cxn>
                <a:cxn ang="0">
                  <a:pos x="connsiteX2" y="connsiteY2"/>
                </a:cxn>
              </a:cxnLst>
              <a:rect l="l" t="t" r="r" b="b"/>
              <a:pathLst>
                <a:path w="577595" h="116565">
                  <a:moveTo>
                    <a:pt x="0" y="113714"/>
                  </a:moveTo>
                  <a:cubicBezTo>
                    <a:pt x="0" y="113714"/>
                    <a:pt x="494157" y="141242"/>
                    <a:pt x="577596" y="25227"/>
                  </a:cubicBezTo>
                  <a:cubicBezTo>
                    <a:pt x="577596" y="25227"/>
                    <a:pt x="212312" y="-71452"/>
                    <a:pt x="0" y="113714"/>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39" name="Freeform: Shape 38">
              <a:extLst>
                <a:ext uri="{FF2B5EF4-FFF2-40B4-BE49-F238E27FC236}">
                  <a16:creationId xmlns:a16="http://schemas.microsoft.com/office/drawing/2014/main" id="{2625C12F-9E35-4FDC-BC1A-35C297B6B06B}"/>
                </a:ext>
              </a:extLst>
            </p:cNvPr>
            <p:cNvSpPr/>
            <p:nvPr/>
          </p:nvSpPr>
          <p:spPr>
            <a:xfrm flipH="1">
              <a:off x="102029" y="4334256"/>
              <a:ext cx="167672" cy="575976"/>
            </a:xfrm>
            <a:custGeom>
              <a:avLst/>
              <a:gdLst>
                <a:gd name="connsiteX0" fmla="*/ 140257 w 167672"/>
                <a:gd name="connsiteY0" fmla="*/ 0 h 575976"/>
                <a:gd name="connsiteX1" fmla="*/ 28242 w 167672"/>
                <a:gd name="connsiteY1" fmla="*/ 575977 h 575976"/>
                <a:gd name="connsiteX2" fmla="*/ 140257 w 167672"/>
                <a:gd name="connsiteY2" fmla="*/ 0 h 575976"/>
              </a:gdLst>
              <a:ahLst/>
              <a:cxnLst>
                <a:cxn ang="0">
                  <a:pos x="connsiteX0" y="connsiteY0"/>
                </a:cxn>
                <a:cxn ang="0">
                  <a:pos x="connsiteX1" y="connsiteY1"/>
                </a:cxn>
                <a:cxn ang="0">
                  <a:pos x="connsiteX2" y="connsiteY2"/>
                </a:cxn>
              </a:cxnLst>
              <a:rect l="l" t="t" r="r" b="b"/>
              <a:pathLst>
                <a:path w="167672" h="575976">
                  <a:moveTo>
                    <a:pt x="140257" y="0"/>
                  </a:moveTo>
                  <a:cubicBezTo>
                    <a:pt x="140257" y="0"/>
                    <a:pt x="-75580" y="406908"/>
                    <a:pt x="28242" y="575977"/>
                  </a:cubicBezTo>
                  <a:cubicBezTo>
                    <a:pt x="28242" y="575977"/>
                    <a:pt x="241888" y="268510"/>
                    <a:pt x="140257" y="0"/>
                  </a:cubicBez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0" name="Freeform: Shape 39">
              <a:extLst>
                <a:ext uri="{FF2B5EF4-FFF2-40B4-BE49-F238E27FC236}">
                  <a16:creationId xmlns:a16="http://schemas.microsoft.com/office/drawing/2014/main" id="{24631DB9-26CC-20AD-BB62-EDF07D37574E}"/>
                </a:ext>
              </a:extLst>
            </p:cNvPr>
            <p:cNvSpPr/>
            <p:nvPr/>
          </p:nvSpPr>
          <p:spPr>
            <a:xfrm flipH="1">
              <a:off x="225932" y="4956706"/>
              <a:ext cx="555498" cy="203463"/>
            </a:xfrm>
            <a:custGeom>
              <a:avLst/>
              <a:gdLst>
                <a:gd name="connsiteX0" fmla="*/ 555498 w 555498"/>
                <a:gd name="connsiteY0" fmla="*/ 486 h 203463"/>
                <a:gd name="connsiteX1" fmla="*/ 0 w 555498"/>
                <a:gd name="connsiteY1" fmla="*/ 203463 h 203463"/>
                <a:gd name="connsiteX2" fmla="*/ 555498 w 555498"/>
                <a:gd name="connsiteY2" fmla="*/ 486 h 203463"/>
              </a:gdLst>
              <a:ahLst/>
              <a:cxnLst>
                <a:cxn ang="0">
                  <a:pos x="connsiteX0" y="connsiteY0"/>
                </a:cxn>
                <a:cxn ang="0">
                  <a:pos x="connsiteX1" y="connsiteY1"/>
                </a:cxn>
                <a:cxn ang="0">
                  <a:pos x="connsiteX2" y="connsiteY2"/>
                </a:cxn>
              </a:cxnLst>
              <a:rect l="l" t="t" r="r" b="b"/>
              <a:pathLst>
                <a:path w="555498" h="203463">
                  <a:moveTo>
                    <a:pt x="555498" y="486"/>
                  </a:moveTo>
                  <a:cubicBezTo>
                    <a:pt x="555498" y="486"/>
                    <a:pt x="168878" y="-19898"/>
                    <a:pt x="0" y="203463"/>
                  </a:cubicBezTo>
                  <a:cubicBezTo>
                    <a:pt x="0" y="203463"/>
                    <a:pt x="488918" y="149361"/>
                    <a:pt x="555498" y="486"/>
                  </a:cubicBez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1" name="Freeform: Shape 40">
              <a:extLst>
                <a:ext uri="{FF2B5EF4-FFF2-40B4-BE49-F238E27FC236}">
                  <a16:creationId xmlns:a16="http://schemas.microsoft.com/office/drawing/2014/main" id="{93FABC88-47B6-DE87-827C-1E92CEA4ACFA}"/>
                </a:ext>
              </a:extLst>
            </p:cNvPr>
            <p:cNvSpPr/>
            <p:nvPr/>
          </p:nvSpPr>
          <p:spPr>
            <a:xfrm flipH="1">
              <a:off x="142112" y="5050346"/>
              <a:ext cx="626840" cy="281749"/>
            </a:xfrm>
            <a:custGeom>
              <a:avLst/>
              <a:gdLst>
                <a:gd name="connsiteX0" fmla="*/ 626840 w 626840"/>
                <a:gd name="connsiteY0" fmla="*/ 0 h 281749"/>
                <a:gd name="connsiteX1" fmla="*/ 0 w 626840"/>
                <a:gd name="connsiteY1" fmla="*/ 281750 h 281749"/>
                <a:gd name="connsiteX2" fmla="*/ 626840 w 626840"/>
                <a:gd name="connsiteY2" fmla="*/ 0 h 281749"/>
              </a:gdLst>
              <a:ahLst/>
              <a:cxnLst>
                <a:cxn ang="0">
                  <a:pos x="connsiteX0" y="connsiteY0"/>
                </a:cxn>
                <a:cxn ang="0">
                  <a:pos x="connsiteX1" y="connsiteY1"/>
                </a:cxn>
                <a:cxn ang="0">
                  <a:pos x="connsiteX2" y="connsiteY2"/>
                </a:cxn>
              </a:cxnLst>
              <a:rect l="l" t="t" r="r" b="b"/>
              <a:pathLst>
                <a:path w="626840" h="281749">
                  <a:moveTo>
                    <a:pt x="626840" y="0"/>
                  </a:moveTo>
                  <a:cubicBezTo>
                    <a:pt x="626840" y="0"/>
                    <a:pt x="177451" y="26479"/>
                    <a:pt x="0" y="281750"/>
                  </a:cubicBezTo>
                  <a:cubicBezTo>
                    <a:pt x="0" y="281750"/>
                    <a:pt x="532638" y="247459"/>
                    <a:pt x="626840" y="0"/>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2" name="Freeform: Shape 41">
              <a:extLst>
                <a:ext uri="{FF2B5EF4-FFF2-40B4-BE49-F238E27FC236}">
                  <a16:creationId xmlns:a16="http://schemas.microsoft.com/office/drawing/2014/main" id="{DBD0C9C5-D10F-B3EE-C71B-485DFD979189}"/>
                </a:ext>
              </a:extLst>
            </p:cNvPr>
            <p:cNvSpPr/>
            <p:nvPr/>
          </p:nvSpPr>
          <p:spPr>
            <a:xfrm flipH="1">
              <a:off x="-28012" y="4445794"/>
              <a:ext cx="174624" cy="605504"/>
            </a:xfrm>
            <a:custGeom>
              <a:avLst/>
              <a:gdLst>
                <a:gd name="connsiteX0" fmla="*/ 23 w 174624"/>
                <a:gd name="connsiteY0" fmla="*/ 575691 h 605504"/>
                <a:gd name="connsiteX1" fmla="*/ 160424 w 174624"/>
                <a:gd name="connsiteY1" fmla="*/ 0 h 605504"/>
                <a:gd name="connsiteX2" fmla="*/ 29931 w 174624"/>
                <a:gd name="connsiteY2" fmla="*/ 605504 h 605504"/>
                <a:gd name="connsiteX3" fmla="*/ 23 w 174624"/>
                <a:gd name="connsiteY3" fmla="*/ 575691 h 605504"/>
              </a:gdLst>
              <a:ahLst/>
              <a:cxnLst>
                <a:cxn ang="0">
                  <a:pos x="connsiteX0" y="connsiteY0"/>
                </a:cxn>
                <a:cxn ang="0">
                  <a:pos x="connsiteX1" y="connsiteY1"/>
                </a:cxn>
                <a:cxn ang="0">
                  <a:pos x="connsiteX2" y="connsiteY2"/>
                </a:cxn>
                <a:cxn ang="0">
                  <a:pos x="connsiteX3" y="connsiteY3"/>
                </a:cxn>
              </a:cxnLst>
              <a:rect l="l" t="t" r="r" b="b"/>
              <a:pathLst>
                <a:path w="174624" h="605504">
                  <a:moveTo>
                    <a:pt x="23" y="575691"/>
                  </a:moveTo>
                  <a:cubicBezTo>
                    <a:pt x="23" y="575691"/>
                    <a:pt x="-5597" y="284797"/>
                    <a:pt x="160424" y="0"/>
                  </a:cubicBezTo>
                  <a:cubicBezTo>
                    <a:pt x="160424" y="0"/>
                    <a:pt x="238148" y="234982"/>
                    <a:pt x="29931" y="605504"/>
                  </a:cubicBezTo>
                  <a:lnTo>
                    <a:pt x="23" y="575691"/>
                  </a:ln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3" name="Freeform: Shape 42">
              <a:extLst>
                <a:ext uri="{FF2B5EF4-FFF2-40B4-BE49-F238E27FC236}">
                  <a16:creationId xmlns:a16="http://schemas.microsoft.com/office/drawing/2014/main" id="{0D853BBC-BCF8-85DF-008C-C9EDADC090E8}"/>
                </a:ext>
              </a:extLst>
            </p:cNvPr>
            <p:cNvSpPr/>
            <p:nvPr/>
          </p:nvSpPr>
          <p:spPr>
            <a:xfrm flipH="1">
              <a:off x="38100" y="5144929"/>
              <a:ext cx="590454" cy="375285"/>
            </a:xfrm>
            <a:custGeom>
              <a:avLst/>
              <a:gdLst>
                <a:gd name="connsiteX0" fmla="*/ 554450 w 590454"/>
                <a:gd name="connsiteY0" fmla="*/ 0 h 375285"/>
                <a:gd name="connsiteX1" fmla="*/ 0 w 590454"/>
                <a:gd name="connsiteY1" fmla="*/ 375285 h 375285"/>
                <a:gd name="connsiteX2" fmla="*/ 590455 w 590454"/>
                <a:gd name="connsiteY2" fmla="*/ 26099 h 375285"/>
                <a:gd name="connsiteX3" fmla="*/ 554450 w 590454"/>
                <a:gd name="connsiteY3" fmla="*/ 0 h 375285"/>
              </a:gdLst>
              <a:ahLst/>
              <a:cxnLst>
                <a:cxn ang="0">
                  <a:pos x="connsiteX0" y="connsiteY0"/>
                </a:cxn>
                <a:cxn ang="0">
                  <a:pos x="connsiteX1" y="connsiteY1"/>
                </a:cxn>
                <a:cxn ang="0">
                  <a:pos x="connsiteX2" y="connsiteY2"/>
                </a:cxn>
                <a:cxn ang="0">
                  <a:pos x="connsiteX3" y="connsiteY3"/>
                </a:cxn>
              </a:cxnLst>
              <a:rect l="l" t="t" r="r" b="b"/>
              <a:pathLst>
                <a:path w="590454" h="375285">
                  <a:moveTo>
                    <a:pt x="554450" y="0"/>
                  </a:moveTo>
                  <a:cubicBezTo>
                    <a:pt x="554450" y="0"/>
                    <a:pt x="190214" y="105537"/>
                    <a:pt x="0" y="375285"/>
                  </a:cubicBezTo>
                  <a:cubicBezTo>
                    <a:pt x="0" y="375285"/>
                    <a:pt x="428244" y="376809"/>
                    <a:pt x="590455" y="26099"/>
                  </a:cubicBezTo>
                  <a:lnTo>
                    <a:pt x="554450" y="0"/>
                  </a:ln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4" name="Freeform: Shape 43">
              <a:extLst>
                <a:ext uri="{FF2B5EF4-FFF2-40B4-BE49-F238E27FC236}">
                  <a16:creationId xmlns:a16="http://schemas.microsoft.com/office/drawing/2014/main" id="{913DD6AB-05B0-01CF-2FAC-D282CE380022}"/>
                </a:ext>
              </a:extLst>
            </p:cNvPr>
            <p:cNvSpPr/>
            <p:nvPr/>
          </p:nvSpPr>
          <p:spPr>
            <a:xfrm flipH="1">
              <a:off x="-247936" y="4591431"/>
              <a:ext cx="283083" cy="570547"/>
            </a:xfrm>
            <a:custGeom>
              <a:avLst/>
              <a:gdLst>
                <a:gd name="connsiteX0" fmla="*/ 0 w 283083"/>
                <a:gd name="connsiteY0" fmla="*/ 532924 h 570547"/>
                <a:gd name="connsiteX1" fmla="*/ 283083 w 283083"/>
                <a:gd name="connsiteY1" fmla="*/ 0 h 570547"/>
                <a:gd name="connsiteX2" fmla="*/ 36386 w 283083"/>
                <a:gd name="connsiteY2" fmla="*/ 570548 h 570547"/>
                <a:gd name="connsiteX3" fmla="*/ 0 w 283083"/>
                <a:gd name="connsiteY3" fmla="*/ 533019 h 570547"/>
              </a:gdLst>
              <a:ahLst/>
              <a:cxnLst>
                <a:cxn ang="0">
                  <a:pos x="connsiteX0" y="connsiteY0"/>
                </a:cxn>
                <a:cxn ang="0">
                  <a:pos x="connsiteX1" y="connsiteY1"/>
                </a:cxn>
                <a:cxn ang="0">
                  <a:pos x="connsiteX2" y="connsiteY2"/>
                </a:cxn>
                <a:cxn ang="0">
                  <a:pos x="connsiteX3" y="connsiteY3"/>
                </a:cxn>
              </a:cxnLst>
              <a:rect l="l" t="t" r="r" b="b"/>
              <a:pathLst>
                <a:path w="283083" h="570547">
                  <a:moveTo>
                    <a:pt x="0" y="532924"/>
                  </a:moveTo>
                  <a:cubicBezTo>
                    <a:pt x="0" y="532924"/>
                    <a:pt x="68485" y="164973"/>
                    <a:pt x="283083" y="0"/>
                  </a:cubicBezTo>
                  <a:cubicBezTo>
                    <a:pt x="283083" y="0"/>
                    <a:pt x="225362" y="344710"/>
                    <a:pt x="36386" y="570548"/>
                  </a:cubicBezTo>
                  <a:lnTo>
                    <a:pt x="0" y="533019"/>
                  </a:ln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5" name="Freeform: Shape 44">
              <a:extLst>
                <a:ext uri="{FF2B5EF4-FFF2-40B4-BE49-F238E27FC236}">
                  <a16:creationId xmlns:a16="http://schemas.microsoft.com/office/drawing/2014/main" id="{A515540A-3C50-C6AE-F321-230F5F782065}"/>
                </a:ext>
              </a:extLst>
            </p:cNvPr>
            <p:cNvSpPr/>
            <p:nvPr/>
          </p:nvSpPr>
          <p:spPr>
            <a:xfrm flipH="1">
              <a:off x="-61532" y="5225320"/>
              <a:ext cx="513683" cy="479298"/>
            </a:xfrm>
            <a:custGeom>
              <a:avLst/>
              <a:gdLst>
                <a:gd name="connsiteX0" fmla="*/ 477298 w 513683"/>
                <a:gd name="connsiteY0" fmla="*/ 0 h 479298"/>
                <a:gd name="connsiteX1" fmla="*/ 0 w 513683"/>
                <a:gd name="connsiteY1" fmla="*/ 479298 h 479298"/>
                <a:gd name="connsiteX2" fmla="*/ 513683 w 513683"/>
                <a:gd name="connsiteY2" fmla="*/ 37529 h 479298"/>
                <a:gd name="connsiteX3" fmla="*/ 477298 w 513683"/>
                <a:gd name="connsiteY3" fmla="*/ 0 h 479298"/>
              </a:gdLst>
              <a:ahLst/>
              <a:cxnLst>
                <a:cxn ang="0">
                  <a:pos x="connsiteX0" y="connsiteY0"/>
                </a:cxn>
                <a:cxn ang="0">
                  <a:pos x="connsiteX1" y="connsiteY1"/>
                </a:cxn>
                <a:cxn ang="0">
                  <a:pos x="connsiteX2" y="connsiteY2"/>
                </a:cxn>
                <a:cxn ang="0">
                  <a:pos x="connsiteX3" y="connsiteY3"/>
                </a:cxn>
              </a:cxnLst>
              <a:rect l="l" t="t" r="r" b="b"/>
              <a:pathLst>
                <a:path w="513683" h="479298">
                  <a:moveTo>
                    <a:pt x="477298" y="0"/>
                  </a:moveTo>
                  <a:cubicBezTo>
                    <a:pt x="477298" y="0"/>
                    <a:pt x="149638" y="232791"/>
                    <a:pt x="0" y="479298"/>
                  </a:cubicBezTo>
                  <a:cubicBezTo>
                    <a:pt x="0" y="479298"/>
                    <a:pt x="361855" y="353663"/>
                    <a:pt x="513683" y="37529"/>
                  </a:cubicBezTo>
                  <a:lnTo>
                    <a:pt x="477298" y="0"/>
                  </a:lnTo>
                  <a:close/>
                </a:path>
              </a:pathLst>
            </a:custGeom>
            <a:solidFill>
              <a:srgbClr val="53B28E">
                <a:lumMod val="5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6" name="Freeform: Shape 45">
              <a:extLst>
                <a:ext uri="{FF2B5EF4-FFF2-40B4-BE49-F238E27FC236}">
                  <a16:creationId xmlns:a16="http://schemas.microsoft.com/office/drawing/2014/main" id="{8ACF64AD-0A6F-6D8E-0F2E-0E646055A873}"/>
                </a:ext>
              </a:extLst>
            </p:cNvPr>
            <p:cNvSpPr/>
            <p:nvPr/>
          </p:nvSpPr>
          <p:spPr>
            <a:xfrm flipH="1">
              <a:off x="-535306" y="4886040"/>
              <a:ext cx="477774" cy="379666"/>
            </a:xfrm>
            <a:custGeom>
              <a:avLst/>
              <a:gdLst>
                <a:gd name="connsiteX0" fmla="*/ 0 w 477774"/>
                <a:gd name="connsiteY0" fmla="*/ 333756 h 379666"/>
                <a:gd name="connsiteX1" fmla="*/ 52959 w 477774"/>
                <a:gd name="connsiteY1" fmla="*/ 379667 h 379666"/>
                <a:gd name="connsiteX2" fmla="*/ 477774 w 477774"/>
                <a:gd name="connsiteY2" fmla="*/ 0 h 379666"/>
                <a:gd name="connsiteX3" fmla="*/ 0 w 477774"/>
                <a:gd name="connsiteY3" fmla="*/ 333756 h 379666"/>
              </a:gdLst>
              <a:ahLst/>
              <a:cxnLst>
                <a:cxn ang="0">
                  <a:pos x="connsiteX0" y="connsiteY0"/>
                </a:cxn>
                <a:cxn ang="0">
                  <a:pos x="connsiteX1" y="connsiteY1"/>
                </a:cxn>
                <a:cxn ang="0">
                  <a:pos x="connsiteX2" y="connsiteY2"/>
                </a:cxn>
                <a:cxn ang="0">
                  <a:pos x="connsiteX3" y="connsiteY3"/>
                </a:cxn>
              </a:cxnLst>
              <a:rect l="l" t="t" r="r" b="b"/>
              <a:pathLst>
                <a:path w="477774" h="379666">
                  <a:moveTo>
                    <a:pt x="0" y="333756"/>
                  </a:moveTo>
                  <a:lnTo>
                    <a:pt x="52959" y="379667"/>
                  </a:lnTo>
                  <a:cubicBezTo>
                    <a:pt x="52959" y="379667"/>
                    <a:pt x="360236" y="325088"/>
                    <a:pt x="477774" y="0"/>
                  </a:cubicBezTo>
                  <a:cubicBezTo>
                    <a:pt x="477774" y="0"/>
                    <a:pt x="150019" y="145542"/>
                    <a:pt x="0" y="333756"/>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7" name="Freeform: Shape 46">
              <a:extLst>
                <a:ext uri="{FF2B5EF4-FFF2-40B4-BE49-F238E27FC236}">
                  <a16:creationId xmlns:a16="http://schemas.microsoft.com/office/drawing/2014/main" id="{0A4EAD6E-E55E-9BF4-00F8-5D609DF4DCDA}"/>
                </a:ext>
              </a:extLst>
            </p:cNvPr>
            <p:cNvSpPr/>
            <p:nvPr/>
          </p:nvSpPr>
          <p:spPr>
            <a:xfrm flipH="1">
              <a:off x="-538968" y="4702778"/>
              <a:ext cx="1035886" cy="1269564"/>
            </a:xfrm>
            <a:custGeom>
              <a:avLst/>
              <a:gdLst>
                <a:gd name="connsiteX0" fmla="*/ 0 w 1035886"/>
                <a:gd name="connsiteY0" fmla="*/ 0 h 1269564"/>
                <a:gd name="connsiteX1" fmla="*/ 994410 w 1035886"/>
                <a:gd name="connsiteY1" fmla="*/ 1256919 h 1269564"/>
                <a:gd name="connsiteX2" fmla="*/ 1034034 w 1035886"/>
                <a:gd name="connsiteY2" fmla="*/ 1259205 h 1269564"/>
                <a:gd name="connsiteX3" fmla="*/ 0 w 1035886"/>
                <a:gd name="connsiteY3" fmla="*/ 0 h 1269564"/>
              </a:gdLst>
              <a:ahLst/>
              <a:cxnLst>
                <a:cxn ang="0">
                  <a:pos x="connsiteX0" y="connsiteY0"/>
                </a:cxn>
                <a:cxn ang="0">
                  <a:pos x="connsiteX1" y="connsiteY1"/>
                </a:cxn>
                <a:cxn ang="0">
                  <a:pos x="connsiteX2" y="connsiteY2"/>
                </a:cxn>
                <a:cxn ang="0">
                  <a:pos x="connsiteX3" y="connsiteY3"/>
                </a:cxn>
              </a:cxnLst>
              <a:rect l="l" t="t" r="r" b="b"/>
              <a:pathLst>
                <a:path w="1035886" h="1269564">
                  <a:moveTo>
                    <a:pt x="0" y="0"/>
                  </a:moveTo>
                  <a:cubicBezTo>
                    <a:pt x="0" y="0"/>
                    <a:pt x="856393" y="782955"/>
                    <a:pt x="994410" y="1256919"/>
                  </a:cubicBezTo>
                  <a:cubicBezTo>
                    <a:pt x="994410" y="1256919"/>
                    <a:pt x="1007555" y="1283780"/>
                    <a:pt x="1034034" y="1259205"/>
                  </a:cubicBezTo>
                  <a:cubicBezTo>
                    <a:pt x="1060514" y="1234631"/>
                    <a:pt x="807434" y="651701"/>
                    <a:pt x="0" y="0"/>
                  </a:cubicBezTo>
                  <a:close/>
                </a:path>
              </a:pathLst>
            </a:custGeom>
            <a:solidFill>
              <a:srgbClr val="53B28E"/>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8" name="Freeform: Shape 47">
              <a:extLst>
                <a:ext uri="{FF2B5EF4-FFF2-40B4-BE49-F238E27FC236}">
                  <a16:creationId xmlns:a16="http://schemas.microsoft.com/office/drawing/2014/main" id="{E1AFA6C4-05CD-F562-7AE9-65C16DF2022B}"/>
                </a:ext>
              </a:extLst>
            </p:cNvPr>
            <p:cNvSpPr/>
            <p:nvPr/>
          </p:nvSpPr>
          <p:spPr>
            <a:xfrm flipH="1">
              <a:off x="1049369" y="5501902"/>
              <a:ext cx="67556" cy="75676"/>
            </a:xfrm>
            <a:custGeom>
              <a:avLst/>
              <a:gdLst>
                <a:gd name="connsiteX0" fmla="*/ 67556 w 67556"/>
                <a:gd name="connsiteY0" fmla="*/ 42029 h 75676"/>
                <a:gd name="connsiteX1" fmla="*/ 67080 w 67556"/>
                <a:gd name="connsiteY1" fmla="*/ 33266 h 75676"/>
                <a:gd name="connsiteX2" fmla="*/ 64222 w 67556"/>
                <a:gd name="connsiteY2" fmla="*/ 20407 h 75676"/>
                <a:gd name="connsiteX3" fmla="*/ 57364 w 67556"/>
                <a:gd name="connsiteY3" fmla="*/ 9739 h 75676"/>
                <a:gd name="connsiteX4" fmla="*/ 46696 w 67556"/>
                <a:gd name="connsiteY4" fmla="*/ 2881 h 75676"/>
                <a:gd name="connsiteX5" fmla="*/ 33838 w 67556"/>
                <a:gd name="connsiteY5" fmla="*/ 24 h 75676"/>
                <a:gd name="connsiteX6" fmla="*/ 24979 w 67556"/>
                <a:gd name="connsiteY6" fmla="*/ 1167 h 75676"/>
                <a:gd name="connsiteX7" fmla="*/ 10311 w 67556"/>
                <a:gd name="connsiteY7" fmla="*/ 9739 h 75676"/>
                <a:gd name="connsiteX8" fmla="*/ 5072 w 67556"/>
                <a:gd name="connsiteY8" fmla="*/ 16502 h 75676"/>
                <a:gd name="connsiteX9" fmla="*/ 500 w 67556"/>
                <a:gd name="connsiteY9" fmla="*/ 33266 h 75676"/>
                <a:gd name="connsiteX10" fmla="*/ 24 w 67556"/>
                <a:gd name="connsiteY10" fmla="*/ 42029 h 75676"/>
                <a:gd name="connsiteX11" fmla="*/ 2881 w 67556"/>
                <a:gd name="connsiteY11" fmla="*/ 54983 h 75676"/>
                <a:gd name="connsiteX12" fmla="*/ 9835 w 67556"/>
                <a:gd name="connsiteY12" fmla="*/ 65841 h 75676"/>
                <a:gd name="connsiteX13" fmla="*/ 20693 w 67556"/>
                <a:gd name="connsiteY13" fmla="*/ 72795 h 75676"/>
                <a:gd name="connsiteX14" fmla="*/ 33647 w 67556"/>
                <a:gd name="connsiteY14" fmla="*/ 75652 h 75676"/>
                <a:gd name="connsiteX15" fmla="*/ 42601 w 67556"/>
                <a:gd name="connsiteY15" fmla="*/ 74414 h 75676"/>
                <a:gd name="connsiteX16" fmla="*/ 57460 w 67556"/>
                <a:gd name="connsiteY16" fmla="*/ 65746 h 75676"/>
                <a:gd name="connsiteX17" fmla="*/ 62698 w 67556"/>
                <a:gd name="connsiteY17" fmla="*/ 58888 h 75676"/>
                <a:gd name="connsiteX18" fmla="*/ 67270 w 67556"/>
                <a:gd name="connsiteY18" fmla="*/ 41839 h 75676"/>
                <a:gd name="connsiteX19" fmla="*/ 67270 w 67556"/>
                <a:gd name="connsiteY19" fmla="*/ 41839 h 7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556" h="75676">
                  <a:moveTo>
                    <a:pt x="67556" y="42029"/>
                  </a:moveTo>
                  <a:lnTo>
                    <a:pt x="67080" y="33266"/>
                  </a:lnTo>
                  <a:cubicBezTo>
                    <a:pt x="67270" y="28694"/>
                    <a:pt x="66318" y="24408"/>
                    <a:pt x="64222" y="20407"/>
                  </a:cubicBezTo>
                  <a:cubicBezTo>
                    <a:pt x="62889" y="16311"/>
                    <a:pt x="60603" y="12692"/>
                    <a:pt x="57364" y="9739"/>
                  </a:cubicBezTo>
                  <a:cubicBezTo>
                    <a:pt x="54316" y="6501"/>
                    <a:pt x="50792" y="4215"/>
                    <a:pt x="46696" y="2881"/>
                  </a:cubicBezTo>
                  <a:cubicBezTo>
                    <a:pt x="42696" y="786"/>
                    <a:pt x="38505" y="-167"/>
                    <a:pt x="33838" y="24"/>
                  </a:cubicBezTo>
                  <a:lnTo>
                    <a:pt x="24979" y="1167"/>
                  </a:lnTo>
                  <a:cubicBezTo>
                    <a:pt x="19360" y="2786"/>
                    <a:pt x="14407" y="5644"/>
                    <a:pt x="10311" y="9739"/>
                  </a:cubicBezTo>
                  <a:lnTo>
                    <a:pt x="5072" y="16502"/>
                  </a:lnTo>
                  <a:cubicBezTo>
                    <a:pt x="2024" y="21645"/>
                    <a:pt x="595" y="27265"/>
                    <a:pt x="500" y="33266"/>
                  </a:cubicBezTo>
                  <a:lnTo>
                    <a:pt x="24" y="42029"/>
                  </a:lnTo>
                  <a:cubicBezTo>
                    <a:pt x="-167" y="46696"/>
                    <a:pt x="786" y="50982"/>
                    <a:pt x="2881" y="54983"/>
                  </a:cubicBezTo>
                  <a:cubicBezTo>
                    <a:pt x="4215" y="59174"/>
                    <a:pt x="6596" y="62794"/>
                    <a:pt x="9835" y="65841"/>
                  </a:cubicBezTo>
                  <a:cubicBezTo>
                    <a:pt x="12883" y="69175"/>
                    <a:pt x="16502" y="71461"/>
                    <a:pt x="20693" y="72795"/>
                  </a:cubicBezTo>
                  <a:cubicBezTo>
                    <a:pt x="24694" y="74890"/>
                    <a:pt x="29075" y="75843"/>
                    <a:pt x="33647" y="75652"/>
                  </a:cubicBezTo>
                  <a:lnTo>
                    <a:pt x="42601" y="74414"/>
                  </a:lnTo>
                  <a:cubicBezTo>
                    <a:pt x="48316" y="72795"/>
                    <a:pt x="53269" y="69937"/>
                    <a:pt x="57460" y="65746"/>
                  </a:cubicBezTo>
                  <a:lnTo>
                    <a:pt x="62698" y="58888"/>
                  </a:lnTo>
                  <a:cubicBezTo>
                    <a:pt x="65746" y="53649"/>
                    <a:pt x="67270" y="47935"/>
                    <a:pt x="67270" y="41839"/>
                  </a:cubicBezTo>
                  <a:lnTo>
                    <a:pt x="67270" y="41839"/>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49" name="Freeform: Shape 48">
              <a:extLst>
                <a:ext uri="{FF2B5EF4-FFF2-40B4-BE49-F238E27FC236}">
                  <a16:creationId xmlns:a16="http://schemas.microsoft.com/office/drawing/2014/main" id="{1D1B2BDF-B51C-8723-A6A9-23D9242402C5}"/>
                </a:ext>
              </a:extLst>
            </p:cNvPr>
            <p:cNvSpPr/>
            <p:nvPr/>
          </p:nvSpPr>
          <p:spPr>
            <a:xfrm flipH="1">
              <a:off x="925580" y="5585651"/>
              <a:ext cx="54828" cy="56673"/>
            </a:xfrm>
            <a:custGeom>
              <a:avLst/>
              <a:gdLst>
                <a:gd name="connsiteX0" fmla="*/ 27432 w 54828"/>
                <a:gd name="connsiteY0" fmla="*/ 56674 h 56673"/>
                <a:gd name="connsiteX1" fmla="*/ 27432 w 54828"/>
                <a:gd name="connsiteY1" fmla="*/ 0 h 56673"/>
                <a:gd name="connsiteX2" fmla="*/ 27432 w 54828"/>
                <a:gd name="connsiteY2" fmla="*/ 56674 h 56673"/>
                <a:gd name="connsiteX3" fmla="*/ 27432 w 54828"/>
                <a:gd name="connsiteY3" fmla="*/ 56674 h 56673"/>
              </a:gdLst>
              <a:ahLst/>
              <a:cxnLst>
                <a:cxn ang="0">
                  <a:pos x="connsiteX0" y="connsiteY0"/>
                </a:cxn>
                <a:cxn ang="0">
                  <a:pos x="connsiteX1" y="connsiteY1"/>
                </a:cxn>
                <a:cxn ang="0">
                  <a:pos x="connsiteX2" y="connsiteY2"/>
                </a:cxn>
                <a:cxn ang="0">
                  <a:pos x="connsiteX3" y="connsiteY3"/>
                </a:cxn>
              </a:cxnLst>
              <a:rect l="l" t="t" r="r" b="b"/>
              <a:pathLst>
                <a:path w="54828" h="56673">
                  <a:moveTo>
                    <a:pt x="27432" y="56674"/>
                  </a:moveTo>
                  <a:cubicBezTo>
                    <a:pt x="63913" y="56674"/>
                    <a:pt x="64008" y="0"/>
                    <a:pt x="27432" y="0"/>
                  </a:cubicBezTo>
                  <a:cubicBezTo>
                    <a:pt x="-9144" y="0"/>
                    <a:pt x="-9144" y="56674"/>
                    <a:pt x="27432" y="56674"/>
                  </a:cubicBezTo>
                  <a:lnTo>
                    <a:pt x="27432" y="56674"/>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0" name="Freeform: Shape 49">
              <a:extLst>
                <a:ext uri="{FF2B5EF4-FFF2-40B4-BE49-F238E27FC236}">
                  <a16:creationId xmlns:a16="http://schemas.microsoft.com/office/drawing/2014/main" id="{E7466DF4-D8F0-FFEA-5EA3-036DEBF839F1}"/>
                </a:ext>
              </a:extLst>
            </p:cNvPr>
            <p:cNvSpPr/>
            <p:nvPr/>
          </p:nvSpPr>
          <p:spPr>
            <a:xfrm flipH="1">
              <a:off x="1030881" y="5631752"/>
              <a:ext cx="54407" cy="44681"/>
            </a:xfrm>
            <a:custGeom>
              <a:avLst/>
              <a:gdLst>
                <a:gd name="connsiteX0" fmla="*/ 32205 w 54407"/>
                <a:gd name="connsiteY0" fmla="*/ 0 h 44681"/>
                <a:gd name="connsiteX1" fmla="*/ 27156 w 54407"/>
                <a:gd name="connsiteY1" fmla="*/ 381 h 44681"/>
                <a:gd name="connsiteX2" fmla="*/ 24775 w 54407"/>
                <a:gd name="connsiteY2" fmla="*/ 571 h 44681"/>
                <a:gd name="connsiteX3" fmla="*/ 23537 w 54407"/>
                <a:gd name="connsiteY3" fmla="*/ 571 h 44681"/>
                <a:gd name="connsiteX4" fmla="*/ 20013 w 54407"/>
                <a:gd name="connsiteY4" fmla="*/ 1048 h 44681"/>
                <a:gd name="connsiteX5" fmla="*/ 11916 w 54407"/>
                <a:gd name="connsiteY5" fmla="*/ 3620 h 44681"/>
                <a:gd name="connsiteX6" fmla="*/ 7440 w 54407"/>
                <a:gd name="connsiteY6" fmla="*/ 7049 h 44681"/>
                <a:gd name="connsiteX7" fmla="*/ 43444 w 54407"/>
                <a:gd name="connsiteY7" fmla="*/ 16574 h 44681"/>
                <a:gd name="connsiteX8" fmla="*/ 41158 w 54407"/>
                <a:gd name="connsiteY8" fmla="*/ 11144 h 44681"/>
                <a:gd name="connsiteX9" fmla="*/ 37729 w 54407"/>
                <a:gd name="connsiteY9" fmla="*/ 6667 h 44681"/>
                <a:gd name="connsiteX10" fmla="*/ 30585 w 54407"/>
                <a:gd name="connsiteY10" fmla="*/ 2096 h 44681"/>
                <a:gd name="connsiteX11" fmla="*/ 22108 w 54407"/>
                <a:gd name="connsiteY11" fmla="*/ 191 h 44681"/>
                <a:gd name="connsiteX12" fmla="*/ 13631 w 54407"/>
                <a:gd name="connsiteY12" fmla="*/ 2096 h 44681"/>
                <a:gd name="connsiteX13" fmla="*/ 6487 w 54407"/>
                <a:gd name="connsiteY13" fmla="*/ 6667 h 44681"/>
                <a:gd name="connsiteX14" fmla="*/ 1915 w 54407"/>
                <a:gd name="connsiteY14" fmla="*/ 13811 h 44681"/>
                <a:gd name="connsiteX15" fmla="*/ 10 w 54407"/>
                <a:gd name="connsiteY15" fmla="*/ 22288 h 44681"/>
                <a:gd name="connsiteX16" fmla="*/ 772 w 54407"/>
                <a:gd name="connsiteY16" fmla="*/ 28194 h 44681"/>
                <a:gd name="connsiteX17" fmla="*/ 6487 w 54407"/>
                <a:gd name="connsiteY17" fmla="*/ 37909 h 44681"/>
                <a:gd name="connsiteX18" fmla="*/ 10964 w 54407"/>
                <a:gd name="connsiteY18" fmla="*/ 41338 h 44681"/>
                <a:gd name="connsiteX19" fmla="*/ 22108 w 54407"/>
                <a:gd name="connsiteY19" fmla="*/ 44387 h 44681"/>
                <a:gd name="connsiteX20" fmla="*/ 28014 w 54407"/>
                <a:gd name="connsiteY20" fmla="*/ 43625 h 44681"/>
                <a:gd name="connsiteX21" fmla="*/ 35538 w 54407"/>
                <a:gd name="connsiteY21" fmla="*/ 39624 h 44681"/>
                <a:gd name="connsiteX22" fmla="*/ 41253 w 54407"/>
                <a:gd name="connsiteY22" fmla="*/ 33433 h 44681"/>
                <a:gd name="connsiteX23" fmla="*/ 43539 w 54407"/>
                <a:gd name="connsiteY23" fmla="*/ 28004 h 44681"/>
                <a:gd name="connsiteX24" fmla="*/ 7535 w 54407"/>
                <a:gd name="connsiteY24" fmla="*/ 37529 h 44681"/>
                <a:gd name="connsiteX25" fmla="*/ 12012 w 54407"/>
                <a:gd name="connsiteY25" fmla="*/ 40958 h 44681"/>
                <a:gd name="connsiteX26" fmla="*/ 17155 w 54407"/>
                <a:gd name="connsiteY26" fmla="*/ 43148 h 44681"/>
                <a:gd name="connsiteX27" fmla="*/ 23442 w 54407"/>
                <a:gd name="connsiteY27" fmla="*/ 44006 h 44681"/>
                <a:gd name="connsiteX28" fmla="*/ 24680 w 54407"/>
                <a:gd name="connsiteY28" fmla="*/ 44006 h 44681"/>
                <a:gd name="connsiteX29" fmla="*/ 27156 w 54407"/>
                <a:gd name="connsiteY29" fmla="*/ 44291 h 44681"/>
                <a:gd name="connsiteX30" fmla="*/ 32205 w 54407"/>
                <a:gd name="connsiteY30" fmla="*/ 44672 h 44681"/>
                <a:gd name="connsiteX31" fmla="*/ 40777 w 54407"/>
                <a:gd name="connsiteY31" fmla="*/ 42767 h 44681"/>
                <a:gd name="connsiteX32" fmla="*/ 47921 w 54407"/>
                <a:gd name="connsiteY32" fmla="*/ 38195 h 44681"/>
                <a:gd name="connsiteX33" fmla="*/ 52493 w 54407"/>
                <a:gd name="connsiteY33" fmla="*/ 31052 h 44681"/>
                <a:gd name="connsiteX34" fmla="*/ 54398 w 54407"/>
                <a:gd name="connsiteY34" fmla="*/ 22479 h 44681"/>
                <a:gd name="connsiteX35" fmla="*/ 53636 w 54407"/>
                <a:gd name="connsiteY35" fmla="*/ 16574 h 44681"/>
                <a:gd name="connsiteX36" fmla="*/ 47921 w 54407"/>
                <a:gd name="connsiteY36" fmla="*/ 6763 h 44681"/>
                <a:gd name="connsiteX37" fmla="*/ 43444 w 54407"/>
                <a:gd name="connsiteY37" fmla="*/ 3238 h 44681"/>
                <a:gd name="connsiteX38" fmla="*/ 32205 w 54407"/>
                <a:gd name="connsiteY38" fmla="*/ 191 h 44681"/>
                <a:gd name="connsiteX39" fmla="*/ 32205 w 54407"/>
                <a:gd name="connsiteY39" fmla="*/ 191 h 4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4407" h="44681">
                  <a:moveTo>
                    <a:pt x="32205" y="0"/>
                  </a:moveTo>
                  <a:lnTo>
                    <a:pt x="27156" y="381"/>
                  </a:lnTo>
                  <a:lnTo>
                    <a:pt x="24775" y="571"/>
                  </a:lnTo>
                  <a:lnTo>
                    <a:pt x="23537" y="571"/>
                  </a:lnTo>
                  <a:cubicBezTo>
                    <a:pt x="22394" y="762"/>
                    <a:pt x="21251" y="953"/>
                    <a:pt x="20013" y="1048"/>
                  </a:cubicBezTo>
                  <a:cubicBezTo>
                    <a:pt x="17155" y="1143"/>
                    <a:pt x="14488" y="2000"/>
                    <a:pt x="11916" y="3620"/>
                  </a:cubicBezTo>
                  <a:cubicBezTo>
                    <a:pt x="10392" y="4763"/>
                    <a:pt x="8868" y="5906"/>
                    <a:pt x="7440" y="7049"/>
                  </a:cubicBezTo>
                  <a:lnTo>
                    <a:pt x="43444" y="16574"/>
                  </a:lnTo>
                  <a:cubicBezTo>
                    <a:pt x="42873" y="14669"/>
                    <a:pt x="42111" y="12859"/>
                    <a:pt x="41158" y="11144"/>
                  </a:cubicBezTo>
                  <a:lnTo>
                    <a:pt x="37729" y="6667"/>
                  </a:lnTo>
                  <a:cubicBezTo>
                    <a:pt x="35729" y="4477"/>
                    <a:pt x="33348" y="2953"/>
                    <a:pt x="30585" y="2096"/>
                  </a:cubicBezTo>
                  <a:cubicBezTo>
                    <a:pt x="27918" y="667"/>
                    <a:pt x="25156" y="95"/>
                    <a:pt x="22108" y="191"/>
                  </a:cubicBezTo>
                  <a:cubicBezTo>
                    <a:pt x="19060" y="95"/>
                    <a:pt x="16203" y="667"/>
                    <a:pt x="13631" y="2096"/>
                  </a:cubicBezTo>
                  <a:cubicBezTo>
                    <a:pt x="10869" y="2953"/>
                    <a:pt x="8487" y="4477"/>
                    <a:pt x="6487" y="6667"/>
                  </a:cubicBezTo>
                  <a:cubicBezTo>
                    <a:pt x="4296" y="8668"/>
                    <a:pt x="2772" y="11049"/>
                    <a:pt x="1915" y="13811"/>
                  </a:cubicBezTo>
                  <a:cubicBezTo>
                    <a:pt x="486" y="16478"/>
                    <a:pt x="-85" y="19241"/>
                    <a:pt x="10" y="22288"/>
                  </a:cubicBezTo>
                  <a:lnTo>
                    <a:pt x="772" y="28194"/>
                  </a:lnTo>
                  <a:cubicBezTo>
                    <a:pt x="1820" y="31909"/>
                    <a:pt x="3725" y="35147"/>
                    <a:pt x="6487" y="37909"/>
                  </a:cubicBezTo>
                  <a:lnTo>
                    <a:pt x="10964" y="41338"/>
                  </a:lnTo>
                  <a:cubicBezTo>
                    <a:pt x="14393" y="43339"/>
                    <a:pt x="18108" y="44387"/>
                    <a:pt x="22108" y="44387"/>
                  </a:cubicBezTo>
                  <a:lnTo>
                    <a:pt x="28014" y="43625"/>
                  </a:lnTo>
                  <a:cubicBezTo>
                    <a:pt x="30871" y="42958"/>
                    <a:pt x="33348" y="41624"/>
                    <a:pt x="35538" y="39624"/>
                  </a:cubicBezTo>
                  <a:cubicBezTo>
                    <a:pt x="37920" y="38100"/>
                    <a:pt x="39825" y="36004"/>
                    <a:pt x="41253" y="33433"/>
                  </a:cubicBezTo>
                  <a:cubicBezTo>
                    <a:pt x="42206" y="31718"/>
                    <a:pt x="42968" y="29908"/>
                    <a:pt x="43539" y="28004"/>
                  </a:cubicBezTo>
                  <a:lnTo>
                    <a:pt x="7535" y="37529"/>
                  </a:lnTo>
                  <a:cubicBezTo>
                    <a:pt x="8964" y="38767"/>
                    <a:pt x="10488" y="39910"/>
                    <a:pt x="12012" y="40958"/>
                  </a:cubicBezTo>
                  <a:lnTo>
                    <a:pt x="17155" y="43148"/>
                  </a:lnTo>
                  <a:cubicBezTo>
                    <a:pt x="18965" y="43720"/>
                    <a:pt x="21346" y="43815"/>
                    <a:pt x="23442" y="44006"/>
                  </a:cubicBezTo>
                  <a:lnTo>
                    <a:pt x="24680" y="44006"/>
                  </a:lnTo>
                  <a:cubicBezTo>
                    <a:pt x="25537" y="44196"/>
                    <a:pt x="26394" y="44196"/>
                    <a:pt x="27156" y="44291"/>
                  </a:cubicBezTo>
                  <a:lnTo>
                    <a:pt x="32205" y="44672"/>
                  </a:lnTo>
                  <a:cubicBezTo>
                    <a:pt x="35253" y="44767"/>
                    <a:pt x="38110" y="44101"/>
                    <a:pt x="40777" y="42767"/>
                  </a:cubicBezTo>
                  <a:cubicBezTo>
                    <a:pt x="43539" y="41910"/>
                    <a:pt x="45921" y="40291"/>
                    <a:pt x="47921" y="38195"/>
                  </a:cubicBezTo>
                  <a:cubicBezTo>
                    <a:pt x="50112" y="36195"/>
                    <a:pt x="51636" y="33814"/>
                    <a:pt x="52493" y="31052"/>
                  </a:cubicBezTo>
                  <a:cubicBezTo>
                    <a:pt x="53922" y="28384"/>
                    <a:pt x="54493" y="25527"/>
                    <a:pt x="54398" y="22479"/>
                  </a:cubicBezTo>
                  <a:lnTo>
                    <a:pt x="53636" y="16574"/>
                  </a:lnTo>
                  <a:cubicBezTo>
                    <a:pt x="52588" y="12763"/>
                    <a:pt x="50683" y="9525"/>
                    <a:pt x="47921" y="6763"/>
                  </a:cubicBezTo>
                  <a:lnTo>
                    <a:pt x="43444" y="3238"/>
                  </a:lnTo>
                  <a:cubicBezTo>
                    <a:pt x="39920" y="1238"/>
                    <a:pt x="36205" y="191"/>
                    <a:pt x="32205" y="191"/>
                  </a:cubicBezTo>
                  <a:lnTo>
                    <a:pt x="32205" y="191"/>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1" name="Freeform: Shape 50">
              <a:extLst>
                <a:ext uri="{FF2B5EF4-FFF2-40B4-BE49-F238E27FC236}">
                  <a16:creationId xmlns:a16="http://schemas.microsoft.com/office/drawing/2014/main" id="{93F75E7E-24AC-625F-311C-FA2521221688}"/>
                </a:ext>
              </a:extLst>
            </p:cNvPr>
            <p:cNvSpPr/>
            <p:nvPr/>
          </p:nvSpPr>
          <p:spPr>
            <a:xfrm flipH="1">
              <a:off x="935581" y="5435537"/>
              <a:ext cx="54828" cy="56673"/>
            </a:xfrm>
            <a:custGeom>
              <a:avLst/>
              <a:gdLst>
                <a:gd name="connsiteX0" fmla="*/ 27432 w 54828"/>
                <a:gd name="connsiteY0" fmla="*/ 56674 h 56673"/>
                <a:gd name="connsiteX1" fmla="*/ 27432 w 54828"/>
                <a:gd name="connsiteY1" fmla="*/ 0 h 56673"/>
                <a:gd name="connsiteX2" fmla="*/ 27432 w 54828"/>
                <a:gd name="connsiteY2" fmla="*/ 56674 h 56673"/>
                <a:gd name="connsiteX3" fmla="*/ 27432 w 54828"/>
                <a:gd name="connsiteY3" fmla="*/ 56674 h 56673"/>
              </a:gdLst>
              <a:ahLst/>
              <a:cxnLst>
                <a:cxn ang="0">
                  <a:pos x="connsiteX0" y="connsiteY0"/>
                </a:cxn>
                <a:cxn ang="0">
                  <a:pos x="connsiteX1" y="connsiteY1"/>
                </a:cxn>
                <a:cxn ang="0">
                  <a:pos x="connsiteX2" y="connsiteY2"/>
                </a:cxn>
                <a:cxn ang="0">
                  <a:pos x="connsiteX3" y="connsiteY3"/>
                </a:cxn>
              </a:cxnLst>
              <a:rect l="l" t="t" r="r" b="b"/>
              <a:pathLst>
                <a:path w="54828" h="56673">
                  <a:moveTo>
                    <a:pt x="27432" y="56674"/>
                  </a:moveTo>
                  <a:cubicBezTo>
                    <a:pt x="63913" y="56674"/>
                    <a:pt x="64008" y="0"/>
                    <a:pt x="27432" y="0"/>
                  </a:cubicBezTo>
                  <a:cubicBezTo>
                    <a:pt x="-9144" y="0"/>
                    <a:pt x="-9144" y="56674"/>
                    <a:pt x="27432" y="56674"/>
                  </a:cubicBezTo>
                  <a:lnTo>
                    <a:pt x="27432" y="56674"/>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2" name="Freeform: Shape 51">
              <a:extLst>
                <a:ext uri="{FF2B5EF4-FFF2-40B4-BE49-F238E27FC236}">
                  <a16:creationId xmlns:a16="http://schemas.microsoft.com/office/drawing/2014/main" id="{087B7297-68C2-51FD-0530-DDD751D249A8}"/>
                </a:ext>
              </a:extLst>
            </p:cNvPr>
            <p:cNvSpPr/>
            <p:nvPr/>
          </p:nvSpPr>
          <p:spPr>
            <a:xfrm flipH="1">
              <a:off x="805469" y="5585651"/>
              <a:ext cx="54828" cy="56673"/>
            </a:xfrm>
            <a:custGeom>
              <a:avLst/>
              <a:gdLst>
                <a:gd name="connsiteX0" fmla="*/ 27432 w 54828"/>
                <a:gd name="connsiteY0" fmla="*/ 56674 h 56673"/>
                <a:gd name="connsiteX1" fmla="*/ 27432 w 54828"/>
                <a:gd name="connsiteY1" fmla="*/ 0 h 56673"/>
                <a:gd name="connsiteX2" fmla="*/ 27432 w 54828"/>
                <a:gd name="connsiteY2" fmla="*/ 56674 h 56673"/>
                <a:gd name="connsiteX3" fmla="*/ 27432 w 54828"/>
                <a:gd name="connsiteY3" fmla="*/ 56674 h 56673"/>
              </a:gdLst>
              <a:ahLst/>
              <a:cxnLst>
                <a:cxn ang="0">
                  <a:pos x="connsiteX0" y="connsiteY0"/>
                </a:cxn>
                <a:cxn ang="0">
                  <a:pos x="connsiteX1" y="connsiteY1"/>
                </a:cxn>
                <a:cxn ang="0">
                  <a:pos x="connsiteX2" y="connsiteY2"/>
                </a:cxn>
                <a:cxn ang="0">
                  <a:pos x="connsiteX3" y="connsiteY3"/>
                </a:cxn>
              </a:cxnLst>
              <a:rect l="l" t="t" r="r" b="b"/>
              <a:pathLst>
                <a:path w="54828" h="56673">
                  <a:moveTo>
                    <a:pt x="27432" y="56674"/>
                  </a:moveTo>
                  <a:cubicBezTo>
                    <a:pt x="63913" y="56674"/>
                    <a:pt x="64008" y="0"/>
                    <a:pt x="27432" y="0"/>
                  </a:cubicBezTo>
                  <a:cubicBezTo>
                    <a:pt x="-9144" y="0"/>
                    <a:pt x="-9144" y="56674"/>
                    <a:pt x="27432" y="56674"/>
                  </a:cubicBezTo>
                  <a:lnTo>
                    <a:pt x="27432" y="56674"/>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3" name="Freeform: Shape 52">
              <a:extLst>
                <a:ext uri="{FF2B5EF4-FFF2-40B4-BE49-F238E27FC236}">
                  <a16:creationId xmlns:a16="http://schemas.microsoft.com/office/drawing/2014/main" id="{125C6350-CD0D-2311-66EF-1F4002F1B2C6}"/>
                </a:ext>
              </a:extLst>
            </p:cNvPr>
            <p:cNvSpPr/>
            <p:nvPr/>
          </p:nvSpPr>
          <p:spPr>
            <a:xfrm flipH="1">
              <a:off x="899731" y="5713091"/>
              <a:ext cx="34294" cy="34213"/>
            </a:xfrm>
            <a:custGeom>
              <a:avLst/>
              <a:gdLst>
                <a:gd name="connsiteX0" fmla="*/ 30389 w 34294"/>
                <a:gd name="connsiteY0" fmla="*/ 11720 h 34213"/>
                <a:gd name="connsiteX1" fmla="*/ 25151 w 34294"/>
                <a:gd name="connsiteY1" fmla="*/ 6767 h 34213"/>
                <a:gd name="connsiteX2" fmla="*/ 22484 w 34294"/>
                <a:gd name="connsiteY2" fmla="*/ 4767 h 34213"/>
                <a:gd name="connsiteX3" fmla="*/ 22293 w 34294"/>
                <a:gd name="connsiteY3" fmla="*/ 4767 h 34213"/>
                <a:gd name="connsiteX4" fmla="*/ 21912 w 34294"/>
                <a:gd name="connsiteY4" fmla="*/ 4481 h 34213"/>
                <a:gd name="connsiteX5" fmla="*/ 21150 w 34294"/>
                <a:gd name="connsiteY5" fmla="*/ 4100 h 34213"/>
                <a:gd name="connsiteX6" fmla="*/ 19626 w 34294"/>
                <a:gd name="connsiteY6" fmla="*/ 3243 h 34213"/>
                <a:gd name="connsiteX7" fmla="*/ 16483 w 34294"/>
                <a:gd name="connsiteY7" fmla="*/ 1528 h 34213"/>
                <a:gd name="connsiteX8" fmla="*/ 13911 w 34294"/>
                <a:gd name="connsiteY8" fmla="*/ 386 h 34213"/>
                <a:gd name="connsiteX9" fmla="*/ 9530 w 34294"/>
                <a:gd name="connsiteY9" fmla="*/ 195 h 34213"/>
                <a:gd name="connsiteX10" fmla="*/ 6767 w 34294"/>
                <a:gd name="connsiteY10" fmla="*/ 957 h 34213"/>
                <a:gd name="connsiteX11" fmla="*/ 3243 w 34294"/>
                <a:gd name="connsiteY11" fmla="*/ 3243 h 34213"/>
                <a:gd name="connsiteX12" fmla="*/ 1529 w 34294"/>
                <a:gd name="connsiteY12" fmla="*/ 5434 h 34213"/>
                <a:gd name="connsiteX13" fmla="*/ 386 w 34294"/>
                <a:gd name="connsiteY13" fmla="*/ 8006 h 34213"/>
                <a:gd name="connsiteX14" fmla="*/ 195 w 34294"/>
                <a:gd name="connsiteY14" fmla="*/ 12387 h 34213"/>
                <a:gd name="connsiteX15" fmla="*/ 1529 w 34294"/>
                <a:gd name="connsiteY15" fmla="*/ 16483 h 34213"/>
                <a:gd name="connsiteX16" fmla="*/ 6767 w 34294"/>
                <a:gd name="connsiteY16" fmla="*/ 25055 h 34213"/>
                <a:gd name="connsiteX17" fmla="*/ 11720 w 34294"/>
                <a:gd name="connsiteY17" fmla="*/ 30294 h 34213"/>
                <a:gd name="connsiteX18" fmla="*/ 16007 w 34294"/>
                <a:gd name="connsiteY18" fmla="*/ 33056 h 34213"/>
                <a:gd name="connsiteX19" fmla="*/ 21055 w 34294"/>
                <a:gd name="connsiteY19" fmla="*/ 34199 h 34213"/>
                <a:gd name="connsiteX20" fmla="*/ 26103 w 34294"/>
                <a:gd name="connsiteY20" fmla="*/ 33056 h 34213"/>
                <a:gd name="connsiteX21" fmla="*/ 30389 w 34294"/>
                <a:gd name="connsiteY21" fmla="*/ 30294 h 34213"/>
                <a:gd name="connsiteX22" fmla="*/ 32485 w 34294"/>
                <a:gd name="connsiteY22" fmla="*/ 27627 h 34213"/>
                <a:gd name="connsiteX23" fmla="*/ 34295 w 34294"/>
                <a:gd name="connsiteY23" fmla="*/ 20960 h 34213"/>
                <a:gd name="connsiteX24" fmla="*/ 33819 w 34294"/>
                <a:gd name="connsiteY24" fmla="*/ 17435 h 34213"/>
                <a:gd name="connsiteX25" fmla="*/ 30389 w 34294"/>
                <a:gd name="connsiteY25" fmla="*/ 11625 h 34213"/>
                <a:gd name="connsiteX26" fmla="*/ 30389 w 34294"/>
                <a:gd name="connsiteY26" fmla="*/ 11625 h 3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294" h="34213">
                  <a:moveTo>
                    <a:pt x="30389" y="11720"/>
                  </a:moveTo>
                  <a:cubicBezTo>
                    <a:pt x="28675" y="10101"/>
                    <a:pt x="26961" y="8387"/>
                    <a:pt x="25151" y="6767"/>
                  </a:cubicBezTo>
                  <a:lnTo>
                    <a:pt x="22484" y="4767"/>
                  </a:lnTo>
                  <a:lnTo>
                    <a:pt x="22293" y="4767"/>
                  </a:lnTo>
                  <a:cubicBezTo>
                    <a:pt x="22293" y="4767"/>
                    <a:pt x="22103" y="4577"/>
                    <a:pt x="21912" y="4481"/>
                  </a:cubicBezTo>
                  <a:cubicBezTo>
                    <a:pt x="21626" y="4386"/>
                    <a:pt x="21436" y="4195"/>
                    <a:pt x="21150" y="4100"/>
                  </a:cubicBezTo>
                  <a:cubicBezTo>
                    <a:pt x="20674" y="3815"/>
                    <a:pt x="20102" y="3529"/>
                    <a:pt x="19626" y="3243"/>
                  </a:cubicBezTo>
                  <a:cubicBezTo>
                    <a:pt x="18578" y="2672"/>
                    <a:pt x="17531" y="2100"/>
                    <a:pt x="16483" y="1528"/>
                  </a:cubicBezTo>
                  <a:lnTo>
                    <a:pt x="13911" y="386"/>
                  </a:lnTo>
                  <a:cubicBezTo>
                    <a:pt x="12482" y="-91"/>
                    <a:pt x="10958" y="-91"/>
                    <a:pt x="9530" y="195"/>
                  </a:cubicBezTo>
                  <a:cubicBezTo>
                    <a:pt x="8577" y="195"/>
                    <a:pt x="7625" y="481"/>
                    <a:pt x="6767" y="957"/>
                  </a:cubicBezTo>
                  <a:cubicBezTo>
                    <a:pt x="5434" y="1433"/>
                    <a:pt x="4196" y="2195"/>
                    <a:pt x="3243" y="3243"/>
                  </a:cubicBezTo>
                  <a:lnTo>
                    <a:pt x="1529" y="5434"/>
                  </a:lnTo>
                  <a:lnTo>
                    <a:pt x="386" y="8006"/>
                  </a:lnTo>
                  <a:cubicBezTo>
                    <a:pt x="-91" y="9434"/>
                    <a:pt x="-91" y="10958"/>
                    <a:pt x="195" y="12387"/>
                  </a:cubicBezTo>
                  <a:cubicBezTo>
                    <a:pt x="195" y="13816"/>
                    <a:pt x="671" y="15245"/>
                    <a:pt x="1529" y="16483"/>
                  </a:cubicBezTo>
                  <a:cubicBezTo>
                    <a:pt x="3053" y="19436"/>
                    <a:pt x="4481" y="22579"/>
                    <a:pt x="6767" y="25055"/>
                  </a:cubicBezTo>
                  <a:cubicBezTo>
                    <a:pt x="8387" y="26770"/>
                    <a:pt x="10006" y="28580"/>
                    <a:pt x="11720" y="30294"/>
                  </a:cubicBezTo>
                  <a:cubicBezTo>
                    <a:pt x="12959" y="31532"/>
                    <a:pt x="14292" y="32485"/>
                    <a:pt x="16007" y="33056"/>
                  </a:cubicBezTo>
                  <a:cubicBezTo>
                    <a:pt x="17531" y="33914"/>
                    <a:pt x="19245" y="34295"/>
                    <a:pt x="21055" y="34199"/>
                  </a:cubicBezTo>
                  <a:cubicBezTo>
                    <a:pt x="22865" y="34199"/>
                    <a:pt x="24579" y="33914"/>
                    <a:pt x="26103" y="33056"/>
                  </a:cubicBezTo>
                  <a:cubicBezTo>
                    <a:pt x="27722" y="32485"/>
                    <a:pt x="29151" y="31628"/>
                    <a:pt x="30389" y="30294"/>
                  </a:cubicBezTo>
                  <a:lnTo>
                    <a:pt x="32485" y="27627"/>
                  </a:lnTo>
                  <a:cubicBezTo>
                    <a:pt x="33723" y="25532"/>
                    <a:pt x="34295" y="23341"/>
                    <a:pt x="34295" y="20960"/>
                  </a:cubicBezTo>
                  <a:lnTo>
                    <a:pt x="33819" y="17435"/>
                  </a:lnTo>
                  <a:cubicBezTo>
                    <a:pt x="33152" y="15245"/>
                    <a:pt x="32104" y="13244"/>
                    <a:pt x="30389" y="11625"/>
                  </a:cubicBezTo>
                  <a:lnTo>
                    <a:pt x="30389" y="11625"/>
                  </a:lnTo>
                  <a:close/>
                </a:path>
              </a:pathLst>
            </a:custGeom>
            <a:solidFill>
              <a:srgbClr val="D7482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4" name="Freeform: Shape 53">
              <a:extLst>
                <a:ext uri="{FF2B5EF4-FFF2-40B4-BE49-F238E27FC236}">
                  <a16:creationId xmlns:a16="http://schemas.microsoft.com/office/drawing/2014/main" id="{78AB337E-01AD-3099-4437-53670E1E00EC}"/>
                </a:ext>
              </a:extLst>
            </p:cNvPr>
            <p:cNvSpPr/>
            <p:nvPr/>
          </p:nvSpPr>
          <p:spPr>
            <a:xfrm flipH="1">
              <a:off x="-499147" y="6122194"/>
              <a:ext cx="1547860" cy="1021270"/>
            </a:xfrm>
            <a:custGeom>
              <a:avLst/>
              <a:gdLst>
                <a:gd name="connsiteX0" fmla="*/ 1492008 w 1547860"/>
                <a:gd name="connsiteY0" fmla="*/ 200787 h 1021270"/>
                <a:gd name="connsiteX1" fmla="*/ 1147774 w 1547860"/>
                <a:gd name="connsiteY1" fmla="*/ 154877 h 1021270"/>
                <a:gd name="connsiteX2" fmla="*/ 889551 w 1547860"/>
                <a:gd name="connsiteY2" fmla="*/ 0 h 1021270"/>
                <a:gd name="connsiteX3" fmla="*/ 361676 w 1547860"/>
                <a:gd name="connsiteY3" fmla="*/ 263938 h 1021270"/>
                <a:gd name="connsiteX4" fmla="*/ 109263 w 1547860"/>
                <a:gd name="connsiteY4" fmla="*/ 631127 h 1021270"/>
                <a:gd name="connsiteX5" fmla="*/ 297 w 1547860"/>
                <a:gd name="connsiteY5" fmla="*/ 1021271 h 1021270"/>
                <a:gd name="connsiteX6" fmla="*/ 310145 w 1547860"/>
                <a:gd name="connsiteY6" fmla="*/ 1009840 h 1021270"/>
                <a:gd name="connsiteX7" fmla="*/ 740485 w 1547860"/>
                <a:gd name="connsiteY7" fmla="*/ 958215 h 1021270"/>
                <a:gd name="connsiteX8" fmla="*/ 1113389 w 1547860"/>
                <a:gd name="connsiteY8" fmla="*/ 854964 h 1021270"/>
                <a:gd name="connsiteX9" fmla="*/ 1434667 w 1547860"/>
                <a:gd name="connsiteY9" fmla="*/ 625507 h 1021270"/>
                <a:gd name="connsiteX10" fmla="*/ 1492008 w 1547860"/>
                <a:gd name="connsiteY10" fmla="*/ 200978 h 1021270"/>
                <a:gd name="connsiteX11" fmla="*/ 109263 w 1547860"/>
                <a:gd name="connsiteY11" fmla="*/ 780288 h 1021270"/>
                <a:gd name="connsiteX12" fmla="*/ 333006 w 1547860"/>
                <a:gd name="connsiteY12" fmla="*/ 619601 h 1021270"/>
                <a:gd name="connsiteX13" fmla="*/ 109263 w 1547860"/>
                <a:gd name="connsiteY13" fmla="*/ 780288 h 1021270"/>
                <a:gd name="connsiteX14" fmla="*/ 292524 w 1547860"/>
                <a:gd name="connsiteY14" fmla="*/ 442531 h 1021270"/>
                <a:gd name="connsiteX15" fmla="*/ 431970 w 1547860"/>
                <a:gd name="connsiteY15" fmla="*/ 322326 h 1021270"/>
                <a:gd name="connsiteX16" fmla="*/ 590657 w 1547860"/>
                <a:gd name="connsiteY16" fmla="*/ 375190 h 1021270"/>
                <a:gd name="connsiteX17" fmla="*/ 292524 w 1547860"/>
                <a:gd name="connsiteY17" fmla="*/ 442531 h 1021270"/>
                <a:gd name="connsiteX18" fmla="*/ 556843 w 1547860"/>
                <a:gd name="connsiteY18" fmla="*/ 940975 h 1021270"/>
                <a:gd name="connsiteX19" fmla="*/ 654379 w 1547860"/>
                <a:gd name="connsiteY19" fmla="*/ 579501 h 1021270"/>
                <a:gd name="connsiteX20" fmla="*/ 556843 w 1547860"/>
                <a:gd name="connsiteY20" fmla="*/ 940975 h 1021270"/>
                <a:gd name="connsiteX21" fmla="*/ 605040 w 1547860"/>
                <a:gd name="connsiteY21" fmla="*/ 158877 h 1021270"/>
                <a:gd name="connsiteX22" fmla="*/ 768489 w 1547860"/>
                <a:gd name="connsiteY22" fmla="*/ 134874 h 1021270"/>
                <a:gd name="connsiteX23" fmla="*/ 605040 w 1547860"/>
                <a:gd name="connsiteY23" fmla="*/ 158877 h 1021270"/>
                <a:gd name="connsiteX24" fmla="*/ 854404 w 1547860"/>
                <a:gd name="connsiteY24" fmla="*/ 48482 h 1021270"/>
                <a:gd name="connsiteX25" fmla="*/ 980515 w 1547860"/>
                <a:gd name="connsiteY25" fmla="*/ 107061 h 1021270"/>
                <a:gd name="connsiteX26" fmla="*/ 854404 w 1547860"/>
                <a:gd name="connsiteY26" fmla="*/ 48482 h 1021270"/>
                <a:gd name="connsiteX27" fmla="*/ 918317 w 1547860"/>
                <a:gd name="connsiteY27" fmla="*/ 711422 h 1021270"/>
                <a:gd name="connsiteX28" fmla="*/ 924032 w 1547860"/>
                <a:gd name="connsiteY28" fmla="*/ 487680 h 1021270"/>
                <a:gd name="connsiteX29" fmla="*/ 918317 w 1547860"/>
                <a:gd name="connsiteY29" fmla="*/ 711422 h 1021270"/>
                <a:gd name="connsiteX30" fmla="*/ 1348656 w 1547860"/>
                <a:gd name="connsiteY30" fmla="*/ 585216 h 1021270"/>
                <a:gd name="connsiteX31" fmla="*/ 1228165 w 1547860"/>
                <a:gd name="connsiteY31" fmla="*/ 459010 h 1021270"/>
                <a:gd name="connsiteX32" fmla="*/ 1061763 w 1547860"/>
                <a:gd name="connsiteY32" fmla="*/ 275368 h 1021270"/>
                <a:gd name="connsiteX33" fmla="*/ 1365897 w 1547860"/>
                <a:gd name="connsiteY33" fmla="*/ 390144 h 1021270"/>
                <a:gd name="connsiteX34" fmla="*/ 1348656 w 1547860"/>
                <a:gd name="connsiteY34" fmla="*/ 585216 h 1021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547860" h="1021270">
                  <a:moveTo>
                    <a:pt x="1492008" y="200787"/>
                  </a:moveTo>
                  <a:cubicBezTo>
                    <a:pt x="1400186" y="108966"/>
                    <a:pt x="1216640" y="160591"/>
                    <a:pt x="1147774" y="154877"/>
                  </a:cubicBezTo>
                  <a:cubicBezTo>
                    <a:pt x="1078908" y="149162"/>
                    <a:pt x="1113389" y="0"/>
                    <a:pt x="889551" y="0"/>
                  </a:cubicBezTo>
                  <a:cubicBezTo>
                    <a:pt x="665714" y="0"/>
                    <a:pt x="545318" y="91821"/>
                    <a:pt x="361676" y="263938"/>
                  </a:cubicBezTo>
                  <a:cubicBezTo>
                    <a:pt x="178034" y="436055"/>
                    <a:pt x="229755" y="447580"/>
                    <a:pt x="109263" y="631127"/>
                  </a:cubicBezTo>
                  <a:cubicBezTo>
                    <a:pt x="-11228" y="814769"/>
                    <a:pt x="297" y="1021271"/>
                    <a:pt x="297" y="1021271"/>
                  </a:cubicBezTo>
                  <a:cubicBezTo>
                    <a:pt x="103548" y="963930"/>
                    <a:pt x="218324" y="1004030"/>
                    <a:pt x="310145" y="1009840"/>
                  </a:cubicBezTo>
                  <a:cubicBezTo>
                    <a:pt x="401966" y="1015555"/>
                    <a:pt x="528173" y="1004125"/>
                    <a:pt x="740485" y="958215"/>
                  </a:cubicBezTo>
                  <a:cubicBezTo>
                    <a:pt x="952797" y="912305"/>
                    <a:pt x="941272" y="906589"/>
                    <a:pt x="1113389" y="854964"/>
                  </a:cubicBezTo>
                  <a:cubicBezTo>
                    <a:pt x="1285506" y="803338"/>
                    <a:pt x="1308461" y="745998"/>
                    <a:pt x="1434667" y="625507"/>
                  </a:cubicBezTo>
                  <a:cubicBezTo>
                    <a:pt x="1560873" y="505015"/>
                    <a:pt x="1583828" y="292703"/>
                    <a:pt x="1492008" y="200978"/>
                  </a:cubicBezTo>
                  <a:close/>
                  <a:moveTo>
                    <a:pt x="109263" y="780288"/>
                  </a:moveTo>
                  <a:cubicBezTo>
                    <a:pt x="11727" y="751618"/>
                    <a:pt x="287095" y="573786"/>
                    <a:pt x="333006" y="619601"/>
                  </a:cubicBezTo>
                  <a:cubicBezTo>
                    <a:pt x="378916" y="665512"/>
                    <a:pt x="206799" y="808958"/>
                    <a:pt x="109263" y="780288"/>
                  </a:cubicBezTo>
                  <a:close/>
                  <a:moveTo>
                    <a:pt x="292524" y="442531"/>
                  </a:moveTo>
                  <a:cubicBezTo>
                    <a:pt x="258901" y="399288"/>
                    <a:pt x="331005" y="336804"/>
                    <a:pt x="431970" y="322326"/>
                  </a:cubicBezTo>
                  <a:cubicBezTo>
                    <a:pt x="532935" y="307943"/>
                    <a:pt x="657903" y="327088"/>
                    <a:pt x="590657" y="375190"/>
                  </a:cubicBezTo>
                  <a:cubicBezTo>
                    <a:pt x="523315" y="423291"/>
                    <a:pt x="326243" y="485775"/>
                    <a:pt x="292524" y="442531"/>
                  </a:cubicBezTo>
                  <a:close/>
                  <a:moveTo>
                    <a:pt x="556843" y="940975"/>
                  </a:moveTo>
                  <a:cubicBezTo>
                    <a:pt x="361771" y="935260"/>
                    <a:pt x="470737" y="556546"/>
                    <a:pt x="654379" y="579501"/>
                  </a:cubicBezTo>
                  <a:cubicBezTo>
                    <a:pt x="838021" y="602456"/>
                    <a:pt x="751915" y="946690"/>
                    <a:pt x="556843" y="940975"/>
                  </a:cubicBezTo>
                  <a:close/>
                  <a:moveTo>
                    <a:pt x="605040" y="158877"/>
                  </a:moveTo>
                  <a:cubicBezTo>
                    <a:pt x="581036" y="106013"/>
                    <a:pt x="725245" y="96393"/>
                    <a:pt x="768489" y="134874"/>
                  </a:cubicBezTo>
                  <a:cubicBezTo>
                    <a:pt x="811732" y="173355"/>
                    <a:pt x="629042" y="211836"/>
                    <a:pt x="605040" y="158877"/>
                  </a:cubicBezTo>
                  <a:close/>
                  <a:moveTo>
                    <a:pt x="854404" y="48482"/>
                  </a:moveTo>
                  <a:cubicBezTo>
                    <a:pt x="903934" y="21431"/>
                    <a:pt x="1007471" y="57531"/>
                    <a:pt x="980515" y="107061"/>
                  </a:cubicBezTo>
                  <a:cubicBezTo>
                    <a:pt x="953464" y="156591"/>
                    <a:pt x="804874" y="75533"/>
                    <a:pt x="854404" y="48482"/>
                  </a:cubicBezTo>
                  <a:close/>
                  <a:moveTo>
                    <a:pt x="918317" y="711422"/>
                  </a:moveTo>
                  <a:cubicBezTo>
                    <a:pt x="815066" y="728663"/>
                    <a:pt x="843736" y="470440"/>
                    <a:pt x="924032" y="487680"/>
                  </a:cubicBezTo>
                  <a:cubicBezTo>
                    <a:pt x="1004327" y="504920"/>
                    <a:pt x="1021568" y="694182"/>
                    <a:pt x="918317" y="711422"/>
                  </a:cubicBezTo>
                  <a:close/>
                  <a:moveTo>
                    <a:pt x="1348656" y="585216"/>
                  </a:moveTo>
                  <a:cubicBezTo>
                    <a:pt x="1348656" y="585216"/>
                    <a:pt x="1314271" y="556546"/>
                    <a:pt x="1228165" y="459010"/>
                  </a:cubicBezTo>
                  <a:cubicBezTo>
                    <a:pt x="1142059" y="361474"/>
                    <a:pt x="987182" y="338519"/>
                    <a:pt x="1061763" y="275368"/>
                  </a:cubicBezTo>
                  <a:cubicBezTo>
                    <a:pt x="1136344" y="212217"/>
                    <a:pt x="1314176" y="292608"/>
                    <a:pt x="1365897" y="390144"/>
                  </a:cubicBezTo>
                  <a:cubicBezTo>
                    <a:pt x="1417522" y="487680"/>
                    <a:pt x="1463433" y="608171"/>
                    <a:pt x="1348656" y="585216"/>
                  </a:cubicBezTo>
                  <a:close/>
                </a:path>
              </a:pathLst>
            </a:custGeom>
            <a:solidFill>
              <a:srgbClr val="0F7F5D"/>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5" name="Freeform: Shape 54">
              <a:extLst>
                <a:ext uri="{FF2B5EF4-FFF2-40B4-BE49-F238E27FC236}">
                  <a16:creationId xmlns:a16="http://schemas.microsoft.com/office/drawing/2014/main" id="{2D1FC41B-AFAA-8132-B6B3-AE3D41D34585}"/>
                </a:ext>
              </a:extLst>
            </p:cNvPr>
            <p:cNvSpPr/>
            <p:nvPr/>
          </p:nvSpPr>
          <p:spPr>
            <a:xfrm flipH="1">
              <a:off x="4440" y="6487336"/>
              <a:ext cx="195485" cy="323397"/>
            </a:xfrm>
            <a:custGeom>
              <a:avLst/>
              <a:gdLst>
                <a:gd name="connsiteX0" fmla="*/ 136585 w 195485"/>
                <a:gd name="connsiteY0" fmla="*/ 320277 h 323397"/>
                <a:gd name="connsiteX1" fmla="*/ 54575 w 195485"/>
                <a:gd name="connsiteY1" fmla="*/ 522 h 323397"/>
                <a:gd name="connsiteX2" fmla="*/ 11903 w 195485"/>
                <a:gd name="connsiteY2" fmla="*/ 186927 h 323397"/>
                <a:gd name="connsiteX3" fmla="*/ 75244 w 195485"/>
                <a:gd name="connsiteY3" fmla="*/ 122538 h 323397"/>
                <a:gd name="connsiteX4" fmla="*/ 112868 w 195485"/>
                <a:gd name="connsiteY4" fmla="*/ 323229 h 323397"/>
                <a:gd name="connsiteX5" fmla="*/ 136490 w 195485"/>
                <a:gd name="connsiteY5" fmla="*/ 320277 h 32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485" h="323397">
                  <a:moveTo>
                    <a:pt x="136585" y="320277"/>
                  </a:moveTo>
                  <a:cubicBezTo>
                    <a:pt x="263648" y="279319"/>
                    <a:pt x="161159" y="16905"/>
                    <a:pt x="54575" y="522"/>
                  </a:cubicBezTo>
                  <a:cubicBezTo>
                    <a:pt x="-2289" y="-8241"/>
                    <a:pt x="-11338" y="94915"/>
                    <a:pt x="11903" y="186927"/>
                  </a:cubicBezTo>
                  <a:cubicBezTo>
                    <a:pt x="23523" y="146636"/>
                    <a:pt x="45907" y="116251"/>
                    <a:pt x="75244" y="122538"/>
                  </a:cubicBezTo>
                  <a:cubicBezTo>
                    <a:pt x="141538" y="136730"/>
                    <a:pt x="164779" y="267984"/>
                    <a:pt x="112868" y="323229"/>
                  </a:cubicBezTo>
                  <a:cubicBezTo>
                    <a:pt x="120488" y="323801"/>
                    <a:pt x="128394" y="322944"/>
                    <a:pt x="136490" y="320277"/>
                  </a:cubicBezTo>
                  <a:close/>
                </a:path>
              </a:pathLst>
            </a:custGeom>
            <a:solidFill>
              <a:srgbClr val="006F54"/>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6" name="Freeform: Shape 55">
              <a:extLst>
                <a:ext uri="{FF2B5EF4-FFF2-40B4-BE49-F238E27FC236}">
                  <a16:creationId xmlns:a16="http://schemas.microsoft.com/office/drawing/2014/main" id="{5812E77C-C653-CFFC-0950-206A2A2486A7}"/>
                </a:ext>
              </a:extLst>
            </p:cNvPr>
            <p:cNvSpPr/>
            <p:nvPr/>
          </p:nvSpPr>
          <p:spPr>
            <a:xfrm flipH="1">
              <a:off x="-499147" y="6313361"/>
              <a:ext cx="1547849" cy="830294"/>
            </a:xfrm>
            <a:custGeom>
              <a:avLst/>
              <a:gdLst>
                <a:gd name="connsiteX0" fmla="*/ 1113377 w 1547849"/>
                <a:gd name="connsiteY0" fmla="*/ 663702 h 830294"/>
                <a:gd name="connsiteX1" fmla="*/ 1434656 w 1547849"/>
                <a:gd name="connsiteY1" fmla="*/ 434245 h 830294"/>
                <a:gd name="connsiteX2" fmla="*/ 1491996 w 1547849"/>
                <a:gd name="connsiteY2" fmla="*/ 9715 h 830294"/>
                <a:gd name="connsiteX3" fmla="*/ 1481137 w 1547849"/>
                <a:gd name="connsiteY3" fmla="*/ 0 h 830294"/>
                <a:gd name="connsiteX4" fmla="*/ 1434275 w 1547849"/>
                <a:gd name="connsiteY4" fmla="*/ 125444 h 830294"/>
                <a:gd name="connsiteX5" fmla="*/ 1178719 w 1547849"/>
                <a:gd name="connsiteY5" fmla="*/ 28099 h 830294"/>
                <a:gd name="connsiteX6" fmla="*/ 1120331 w 1547849"/>
                <a:gd name="connsiteY6" fmla="*/ 62484 h 830294"/>
                <a:gd name="connsiteX7" fmla="*/ 1365790 w 1547849"/>
                <a:gd name="connsiteY7" fmla="*/ 199168 h 830294"/>
                <a:gd name="connsiteX8" fmla="*/ 1348550 w 1547849"/>
                <a:gd name="connsiteY8" fmla="*/ 394240 h 830294"/>
                <a:gd name="connsiteX9" fmla="*/ 1228058 w 1547849"/>
                <a:gd name="connsiteY9" fmla="*/ 268033 h 830294"/>
                <a:gd name="connsiteX10" fmla="*/ 1097661 w 1547849"/>
                <a:gd name="connsiteY10" fmla="*/ 171450 h 830294"/>
                <a:gd name="connsiteX11" fmla="*/ 1062990 w 1547849"/>
                <a:gd name="connsiteY11" fmla="*/ 594074 h 830294"/>
                <a:gd name="connsiteX12" fmla="*/ 753237 w 1547849"/>
                <a:gd name="connsiteY12" fmla="*/ 551021 h 830294"/>
                <a:gd name="connsiteX13" fmla="*/ 556736 w 1547849"/>
                <a:gd name="connsiteY13" fmla="*/ 749903 h 830294"/>
                <a:gd name="connsiteX14" fmla="*/ 461867 w 1547849"/>
                <a:gd name="connsiteY14" fmla="*/ 682276 h 830294"/>
                <a:gd name="connsiteX15" fmla="*/ 375380 w 1547849"/>
                <a:gd name="connsiteY15" fmla="*/ 758380 h 830294"/>
                <a:gd name="connsiteX16" fmla="*/ 119825 w 1547849"/>
                <a:gd name="connsiteY16" fmla="*/ 758380 h 830294"/>
                <a:gd name="connsiteX17" fmla="*/ 0 w 1547849"/>
                <a:gd name="connsiteY17" fmla="*/ 821436 h 830294"/>
                <a:gd name="connsiteX18" fmla="*/ 286 w 1547849"/>
                <a:gd name="connsiteY18" fmla="*/ 830294 h 830294"/>
                <a:gd name="connsiteX19" fmla="*/ 310134 w 1547849"/>
                <a:gd name="connsiteY19" fmla="*/ 818864 h 830294"/>
                <a:gd name="connsiteX20" fmla="*/ 740474 w 1547849"/>
                <a:gd name="connsiteY20" fmla="*/ 767239 h 830294"/>
                <a:gd name="connsiteX21" fmla="*/ 1113377 w 1547849"/>
                <a:gd name="connsiteY21" fmla="*/ 663988 h 83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47849" h="830294">
                  <a:moveTo>
                    <a:pt x="1113377" y="663702"/>
                  </a:moveTo>
                  <a:cubicBezTo>
                    <a:pt x="1285494" y="612076"/>
                    <a:pt x="1308449" y="554736"/>
                    <a:pt x="1434656" y="434245"/>
                  </a:cubicBezTo>
                  <a:cubicBezTo>
                    <a:pt x="1560862" y="313754"/>
                    <a:pt x="1583817" y="101441"/>
                    <a:pt x="1491996" y="9715"/>
                  </a:cubicBezTo>
                  <a:cubicBezTo>
                    <a:pt x="1488567" y="6287"/>
                    <a:pt x="1484852" y="3048"/>
                    <a:pt x="1481137" y="0"/>
                  </a:cubicBezTo>
                  <a:cubicBezTo>
                    <a:pt x="1465517" y="53054"/>
                    <a:pt x="1453801" y="105918"/>
                    <a:pt x="1434275" y="125444"/>
                  </a:cubicBezTo>
                  <a:cubicBezTo>
                    <a:pt x="1385602" y="174117"/>
                    <a:pt x="1349121" y="9811"/>
                    <a:pt x="1178719" y="28099"/>
                  </a:cubicBezTo>
                  <a:cubicBezTo>
                    <a:pt x="1151287" y="31051"/>
                    <a:pt x="1132713" y="43339"/>
                    <a:pt x="1120331" y="62484"/>
                  </a:cubicBezTo>
                  <a:cubicBezTo>
                    <a:pt x="1205484" y="55912"/>
                    <a:pt x="1325023" y="122110"/>
                    <a:pt x="1365790" y="199168"/>
                  </a:cubicBezTo>
                  <a:cubicBezTo>
                    <a:pt x="1417415" y="296704"/>
                    <a:pt x="1463326" y="417195"/>
                    <a:pt x="1348550" y="394240"/>
                  </a:cubicBezTo>
                  <a:cubicBezTo>
                    <a:pt x="1348550" y="394240"/>
                    <a:pt x="1314164" y="365570"/>
                    <a:pt x="1228058" y="268033"/>
                  </a:cubicBezTo>
                  <a:cubicBezTo>
                    <a:pt x="1189482" y="224314"/>
                    <a:pt x="1137094" y="195548"/>
                    <a:pt x="1097661" y="171450"/>
                  </a:cubicBezTo>
                  <a:cubicBezTo>
                    <a:pt x="1096042" y="301371"/>
                    <a:pt x="1135094" y="487871"/>
                    <a:pt x="1062990" y="594074"/>
                  </a:cubicBezTo>
                  <a:cubicBezTo>
                    <a:pt x="963644" y="740473"/>
                    <a:pt x="900303" y="585978"/>
                    <a:pt x="753237" y="551021"/>
                  </a:cubicBezTo>
                  <a:cubicBezTo>
                    <a:pt x="739521" y="648652"/>
                    <a:pt x="664940" y="753142"/>
                    <a:pt x="556736" y="749903"/>
                  </a:cubicBezTo>
                  <a:cubicBezTo>
                    <a:pt x="505492" y="748379"/>
                    <a:pt x="475298" y="721138"/>
                    <a:pt x="461867" y="682276"/>
                  </a:cubicBezTo>
                  <a:cubicBezTo>
                    <a:pt x="442341" y="705326"/>
                    <a:pt x="415957" y="730758"/>
                    <a:pt x="375380" y="758380"/>
                  </a:cubicBezTo>
                  <a:cubicBezTo>
                    <a:pt x="204978" y="874014"/>
                    <a:pt x="253651" y="746188"/>
                    <a:pt x="119825" y="758380"/>
                  </a:cubicBezTo>
                  <a:cubicBezTo>
                    <a:pt x="78105" y="762190"/>
                    <a:pt x="36862" y="787908"/>
                    <a:pt x="0" y="821436"/>
                  </a:cubicBezTo>
                  <a:cubicBezTo>
                    <a:pt x="0" y="827151"/>
                    <a:pt x="286" y="830294"/>
                    <a:pt x="286" y="830294"/>
                  </a:cubicBezTo>
                  <a:cubicBezTo>
                    <a:pt x="103537" y="772954"/>
                    <a:pt x="218313" y="813054"/>
                    <a:pt x="310134" y="818864"/>
                  </a:cubicBezTo>
                  <a:cubicBezTo>
                    <a:pt x="401955" y="824674"/>
                    <a:pt x="528161" y="813149"/>
                    <a:pt x="740474" y="767239"/>
                  </a:cubicBezTo>
                  <a:cubicBezTo>
                    <a:pt x="952786" y="721328"/>
                    <a:pt x="941260" y="715613"/>
                    <a:pt x="1113377" y="663988"/>
                  </a:cubicBezTo>
                  <a:close/>
                </a:path>
              </a:pathLst>
            </a:custGeom>
            <a:solidFill>
              <a:srgbClr val="006F54"/>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7" name="Freeform: Shape 56">
              <a:extLst>
                <a:ext uri="{FF2B5EF4-FFF2-40B4-BE49-F238E27FC236}">
                  <a16:creationId xmlns:a16="http://schemas.microsoft.com/office/drawing/2014/main" id="{532B98E4-9B3D-4856-82E8-64A1776FE998}"/>
                </a:ext>
              </a:extLst>
            </p:cNvPr>
            <p:cNvSpPr/>
            <p:nvPr/>
          </p:nvSpPr>
          <p:spPr>
            <a:xfrm flipH="1">
              <a:off x="-99060" y="6275750"/>
              <a:ext cx="1147476" cy="867714"/>
            </a:xfrm>
            <a:custGeom>
              <a:avLst/>
              <a:gdLst>
                <a:gd name="connsiteX0" fmla="*/ 0 w 1147476"/>
                <a:gd name="connsiteY0" fmla="*/ 867715 h 867714"/>
                <a:gd name="connsiteX1" fmla="*/ 18479 w 1147476"/>
                <a:gd name="connsiteY1" fmla="*/ 825233 h 867714"/>
                <a:gd name="connsiteX2" fmla="*/ 43529 w 1147476"/>
                <a:gd name="connsiteY2" fmla="*/ 785895 h 867714"/>
                <a:gd name="connsiteX3" fmla="*/ 107251 w 1147476"/>
                <a:gd name="connsiteY3" fmla="*/ 717219 h 867714"/>
                <a:gd name="connsiteX4" fmla="*/ 184309 w 1147476"/>
                <a:gd name="connsiteY4" fmla="*/ 663118 h 867714"/>
                <a:gd name="connsiteX5" fmla="*/ 262318 w 1147476"/>
                <a:gd name="connsiteY5" fmla="*/ 616064 h 867714"/>
                <a:gd name="connsiteX6" fmla="*/ 408908 w 1147476"/>
                <a:gd name="connsiteY6" fmla="*/ 508908 h 867714"/>
                <a:gd name="connsiteX7" fmla="*/ 537877 w 1147476"/>
                <a:gd name="connsiteY7" fmla="*/ 383178 h 867714"/>
                <a:gd name="connsiteX8" fmla="*/ 552355 w 1147476"/>
                <a:gd name="connsiteY8" fmla="*/ 366128 h 867714"/>
                <a:gd name="connsiteX9" fmla="*/ 566071 w 1147476"/>
                <a:gd name="connsiteY9" fmla="*/ 348507 h 867714"/>
                <a:gd name="connsiteX10" fmla="*/ 579215 w 1147476"/>
                <a:gd name="connsiteY10" fmla="*/ 330505 h 867714"/>
                <a:gd name="connsiteX11" fmla="*/ 592169 w 1147476"/>
                <a:gd name="connsiteY11" fmla="*/ 311931 h 867714"/>
                <a:gd name="connsiteX12" fmla="*/ 654368 w 1147476"/>
                <a:gd name="connsiteY12" fmla="*/ 239160 h 867714"/>
                <a:gd name="connsiteX13" fmla="*/ 725329 w 1147476"/>
                <a:gd name="connsiteY13" fmla="*/ 177438 h 867714"/>
                <a:gd name="connsiteX14" fmla="*/ 801434 w 1147476"/>
                <a:gd name="connsiteY14" fmla="*/ 123145 h 867714"/>
                <a:gd name="connsiteX15" fmla="*/ 966216 w 1147476"/>
                <a:gd name="connsiteY15" fmla="*/ 36277 h 867714"/>
                <a:gd name="connsiteX16" fmla="*/ 1055084 w 1147476"/>
                <a:gd name="connsiteY16" fmla="*/ 8179 h 867714"/>
                <a:gd name="connsiteX17" fmla="*/ 1101090 w 1147476"/>
                <a:gd name="connsiteY17" fmla="*/ 749 h 867714"/>
                <a:gd name="connsiteX18" fmla="*/ 1147477 w 1147476"/>
                <a:gd name="connsiteY18" fmla="*/ 1416 h 867714"/>
                <a:gd name="connsiteX19" fmla="*/ 1058227 w 1147476"/>
                <a:gd name="connsiteY19" fmla="*/ 19418 h 867714"/>
                <a:gd name="connsiteX20" fmla="*/ 974598 w 1147476"/>
                <a:gd name="connsiteY20" fmla="*/ 55137 h 867714"/>
                <a:gd name="connsiteX21" fmla="*/ 895350 w 1147476"/>
                <a:gd name="connsiteY21" fmla="*/ 99714 h 867714"/>
                <a:gd name="connsiteX22" fmla="*/ 819817 w 1147476"/>
                <a:gd name="connsiteY22" fmla="*/ 150196 h 867714"/>
                <a:gd name="connsiteX23" fmla="*/ 682466 w 1147476"/>
                <a:gd name="connsiteY23" fmla="*/ 267163 h 867714"/>
                <a:gd name="connsiteX24" fmla="*/ 626078 w 1147476"/>
                <a:gd name="connsiteY24" fmla="*/ 334791 h 867714"/>
                <a:gd name="connsiteX25" fmla="*/ 569690 w 1147476"/>
                <a:gd name="connsiteY25" fmla="*/ 410419 h 867714"/>
                <a:gd name="connsiteX26" fmla="*/ 537972 w 1147476"/>
                <a:gd name="connsiteY26" fmla="*/ 445281 h 867714"/>
                <a:gd name="connsiteX27" fmla="*/ 504539 w 1147476"/>
                <a:gd name="connsiteY27" fmla="*/ 478237 h 867714"/>
                <a:gd name="connsiteX28" fmla="*/ 433768 w 1147476"/>
                <a:gd name="connsiteY28" fmla="*/ 539578 h 867714"/>
                <a:gd name="connsiteX29" fmla="*/ 358235 w 1147476"/>
                <a:gd name="connsiteY29" fmla="*/ 594538 h 867714"/>
                <a:gd name="connsiteX30" fmla="*/ 319278 w 1147476"/>
                <a:gd name="connsiteY30" fmla="*/ 620065 h 867714"/>
                <a:gd name="connsiteX31" fmla="*/ 279178 w 1147476"/>
                <a:gd name="connsiteY31" fmla="*/ 643782 h 867714"/>
                <a:gd name="connsiteX32" fmla="*/ 196977 w 1147476"/>
                <a:gd name="connsiteY32" fmla="*/ 687216 h 867714"/>
                <a:gd name="connsiteX33" fmla="*/ 119920 w 1147476"/>
                <a:gd name="connsiteY33" fmla="*/ 733222 h 867714"/>
                <a:gd name="connsiteX34" fmla="*/ 52483 w 1147476"/>
                <a:gd name="connsiteY34" fmla="*/ 793229 h 867714"/>
                <a:gd name="connsiteX35" fmla="*/ 0 w 1147476"/>
                <a:gd name="connsiteY35" fmla="*/ 867715 h 86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47476" h="867714">
                  <a:moveTo>
                    <a:pt x="0" y="867715"/>
                  </a:moveTo>
                  <a:cubicBezTo>
                    <a:pt x="4572" y="853046"/>
                    <a:pt x="11239" y="838949"/>
                    <a:pt x="18479" y="825233"/>
                  </a:cubicBezTo>
                  <a:cubicBezTo>
                    <a:pt x="26003" y="811708"/>
                    <a:pt x="34385" y="798563"/>
                    <a:pt x="43529" y="785895"/>
                  </a:cubicBezTo>
                  <a:cubicBezTo>
                    <a:pt x="61817" y="760654"/>
                    <a:pt x="83534" y="737793"/>
                    <a:pt x="107251" y="717219"/>
                  </a:cubicBezTo>
                  <a:cubicBezTo>
                    <a:pt x="131159" y="696836"/>
                    <a:pt x="157067" y="678834"/>
                    <a:pt x="184309" y="663118"/>
                  </a:cubicBezTo>
                  <a:cubicBezTo>
                    <a:pt x="210693" y="647687"/>
                    <a:pt x="236982" y="632733"/>
                    <a:pt x="262318" y="616064"/>
                  </a:cubicBezTo>
                  <a:cubicBezTo>
                    <a:pt x="313182" y="583108"/>
                    <a:pt x="362522" y="547675"/>
                    <a:pt x="408908" y="508908"/>
                  </a:cubicBezTo>
                  <a:cubicBezTo>
                    <a:pt x="455104" y="470141"/>
                    <a:pt x="499491" y="428993"/>
                    <a:pt x="537877" y="383178"/>
                  </a:cubicBezTo>
                  <a:lnTo>
                    <a:pt x="552355" y="366128"/>
                  </a:lnTo>
                  <a:lnTo>
                    <a:pt x="566071" y="348507"/>
                  </a:lnTo>
                  <a:cubicBezTo>
                    <a:pt x="570738" y="342697"/>
                    <a:pt x="575024" y="336601"/>
                    <a:pt x="579215" y="330505"/>
                  </a:cubicBezTo>
                  <a:lnTo>
                    <a:pt x="592169" y="311931"/>
                  </a:lnTo>
                  <a:cubicBezTo>
                    <a:pt x="610648" y="284975"/>
                    <a:pt x="631793" y="261163"/>
                    <a:pt x="654368" y="239160"/>
                  </a:cubicBezTo>
                  <a:cubicBezTo>
                    <a:pt x="677037" y="217157"/>
                    <a:pt x="700754" y="196774"/>
                    <a:pt x="725329" y="177438"/>
                  </a:cubicBezTo>
                  <a:cubicBezTo>
                    <a:pt x="749808" y="158007"/>
                    <a:pt x="775240" y="140005"/>
                    <a:pt x="801434" y="123145"/>
                  </a:cubicBezTo>
                  <a:cubicBezTo>
                    <a:pt x="853631" y="89236"/>
                    <a:pt x="908590" y="59709"/>
                    <a:pt x="966216" y="36277"/>
                  </a:cubicBezTo>
                  <a:cubicBezTo>
                    <a:pt x="995172" y="24847"/>
                    <a:pt x="1024700" y="14846"/>
                    <a:pt x="1055084" y="8179"/>
                  </a:cubicBezTo>
                  <a:cubicBezTo>
                    <a:pt x="1070229" y="4654"/>
                    <a:pt x="1085660" y="2368"/>
                    <a:pt x="1101090" y="749"/>
                  </a:cubicBezTo>
                  <a:cubicBezTo>
                    <a:pt x="1116616" y="-299"/>
                    <a:pt x="1132142" y="-394"/>
                    <a:pt x="1147477" y="1416"/>
                  </a:cubicBezTo>
                  <a:cubicBezTo>
                    <a:pt x="1116616" y="2178"/>
                    <a:pt x="1086898" y="9607"/>
                    <a:pt x="1058227" y="19418"/>
                  </a:cubicBezTo>
                  <a:cubicBezTo>
                    <a:pt x="1029557" y="29229"/>
                    <a:pt x="1001649" y="41230"/>
                    <a:pt x="974598" y="55137"/>
                  </a:cubicBezTo>
                  <a:cubicBezTo>
                    <a:pt x="947452" y="68662"/>
                    <a:pt x="921068" y="83617"/>
                    <a:pt x="895350" y="99714"/>
                  </a:cubicBezTo>
                  <a:cubicBezTo>
                    <a:pt x="869633" y="115811"/>
                    <a:pt x="844296" y="132384"/>
                    <a:pt x="819817" y="150196"/>
                  </a:cubicBezTo>
                  <a:cubicBezTo>
                    <a:pt x="771144" y="186010"/>
                    <a:pt x="723900" y="224110"/>
                    <a:pt x="682466" y="267163"/>
                  </a:cubicBezTo>
                  <a:cubicBezTo>
                    <a:pt x="661702" y="288594"/>
                    <a:pt x="641985" y="310883"/>
                    <a:pt x="626078" y="334791"/>
                  </a:cubicBezTo>
                  <a:cubicBezTo>
                    <a:pt x="608838" y="360318"/>
                    <a:pt x="590359" y="386892"/>
                    <a:pt x="569690" y="410419"/>
                  </a:cubicBezTo>
                  <a:cubicBezTo>
                    <a:pt x="559594" y="422516"/>
                    <a:pt x="548640" y="433756"/>
                    <a:pt x="537972" y="445281"/>
                  </a:cubicBezTo>
                  <a:cubicBezTo>
                    <a:pt x="526828" y="456330"/>
                    <a:pt x="516065" y="467760"/>
                    <a:pt x="504539" y="478237"/>
                  </a:cubicBezTo>
                  <a:cubicBezTo>
                    <a:pt x="481965" y="499859"/>
                    <a:pt x="458152" y="520147"/>
                    <a:pt x="433768" y="539578"/>
                  </a:cubicBezTo>
                  <a:cubicBezTo>
                    <a:pt x="409099" y="558533"/>
                    <a:pt x="384143" y="577297"/>
                    <a:pt x="358235" y="594538"/>
                  </a:cubicBezTo>
                  <a:cubicBezTo>
                    <a:pt x="345472" y="603396"/>
                    <a:pt x="332327" y="611683"/>
                    <a:pt x="319278" y="620065"/>
                  </a:cubicBezTo>
                  <a:cubicBezTo>
                    <a:pt x="305943" y="627970"/>
                    <a:pt x="292799" y="636257"/>
                    <a:pt x="279178" y="643782"/>
                  </a:cubicBezTo>
                  <a:cubicBezTo>
                    <a:pt x="252317" y="659308"/>
                    <a:pt x="224695" y="673690"/>
                    <a:pt x="196977" y="687216"/>
                  </a:cubicBezTo>
                  <a:cubicBezTo>
                    <a:pt x="170021" y="700265"/>
                    <a:pt x="144209" y="715600"/>
                    <a:pt x="119920" y="733222"/>
                  </a:cubicBezTo>
                  <a:cubicBezTo>
                    <a:pt x="95441" y="750652"/>
                    <a:pt x="72866" y="770845"/>
                    <a:pt x="52483" y="793229"/>
                  </a:cubicBezTo>
                  <a:cubicBezTo>
                    <a:pt x="32290" y="815708"/>
                    <a:pt x="13525" y="840092"/>
                    <a:pt x="0" y="867715"/>
                  </a:cubicBezTo>
                  <a:close/>
                </a:path>
              </a:pathLst>
            </a:custGeom>
            <a:solidFill>
              <a:srgbClr val="006A45"/>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8" name="Freeform: Shape 57">
              <a:extLst>
                <a:ext uri="{FF2B5EF4-FFF2-40B4-BE49-F238E27FC236}">
                  <a16:creationId xmlns:a16="http://schemas.microsoft.com/office/drawing/2014/main" id="{5C91DF03-1000-99A0-3E4C-8E87F4E0A70B}"/>
                </a:ext>
              </a:extLst>
            </p:cNvPr>
            <p:cNvSpPr/>
            <p:nvPr/>
          </p:nvSpPr>
          <p:spPr>
            <a:xfrm flipH="1">
              <a:off x="-34195" y="6122099"/>
              <a:ext cx="721137" cy="263937"/>
            </a:xfrm>
            <a:custGeom>
              <a:avLst/>
              <a:gdLst>
                <a:gd name="connsiteX0" fmla="*/ 0 w 721137"/>
                <a:gd name="connsiteY0" fmla="*/ 263938 h 263937"/>
                <a:gd name="connsiteX1" fmla="*/ 308134 w 721137"/>
                <a:gd name="connsiteY1" fmla="*/ 184690 h 263937"/>
                <a:gd name="connsiteX2" fmla="*/ 243364 w 721137"/>
                <a:gd name="connsiteY2" fmla="*/ 158877 h 263937"/>
                <a:gd name="connsiteX3" fmla="*/ 385858 w 721137"/>
                <a:gd name="connsiteY3" fmla="*/ 122396 h 263937"/>
                <a:gd name="connsiteX4" fmla="*/ 492728 w 721137"/>
                <a:gd name="connsiteY4" fmla="*/ 48482 h 263937"/>
                <a:gd name="connsiteX5" fmla="*/ 623126 w 721137"/>
                <a:gd name="connsiteY5" fmla="*/ 90297 h 263937"/>
                <a:gd name="connsiteX6" fmla="*/ 721138 w 721137"/>
                <a:gd name="connsiteY6" fmla="*/ 84011 h 263937"/>
                <a:gd name="connsiteX7" fmla="*/ 527876 w 721137"/>
                <a:gd name="connsiteY7" fmla="*/ 0 h 263937"/>
                <a:gd name="connsiteX8" fmla="*/ 0 w 721137"/>
                <a:gd name="connsiteY8" fmla="*/ 263938 h 26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137" h="263937">
                  <a:moveTo>
                    <a:pt x="0" y="263938"/>
                  </a:moveTo>
                  <a:cubicBezTo>
                    <a:pt x="93917" y="212979"/>
                    <a:pt x="215932" y="231934"/>
                    <a:pt x="308134" y="184690"/>
                  </a:cubicBezTo>
                  <a:cubicBezTo>
                    <a:pt x="278225" y="184309"/>
                    <a:pt x="251555" y="176879"/>
                    <a:pt x="243364" y="158877"/>
                  </a:cubicBezTo>
                  <a:cubicBezTo>
                    <a:pt x="222409" y="112776"/>
                    <a:pt x="329374" y="99536"/>
                    <a:pt x="385858" y="122396"/>
                  </a:cubicBezTo>
                  <a:cubicBezTo>
                    <a:pt x="432530" y="72200"/>
                    <a:pt x="425958" y="50578"/>
                    <a:pt x="492728" y="48482"/>
                  </a:cubicBezTo>
                  <a:cubicBezTo>
                    <a:pt x="536448" y="24670"/>
                    <a:pt x="622268" y="49911"/>
                    <a:pt x="623126" y="90297"/>
                  </a:cubicBezTo>
                  <a:cubicBezTo>
                    <a:pt x="656749" y="101632"/>
                    <a:pt x="690086" y="105632"/>
                    <a:pt x="721138" y="84011"/>
                  </a:cubicBezTo>
                  <a:cubicBezTo>
                    <a:pt x="693896" y="43244"/>
                    <a:pt x="648272" y="0"/>
                    <a:pt x="527876" y="0"/>
                  </a:cubicBezTo>
                  <a:cubicBezTo>
                    <a:pt x="304133" y="0"/>
                    <a:pt x="183642" y="91821"/>
                    <a:pt x="0" y="263938"/>
                  </a:cubicBezTo>
                  <a:close/>
                </a:path>
              </a:pathLst>
            </a:custGeom>
            <a:solidFill>
              <a:srgbClr val="006F54"/>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sp>
          <p:nvSpPr>
            <p:cNvPr id="59" name="Freeform: Shape 58">
              <a:extLst>
                <a:ext uri="{FF2B5EF4-FFF2-40B4-BE49-F238E27FC236}">
                  <a16:creationId xmlns:a16="http://schemas.microsoft.com/office/drawing/2014/main" id="{9D213851-3041-01F8-F6A8-09FC109991D3}"/>
                </a:ext>
              </a:extLst>
            </p:cNvPr>
            <p:cNvSpPr/>
            <p:nvPr/>
          </p:nvSpPr>
          <p:spPr>
            <a:xfrm flipH="1">
              <a:off x="740664" y="6438615"/>
              <a:ext cx="288131" cy="526923"/>
            </a:xfrm>
            <a:custGeom>
              <a:avLst/>
              <a:gdLst>
                <a:gd name="connsiteX0" fmla="*/ 68675 w 288131"/>
                <a:gd name="connsiteY0" fmla="*/ 442722 h 526923"/>
                <a:gd name="connsiteX1" fmla="*/ 88011 w 288131"/>
                <a:gd name="connsiteY1" fmla="*/ 405479 h 526923"/>
                <a:gd name="connsiteX2" fmla="*/ 96393 w 288131"/>
                <a:gd name="connsiteY2" fmla="*/ 385286 h 526923"/>
                <a:gd name="connsiteX3" fmla="*/ 239840 w 288131"/>
                <a:gd name="connsiteY3" fmla="*/ 184404 h 526923"/>
                <a:gd name="connsiteX4" fmla="*/ 267367 w 288131"/>
                <a:gd name="connsiteY4" fmla="*/ 117062 h 526923"/>
                <a:gd name="connsiteX5" fmla="*/ 271843 w 288131"/>
                <a:gd name="connsiteY5" fmla="*/ 78105 h 526923"/>
                <a:gd name="connsiteX6" fmla="*/ 288131 w 288131"/>
                <a:gd name="connsiteY6" fmla="*/ 0 h 526923"/>
                <a:gd name="connsiteX7" fmla="*/ 89344 w 288131"/>
                <a:gd name="connsiteY7" fmla="*/ 314611 h 526923"/>
                <a:gd name="connsiteX8" fmla="*/ 0 w 288131"/>
                <a:gd name="connsiteY8" fmla="*/ 526923 h 526923"/>
                <a:gd name="connsiteX9" fmla="*/ 68675 w 288131"/>
                <a:gd name="connsiteY9" fmla="*/ 442722 h 526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8131" h="526923">
                  <a:moveTo>
                    <a:pt x="68675" y="442722"/>
                  </a:moveTo>
                  <a:cubicBezTo>
                    <a:pt x="68485" y="432245"/>
                    <a:pt x="75819" y="419386"/>
                    <a:pt x="88011" y="405479"/>
                  </a:cubicBezTo>
                  <a:cubicBezTo>
                    <a:pt x="90964" y="398907"/>
                    <a:pt x="93726" y="392239"/>
                    <a:pt x="96393" y="385286"/>
                  </a:cubicBezTo>
                  <a:cubicBezTo>
                    <a:pt x="145542" y="254127"/>
                    <a:pt x="178403" y="266414"/>
                    <a:pt x="239840" y="184404"/>
                  </a:cubicBezTo>
                  <a:cubicBezTo>
                    <a:pt x="256127" y="162687"/>
                    <a:pt x="263366" y="139922"/>
                    <a:pt x="267367" y="117062"/>
                  </a:cubicBezTo>
                  <a:cubicBezTo>
                    <a:pt x="261938" y="104680"/>
                    <a:pt x="264033" y="91249"/>
                    <a:pt x="271843" y="78105"/>
                  </a:cubicBezTo>
                  <a:cubicBezTo>
                    <a:pt x="274130" y="50673"/>
                    <a:pt x="276225" y="24098"/>
                    <a:pt x="288131" y="0"/>
                  </a:cubicBezTo>
                  <a:cubicBezTo>
                    <a:pt x="167831" y="124206"/>
                    <a:pt x="196215" y="151733"/>
                    <a:pt x="89344" y="314611"/>
                  </a:cubicBezTo>
                  <a:cubicBezTo>
                    <a:pt x="42196" y="386429"/>
                    <a:pt x="15335" y="461772"/>
                    <a:pt x="0" y="526923"/>
                  </a:cubicBezTo>
                  <a:cubicBezTo>
                    <a:pt x="22479" y="506158"/>
                    <a:pt x="47434" y="478346"/>
                    <a:pt x="68675" y="442722"/>
                  </a:cubicBezTo>
                  <a:close/>
                </a:path>
              </a:pathLst>
            </a:custGeom>
            <a:solidFill>
              <a:srgbClr val="006F54"/>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FFF"/>
                </a:solidFill>
                <a:effectLst/>
                <a:uLnTx/>
                <a:uFillTx/>
                <a:latin typeface="Quicksand"/>
              </a:endParaRPr>
            </a:p>
          </p:txBody>
        </p:sp>
      </p:grpSp>
    </p:spTree>
    <p:extLst>
      <p:ext uri="{BB962C8B-B14F-4D97-AF65-F5344CB8AC3E}">
        <p14:creationId xmlns:p14="http://schemas.microsoft.com/office/powerpoint/2010/main" val="390754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360</TotalTime>
  <Words>1125</Words>
  <Application>Microsoft Office PowerPoint</Application>
  <PresentationFormat>Widescreen</PresentationFormat>
  <Paragraphs>259</Paragraphs>
  <Slides>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vt:i4>
      </vt:variant>
    </vt:vector>
  </HeadingPairs>
  <TitlesOfParts>
    <vt:vector size="18" baseType="lpstr">
      <vt:lpstr>Arial</vt:lpstr>
      <vt:lpstr>B Nazanin</vt:lpstr>
      <vt:lpstr>Calibri</vt:lpstr>
      <vt:lpstr>Calibri Light</vt:lpstr>
      <vt:lpstr>Helvetica Light</vt:lpstr>
      <vt:lpstr>IPT.Mitra</vt:lpstr>
      <vt:lpstr>IranNastaliq</vt:lpstr>
      <vt:lpstr>Quicksand</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Fatemeh Alizadeh</dc:creator>
  <cp:lastModifiedBy>Fatemeh Alizadeh</cp:lastModifiedBy>
  <cp:revision>6</cp:revision>
  <dcterms:created xsi:type="dcterms:W3CDTF">2023-12-23T08:32:19Z</dcterms:created>
  <dcterms:modified xsi:type="dcterms:W3CDTF">2023-12-25T10:30:48Z</dcterms:modified>
</cp:coreProperties>
</file>